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76" r:id="rId1"/>
  </p:sldMasterIdLst>
  <p:notesMasterIdLst>
    <p:notesMasterId r:id="rId13"/>
  </p:notesMasterIdLst>
  <p:sldIdLst>
    <p:sldId id="256" r:id="rId2"/>
    <p:sldId id="258" r:id="rId3"/>
    <p:sldId id="266" r:id="rId4"/>
    <p:sldId id="257" r:id="rId5"/>
    <p:sldId id="259" r:id="rId6"/>
    <p:sldId id="265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Objects="1">
      <p:cViewPr varScale="1">
        <p:scale>
          <a:sx n="127" d="100"/>
          <a:sy n="127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B03DC-381D-8041-B9F0-E5C984E44A8A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3F71C0-58DD-B34F-B449-17B8F31446E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30% of hospitals self-schedule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3F71C0-58DD-B34F-B449-17B8F31446E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86</a:t>
            </a:r>
            <a:r>
              <a:rPr lang="en-US" baseline="0" dirty="0" smtClean="0"/>
              <a:t>% intended implementation, 30% actually were</a:t>
            </a:r>
          </a:p>
          <a:p>
            <a:endParaRPr lang="en-US" baseline="0" dirty="0" smtClean="0"/>
          </a:p>
          <a:p>
            <a:r>
              <a:rPr lang="en-US" baseline="0" dirty="0" smtClean="0"/>
              <a:t>Nursing acceptance: empowerment, acknowledge their individual differences, nurses are caregivers and notice nuances in the schedule that mathematicians may not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3F71C0-58DD-B34F-B449-17B8F31446E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35 bed average census</a:t>
            </a:r>
          </a:p>
          <a:p>
            <a:r>
              <a:rPr lang="en-US" dirty="0" smtClean="0"/>
              <a:t>Rubric</a:t>
            </a:r>
            <a:r>
              <a:rPr lang="en-US" baseline="0" dirty="0" smtClean="0"/>
              <a:t> to determine care level, </a:t>
            </a:r>
            <a:r>
              <a:rPr lang="en-US" baseline="0" dirty="0" err="1" smtClean="0"/>
              <a:t>avg</a:t>
            </a:r>
            <a:r>
              <a:rPr lang="en-US" baseline="0" dirty="0" smtClean="0"/>
              <a:t> of 4:1 required</a:t>
            </a:r>
          </a:p>
          <a:p>
            <a:r>
              <a:rPr lang="en-US" baseline="0" dirty="0" smtClean="0"/>
              <a:t>In reality, 5:1 seems to be more normal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4 week schedules</a:t>
            </a:r>
          </a:p>
          <a:p>
            <a:r>
              <a:rPr lang="en-US" dirty="0" smtClean="0"/>
              <a:t>Tiers</a:t>
            </a:r>
            <a:r>
              <a:rPr lang="en-US" baseline="0" dirty="0" smtClean="0"/>
              <a:t> of minimum # of weekend days per schedule</a:t>
            </a:r>
          </a:p>
          <a:p>
            <a:r>
              <a:rPr lang="en-US" baseline="0" dirty="0" smtClean="0"/>
              <a:t>Minimum of 2 senior nurses on each day shift</a:t>
            </a:r>
          </a:p>
          <a:p>
            <a:endParaRPr lang="en-US" baseline="0" dirty="0" smtClean="0"/>
          </a:p>
          <a:p>
            <a:r>
              <a:rPr lang="en-US" baseline="0" dirty="0" smtClean="0"/>
              <a:t>Software seen to be a big help for first stage of problem, not wanted for second stage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3F71C0-58DD-B34F-B449-17B8F31446E2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7073-0EB3-724F-A106-3FAC98E031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7073-0EB3-724F-A106-3FAC98E031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7073-0EB3-724F-A106-3FAC98E031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7073-0EB3-724F-A106-3FAC98E031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7073-0EB3-724F-A106-3FAC98E031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7073-0EB3-724F-A106-3FAC98E031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2747073-0EB3-724F-A106-3FAC98E0315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7073-0EB3-724F-A106-3FAC98E031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7073-0EB3-724F-A106-3FAC98E0315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fld id="{AD1DC216-1E46-A44C-AB45-C3CE7440B199}" type="datetimeFigureOut">
              <a:rPr lang="en-US" smtClean="0"/>
              <a:pPr/>
              <a:t>4/29/2009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2747073-0EB3-724F-A106-3FAC98E0315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Nurse Scheduling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Benedikt</a:t>
            </a:r>
            <a:r>
              <a:rPr lang="en-US" dirty="0" smtClean="0"/>
              <a:t> </a:t>
            </a:r>
            <a:r>
              <a:rPr lang="en-US" dirty="0" err="1" smtClean="0"/>
              <a:t>Skulason</a:t>
            </a:r>
            <a:r>
              <a:rPr lang="en-US" dirty="0" smtClean="0"/>
              <a:t>, Lucas Van Drunen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A branch of the general staff scheduling problem.</a:t>
            </a:r>
          </a:p>
          <a:p>
            <a:r>
              <a:rPr lang="en-US" dirty="0" smtClean="0"/>
              <a:t>However, staffing problems within hospitals are particularly challenging because of the following:</a:t>
            </a:r>
          </a:p>
          <a:p>
            <a:pPr lvl="1"/>
            <a:r>
              <a:rPr lang="en-US" dirty="0" smtClean="0"/>
              <a:t>Variations in staffing requirements between different shifts within the day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700" dirty="0" smtClean="0"/>
              <a:t>		(e.g. day/evening/night-shift specific activities)</a:t>
            </a:r>
          </a:p>
          <a:p>
            <a:pPr lvl="1"/>
            <a:r>
              <a:rPr lang="en-US" dirty="0" smtClean="0"/>
              <a:t>Variations in staffing requirements between different days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700" dirty="0" smtClean="0"/>
              <a:t>		(e.g. based on schedules from the operating room, etc.)</a:t>
            </a:r>
          </a:p>
          <a:p>
            <a:pPr lvl="1"/>
            <a:r>
              <a:rPr lang="en-US" dirty="0" smtClean="0"/>
              <a:t>The extreme importance of maintaining an acceptable service level </a:t>
            </a:r>
            <a:r>
              <a:rPr lang="en-US" u="sng" dirty="0" smtClean="0"/>
              <a:t>at all times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 smtClean="0"/>
              <a:t>What’s so special about nurse scheduling?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Determine staffing requirement</a:t>
            </a:r>
          </a:p>
          <a:p>
            <a:pPr lvl="1"/>
            <a:r>
              <a:rPr lang="en-US" dirty="0" smtClean="0"/>
              <a:t>Average census</a:t>
            </a:r>
          </a:p>
          <a:p>
            <a:pPr lvl="1"/>
            <a:r>
              <a:rPr lang="en-US" dirty="0" smtClean="0"/>
              <a:t>Average case severity</a:t>
            </a:r>
          </a:p>
          <a:p>
            <a:pPr lvl="1"/>
            <a:r>
              <a:rPr lang="en-US" dirty="0" err="1" smtClean="0"/>
              <a:t>Gov’t</a:t>
            </a:r>
            <a:r>
              <a:rPr lang="en-US" dirty="0" smtClean="0"/>
              <a:t> and hospital regulations</a:t>
            </a:r>
          </a:p>
          <a:p>
            <a:r>
              <a:rPr lang="en-US" dirty="0" smtClean="0"/>
              <a:t>Build the schedule</a:t>
            </a:r>
          </a:p>
          <a:p>
            <a:pPr lvl="1"/>
            <a:r>
              <a:rPr lang="en-US" dirty="0" smtClean="0"/>
              <a:t>Assign nurses to shifts subject to constraints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 smtClean="0"/>
              <a:t>Two problem stages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How to achieve feasible nursing schedules?</a:t>
            </a:r>
            <a:endParaRPr lang="en-US" dirty="0" smtClean="0"/>
          </a:p>
          <a:p>
            <a:r>
              <a:rPr lang="en-US" b="1" dirty="0" smtClean="0"/>
              <a:t>How to maintain schedule feasibility in case of unexpected events?</a:t>
            </a:r>
            <a:endParaRPr lang="en-US" dirty="0" smtClean="0"/>
          </a:p>
          <a:p>
            <a:r>
              <a:rPr lang="en-US" b="1" dirty="0" smtClean="0"/>
              <a:t>Are academic methods of nurse scheduling used in the real world?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 wanted to know…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Preferential IP method</a:t>
            </a:r>
            <a:endParaRPr lang="en-US" dirty="0"/>
          </a:p>
        </p:txBody>
      </p:sp>
      <p:pic>
        <p:nvPicPr>
          <p:cNvPr id="4" name="Picture 3" descr=":full model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76400"/>
            <a:ext cx="7642333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62000" y="5269468"/>
            <a:ext cx="792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“Preference scheduling for nurses using column generation” Jonathan F. Bard, </a:t>
            </a:r>
            <a:r>
              <a:rPr lang="en-US" i="1" dirty="0" err="1" smtClean="0"/>
              <a:t>Hadi</a:t>
            </a:r>
            <a:r>
              <a:rPr lang="en-US" i="1" dirty="0" smtClean="0"/>
              <a:t> W. </a:t>
            </a:r>
            <a:r>
              <a:rPr lang="en-US" i="1" dirty="0" err="1" smtClean="0"/>
              <a:t>Purnomo</a:t>
            </a:r>
            <a:r>
              <a:rPr lang="en-US" i="1" dirty="0" smtClean="0"/>
              <a:t>, 2003. 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Preferential IP method</a:t>
            </a:r>
            <a:endParaRPr lang="en-US" dirty="0"/>
          </a:p>
        </p:txBody>
      </p:sp>
      <p:pic>
        <p:nvPicPr>
          <p:cNvPr id="5" name="Picture 4" descr="variabl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219200"/>
            <a:ext cx="8458200" cy="46813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Blank schedule posted with:</a:t>
            </a:r>
          </a:p>
          <a:p>
            <a:pPr lvl="1"/>
            <a:r>
              <a:rPr lang="en-US" dirty="0" smtClean="0"/>
              <a:t>Deadline</a:t>
            </a:r>
          </a:p>
          <a:p>
            <a:pPr lvl="1"/>
            <a:r>
              <a:rPr lang="en-US" dirty="0" smtClean="0"/>
              <a:t>Required staffing level</a:t>
            </a:r>
          </a:p>
          <a:p>
            <a:pPr lvl="1"/>
            <a:r>
              <a:rPr lang="en-US" dirty="0" smtClean="0"/>
              <a:t>Other constraints: minimum number of experienced nurses, etc.</a:t>
            </a:r>
          </a:p>
          <a:p>
            <a:r>
              <a:rPr lang="en-US" dirty="0" smtClean="0"/>
              <a:t>After deadline, manager may need to rework schedule to achieve required coverage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Self-scheduling method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219198"/>
          <a:ext cx="8382000" cy="4267202"/>
        </p:xfrm>
        <a:graphic>
          <a:graphicData uri="http://schemas.openxmlformats.org/drawingml/2006/table">
            <a:tbl>
              <a:tblPr/>
              <a:tblGrid>
                <a:gridCol w="8382000"/>
              </a:tblGrid>
              <a:tr h="29277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solidFill>
                            <a:srgbClr val="FFFFFF"/>
                          </a:solidFill>
                          <a:latin typeface="Cambria"/>
                          <a:ea typeface="Cambria"/>
                          <a:cs typeface="Times New Roman"/>
                        </a:rPr>
                        <a:t>Genetic Algorithm</a:t>
                      </a:r>
                      <a:r>
                        <a:rPr lang="en-US" sz="1800" b="1" baseline="0" dirty="0" smtClean="0">
                          <a:solidFill>
                            <a:srgbClr val="FFFFFF"/>
                          </a:solidFill>
                          <a:latin typeface="Cambria"/>
                          <a:ea typeface="Cambria"/>
                          <a:cs typeface="Times New Roman"/>
                        </a:rPr>
                        <a:t>  for creating schedules similar to a given base schedule</a:t>
                      </a:r>
                      <a:endParaRPr lang="en-US" sz="18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17108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1F497D"/>
                          </a:solidFill>
                          <a:latin typeface="Cambria"/>
                          <a:ea typeface="Cambria"/>
                          <a:cs typeface="Times New Roman"/>
                        </a:rPr>
                        <a:t>Step 1:</a:t>
                      </a:r>
                      <a:r>
                        <a:rPr lang="en-US" sz="2000" b="1" dirty="0">
                          <a:latin typeface="Cambria"/>
                          <a:ea typeface="Cambria"/>
                          <a:cs typeface="Times New Roman"/>
                        </a:rPr>
                        <a:t> </a:t>
                      </a:r>
                      <a:r>
                        <a:rPr lang="en-US" sz="2000" b="0" dirty="0" smtClean="0">
                          <a:latin typeface="Cambria"/>
                          <a:ea typeface="Cambria"/>
                          <a:cs typeface="Times New Roman"/>
                        </a:rPr>
                        <a:t>I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nitial </a:t>
                      </a:r>
                      <a:r>
                        <a:rPr lang="en-US" sz="2000" b="1" dirty="0" smtClean="0">
                          <a:latin typeface="Cambria"/>
                          <a:ea typeface="Cambria"/>
                          <a:cs typeface="Times New Roman"/>
                        </a:rPr>
                        <a:t>individuals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 (schedules) are 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generated by a random permutation of each individual’s two </a:t>
                      </a:r>
                      <a:r>
                        <a:rPr lang="en-US" sz="2000" b="1" dirty="0">
                          <a:latin typeface="Cambria"/>
                          <a:ea typeface="Cambria"/>
                          <a:cs typeface="Times New Roman"/>
                        </a:rPr>
                        <a:t>chromosomes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. </a:t>
                      </a:r>
                      <a:endParaRPr lang="en-US" sz="2000" dirty="0" smtClean="0"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Chromosome 1: A </a:t>
                      </a:r>
                      <a:r>
                        <a:rPr lang="en-US" sz="2000" b="1" dirty="0">
                          <a:latin typeface="Cambria"/>
                          <a:ea typeface="Cambria"/>
                          <a:cs typeface="Times New Roman"/>
                        </a:rPr>
                        <a:t>list of </a:t>
                      </a:r>
                      <a:r>
                        <a:rPr lang="en-US" sz="2000" b="1" dirty="0" smtClean="0">
                          <a:latin typeface="Cambria"/>
                          <a:ea typeface="Cambria"/>
                          <a:cs typeface="Times New Roman"/>
                        </a:rPr>
                        <a:t>tasks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Chromosome 2: The </a:t>
                      </a:r>
                      <a:r>
                        <a:rPr lang="en-US" sz="2000" b="1" dirty="0" smtClean="0">
                          <a:latin typeface="Cambria"/>
                          <a:ea typeface="Cambria"/>
                          <a:cs typeface="Times New Roman"/>
                        </a:rPr>
                        <a:t>ordering </a:t>
                      </a:r>
                      <a:r>
                        <a:rPr lang="en-US" sz="2000" b="1" dirty="0">
                          <a:latin typeface="Cambria"/>
                          <a:ea typeface="Cambria"/>
                          <a:cs typeface="Times New Roman"/>
                        </a:rPr>
                        <a:t>of </a:t>
                      </a:r>
                      <a:r>
                        <a:rPr lang="en-US" sz="2000" b="1" dirty="0" smtClean="0">
                          <a:latin typeface="Cambria"/>
                          <a:ea typeface="Cambria"/>
                          <a:cs typeface="Times New Roman"/>
                        </a:rPr>
                        <a:t>nurses 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associated with the tasks.</a:t>
                      </a:r>
                      <a:r>
                        <a:rPr lang="en-US" sz="2000" b="1" dirty="0" smtClean="0">
                          <a:latin typeface="Cambria"/>
                          <a:ea typeface="Cambria"/>
                          <a:cs typeface="Times New Roman"/>
                        </a:rPr>
                        <a:t> </a:t>
                      </a:r>
                      <a:endParaRPr lang="en-US" sz="20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80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1F497D"/>
                          </a:solidFill>
                          <a:latin typeface="Cambria"/>
                          <a:ea typeface="Cambria"/>
                          <a:cs typeface="Times New Roman"/>
                        </a:rPr>
                        <a:t>Step </a:t>
                      </a:r>
                      <a:r>
                        <a:rPr lang="en-US" sz="2000" b="1" dirty="0" smtClean="0">
                          <a:solidFill>
                            <a:srgbClr val="1F497D"/>
                          </a:solidFill>
                          <a:latin typeface="Cambria"/>
                          <a:ea typeface="Cambria"/>
                          <a:cs typeface="Times New Roman"/>
                        </a:rPr>
                        <a:t>2: 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The current individuals are mated randomly and crossovers and mutations are applied to them, creating </a:t>
                      </a:r>
                      <a:r>
                        <a:rPr lang="en-US" sz="2000" b="1" dirty="0" smtClean="0">
                          <a:latin typeface="Cambria"/>
                          <a:ea typeface="Cambria"/>
                          <a:cs typeface="Times New Roman"/>
                        </a:rPr>
                        <a:t>offspring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.</a:t>
                      </a:r>
                      <a:endParaRPr lang="en-US" sz="20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1F497D"/>
                          </a:solidFill>
                          <a:latin typeface="Cambria"/>
                          <a:ea typeface="Cambria"/>
                          <a:cs typeface="Times New Roman"/>
                        </a:rPr>
                        <a:t>Step </a:t>
                      </a:r>
                      <a:r>
                        <a:rPr lang="en-US" sz="2000" b="1" dirty="0" smtClean="0">
                          <a:solidFill>
                            <a:srgbClr val="1F497D"/>
                          </a:solidFill>
                          <a:latin typeface="Cambria"/>
                          <a:ea typeface="Cambria"/>
                          <a:cs typeface="Times New Roman"/>
                        </a:rPr>
                        <a:t>3: 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Each individual’s </a:t>
                      </a:r>
                      <a:r>
                        <a:rPr lang="en-US" sz="2000" b="1" dirty="0" smtClean="0">
                          <a:latin typeface="Cambria"/>
                          <a:ea typeface="Cambria"/>
                          <a:cs typeface="Times New Roman"/>
                        </a:rPr>
                        <a:t>fitness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 is evaluated</a:t>
                      </a:r>
                      <a:r>
                        <a:rPr lang="en-US" sz="2000" baseline="0" dirty="0" smtClean="0">
                          <a:latin typeface="Cambria"/>
                          <a:ea typeface="Cambria"/>
                          <a:cs typeface="Times New Roman"/>
                        </a:rPr>
                        <a:t> (feasibility &amp; similarity).</a:t>
                      </a:r>
                      <a:endParaRPr lang="en-US" sz="2000" dirty="0"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1F497D"/>
                          </a:solidFill>
                          <a:latin typeface="Cambria"/>
                          <a:ea typeface="Cambria"/>
                          <a:cs typeface="Times New Roman"/>
                        </a:rPr>
                        <a:t>Step 4:</a:t>
                      </a:r>
                      <a:r>
                        <a:rPr lang="en-US" sz="2000" b="1" dirty="0">
                          <a:latin typeface="Cambria"/>
                          <a:ea typeface="Cambria"/>
                          <a:cs typeface="Times New Roman"/>
                        </a:rPr>
                        <a:t> 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The fittest 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individual is moved 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to the next generation.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54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1F497D"/>
                          </a:solidFill>
                          <a:latin typeface="Cambria"/>
                          <a:ea typeface="Cambria"/>
                          <a:cs typeface="Times New Roman"/>
                        </a:rPr>
                        <a:t>Step 5:</a:t>
                      </a:r>
                      <a:r>
                        <a:rPr lang="en-US" sz="2000" b="1" dirty="0">
                          <a:latin typeface="Cambria"/>
                          <a:ea typeface="Cambria"/>
                          <a:cs typeface="Times New Roman"/>
                        </a:rPr>
                        <a:t> </a:t>
                      </a:r>
                      <a:r>
                        <a:rPr lang="en-US" sz="2000" b="0" dirty="0" smtClean="0">
                          <a:latin typeface="Cambria"/>
                          <a:ea typeface="Cambria"/>
                          <a:cs typeface="Times New Roman"/>
                        </a:rPr>
                        <a:t>Remaining i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ndividuals 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for the </a:t>
                      </a:r>
                      <a:r>
                        <a:rPr lang="en-US" sz="2000" b="1" dirty="0">
                          <a:latin typeface="Cambria"/>
                          <a:ea typeface="Cambria"/>
                          <a:cs typeface="Times New Roman"/>
                        </a:rPr>
                        <a:t>next generation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 are </a:t>
                      </a:r>
                      <a:r>
                        <a:rPr lang="en-US" sz="2000" b="1" dirty="0">
                          <a:latin typeface="Cambria"/>
                          <a:ea typeface="Cambria"/>
                          <a:cs typeface="Times New Roman"/>
                        </a:rPr>
                        <a:t>chosen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 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by 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the roulette wheel method, with likelihood proportional to their fitness.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1F497D"/>
                          </a:solidFill>
                          <a:latin typeface="Cambria"/>
                          <a:ea typeface="Cambria"/>
                          <a:cs typeface="Times New Roman"/>
                        </a:rPr>
                        <a:t>Step 6:</a:t>
                      </a:r>
                      <a:r>
                        <a:rPr lang="en-US" sz="2000" b="1" dirty="0">
                          <a:latin typeface="Cambria"/>
                          <a:ea typeface="Cambria"/>
                          <a:cs typeface="Times New Roman"/>
                        </a:rPr>
                        <a:t> </a:t>
                      </a:r>
                      <a:r>
                        <a:rPr lang="en-US" sz="2000" b="0" dirty="0">
                          <a:latin typeface="Cambria"/>
                          <a:ea typeface="Cambria"/>
                          <a:cs typeface="Times New Roman"/>
                        </a:rPr>
                        <a:t>I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f 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a predefined </a:t>
                      </a:r>
                      <a:r>
                        <a:rPr lang="en-US" sz="2000" b="1" dirty="0">
                          <a:latin typeface="Cambria"/>
                          <a:ea typeface="Cambria"/>
                          <a:cs typeface="Times New Roman"/>
                        </a:rPr>
                        <a:t>stopping criteria 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is </a:t>
                      </a:r>
                      <a:r>
                        <a:rPr lang="en-US" sz="2000" dirty="0" smtClean="0">
                          <a:latin typeface="Cambria"/>
                          <a:ea typeface="Cambria"/>
                          <a:cs typeface="Times New Roman"/>
                        </a:rPr>
                        <a:t>satisfied, stop</a:t>
                      </a:r>
                      <a:r>
                        <a:rPr lang="en-US" sz="2000" dirty="0">
                          <a:latin typeface="Cambria"/>
                          <a:ea typeface="Cambria"/>
                          <a:cs typeface="Times New Roman"/>
                        </a:rPr>
                        <a:t>, otherwise we go back to step 2.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nurse calls in sick… what to do?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researchers have stated intentions of their work being implemented</a:t>
            </a:r>
          </a:p>
          <a:p>
            <a:r>
              <a:rPr lang="en-US" dirty="0" smtClean="0"/>
              <a:t>Few models actually make the jump to implementations</a:t>
            </a:r>
          </a:p>
          <a:p>
            <a:r>
              <a:rPr lang="en-US" dirty="0" smtClean="0"/>
              <a:t>Causes:</a:t>
            </a:r>
          </a:p>
          <a:p>
            <a:pPr lvl="1"/>
            <a:r>
              <a:rPr lang="en-US" dirty="0" smtClean="0"/>
              <a:t>Narrow focus</a:t>
            </a:r>
          </a:p>
          <a:p>
            <a:pPr lvl="1"/>
            <a:r>
              <a:rPr lang="en-US" dirty="0" smtClean="0"/>
              <a:t>Customer support</a:t>
            </a:r>
          </a:p>
          <a:p>
            <a:pPr lvl="1"/>
            <a:r>
              <a:rPr lang="en-US" dirty="0" smtClean="0"/>
              <a:t>Proprietary concerns</a:t>
            </a:r>
          </a:p>
          <a:p>
            <a:pPr lvl="1"/>
            <a:r>
              <a:rPr lang="en-US" dirty="0" smtClean="0"/>
              <a:t>Nursing acceptance: lack of flexibility, “black-box” perception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Barriers to implementation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Staffing requirement from: average census, average care level</a:t>
            </a:r>
          </a:p>
          <a:p>
            <a:r>
              <a:rPr lang="en-US" dirty="0" smtClean="0"/>
              <a:t>Self-scheduling used to build schedule</a:t>
            </a:r>
          </a:p>
          <a:p>
            <a:r>
              <a:rPr lang="en-US" dirty="0" smtClean="0"/>
              <a:t>Non-unionized nurses</a:t>
            </a:r>
          </a:p>
          <a:p>
            <a:r>
              <a:rPr lang="en-US" dirty="0" smtClean="0"/>
              <a:t>Role of software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Case study: NYU Medical Center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is a need for scheduling methods that interface with the real world</a:t>
            </a:r>
          </a:p>
          <a:p>
            <a:r>
              <a:rPr lang="en-US" dirty="0" smtClean="0"/>
              <a:t>The preferential IP method attempts this</a:t>
            </a:r>
          </a:p>
          <a:p>
            <a:r>
              <a:rPr lang="en-US" dirty="0" smtClean="0"/>
              <a:t>Benefits:</a:t>
            </a:r>
          </a:p>
          <a:p>
            <a:pPr lvl="1"/>
            <a:r>
              <a:rPr lang="en-US" dirty="0" smtClean="0"/>
              <a:t>Avoids the “black-box” syndrome</a:t>
            </a:r>
          </a:p>
          <a:p>
            <a:pPr lvl="1"/>
            <a:r>
              <a:rPr lang="en-US" dirty="0" smtClean="0"/>
              <a:t>Avoids conflicts from exercising seniority or playing favorites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Concourse.thmx</Template>
  <TotalTime>405</TotalTime>
  <Words>527</Words>
  <Application>Microsoft Macintosh PowerPoint</Application>
  <PresentationFormat>On-screen Show (4:3)</PresentationFormat>
  <Paragraphs>75</Paragraphs>
  <Slides>11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Concourse</vt:lpstr>
      <vt:lpstr>Nurse Scheduling</vt:lpstr>
      <vt:lpstr>What’s so special about nurse scheduling?</vt:lpstr>
      <vt:lpstr>Two problem stages</vt:lpstr>
      <vt:lpstr>We wanted to know…</vt:lpstr>
      <vt:lpstr>Preferential IP method</vt:lpstr>
      <vt:lpstr>Preferential IP method</vt:lpstr>
      <vt:lpstr>Self-scheduling method</vt:lpstr>
      <vt:lpstr>A nurse calls in sick… what to do?</vt:lpstr>
      <vt:lpstr>Barriers to implementation</vt:lpstr>
      <vt:lpstr>Case study: NYU Medical Center</vt:lpstr>
      <vt:lpstr>Conclusion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Nurse Scheduling</dc:title>
  <dc:creator>LVD</dc:creator>
  <cp:lastModifiedBy>Benni</cp:lastModifiedBy>
  <cp:revision>56</cp:revision>
  <dcterms:created xsi:type="dcterms:W3CDTF">2009-04-28T20:00:34Z</dcterms:created>
  <dcterms:modified xsi:type="dcterms:W3CDTF">2009-04-30T06:40:04Z</dcterms:modified>
</cp:coreProperties>
</file>