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9" r:id="rId18"/>
    <p:sldId id="280" r:id="rId19"/>
    <p:sldId id="282" r:id="rId20"/>
    <p:sldId id="28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-18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8640-A37F-CB4C-98C0-53B318A53D86}" type="datetimeFigureOut">
              <a:rPr lang="en-US" smtClean="0"/>
              <a:t>7/23/18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FE48-30AD-0046-85CA-67A5FC80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19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8640-A37F-CB4C-98C0-53B318A53D86}" type="datetimeFigureOut">
              <a:rPr lang="en-US" smtClean="0"/>
              <a:t>7/23/18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FE48-30AD-0046-85CA-67A5FC80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0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8640-A37F-CB4C-98C0-53B318A53D86}" type="datetimeFigureOut">
              <a:rPr lang="en-US" smtClean="0"/>
              <a:t>7/23/18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FE48-30AD-0046-85CA-67A5FC80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05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8640-A37F-CB4C-98C0-53B318A53D86}" type="datetimeFigureOut">
              <a:rPr lang="en-US" smtClean="0"/>
              <a:t>7/23/18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FE48-30AD-0046-85CA-67A5FC80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55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8640-A37F-CB4C-98C0-53B318A53D86}" type="datetimeFigureOut">
              <a:rPr lang="en-US" smtClean="0"/>
              <a:t>7/23/18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FE48-30AD-0046-85CA-67A5FC80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8640-A37F-CB4C-98C0-53B318A53D86}" type="datetimeFigureOut">
              <a:rPr lang="en-US" smtClean="0"/>
              <a:t>7/23/18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FE48-30AD-0046-85CA-67A5FC80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36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8640-A37F-CB4C-98C0-53B318A53D86}" type="datetimeFigureOut">
              <a:rPr lang="en-US" smtClean="0"/>
              <a:t>7/23/18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FE48-30AD-0046-85CA-67A5FC80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089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8640-A37F-CB4C-98C0-53B318A53D86}" type="datetimeFigureOut">
              <a:rPr lang="en-US" smtClean="0"/>
              <a:t>7/23/18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FE48-30AD-0046-85CA-67A5FC80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87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8640-A37F-CB4C-98C0-53B318A53D86}" type="datetimeFigureOut">
              <a:rPr lang="en-US" smtClean="0"/>
              <a:t>7/23/18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FE48-30AD-0046-85CA-67A5FC80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52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8640-A37F-CB4C-98C0-53B318A53D86}" type="datetimeFigureOut">
              <a:rPr lang="en-US" smtClean="0"/>
              <a:t>7/23/18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FE48-30AD-0046-85CA-67A5FC80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22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28640-A37F-CB4C-98C0-53B318A53D86}" type="datetimeFigureOut">
              <a:rPr lang="en-US" smtClean="0"/>
              <a:t>7/23/18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FE48-30AD-0046-85CA-67A5FC80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07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28640-A37F-CB4C-98C0-53B318A53D86}" type="datetimeFigureOut">
              <a:rPr lang="en-US" smtClean="0"/>
              <a:t>7/23/18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FFE48-30AD-0046-85CA-67A5FC80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78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1442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Modeling Infrastructure Failures: From Flood Damage in Urban Areas to Power Grid Blackouts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Daniel </a:t>
            </a:r>
            <a:r>
              <a:rPr lang="en-US" dirty="0" err="1" smtClean="0"/>
              <a:t>Bienstock</a:t>
            </a:r>
            <a:r>
              <a:rPr lang="en-US" dirty="0" smtClean="0"/>
              <a:t> </a:t>
            </a:r>
          </a:p>
          <a:p>
            <a:r>
              <a:rPr lang="en-US" dirty="0" smtClean="0"/>
              <a:t>Columbia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167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69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Focus: NYC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6714"/>
            <a:ext cx="8229600" cy="4880429"/>
          </a:xfrm>
        </p:spPr>
        <p:txBody>
          <a:bodyPr>
            <a:normAutofit fontScale="77500" lnSpcReduction="20000"/>
          </a:bodyPr>
          <a:lstStyle/>
          <a:p>
            <a:r>
              <a:rPr lang="en-US" sz="3900" dirty="0" smtClean="0">
                <a:solidFill>
                  <a:schemeClr val="accent2">
                    <a:lumMod val="75000"/>
                  </a:schemeClr>
                </a:solidFill>
              </a:rPr>
              <a:t>Emergency services</a:t>
            </a:r>
          </a:p>
          <a:p>
            <a:r>
              <a:rPr lang="en-US" dirty="0" smtClean="0"/>
              <a:t>Especially critical after a big storm</a:t>
            </a:r>
          </a:p>
          <a:p>
            <a:r>
              <a:rPr lang="en-US" dirty="0" smtClean="0"/>
              <a:t> What is included:</a:t>
            </a:r>
          </a:p>
          <a:p>
            <a:pPr marL="0" indent="0">
              <a:buNone/>
            </a:pPr>
            <a:r>
              <a:rPr lang="en-US" dirty="0" smtClean="0"/>
              <a:t>     Distribution of services via transportation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Coordination between services, hospitals</a:t>
            </a:r>
          </a:p>
          <a:p>
            <a:r>
              <a:rPr lang="en-US" dirty="0"/>
              <a:t> </a:t>
            </a:r>
            <a:r>
              <a:rPr lang="en-US" dirty="0" smtClean="0"/>
              <a:t>During Sandy, evacuation of e.g. Bellevue Hospital was a large and dangerous operation</a:t>
            </a:r>
            <a:endParaRPr lang="en-US" sz="39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3900" dirty="0" smtClean="0">
                <a:solidFill>
                  <a:schemeClr val="accent2">
                    <a:lumMod val="75000"/>
                  </a:schemeClr>
                </a:solidFill>
              </a:rPr>
              <a:t>The ability to continue operation is not enough: if a hospital is surrounded by a flooded area then emergency vehicles cannot reach the hospital</a:t>
            </a:r>
          </a:p>
          <a:p>
            <a:r>
              <a:rPr lang="en-US" sz="3900" dirty="0" smtClean="0">
                <a:solidFill>
                  <a:schemeClr val="accent2">
                    <a:lumMod val="75000"/>
                  </a:schemeClr>
                </a:solidFill>
              </a:rPr>
              <a:t>This was experienced during and after Sandy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20300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69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Focus: NYC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6714"/>
            <a:ext cx="8229600" cy="4880429"/>
          </a:xfrm>
        </p:spPr>
        <p:txBody>
          <a:bodyPr>
            <a:normAutofit/>
          </a:bodyPr>
          <a:lstStyle/>
          <a:p>
            <a:r>
              <a:rPr lang="en-US" sz="3900" dirty="0" smtClean="0">
                <a:solidFill>
                  <a:schemeClr val="accent2">
                    <a:lumMod val="75000"/>
                  </a:schemeClr>
                </a:solidFill>
              </a:rPr>
              <a:t>Summary: interdependency is critical</a:t>
            </a:r>
          </a:p>
          <a:p>
            <a:r>
              <a:rPr lang="en-US" dirty="0" smtClean="0"/>
              <a:t>Flooding, winds, caused loss of power</a:t>
            </a:r>
          </a:p>
          <a:p>
            <a:r>
              <a:rPr lang="en-US" dirty="0" smtClean="0"/>
              <a:t>Loss of power required evacuation of Bellevue</a:t>
            </a:r>
          </a:p>
          <a:p>
            <a:r>
              <a:rPr lang="en-US" dirty="0" smtClean="0"/>
              <a:t>Flooding, winds made evacuation difficult</a:t>
            </a:r>
            <a:endParaRPr lang="en-US" sz="39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Flooding rendered other medical/treatment facilities unavailable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Emergency power generators available but lengthy loss of power limited their usefulness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4196179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69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data do we have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6714"/>
            <a:ext cx="8229600" cy="4880429"/>
          </a:xfrm>
        </p:spPr>
        <p:txBody>
          <a:bodyPr>
            <a:normAutofit fontScale="47500" lnSpcReduction="20000"/>
          </a:bodyPr>
          <a:lstStyle/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Detailed map of subway system and all tunnels available (from MTA and Port Authority)</a:t>
            </a:r>
          </a:p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r>
              <a:rPr lang="en-US" sz="3600" dirty="0" smtClean="0"/>
              <a:t>     Includes critical elevations of all openings (entrances, ventilation)</a:t>
            </a:r>
          </a:p>
          <a:p>
            <a:pPr marL="0" indent="0">
              <a:buNone/>
            </a:pPr>
            <a:r>
              <a:rPr lang="en-US" sz="3600" dirty="0"/>
              <a:t> </a:t>
            </a:r>
            <a:r>
              <a:rPr lang="en-US" sz="3600" dirty="0" smtClean="0"/>
              <a:t>    Size of openings</a:t>
            </a:r>
          </a:p>
          <a:p>
            <a:pPr marL="0" indent="0">
              <a:buNone/>
            </a:pPr>
            <a:r>
              <a:rPr lang="en-US" sz="3600" dirty="0"/>
              <a:t> </a:t>
            </a:r>
            <a:r>
              <a:rPr lang="en-US" sz="3600" dirty="0" smtClean="0"/>
              <a:t>    Exact mapping of all stations (locations, dimensions)</a:t>
            </a:r>
          </a:p>
          <a:p>
            <a:pPr marL="0" indent="0">
              <a:buNone/>
            </a:pPr>
            <a:endParaRPr lang="en-US" sz="3600" dirty="0" smtClean="0"/>
          </a:p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Above ground transportation system map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pPr marL="0" indent="0">
              <a:buNone/>
            </a:pP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/>
              <a:t>      Location and elevations of all streets, plus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Some selected bus depots, subway car parking areas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Critical Medical Facilities:</a:t>
            </a:r>
          </a:p>
          <a:p>
            <a:pPr marL="0" indent="0">
              <a:buNone/>
            </a:pPr>
            <a:endParaRPr lang="en-US" sz="4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/>
              <a:t>       Location and critical elevations of all hospitals, </a:t>
            </a:r>
            <a:r>
              <a:rPr lang="en-US" dirty="0" err="1" smtClean="0"/>
              <a:t>etc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Includes data on all openings through which water can enter premises 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5100" dirty="0" smtClean="0">
                <a:solidFill>
                  <a:schemeClr val="accent2">
                    <a:lumMod val="75000"/>
                  </a:schemeClr>
                </a:solidFill>
              </a:rPr>
              <a:t>Stakeholder interview process</a:t>
            </a:r>
          </a:p>
        </p:txBody>
      </p:sp>
    </p:spTree>
    <p:extLst>
      <p:ext uri="{BB962C8B-B14F-4D97-AF65-F5344CB8AC3E}">
        <p14:creationId xmlns:p14="http://schemas.microsoft.com/office/powerpoint/2010/main" val="1398909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69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Proposed methodology</a:t>
            </a:r>
            <a:endParaRPr lang="en-US" dirty="0"/>
          </a:p>
        </p:txBody>
      </p:sp>
      <p:pic>
        <p:nvPicPr>
          <p:cNvPr id="4" name="Content Placeholder 3" descr="flow_chart_2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877" r="-3255" b="-4496"/>
          <a:stretch/>
        </p:blipFill>
        <p:spPr>
          <a:xfrm>
            <a:off x="762000" y="1106488"/>
            <a:ext cx="7619546" cy="4402137"/>
          </a:xfrm>
        </p:spPr>
      </p:pic>
    </p:spTree>
    <p:extLst>
      <p:ext uri="{BB962C8B-B14F-4D97-AF65-F5344CB8AC3E}">
        <p14:creationId xmlns:p14="http://schemas.microsoft.com/office/powerpoint/2010/main" val="568342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6933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GIS-Based Dynamic Flood Risk Simulator</a:t>
            </a:r>
            <a:br>
              <a:rPr lang="en-US" sz="3600" dirty="0" smtClean="0"/>
            </a:br>
            <a:r>
              <a:rPr lang="en-US" sz="3600" dirty="0" err="1" smtClean="0"/>
              <a:t>Deodatis</a:t>
            </a:r>
            <a:r>
              <a:rPr lang="en-US" sz="3600" dirty="0" smtClean="0"/>
              <a:t>, Jacob, et al (2011)</a:t>
            </a:r>
            <a:endParaRPr lang="en-US" sz="3600" dirty="0"/>
          </a:p>
        </p:txBody>
      </p:sp>
      <p:pic>
        <p:nvPicPr>
          <p:cNvPr id="5" name="Content Placeholder 4" descr="deodatis_1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" t="1974" r="433" b="5695"/>
          <a:stretch/>
        </p:blipFill>
        <p:spPr>
          <a:xfrm>
            <a:off x="457201" y="1469571"/>
            <a:ext cx="8193312" cy="4511449"/>
          </a:xfrm>
        </p:spPr>
      </p:pic>
    </p:spTree>
    <p:extLst>
      <p:ext uri="{BB962C8B-B14F-4D97-AF65-F5344CB8AC3E}">
        <p14:creationId xmlns:p14="http://schemas.microsoft.com/office/powerpoint/2010/main" val="3539015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6933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GIS-Based Dynamic Flood Risk Simulator</a:t>
            </a:r>
            <a:br>
              <a:rPr lang="en-US" sz="3600" dirty="0" smtClean="0"/>
            </a:br>
            <a:r>
              <a:rPr lang="en-US" sz="3600" dirty="0" err="1" smtClean="0"/>
              <a:t>Deodatis</a:t>
            </a:r>
            <a:r>
              <a:rPr lang="en-US" sz="3600" dirty="0" smtClean="0"/>
              <a:t>, Jacob, et al (2011)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Fast but less accurate</a:t>
            </a:r>
          </a:p>
          <a:p>
            <a:r>
              <a:rPr lang="en-US" dirty="0" smtClean="0"/>
              <a:t>Detailed model with resolution of 1 </a:t>
            </a:r>
            <a:r>
              <a:rPr lang="en-US" dirty="0" err="1" smtClean="0"/>
              <a:t>ft</a:t>
            </a:r>
            <a:r>
              <a:rPr lang="en-US" dirty="0" smtClean="0"/>
              <a:t> for above ground structures</a:t>
            </a:r>
          </a:p>
          <a:p>
            <a:r>
              <a:rPr lang="en-US" dirty="0" smtClean="0"/>
              <a:t>Very detailed model for underground infrastructure</a:t>
            </a:r>
          </a:p>
          <a:p>
            <a:r>
              <a:rPr lang="en-US" dirty="0" smtClean="0"/>
              <a:t>Overall estimation requires </a:t>
            </a:r>
            <a:r>
              <a:rPr lang="en-US" dirty="0" err="1" smtClean="0"/>
              <a:t>approx</a:t>
            </a:r>
            <a:r>
              <a:rPr lang="en-US" dirty="0" smtClean="0"/>
              <a:t> 1 CPU second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365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6933"/>
          </a:xfrm>
        </p:spPr>
        <p:txBody>
          <a:bodyPr>
            <a:normAutofit fontScale="90000"/>
          </a:bodyPr>
          <a:lstStyle/>
          <a:p>
            <a:r>
              <a:rPr lang="en-US" sz="3600" dirty="0" err="1" smtClean="0"/>
              <a:t>GeoClaw</a:t>
            </a:r>
            <a:r>
              <a:rPr lang="en-US" sz="3600" dirty="0" smtClean="0"/>
              <a:t> model</a:t>
            </a:r>
            <a:br>
              <a:rPr lang="en-US" sz="3600" dirty="0" smtClean="0"/>
            </a:br>
            <a:r>
              <a:rPr lang="en-US" sz="3600" dirty="0" err="1" smtClean="0"/>
              <a:t>Mandli</a:t>
            </a:r>
            <a:r>
              <a:rPr lang="en-US" sz="3600" dirty="0" smtClean="0"/>
              <a:t>, </a:t>
            </a:r>
            <a:r>
              <a:rPr lang="en-US" sz="3600" dirty="0" err="1" smtClean="0"/>
              <a:t>LeVeque</a:t>
            </a:r>
            <a:r>
              <a:rPr lang="en-US" sz="3600" dirty="0" smtClean="0"/>
              <a:t> et al, 2016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Slower than GIS system but much more accurate</a:t>
            </a:r>
          </a:p>
          <a:p>
            <a:r>
              <a:rPr lang="en-US" dirty="0" smtClean="0"/>
              <a:t>Finite volume, wave-propagation numerical method</a:t>
            </a:r>
          </a:p>
          <a:p>
            <a:r>
              <a:rPr lang="en-US" dirty="0" smtClean="0"/>
              <a:t>Uses AMR (adaptive mesh refinement)</a:t>
            </a:r>
          </a:p>
          <a:p>
            <a:r>
              <a:rPr lang="en-US" dirty="0" smtClean="0"/>
              <a:t>AMR places computational resources to use “where it matters”</a:t>
            </a:r>
          </a:p>
          <a:p>
            <a:r>
              <a:rPr lang="en-US" dirty="0" smtClean="0"/>
              <a:t>Has been benchmarked/validated using tsunamis, hurricane driven storm surge</a:t>
            </a:r>
          </a:p>
          <a:p>
            <a:r>
              <a:rPr lang="en-US" dirty="0" smtClean="0"/>
              <a:t>Comparable in accuracy to ADCIRC, but approx. 1000 times faster.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155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6933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GeoClaw</a:t>
            </a:r>
            <a:r>
              <a:rPr lang="en-US" sz="3600" dirty="0" smtClean="0"/>
              <a:t> model: adaptive discretization</a:t>
            </a:r>
            <a:endParaRPr lang="en-US" sz="3600" dirty="0"/>
          </a:p>
        </p:txBody>
      </p:sp>
      <p:pic>
        <p:nvPicPr>
          <p:cNvPr id="4" name="Content Placeholder 3" descr="gc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9" b="13359"/>
          <a:stretch>
            <a:fillRect/>
          </a:stretch>
        </p:blipFill>
        <p:spPr>
          <a:xfrm>
            <a:off x="457200" y="1201057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461358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6933"/>
          </a:xfrm>
        </p:spPr>
        <p:txBody>
          <a:bodyPr>
            <a:normAutofit/>
          </a:bodyPr>
          <a:lstStyle/>
          <a:p>
            <a:r>
              <a:rPr lang="en-US" sz="3600" dirty="0" err="1"/>
              <a:t>GeoClaw</a:t>
            </a:r>
            <a:r>
              <a:rPr lang="en-US" sz="3600" dirty="0"/>
              <a:t> model: adaptive discretization</a:t>
            </a:r>
          </a:p>
        </p:txBody>
      </p:sp>
      <p:pic>
        <p:nvPicPr>
          <p:cNvPr id="5" name="Content Placeholder 4" descr="gc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1" b="133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6128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805" y="286818"/>
            <a:ext cx="8229600" cy="635094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Storm surge model</a:t>
            </a:r>
            <a:endParaRPr lang="en-US" sz="3600" dirty="0"/>
          </a:p>
        </p:txBody>
      </p:sp>
      <p:pic>
        <p:nvPicPr>
          <p:cNvPr id="6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1500" y="1291339"/>
            <a:ext cx="4394200" cy="449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2980" y="2925711"/>
            <a:ext cx="6696919" cy="924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1500" y="1969925"/>
            <a:ext cx="6024676" cy="9557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1500" y="4166759"/>
            <a:ext cx="6024676" cy="87221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742462" y="5038969"/>
            <a:ext cx="7620000" cy="117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55701" y="5285873"/>
            <a:ext cx="6690062" cy="9254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39819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25229" cy="995362"/>
          </a:xfrm>
        </p:spPr>
        <p:txBody>
          <a:bodyPr>
            <a:normAutofit/>
          </a:bodyPr>
          <a:lstStyle/>
          <a:p>
            <a:r>
              <a:rPr lang="en-US" dirty="0" smtClean="0"/>
              <a:t>Ongoing work: NSF CRISP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joint with George </a:t>
            </a:r>
            <a:r>
              <a:rPr lang="en-US" dirty="0" err="1" smtClean="0"/>
              <a:t>Deodatis</a:t>
            </a:r>
            <a:r>
              <a:rPr lang="en-US" dirty="0" smtClean="0"/>
              <a:t>, Heather </a:t>
            </a:r>
            <a:r>
              <a:rPr lang="en-US" dirty="0" err="1" smtClean="0"/>
              <a:t>Lazrus</a:t>
            </a:r>
            <a:r>
              <a:rPr lang="en-US" dirty="0" smtClean="0"/>
              <a:t>, Kyle </a:t>
            </a:r>
            <a:r>
              <a:rPr lang="en-US" dirty="0" err="1" smtClean="0"/>
              <a:t>Mandli</a:t>
            </a:r>
            <a:r>
              <a:rPr lang="en-US" dirty="0" smtClean="0"/>
              <a:t> and Rebecca Morris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dirty="0" smtClean="0"/>
              <a:t>focus: protecting coastal infrastructure under risk from changing climate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 integrating: modeling, optimization, social science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110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6933"/>
          </a:xfrm>
        </p:spPr>
        <p:txBody>
          <a:bodyPr>
            <a:normAutofit/>
          </a:bodyPr>
          <a:lstStyle/>
          <a:p>
            <a:r>
              <a:rPr lang="en-US" sz="3600" dirty="0" err="1"/>
              <a:t>GeoClaw</a:t>
            </a:r>
            <a:r>
              <a:rPr lang="en-US" sz="3600" dirty="0"/>
              <a:t> model: adaptive discretization</a:t>
            </a:r>
          </a:p>
        </p:txBody>
      </p:sp>
      <p:pic>
        <p:nvPicPr>
          <p:cNvPr id="7" name="Content Placeholder 6" descr="gc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" r="14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45608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6933"/>
          </a:xfrm>
        </p:spPr>
        <p:txBody>
          <a:bodyPr>
            <a:noAutofit/>
          </a:bodyPr>
          <a:lstStyle/>
          <a:p>
            <a:r>
              <a:rPr lang="en-US" sz="2800" dirty="0" err="1" smtClean="0"/>
              <a:t>GeoClaw</a:t>
            </a:r>
            <a:r>
              <a:rPr lang="en-US" sz="2800" dirty="0" smtClean="0"/>
              <a:t> model</a:t>
            </a:r>
            <a:br>
              <a:rPr lang="en-US" sz="2800" dirty="0" smtClean="0"/>
            </a:br>
            <a:r>
              <a:rPr lang="en-US" sz="2800" dirty="0" err="1" smtClean="0"/>
              <a:t>Mandli</a:t>
            </a:r>
            <a:r>
              <a:rPr lang="en-US" sz="2800" dirty="0" smtClean="0"/>
              <a:t> et al, 2016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1429"/>
            <a:ext cx="8229600" cy="37192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 descr="surge_fig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80" y="1451429"/>
            <a:ext cx="7530034" cy="33745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0142" y="5170715"/>
            <a:ext cx="7057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Simulation of Hurricane Ike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4 thread: 2 hours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668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6933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Social Science Methodology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277034"/>
            <a:ext cx="761637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Stakeholder interviews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Interviewees to be selected through collaboration with NYC’s Office of Emergency Management,  NY State’s Office of Emergency Management, and the MTA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Interview structure:  “Mental models” approach and “assembly method”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Interviews have a progressive structure where successive questions are used to identify stakeholder’s perceptions as to risk, causality and damage propagation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“Scenario method” leads to a diagram which is then tested through additional interviews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Follow-up interviews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Community meetings</a:t>
            </a:r>
          </a:p>
        </p:txBody>
      </p:sp>
    </p:spTree>
    <p:extLst>
      <p:ext uri="{BB962C8B-B14F-4D97-AF65-F5344CB8AC3E}">
        <p14:creationId xmlns:p14="http://schemas.microsoft.com/office/powerpoint/2010/main" val="1191666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6933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Optimization Methodology!!</a:t>
            </a:r>
            <a:endParaRPr 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277034"/>
            <a:ext cx="76163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Problem poorly defined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Data is suspect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A lot of assumptions, e.g. about causality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What are we using optimization for?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Low-lying fruit: optimization asks agnostic questions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It usually reveals pitfalls in planning assumptions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Which leads to reevaluation of procedures, etc.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5143" y="4445000"/>
            <a:ext cx="8309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  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 All very good, but WHAT do we do, computationally?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422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6933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</a:rPr>
              <a:t>What do we do??</a:t>
            </a:r>
            <a:endParaRPr lang="en-US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277034"/>
            <a:ext cx="8229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 smtClean="0"/>
              <a:t>This is not such an uncommon situation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 smtClean="0"/>
              <a:t>E.g. it arises in engineering applications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 smtClean="0"/>
              <a:t>Example: design a machine component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A few critical parameters involved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Suitability of a parameter choice is   </a:t>
            </a:r>
          </a:p>
          <a:p>
            <a:r>
              <a:rPr lang="en-US" sz="3600" dirty="0" smtClean="0"/>
              <a:t>                 computationally expensive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 smtClean="0"/>
              <a:t>What are appropriate tools?</a:t>
            </a:r>
          </a:p>
        </p:txBody>
      </p:sp>
    </p:spTree>
    <p:extLst>
      <p:ext uri="{BB962C8B-B14F-4D97-AF65-F5344CB8AC3E}">
        <p14:creationId xmlns:p14="http://schemas.microsoft.com/office/powerpoint/2010/main" val="3572519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6933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</a:rPr>
              <a:t>High-quality toolsets</a:t>
            </a:r>
            <a:endParaRPr lang="en-US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277034"/>
            <a:ext cx="8229600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 smtClean="0"/>
              <a:t>Simulation-driven optimization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 smtClean="0"/>
              <a:t>Trust-region methods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 smtClean="0"/>
              <a:t>Derivative-free optimization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If we are brave: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 smtClean="0"/>
              <a:t>Stochastic-gradient methods</a:t>
            </a:r>
          </a:p>
          <a:p>
            <a:endParaRPr lang="en-US" sz="3600" dirty="0"/>
          </a:p>
          <a:p>
            <a:r>
              <a:rPr lang="en-US" sz="3600" dirty="0" smtClean="0"/>
              <a:t>  If we are very brave: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 smtClean="0"/>
              <a:t>Use ML tools to “learn” from simulations</a:t>
            </a:r>
          </a:p>
          <a:p>
            <a:endParaRPr lang="en-US" sz="3600" dirty="0" smtClean="0"/>
          </a:p>
          <a:p>
            <a:endParaRPr lang="en-US" sz="36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45143" y="4445000"/>
            <a:ext cx="8309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787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451076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High-level view of sampling methods</a:t>
            </a:r>
            <a:endParaRPr 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277034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 smtClean="0"/>
          </a:p>
          <a:p>
            <a:endParaRPr lang="en-US" sz="36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45143" y="4445000"/>
            <a:ext cx="8309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 descr="tru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79714"/>
            <a:ext cx="8255000" cy="555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856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77363"/>
            <a:ext cx="8229600" cy="451076"/>
          </a:xfrm>
        </p:spPr>
        <p:txBody>
          <a:bodyPr>
            <a:noAutofit/>
          </a:bodyPr>
          <a:lstStyle/>
          <a:p>
            <a:r>
              <a:rPr lang="en-US" sz="3600" smtClean="0">
                <a:solidFill>
                  <a:schemeClr val="accent2">
                    <a:lumMod val="75000"/>
                  </a:schemeClr>
                </a:solidFill>
              </a:rPr>
              <a:t>Thank you!</a:t>
            </a:r>
            <a:endParaRPr 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277034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 smtClean="0"/>
          </a:p>
          <a:p>
            <a:endParaRPr lang="en-US" sz="36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45143" y="4445000"/>
            <a:ext cx="8309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578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unnel_floo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1724"/>
          <a:stretch>
            <a:fillRect/>
          </a:stretch>
        </p:blipFill>
        <p:spPr>
          <a:xfrm>
            <a:off x="457201" y="236311"/>
            <a:ext cx="2917370" cy="2010757"/>
          </a:xfrm>
        </p:spPr>
      </p:pic>
      <p:pic>
        <p:nvPicPr>
          <p:cNvPr id="5" name="Picture 4" descr="power_outag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143" y="2239698"/>
            <a:ext cx="3247571" cy="2165048"/>
          </a:xfrm>
          <a:prstGeom prst="rect">
            <a:avLst/>
          </a:prstGeom>
        </p:spPr>
      </p:pic>
      <p:pic>
        <p:nvPicPr>
          <p:cNvPr id="6" name="Picture 5" descr="Inner_Harbor_Navigation_Canal_Surge_Barrier_Construct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28" y="4553858"/>
            <a:ext cx="3066143" cy="20440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37857" y="616857"/>
            <a:ext cx="4667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Battery Tunnel post-Sandy (10/2012)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55876" y="3193143"/>
            <a:ext cx="5096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Power outage in Lower Manhattan, post-Sandy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374572" y="5279571"/>
            <a:ext cx="5225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Storm surge barrier construction, New Orleans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37522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393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17375E"/>
                </a:solidFill>
              </a:rPr>
              <a:t>Project premises</a:t>
            </a:r>
            <a:endParaRPr lang="en-US" sz="3600" dirty="0">
              <a:solidFill>
                <a:srgbClr val="17375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accent2"/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 smtClean="0"/>
              <a:t>Infrastructure threatened by climate change</a:t>
            </a:r>
          </a:p>
          <a:p>
            <a:r>
              <a:rPr lang="en-US" dirty="0" smtClean="0"/>
              <a:t>Threat most acute along coastlines</a:t>
            </a:r>
          </a:p>
          <a:p>
            <a:r>
              <a:rPr lang="en-US" dirty="0" smtClean="0"/>
              <a:t>Interdependent Critical Infrastructure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(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ICI</a:t>
            </a:r>
            <a:r>
              <a:rPr lang="en-US" dirty="0" smtClean="0"/>
              <a:t>) at risk, but</a:t>
            </a:r>
          </a:p>
          <a:p>
            <a:r>
              <a:rPr lang="en-US" dirty="0" smtClean="0"/>
              <a:t>ICI important not just along coastlines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diminished ICI impacts inland populations</a:t>
            </a:r>
          </a:p>
          <a:p>
            <a:r>
              <a:rPr lang="en-US" dirty="0" smtClean="0"/>
              <a:t>Example: power grid impacted along coast, but effects cascade far inland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463143" y="889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466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648"/>
          </a:xfrm>
        </p:spPr>
        <p:txBody>
          <a:bodyPr/>
          <a:lstStyle/>
          <a:p>
            <a:r>
              <a:rPr lang="en-US" dirty="0" smtClean="0"/>
              <a:t>A few facts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5572"/>
            <a:ext cx="8229600" cy="4910592"/>
          </a:xfrm>
        </p:spPr>
        <p:txBody>
          <a:bodyPr/>
          <a:lstStyle/>
          <a:p>
            <a:r>
              <a:rPr lang="en-US" dirty="0" smtClean="0"/>
              <a:t>Hurricane Sandy (2012): $67 billion in damage</a:t>
            </a:r>
          </a:p>
          <a:p>
            <a:r>
              <a:rPr lang="en-US" dirty="0" smtClean="0"/>
              <a:t>Typhoon </a:t>
            </a:r>
            <a:r>
              <a:rPr lang="en-US" dirty="0" err="1" smtClean="0"/>
              <a:t>Haiyan</a:t>
            </a:r>
            <a:r>
              <a:rPr lang="en-US" dirty="0" smtClean="0"/>
              <a:t> (2013, Philippines): 6000 lives</a:t>
            </a:r>
          </a:p>
          <a:p>
            <a:r>
              <a:rPr lang="en-US" dirty="0" smtClean="0"/>
              <a:t>Over 1-meter sea level rise predicted by the end of the century</a:t>
            </a:r>
          </a:p>
          <a:p>
            <a:r>
              <a:rPr lang="en-US" dirty="0" smtClean="0"/>
              <a:t>More big storms!</a:t>
            </a:r>
          </a:p>
          <a:p>
            <a:endParaRPr lang="en-US" dirty="0"/>
          </a:p>
          <a:p>
            <a:r>
              <a:rPr lang="en-US" dirty="0" smtClean="0"/>
              <a:t>How do we plan?  What is the methodology?</a:t>
            </a:r>
          </a:p>
          <a:p>
            <a:r>
              <a:rPr lang="en-US" dirty="0" smtClean="0"/>
              <a:t>How to perform agnostic risk assessments?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409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648"/>
          </a:xfrm>
        </p:spPr>
        <p:txBody>
          <a:bodyPr/>
          <a:lstStyle/>
          <a:p>
            <a:r>
              <a:rPr lang="en-US" dirty="0" smtClean="0"/>
              <a:t>Focus: NYC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900" dirty="0" smtClean="0">
                <a:solidFill>
                  <a:srgbClr val="953735"/>
                </a:solidFill>
              </a:rPr>
              <a:t>Transportation at the top of the list</a:t>
            </a:r>
          </a:p>
          <a:p>
            <a:r>
              <a:rPr lang="en-US" dirty="0" smtClean="0"/>
              <a:t>Subway especially important</a:t>
            </a:r>
          </a:p>
          <a:p>
            <a:r>
              <a:rPr lang="en-US" dirty="0" smtClean="0"/>
              <a:t>Subway infrastructure is flood-prone</a:t>
            </a:r>
          </a:p>
          <a:p>
            <a:r>
              <a:rPr lang="en-US" dirty="0" smtClean="0"/>
              <a:t>Subway ventilation systems, electrical, all vulnerable</a:t>
            </a:r>
          </a:p>
          <a:p>
            <a:r>
              <a:rPr lang="en-US" dirty="0" smtClean="0"/>
              <a:t>Restoration, today, is problematic</a:t>
            </a:r>
          </a:p>
          <a:p>
            <a:r>
              <a:rPr lang="en-US" dirty="0" smtClean="0"/>
              <a:t>Amtrak, NJ Transit, LI Railroad, Metro-North:</a:t>
            </a:r>
          </a:p>
          <a:p>
            <a:pPr marL="0" indent="0">
              <a:buNone/>
            </a:pPr>
            <a:r>
              <a:rPr lang="en-US" dirty="0" smtClean="0"/>
              <a:t>     regional transportation systems interconnected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with NYC’s subway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740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69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Focus: NYC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6714"/>
            <a:ext cx="8229600" cy="5479143"/>
          </a:xfrm>
        </p:spPr>
        <p:txBody>
          <a:bodyPr>
            <a:normAutofit fontScale="92500"/>
          </a:bodyPr>
          <a:lstStyle/>
          <a:p>
            <a:r>
              <a:rPr lang="en-US" sz="3900" dirty="0" smtClean="0">
                <a:solidFill>
                  <a:schemeClr val="accent2">
                    <a:lumMod val="75000"/>
                  </a:schemeClr>
                </a:solidFill>
              </a:rPr>
              <a:t>Power grid at risk</a:t>
            </a:r>
          </a:p>
          <a:p>
            <a:r>
              <a:rPr lang="en-US" dirty="0" smtClean="0"/>
              <a:t>Power grid: distribution system (lower voltage)</a:t>
            </a:r>
          </a:p>
          <a:p>
            <a:r>
              <a:rPr lang="en-US" dirty="0" smtClean="0"/>
              <a:t>But complex in the case of NYC</a:t>
            </a:r>
          </a:p>
          <a:p>
            <a:r>
              <a:rPr lang="en-US" dirty="0" smtClean="0"/>
              <a:t>Many underground assets (power lines, transformers)</a:t>
            </a:r>
          </a:p>
          <a:p>
            <a:r>
              <a:rPr lang="en-US" dirty="0" smtClean="0"/>
              <a:t>Real-time knowledge not always available</a:t>
            </a:r>
          </a:p>
          <a:p>
            <a:r>
              <a:rPr lang="en-US" dirty="0" smtClean="0"/>
              <a:t>But fast reaction to events, critical</a:t>
            </a:r>
          </a:p>
          <a:p>
            <a:r>
              <a:rPr lang="en-US" dirty="0" smtClean="0"/>
              <a:t>Damage magnifier: NYC imports a substantial amount of its power.  But damage to infrastructure near NYC could imply 100% loss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14959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69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Focus: NYC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6714"/>
            <a:ext cx="8229600" cy="943429"/>
          </a:xfrm>
        </p:spPr>
        <p:txBody>
          <a:bodyPr>
            <a:normAutofit fontScale="92500"/>
          </a:bodyPr>
          <a:lstStyle/>
          <a:p>
            <a:r>
              <a:rPr lang="en-US" sz="3900" dirty="0" smtClean="0">
                <a:solidFill>
                  <a:schemeClr val="accent2">
                    <a:lumMod val="75000"/>
                  </a:schemeClr>
                </a:solidFill>
              </a:rPr>
              <a:t>Power grid at risk: a primer on cascades 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89429" y="2050143"/>
            <a:ext cx="8200571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Exogenous event (e.g. storm) </a:t>
            </a:r>
            <a:r>
              <a:rPr lang="en-US" sz="2400" dirty="0" smtClean="0">
                <a:solidFill>
                  <a:srgbClr val="953735"/>
                </a:solidFill>
              </a:rPr>
              <a:t>damages</a:t>
            </a:r>
            <a:r>
              <a:rPr lang="en-US" sz="2400" dirty="0" smtClean="0"/>
              <a:t> electrical equipment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But power </a:t>
            </a:r>
            <a:r>
              <a:rPr lang="en-US" sz="2400" dirty="0" smtClean="0">
                <a:solidFill>
                  <a:srgbClr val="953735"/>
                </a:solidFill>
              </a:rPr>
              <a:t>keeps flowing </a:t>
            </a:r>
            <a:r>
              <a:rPr lang="en-US" sz="2400" dirty="0" smtClean="0"/>
              <a:t>(drawn by demand)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Power flows </a:t>
            </a:r>
            <a:r>
              <a:rPr lang="en-US" sz="2400" dirty="0" smtClean="0">
                <a:solidFill>
                  <a:srgbClr val="953735"/>
                </a:solidFill>
              </a:rPr>
              <a:t>obey laws of physics </a:t>
            </a:r>
            <a:r>
              <a:rPr lang="en-US" sz="2400" dirty="0" smtClean="0"/>
              <a:t>(hard to predict and not necessarily what we want)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New power flows </a:t>
            </a:r>
            <a:r>
              <a:rPr lang="en-US" sz="2400" dirty="0" smtClean="0">
                <a:solidFill>
                  <a:srgbClr val="953735"/>
                </a:solidFill>
              </a:rPr>
              <a:t>may overload equipment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Such equipment may (perhaps rapidly) </a:t>
            </a:r>
            <a:r>
              <a:rPr lang="en-US" sz="2400" dirty="0" smtClean="0">
                <a:solidFill>
                  <a:srgbClr val="953735"/>
                </a:solidFill>
              </a:rPr>
              <a:t>shut down </a:t>
            </a:r>
            <a:r>
              <a:rPr lang="en-US" sz="2400" dirty="0" smtClean="0"/>
              <a:t>to protect itself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We have </a:t>
            </a:r>
            <a:r>
              <a:rPr lang="en-US" sz="2400" dirty="0" smtClean="0">
                <a:solidFill>
                  <a:srgbClr val="953735"/>
                </a:solidFill>
              </a:rPr>
              <a:t>lost more power grid assets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rgbClr val="953735"/>
                </a:solidFill>
              </a:rPr>
              <a:t>Go to 2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Eventually this process may </a:t>
            </a:r>
            <a:r>
              <a:rPr lang="en-US" sz="2400" dirty="0" smtClean="0">
                <a:solidFill>
                  <a:srgbClr val="953735"/>
                </a:solidFill>
              </a:rPr>
              <a:t>accelerate</a:t>
            </a:r>
            <a:r>
              <a:rPr lang="en-US" sz="2400" dirty="0" smtClean="0"/>
              <a:t> and cut-off large sectors of demand</a:t>
            </a:r>
          </a:p>
        </p:txBody>
      </p:sp>
    </p:spTree>
    <p:extLst>
      <p:ext uri="{BB962C8B-B14F-4D97-AF65-F5344CB8AC3E}">
        <p14:creationId xmlns:p14="http://schemas.microsoft.com/office/powerpoint/2010/main" val="1434834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69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Focus: NYC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6714"/>
            <a:ext cx="8229600" cy="943429"/>
          </a:xfrm>
        </p:spPr>
        <p:txBody>
          <a:bodyPr>
            <a:normAutofit/>
          </a:bodyPr>
          <a:lstStyle/>
          <a:p>
            <a:r>
              <a:rPr lang="en-US" sz="3900" dirty="0" smtClean="0">
                <a:solidFill>
                  <a:schemeClr val="accent2">
                    <a:lumMod val="75000"/>
                  </a:schemeClr>
                </a:solidFill>
              </a:rPr>
              <a:t>Power grid at risk: what is needed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89429" y="2050142"/>
            <a:ext cx="79973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 smtClean="0"/>
              <a:t>Fast, accurate meters for situational awareness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/>
              <a:t>Algorithmic intelligence to make sense of what the meters report, in near-real time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/>
              <a:t>Computational studies</a:t>
            </a:r>
            <a:endParaRPr lang="en-US" sz="3200" dirty="0" smtClean="0">
              <a:solidFill>
                <a:srgbClr val="953735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/>
              <a:t>Ability and willingness to perform real-time hedging </a:t>
            </a:r>
          </a:p>
        </p:txBody>
      </p:sp>
    </p:spTree>
    <p:extLst>
      <p:ext uri="{BB962C8B-B14F-4D97-AF65-F5344CB8AC3E}">
        <p14:creationId xmlns:p14="http://schemas.microsoft.com/office/powerpoint/2010/main" val="2624546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1056</Words>
  <Application>Microsoft Macintosh PowerPoint</Application>
  <PresentationFormat>On-screen Show (4:3)</PresentationFormat>
  <Paragraphs>154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Modeling Infrastructure Failures: From Flood Damage in Urban Areas to Power Grid Blackouts </vt:lpstr>
      <vt:lpstr>Ongoing work: NSF CRISP</vt:lpstr>
      <vt:lpstr>PowerPoint Presentation</vt:lpstr>
      <vt:lpstr>Project premises</vt:lpstr>
      <vt:lpstr>A few facts</vt:lpstr>
      <vt:lpstr>Focus: NYC</vt:lpstr>
      <vt:lpstr>Focus: NYC</vt:lpstr>
      <vt:lpstr>Focus: NYC</vt:lpstr>
      <vt:lpstr>Focus: NYC</vt:lpstr>
      <vt:lpstr>Focus: NYC</vt:lpstr>
      <vt:lpstr>Focus: NYC</vt:lpstr>
      <vt:lpstr>What data do we have</vt:lpstr>
      <vt:lpstr>Proposed methodology</vt:lpstr>
      <vt:lpstr>GIS-Based Dynamic Flood Risk Simulator Deodatis, Jacob, et al (2011)</vt:lpstr>
      <vt:lpstr>GIS-Based Dynamic Flood Risk Simulator Deodatis, Jacob, et al (2011)</vt:lpstr>
      <vt:lpstr>GeoClaw model Mandli, LeVeque et al, 2016</vt:lpstr>
      <vt:lpstr>GeoClaw model: adaptive discretization</vt:lpstr>
      <vt:lpstr>GeoClaw model: adaptive discretization</vt:lpstr>
      <vt:lpstr>Storm surge model</vt:lpstr>
      <vt:lpstr>GeoClaw model: adaptive discretization</vt:lpstr>
      <vt:lpstr>GeoClaw model Mandli et al, 2016</vt:lpstr>
      <vt:lpstr>Social Science Methodology</vt:lpstr>
      <vt:lpstr>Optimization Methodology!!</vt:lpstr>
      <vt:lpstr>What do we do??</vt:lpstr>
      <vt:lpstr>High-quality toolsets</vt:lpstr>
      <vt:lpstr>High-level view of sampling methods</vt:lpstr>
      <vt:lpstr>Thank you!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</dc:creator>
  <cp:lastModifiedBy>Daniel</cp:lastModifiedBy>
  <cp:revision>31</cp:revision>
  <dcterms:created xsi:type="dcterms:W3CDTF">2018-07-20T15:16:49Z</dcterms:created>
  <dcterms:modified xsi:type="dcterms:W3CDTF">2018-07-23T20:44:10Z</dcterms:modified>
</cp:coreProperties>
</file>