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4" r:id="rId2"/>
    <p:sldId id="269" r:id="rId3"/>
    <p:sldId id="325" r:id="rId4"/>
    <p:sldId id="326" r:id="rId5"/>
    <p:sldId id="277" r:id="rId6"/>
    <p:sldId id="327" r:id="rId7"/>
    <p:sldId id="272" r:id="rId8"/>
    <p:sldId id="328" r:id="rId9"/>
    <p:sldId id="329" r:id="rId10"/>
    <p:sldId id="343" r:id="rId11"/>
    <p:sldId id="331" r:id="rId12"/>
    <p:sldId id="338" r:id="rId13"/>
    <p:sldId id="332" r:id="rId14"/>
    <p:sldId id="333" r:id="rId15"/>
    <p:sldId id="334" r:id="rId16"/>
    <p:sldId id="335" r:id="rId17"/>
    <p:sldId id="336" r:id="rId18"/>
    <p:sldId id="337" r:id="rId19"/>
    <p:sldId id="33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D2"/>
    <a:srgbClr val="FFF8E7"/>
    <a:srgbClr val="FCF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26"/>
    <p:restoredTop sz="95859"/>
  </p:normalViewPr>
  <p:slideViewPr>
    <p:cSldViewPr snapToGrid="0" snapToObjects="1">
      <p:cViewPr varScale="1">
        <p:scale>
          <a:sx n="130" d="100"/>
          <a:sy n="130" d="100"/>
        </p:scale>
        <p:origin x="2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FF58A-ED0F-DC46-A709-B9EB600FFFC1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09AA1-113C-9F40-9E98-63D20E56E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15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68987586-439B-D646-B8CF-77BC252525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9999" y="3949700"/>
            <a:ext cx="9410989" cy="841375"/>
          </a:xfrm>
        </p:spPr>
        <p:txBody>
          <a:bodyPr>
            <a:normAutofit/>
          </a:bodyPr>
          <a:lstStyle>
            <a:lvl1pPr>
              <a:defRPr sz="37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2FFD41F1-D00C-554B-903A-2CB6FEFC9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99999" y="5761529"/>
            <a:ext cx="9410989" cy="583217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Additional Content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B4D9FA1B-431F-F045-9126-9501085BC7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99999" y="2826497"/>
            <a:ext cx="9410989" cy="760332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6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7EE8BC-E2BF-6FF8-4AE4-03E40E6BF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INFORMS 2022</a:t>
            </a:r>
          </a:p>
        </p:txBody>
      </p:sp>
    </p:spTree>
    <p:extLst>
      <p:ext uri="{BB962C8B-B14F-4D97-AF65-F5344CB8AC3E}">
        <p14:creationId xmlns:p14="http://schemas.microsoft.com/office/powerpoint/2010/main" val="282980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03BD5B-68C3-FE4C-A0CE-1F01652CA5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6247" y="1898248"/>
            <a:ext cx="6099356" cy="1863524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9C3BAF-BD1D-3143-BB41-122A75718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425" y="3969835"/>
            <a:ext cx="6099175" cy="960438"/>
          </a:xfrm>
        </p:spPr>
        <p:txBody>
          <a:bodyPr/>
          <a:lstStyle>
            <a:lvl1pPr algn="l">
              <a:defRPr sz="40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59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EDE819F8-50DF-3048-914D-4E729909DB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03BD5B-68C3-FE4C-A0CE-1F01652CA5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1103" y="1796969"/>
            <a:ext cx="6099356" cy="1863524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9C3BAF-BD1D-3143-BB41-122A75718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1281" y="4653413"/>
            <a:ext cx="6099175" cy="960438"/>
          </a:xfrm>
        </p:spPr>
        <p:txBody>
          <a:bodyPr/>
          <a:lstStyle>
            <a:lvl1pPr algn="ctr">
              <a:defRPr sz="40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74014D-421D-4042-8820-A9F5D543F3B9}"/>
              </a:ext>
            </a:extLst>
          </p:cNvPr>
          <p:cNvCxnSpPr/>
          <p:nvPr userDrawn="1"/>
        </p:nvCxnSpPr>
        <p:spPr>
          <a:xfrm>
            <a:off x="3132234" y="4170179"/>
            <a:ext cx="604992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78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 Bottom Left_Flatten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8EA882E-3E7B-AB40-9D94-975D147C2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03BD5B-68C3-FE4C-A0CE-1F01652CA5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9278" y="2859468"/>
            <a:ext cx="6099356" cy="1863524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9C3BAF-BD1D-3143-BB41-122A757188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9278" y="5536148"/>
            <a:ext cx="6099175" cy="960438"/>
          </a:xfrm>
        </p:spPr>
        <p:txBody>
          <a:bodyPr/>
          <a:lstStyle>
            <a:lvl1pPr algn="l">
              <a:defRPr sz="4000" b="1" i="0" baseline="0">
                <a:solidFill>
                  <a:srgbClr val="00843D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EB9923-9B85-5F49-998B-F9F396E39C6D}"/>
              </a:ext>
            </a:extLst>
          </p:cNvPr>
          <p:cNvCxnSpPr/>
          <p:nvPr userDrawn="1"/>
        </p:nvCxnSpPr>
        <p:spPr>
          <a:xfrm>
            <a:off x="818707" y="5174733"/>
            <a:ext cx="6049927" cy="0"/>
          </a:xfrm>
          <a:prstGeom prst="line">
            <a:avLst/>
          </a:prstGeom>
          <a:ln w="57150">
            <a:solidFill>
              <a:srgbClr val="78BE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62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7ECB2591-C49C-CC46-9996-2C015ECF10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4A6D3D3-72F6-6945-BCF2-6F546B0A39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4043" y="2685356"/>
            <a:ext cx="6099356" cy="1863524"/>
          </a:xfrm>
        </p:spPr>
        <p:txBody>
          <a:bodyPr>
            <a:noAutofit/>
          </a:bodyPr>
          <a:lstStyle>
            <a:lvl1pPr algn="r">
              <a:lnSpc>
                <a:spcPct val="80000"/>
              </a:lnSpc>
              <a:defRPr sz="8000" b="1" i="0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DIVIDER SLIDE TITLE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8F951190-30B5-EC4F-86E2-6697F9F98C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4573" y="4694844"/>
            <a:ext cx="6099175" cy="960438"/>
          </a:xfrm>
        </p:spPr>
        <p:txBody>
          <a:bodyPr/>
          <a:lstStyle>
            <a:lvl1pPr algn="r">
              <a:defRPr sz="40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7328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67C8A01-5F5F-B149-AE08-54CAB7A23BEE}"/>
              </a:ext>
            </a:extLst>
          </p:cNvPr>
          <p:cNvSpPr txBox="1"/>
          <p:nvPr userDrawn="1"/>
        </p:nvSpPr>
        <p:spPr>
          <a:xfrm>
            <a:off x="-949124" y="145841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E4A180-36C6-214C-AFE1-F88469C12CBA}"/>
              </a:ext>
            </a:extLst>
          </p:cNvPr>
          <p:cNvSpPr txBox="1"/>
          <p:nvPr userDrawn="1"/>
        </p:nvSpPr>
        <p:spPr>
          <a:xfrm>
            <a:off x="-1215342" y="163203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3EAD14-4644-F340-8380-F40C21199F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66725"/>
            <a:ext cx="7542213" cy="666750"/>
          </a:xfrm>
        </p:spPr>
        <p:txBody>
          <a:bodyPr>
            <a:noAutofit/>
          </a:bodyPr>
          <a:lstStyle>
            <a:lvl1pPr algn="l">
              <a:defRPr sz="4000" b="1" i="0" baseline="0">
                <a:solidFill>
                  <a:srgbClr val="00843D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AAC3C3D-E080-A045-B266-E3C073342B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07505"/>
            <a:ext cx="10515600" cy="666750"/>
          </a:xfrm>
        </p:spPr>
        <p:txBody>
          <a:bodyPr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FC61832-0E5F-FD40-8B98-9692C42A57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2664566"/>
            <a:ext cx="10515599" cy="3512395"/>
          </a:xfrm>
        </p:spPr>
        <p:txBody>
          <a:bodyPr/>
          <a:lstStyle>
            <a:lvl1pPr marL="514350" indent="-514350" algn="l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Insert body copy</a:t>
            </a:r>
          </a:p>
          <a:p>
            <a:pPr lvl="0"/>
            <a:r>
              <a:rPr lang="en-US" dirty="0"/>
              <a:t>Insert body copy</a:t>
            </a:r>
          </a:p>
          <a:p>
            <a:pPr lvl="0"/>
            <a:r>
              <a:rPr lang="en-US" dirty="0"/>
              <a:t>Insert body copy</a:t>
            </a:r>
          </a:p>
        </p:txBody>
      </p:sp>
    </p:spTree>
    <p:extLst>
      <p:ext uri="{BB962C8B-B14F-4D97-AF65-F5344CB8AC3E}">
        <p14:creationId xmlns:p14="http://schemas.microsoft.com/office/powerpoint/2010/main" val="105818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4F6D4F6A-D3FC-2149-83D5-614B95663E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0" y="190500"/>
            <a:ext cx="12179300" cy="6667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7C8A01-5F5F-B149-AE08-54CAB7A23BEE}"/>
              </a:ext>
            </a:extLst>
          </p:cNvPr>
          <p:cNvSpPr txBox="1"/>
          <p:nvPr userDrawn="1"/>
        </p:nvSpPr>
        <p:spPr>
          <a:xfrm>
            <a:off x="-949124" y="145841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E4A180-36C6-214C-AFE1-F88469C12CBA}"/>
              </a:ext>
            </a:extLst>
          </p:cNvPr>
          <p:cNvSpPr txBox="1"/>
          <p:nvPr userDrawn="1"/>
        </p:nvSpPr>
        <p:spPr>
          <a:xfrm>
            <a:off x="-1215342" y="163203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43EAD14-4644-F340-8380-F40C21199F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466725"/>
            <a:ext cx="7542213" cy="666750"/>
          </a:xfrm>
        </p:spPr>
        <p:txBody>
          <a:bodyPr>
            <a:noAutofit/>
          </a:bodyPr>
          <a:lstStyle>
            <a:lvl1pPr algn="l">
              <a:defRPr sz="4000" b="1" i="0" baseline="0">
                <a:solidFill>
                  <a:srgbClr val="00843D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7AAC3C3D-E080-A045-B266-E3C073342B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07505"/>
            <a:ext cx="10515600" cy="666750"/>
          </a:xfrm>
        </p:spPr>
        <p:txBody>
          <a:bodyPr>
            <a:noAutofit/>
          </a:bodyPr>
          <a:lstStyle>
            <a:lvl1pPr algn="l">
              <a:defRPr sz="3600" b="1" i="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32619-E0E0-2D4A-9329-B3008A686B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604305"/>
            <a:ext cx="10515600" cy="3676946"/>
          </a:xfrm>
        </p:spPr>
        <p:txBody>
          <a:bodyPr/>
          <a:lstStyle>
            <a:lvl1pPr algn="l"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0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B40F4-6BCF-AC44-B890-C628546A3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+mn-lt"/>
              </a:rPr>
              <a:t>Presentation Title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88C16-3DB6-8248-93AA-C2429707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Description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2D5A6-89D6-624F-9080-4DAA8D607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8E0DB-3507-D441-AB89-6CA72722338B}" type="datetimeFigureOut">
              <a:rPr lang="en-US" smtClean="0"/>
              <a:t>10/14/22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1FA2A-210D-6D41-A28D-CE404F5A4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F6B89-0CCD-8A40-9207-0F5BB3FBA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9972E-B495-7D42-862D-914296B4C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0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8" r:id="rId4"/>
    <p:sldLayoutId id="2147483662" r:id="rId5"/>
    <p:sldLayoutId id="2147483653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1D436E-B15A-8945-BA99-E5F7CA98C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7229" y="3502742"/>
            <a:ext cx="8217042" cy="121919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Daniel </a:t>
            </a:r>
            <a:r>
              <a:rPr lang="en-US" sz="2800" dirty="0" err="1">
                <a:solidFill>
                  <a:schemeClr val="tx1"/>
                </a:solidFill>
              </a:rPr>
              <a:t>Bienstock</a:t>
            </a:r>
            <a:r>
              <a:rPr lang="en-US" sz="2800" dirty="0">
                <a:solidFill>
                  <a:schemeClr val="tx1"/>
                </a:solidFill>
              </a:rPr>
              <a:t>, Columbia University and </a:t>
            </a:r>
            <a:r>
              <a:rPr lang="en-US" sz="2800" dirty="0" err="1">
                <a:solidFill>
                  <a:schemeClr val="tx1"/>
                </a:solidFill>
              </a:rPr>
              <a:t>Gurobi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67506-261B-6245-AB5F-24A591F626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pc="-1" dirty="0">
                <a:solidFill>
                  <a:srgbClr val="FFFFFF"/>
                </a:solidFill>
                <a:ea typeface="Calibri"/>
              </a:rPr>
              <a:t>IEEE PES-GM July 2022</a:t>
            </a:r>
            <a:endParaRPr lang="en-US" spc="-1" dirty="0">
              <a:latin typeface="Arial"/>
            </a:endParaRP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978786-E1EB-3843-9D40-197B5DED4C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51355" y="1970632"/>
            <a:ext cx="4995556" cy="760332"/>
          </a:xfrm>
        </p:spPr>
        <p:txBody>
          <a:bodyPr/>
          <a:lstStyle/>
          <a:p>
            <a:r>
              <a:rPr lang="en-US" sz="5400" dirty="0">
                <a:solidFill>
                  <a:srgbClr val="FF0000"/>
                </a:solidFill>
              </a:rPr>
              <a:t>Solving QCQPs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880370-0644-F74C-8F3A-52EA3EAE1620}"/>
              </a:ext>
            </a:extLst>
          </p:cNvPr>
          <p:cNvSpPr txBox="1"/>
          <p:nvPr/>
        </p:nvSpPr>
        <p:spPr>
          <a:xfrm>
            <a:off x="1699327" y="20391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22B00-FCA2-3BEC-D34A-10DC26240CA5}"/>
              </a:ext>
            </a:extLst>
          </p:cNvPr>
          <p:cNvSpPr txBox="1"/>
          <p:nvPr/>
        </p:nvSpPr>
        <p:spPr>
          <a:xfrm>
            <a:off x="9770165" y="94421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2194D4-F7DB-340F-D89C-C350805E3EF4}"/>
              </a:ext>
            </a:extLst>
          </p:cNvPr>
          <p:cNvSpPr txBox="1"/>
          <p:nvPr/>
        </p:nvSpPr>
        <p:spPr>
          <a:xfrm>
            <a:off x="11710988" y="2971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algn="r"/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7145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68528A-109F-0FDE-CC24-2D5159E85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89" y="62138"/>
            <a:ext cx="6794500" cy="1295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994259-D4CC-3D35-1A49-52C364088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21" y="1357538"/>
            <a:ext cx="4196033" cy="2507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8557A9-1A67-698E-390C-FB0FD8F26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89" y="4623529"/>
            <a:ext cx="7772400" cy="814161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effectLst>
            <a:innerShdw blurRad="671208" dist="50800" dir="13500000">
              <a:srgbClr val="FF0000">
                <a:alpha val="50000"/>
              </a:srgbClr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977D0A-A946-D95E-0162-4023941DC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476" y="5614816"/>
            <a:ext cx="7772400" cy="1028557"/>
          </a:xfrm>
          <a:prstGeom prst="rect">
            <a:avLst/>
          </a:prstGeom>
          <a:effectLst>
            <a:innerShdw blurRad="815596" dist="50800" dir="13500000">
              <a:srgbClr val="FF0000">
                <a:alpha val="50000"/>
              </a:srgbClr>
            </a:inn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FD36A7-21C7-6E4C-8DF9-A5E0C7E2AA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5896" y="1073524"/>
            <a:ext cx="4857135" cy="337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35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78573-7499-4549-ADBC-735EAE46E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853" y="201253"/>
            <a:ext cx="9918290" cy="666750"/>
          </a:xfrm>
        </p:spPr>
        <p:txBody>
          <a:bodyPr/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McCormick relaxation - an important workhorse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7E2D8-AE9F-604A-A95D-30D87D445B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8" y="301420"/>
            <a:ext cx="10515600" cy="666750"/>
          </a:xfrm>
        </p:spPr>
        <p:txBody>
          <a:bodyPr/>
          <a:lstStyle/>
          <a:p>
            <a:r>
              <a:rPr lang="en-US" sz="32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A38F-1329-CB45-8996-F9A35C42D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8594" y="1258529"/>
            <a:ext cx="11395587" cy="5053781"/>
          </a:xfrm>
          <a:solidFill>
            <a:srgbClr val="FFFDD2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Convex hull provided by under/over estimators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400" dirty="0"/>
              <a:t>Works well in tandem with spatial branching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Sometimes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Why do I say so?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						     (source: Wikipedia)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D95774-3394-5449-A4A2-B9267F9BE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0" y="3422650"/>
            <a:ext cx="101600" cy="12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22F536-D1C5-934D-9EF8-ECFA8EEEC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50" y="1381022"/>
            <a:ext cx="9293171" cy="6169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171316-FB7A-9841-8A38-814E07EF6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411" y="1997996"/>
            <a:ext cx="3759200" cy="382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89DF0B-046C-D24E-81CA-13834D2317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1103" y="2839883"/>
            <a:ext cx="5384800" cy="14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19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78573-7499-4549-ADBC-735EAE46E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853" y="201253"/>
            <a:ext cx="9918290" cy="666750"/>
          </a:xfrm>
        </p:spPr>
        <p:txBody>
          <a:bodyPr/>
          <a:lstStyle/>
          <a:p>
            <a:r>
              <a:rPr lang="en-US" sz="3600" b="0" dirty="0">
                <a:solidFill>
                  <a:srgbClr val="FF0000"/>
                </a:solidFill>
              </a:rPr>
              <a:t>Issues with McCormick relaxation and spatial </a:t>
            </a:r>
            <a:r>
              <a:rPr lang="en-US" sz="3600" b="0" dirty="0" err="1">
                <a:solidFill>
                  <a:srgbClr val="FF0000"/>
                </a:solidFill>
              </a:rPr>
              <a:t>b&amp;b</a:t>
            </a:r>
            <a:r>
              <a:rPr lang="en-US" sz="3600" b="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7E2D8-AE9F-604A-A95D-30D87D445B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15276" y="7238933"/>
            <a:ext cx="10515600" cy="666750"/>
          </a:xfrm>
        </p:spPr>
        <p:txBody>
          <a:bodyPr/>
          <a:lstStyle/>
          <a:p>
            <a:r>
              <a:rPr lang="en-US" sz="32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A38F-1329-CB45-8996-F9A35C42D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8594" y="1258529"/>
            <a:ext cx="11395587" cy="5053781"/>
          </a:xfrm>
          <a:solidFill>
            <a:srgbClr val="FFFDD2"/>
          </a:solidFill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On </a:t>
            </a:r>
            <a:r>
              <a:rPr lang="en-US" sz="2400" b="1" dirty="0"/>
              <a:t>hard</a:t>
            </a:r>
            <a:r>
              <a:rPr lang="en-US" sz="2400" dirty="0"/>
              <a:t> instances, e.g., </a:t>
            </a:r>
            <a:r>
              <a:rPr lang="en-US" sz="2400" b="1" dirty="0"/>
              <a:t>hard and large ACOPF</a:t>
            </a:r>
            <a:r>
              <a:rPr lang="en-US" sz="2400" dirty="0"/>
              <a:t>,  bounds can be very weak and we will grow an immense tree</a:t>
            </a:r>
          </a:p>
          <a:p>
            <a:endParaRPr lang="en-US" sz="2400" dirty="0"/>
          </a:p>
          <a:p>
            <a:r>
              <a:rPr lang="en-US" sz="2400" b="1" dirty="0"/>
              <a:t>Numerical issues!  </a:t>
            </a:r>
            <a:r>
              <a:rPr lang="en-US" sz="2400" dirty="0"/>
              <a:t>SOC and rotated cone constraints approximated with </a:t>
            </a:r>
            <a:r>
              <a:rPr lang="en-US" sz="2400" b="1" dirty="0"/>
              <a:t>many</a:t>
            </a:r>
            <a:r>
              <a:rPr lang="en-US" sz="2400" dirty="0"/>
              <a:t> outer envelope cuts</a:t>
            </a:r>
          </a:p>
          <a:p>
            <a:endParaRPr lang="en-US" sz="2400" dirty="0"/>
          </a:p>
          <a:p>
            <a:r>
              <a:rPr lang="en-US" sz="2400" b="1" dirty="0"/>
              <a:t>Numerical issues!  </a:t>
            </a:r>
            <a:r>
              <a:rPr lang="en-US" sz="2400" dirty="0"/>
              <a:t>Nodes can be very iffy, in particular: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>
                <a:solidFill>
                  <a:srgbClr val="FF0000"/>
                </a:solidFill>
              </a:rPr>
              <a:t>Infeasibility fathoming!</a:t>
            </a:r>
            <a:r>
              <a:rPr lang="en-US" sz="2400" dirty="0">
                <a:solidFill>
                  <a:srgbClr val="FF0000"/>
                </a:solidFill>
              </a:rPr>
              <a:t>  </a:t>
            </a:r>
            <a:r>
              <a:rPr lang="en-US" sz="2400" dirty="0"/>
              <a:t>Mr. Solver, are you sure that node is infeasible?</a:t>
            </a:r>
          </a:p>
          <a:p>
            <a:endParaRPr lang="en-US" sz="2400" dirty="0"/>
          </a:p>
          <a:p>
            <a:r>
              <a:rPr lang="en-US" sz="2400" dirty="0"/>
              <a:t>And what does infeasibility </a:t>
            </a:r>
            <a:r>
              <a:rPr lang="en-US" sz="2400" b="1" i="1" dirty="0">
                <a:solidFill>
                  <a:srgbClr val="FF0000"/>
                </a:solidFill>
              </a:rPr>
              <a:t>actually mean</a:t>
            </a:r>
            <a:r>
              <a:rPr lang="en-US" sz="2400" dirty="0"/>
              <a:t>, in light of our prior slides?</a:t>
            </a:r>
          </a:p>
          <a:p>
            <a:endParaRPr lang="en-US" sz="2400" dirty="0"/>
          </a:p>
          <a:p>
            <a:r>
              <a:rPr lang="en-US" sz="2400" dirty="0"/>
              <a:t>Upper bounds: Mr. Solver, are you sure that solution is </a:t>
            </a:r>
            <a:r>
              <a:rPr lang="en-US" sz="2400" b="1" dirty="0">
                <a:solidFill>
                  <a:srgbClr val="FF0000"/>
                </a:solidFill>
              </a:rPr>
              <a:t>feasible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r>
              <a:rPr lang="en-US" sz="2400" dirty="0"/>
              <a:t>Especially when your different solver options give different values for a problem?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D95774-3394-5449-A4A2-B9267F9BE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0" y="3422650"/>
            <a:ext cx="101600" cy="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40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78573-7499-4549-ADBC-735EAE46E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853" y="201253"/>
            <a:ext cx="9918290" cy="666750"/>
          </a:xfrm>
        </p:spPr>
        <p:txBody>
          <a:bodyPr/>
          <a:lstStyle/>
          <a:p>
            <a:r>
              <a:rPr lang="en-US" sz="3600" b="0" dirty="0">
                <a:solidFill>
                  <a:schemeClr val="accent3">
                    <a:lumMod val="75000"/>
                  </a:schemeClr>
                </a:solidFill>
              </a:rPr>
              <a:t>What else?  Hierarchies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7E2D8-AE9F-604A-A95D-30D87D445B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000" y="2768600"/>
            <a:ext cx="10515600" cy="666750"/>
          </a:xfrm>
        </p:spPr>
        <p:txBody>
          <a:bodyPr/>
          <a:lstStyle/>
          <a:p>
            <a:r>
              <a:rPr lang="en-US" sz="32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A38F-1329-CB45-8996-F9A35C42D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8594" y="1258529"/>
            <a:ext cx="11395587" cy="5053781"/>
          </a:xfrm>
          <a:solidFill>
            <a:srgbClr val="FFFDD2"/>
          </a:solidFill>
        </p:spPr>
        <p:txBody>
          <a:bodyPr>
            <a:normAutofit lnSpcReduction="10000"/>
          </a:bodyPr>
          <a:lstStyle/>
          <a:p>
            <a:r>
              <a:rPr lang="en-US" sz="2400" dirty="0"/>
              <a:t>Sums-of-squares relaxations</a:t>
            </a:r>
          </a:p>
          <a:p>
            <a:endParaRPr lang="en-US" sz="2400" dirty="0"/>
          </a:p>
          <a:p>
            <a:r>
              <a:rPr lang="en-US" sz="2400" dirty="0"/>
              <a:t>Moment relaxations</a:t>
            </a:r>
          </a:p>
          <a:p>
            <a:endParaRPr lang="en-US" sz="2400" dirty="0"/>
          </a:p>
          <a:p>
            <a:r>
              <a:rPr lang="en-US" sz="2400" dirty="0"/>
              <a:t>Many such relaxations frequently relying on semi-definite programming</a:t>
            </a:r>
          </a:p>
          <a:p>
            <a:endParaRPr lang="en-US" sz="2400" dirty="0"/>
          </a:p>
          <a:p>
            <a:r>
              <a:rPr lang="en-US" sz="2400" dirty="0"/>
              <a:t>Very elegant theory!  Under appropriate assumptions, value of the relaxation(s) converges to optimum as dimension goes to infinity</a:t>
            </a:r>
          </a:p>
          <a:p>
            <a:endParaRPr lang="en-US" sz="2400" dirty="0"/>
          </a:p>
          <a:p>
            <a:r>
              <a:rPr lang="en-US" sz="2400" dirty="0"/>
              <a:t>On the other hand, formulations can become very large</a:t>
            </a:r>
          </a:p>
          <a:p>
            <a:endParaRPr lang="en-US" sz="2400" dirty="0"/>
          </a:p>
          <a:p>
            <a:r>
              <a:rPr lang="en-US" sz="2400" dirty="0"/>
              <a:t>Semidefinite programming is still not well understood</a:t>
            </a:r>
          </a:p>
          <a:p>
            <a:endParaRPr lang="en-US" sz="2400" dirty="0"/>
          </a:p>
          <a:p>
            <a:r>
              <a:rPr lang="en-US" sz="2400" dirty="0"/>
              <a:t>Fundamental issue – the convergent relaxations might require irrational solutions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D95774-3394-5449-A4A2-B9267F9BE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0" y="3422650"/>
            <a:ext cx="101600" cy="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01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78573-7499-4549-ADBC-735EAE46E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853" y="201253"/>
            <a:ext cx="9918290" cy="666750"/>
          </a:xfrm>
        </p:spPr>
        <p:txBody>
          <a:bodyPr/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Upper bounds:  log-barrier methods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A38F-1329-CB45-8996-F9A35C42D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8594" y="1258529"/>
            <a:ext cx="11395587" cy="5053781"/>
          </a:xfrm>
          <a:solidFill>
            <a:srgbClr val="FFFDD2"/>
          </a:solidFill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 </a:t>
            </a:r>
            <a:r>
              <a:rPr lang="en-US" sz="3200" dirty="0">
                <a:solidFill>
                  <a:srgbClr val="FF0000"/>
                </a:solidFill>
              </a:rPr>
              <a:t>must-have</a:t>
            </a:r>
            <a:r>
              <a:rPr lang="en-US" sz="2400" dirty="0"/>
              <a:t> tool!</a:t>
            </a:r>
          </a:p>
          <a:p>
            <a:endParaRPr lang="en-US" sz="2400" dirty="0"/>
          </a:p>
          <a:p>
            <a:r>
              <a:rPr lang="en-US" sz="2400" dirty="0" err="1"/>
              <a:t>Knitro</a:t>
            </a:r>
            <a:r>
              <a:rPr lang="en-US" sz="2400" dirty="0"/>
              <a:t>, IPOPT, LOQO,  others?</a:t>
            </a:r>
          </a:p>
          <a:p>
            <a:endParaRPr lang="en-US" sz="2400" dirty="0"/>
          </a:p>
          <a:p>
            <a:r>
              <a:rPr lang="en-US" sz="2400" dirty="0" err="1"/>
              <a:t>Knitro</a:t>
            </a:r>
            <a:r>
              <a:rPr lang="en-US" sz="2400" dirty="0"/>
              <a:t> and IPOPT are excellent</a:t>
            </a:r>
          </a:p>
          <a:p>
            <a:endParaRPr lang="en-US" sz="2400" dirty="0"/>
          </a:p>
          <a:p>
            <a:r>
              <a:rPr lang="en-US" sz="2400" dirty="0"/>
              <a:t>Also, very elegant theory!   </a:t>
            </a:r>
          </a:p>
          <a:p>
            <a:endParaRPr lang="en-US" sz="2400" dirty="0"/>
          </a:p>
          <a:p>
            <a:r>
              <a:rPr lang="en-US" sz="2400" dirty="0"/>
              <a:t>But, also, excellent implementations!</a:t>
            </a:r>
          </a:p>
          <a:p>
            <a:endParaRPr lang="en-US" sz="2400" dirty="0"/>
          </a:p>
          <a:p>
            <a:r>
              <a:rPr lang="en-US" sz="2400" dirty="0"/>
              <a:t>Theory only guarantees convergence to (?) a critical point for the barrier function</a:t>
            </a:r>
          </a:p>
          <a:p>
            <a:endParaRPr lang="en-US" sz="2400" dirty="0"/>
          </a:p>
          <a:p>
            <a:r>
              <a:rPr lang="en-US" sz="2400" dirty="0"/>
              <a:t>Works </a:t>
            </a:r>
            <a:r>
              <a:rPr lang="en-US" sz="2400" b="1" dirty="0"/>
              <a:t>extremely well for standard ACOPF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 (minor?) issue: solutions can </a:t>
            </a:r>
            <a:r>
              <a:rPr lang="en-US" sz="2400" dirty="0">
                <a:solidFill>
                  <a:srgbClr val="FF0000"/>
                </a:solidFill>
              </a:rPr>
              <a:t>(do) </a:t>
            </a:r>
            <a:r>
              <a:rPr lang="en-US" sz="2400" dirty="0"/>
              <a:t>exhibit </a:t>
            </a:r>
            <a:r>
              <a:rPr lang="en-US" sz="2400" b="1" dirty="0"/>
              <a:t>small infeasibilities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D95774-3394-5449-A4A2-B9267F9BE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0" y="3422650"/>
            <a:ext cx="101600" cy="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14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78573-7499-4549-ADBC-735EAE46E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853" y="201253"/>
            <a:ext cx="9918290" cy="666750"/>
          </a:xfrm>
        </p:spPr>
        <p:txBody>
          <a:bodyPr/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Joint work with Mark Zuckerberg (2009)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A38F-1329-CB45-8996-F9A35C42D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8594" y="868003"/>
            <a:ext cx="11395587" cy="5444307"/>
          </a:xfrm>
          <a:solidFill>
            <a:srgbClr val="FFFDD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Solving LP relaxations of very large 0-1 integer programs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are interested in cases where                                   is integral and has “special structure”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D95774-3394-5449-A4A2-B9267F9BE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0" y="3422650"/>
            <a:ext cx="101600" cy="12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6680B5-771E-0649-960C-95A42AE12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027" y="5123987"/>
            <a:ext cx="2258346" cy="6873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243232-42EF-944C-B699-ED5AE501A0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94" y="1776481"/>
            <a:ext cx="10167070" cy="301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44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A38F-1329-CB45-8996-F9A35C42D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62423" y="3419520"/>
            <a:ext cx="4829577" cy="2349910"/>
          </a:xfrm>
          <a:solidFill>
            <a:srgbClr val="FFFDD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b="1" dirty="0"/>
              <a:t>Theorem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At </a:t>
            </a:r>
            <a:r>
              <a:rPr lang="en-US" sz="2400" dirty="0">
                <a:solidFill>
                  <a:srgbClr val="FF0000"/>
                </a:solidFill>
              </a:rPr>
              <a:t>termination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we have solved the LP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D95774-3394-5449-A4A2-B9267F9BE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0" y="3422650"/>
            <a:ext cx="101600" cy="12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243232-42EF-944C-B699-ED5AE501A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04" y="95484"/>
            <a:ext cx="6562548" cy="194553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93E241-67F0-0743-A4A7-03F553B79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070" y="2176530"/>
            <a:ext cx="7120144" cy="468147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116388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78573-7499-4549-ADBC-735EAE46E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853" y="201253"/>
            <a:ext cx="9918290" cy="666750"/>
          </a:xfrm>
        </p:spPr>
        <p:txBody>
          <a:bodyPr/>
          <a:lstStyle/>
          <a:p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Joint work with Gonzalo </a:t>
            </a:r>
            <a:r>
              <a:rPr lang="en-US" sz="3200" dirty="0">
                <a:solidFill>
                  <a:srgbClr val="002060"/>
                </a:solidFill>
              </a:rPr>
              <a:t>Muñoz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(2015)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A38F-1329-CB45-8996-F9A35C42D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761" y="868003"/>
            <a:ext cx="11395587" cy="5444307"/>
          </a:xfr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Arbitrarily close approximations of QCQPs using pure-binary integer programs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Approximate continuous variables using </a:t>
            </a:r>
            <a:r>
              <a:rPr lang="en-US" sz="2400" dirty="0">
                <a:solidFill>
                  <a:srgbClr val="FF0000"/>
                </a:solidFill>
              </a:rPr>
              <a:t>binary</a:t>
            </a:r>
            <a:r>
              <a:rPr lang="en-US" sz="2400" dirty="0"/>
              <a:t> variables.  Why?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Given                   (quantity to approximate) and                       (the tolerance)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set                                           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D95774-3394-5449-A4A2-B9267F9BE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0" y="3422650"/>
            <a:ext cx="101600" cy="12700"/>
          </a:xfrm>
          <a:prstGeom prst="rect">
            <a:avLst/>
          </a:prstGeom>
        </p:spPr>
      </p:pic>
      <p:sp>
        <p:nvSpPr>
          <p:cNvPr id="3" name="Striped Right Arrow 2">
            <a:extLst>
              <a:ext uri="{FF2B5EF4-FFF2-40B4-BE49-F238E27FC236}">
                <a16:creationId xmlns:a16="http://schemas.microsoft.com/office/drawing/2014/main" id="{0E7876E3-F8F6-D34E-955C-C437C3555047}"/>
              </a:ext>
            </a:extLst>
          </p:cNvPr>
          <p:cNvSpPr/>
          <p:nvPr/>
        </p:nvSpPr>
        <p:spPr>
          <a:xfrm>
            <a:off x="851717" y="1730478"/>
            <a:ext cx="367482" cy="226142"/>
          </a:xfrm>
          <a:prstGeom prst="striped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AF419C-587D-E94C-B1E4-1B72003A2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5152" y="2398046"/>
            <a:ext cx="1098551" cy="3281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E69FAA-DE7E-7540-86B1-0B4BC06A6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651" y="2344351"/>
            <a:ext cx="1305709" cy="4041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DA2563-2C1B-5942-9927-83D041CED2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199" y="2984303"/>
            <a:ext cx="2975486" cy="5623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100A9B-1F7B-5E47-848F-7EDE36004F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6590" y="3991897"/>
            <a:ext cx="9400419" cy="14732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innerShdw blurRad="454691" dist="50800" dir="13500000">
              <a:srgbClr val="002060">
                <a:alpha val="5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789863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A38F-1329-CB45-8996-F9A35C42D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761" y="176981"/>
            <a:ext cx="11395587" cy="6302477"/>
          </a:xfrm>
          <a:effectLst>
            <a:outerShdw blurRad="50800" dist="50800" dir="5400000" algn="ctr" rotWithShape="0">
              <a:srgbClr val="FF0000"/>
            </a:outerShdw>
            <a:softEdge rad="12700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D95774-3394-5449-A4A2-B9267F9BE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0" y="3422650"/>
            <a:ext cx="101600" cy="12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DA2563-2C1B-5942-9927-83D041CED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4210" y="1991933"/>
            <a:ext cx="2633846" cy="497807"/>
          </a:xfrm>
          <a:prstGeom prst="rect">
            <a:avLst/>
          </a:prstGeom>
          <a:effectLst>
            <a:innerShdw blurRad="269670" dist="50800" dir="16200000">
              <a:prstClr val="black">
                <a:alpha val="50000"/>
              </a:prstClr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06BD08-594D-134A-A875-F89B07015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221" y="656324"/>
            <a:ext cx="4414326" cy="1201973"/>
          </a:xfrm>
          <a:prstGeom prst="rect">
            <a:avLst/>
          </a:prstGeom>
          <a:effectLst>
            <a:innerShdw blurRad="446370" dist="50800" dir="13500000">
              <a:prstClr val="black">
                <a:alpha val="50000"/>
              </a:prstClr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A26F62-DAE9-5F44-ABAE-1C9FD0469D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146618"/>
            <a:ext cx="5486400" cy="431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0BDAAB-F9C9-9241-BD4B-C9A22766DC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6554" y="905551"/>
            <a:ext cx="3961984" cy="660331"/>
          </a:xfrm>
          <a:prstGeom prst="rect">
            <a:avLst/>
          </a:prstGeom>
          <a:effectLst>
            <a:innerShdw blurRad="383461" dist="50800" dir="13500000">
              <a:prstClr val="black">
                <a:alpha val="50000"/>
              </a:prstClr>
            </a:inn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3B65DE-066C-C04B-9408-EE0B15640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81" y="1983368"/>
            <a:ext cx="7565503" cy="506372"/>
          </a:xfrm>
          <a:prstGeom prst="rect">
            <a:avLst/>
          </a:prstGeom>
          <a:effectLst>
            <a:innerShdw blurRad="370872" dist="50800" dir="16200000">
              <a:prstClr val="black">
                <a:alpha val="50000"/>
              </a:prstClr>
            </a:inn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E37B4C-0C15-5642-837A-73DE7FA60D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885" y="2954783"/>
            <a:ext cx="8991600" cy="2946400"/>
          </a:xfrm>
          <a:prstGeom prst="rect">
            <a:avLst/>
          </a:prstGeom>
          <a:effectLst>
            <a:innerShdw blurRad="1270000" dir="13500000">
              <a:prstClr val="black">
                <a:alpha val="50000"/>
              </a:prstClr>
            </a:innerShdw>
            <a:softEdge rad="12700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5B7D876-7E35-014B-B963-A6C2D94A3C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5776" y="6082426"/>
            <a:ext cx="8940800" cy="419100"/>
          </a:xfrm>
          <a:prstGeom prst="rect">
            <a:avLst/>
          </a:prstGeom>
        </p:spPr>
      </p:pic>
      <p:sp>
        <p:nvSpPr>
          <p:cNvPr id="2" name="Striped Right Arrow 1">
            <a:extLst>
              <a:ext uri="{FF2B5EF4-FFF2-40B4-BE49-F238E27FC236}">
                <a16:creationId xmlns:a16="http://schemas.microsoft.com/office/drawing/2014/main" id="{AADF74EA-EC70-0E38-BE0E-BCD9E3C2838B}"/>
              </a:ext>
            </a:extLst>
          </p:cNvPr>
          <p:cNvSpPr/>
          <p:nvPr/>
        </p:nvSpPr>
        <p:spPr>
          <a:xfrm>
            <a:off x="5596176" y="1094182"/>
            <a:ext cx="612622" cy="162642"/>
          </a:xfrm>
          <a:prstGeom prst="stripedRightArrow">
            <a:avLst/>
          </a:prstGeom>
          <a:solidFill>
            <a:srgbClr val="00206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B717220C-EC80-CBC2-428D-109573074FB5}"/>
              </a:ext>
            </a:extLst>
          </p:cNvPr>
          <p:cNvSpPr/>
          <p:nvPr/>
        </p:nvSpPr>
        <p:spPr>
          <a:xfrm>
            <a:off x="5062654" y="2557730"/>
            <a:ext cx="144965" cy="419101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13B374B0-AE8C-BE0C-D99E-5FF36A158A56}"/>
              </a:ext>
            </a:extLst>
          </p:cNvPr>
          <p:cNvSpPr/>
          <p:nvPr/>
        </p:nvSpPr>
        <p:spPr>
          <a:xfrm>
            <a:off x="8738839" y="2601238"/>
            <a:ext cx="144965" cy="419101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84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78573-7499-4549-ADBC-735EAE46E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853" y="201253"/>
            <a:ext cx="9918290" cy="666750"/>
          </a:xfrm>
        </p:spPr>
        <p:txBody>
          <a:bodyPr/>
          <a:lstStyle/>
          <a:p>
            <a:r>
              <a:rPr lang="en-US" sz="3200" b="0" dirty="0">
                <a:solidFill>
                  <a:schemeClr val="accent3">
                    <a:lumMod val="75000"/>
                  </a:schemeClr>
                </a:solidFill>
              </a:rPr>
              <a:t>Is this a crazy approach to QCQP?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A38F-1329-CB45-8996-F9A35C42D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5159" y="1046908"/>
            <a:ext cx="10960082" cy="4578640"/>
          </a:xfr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innerShdw blurRad="1016490" dist="50800" dir="13500000">
              <a:srgbClr val="002060">
                <a:alpha val="50000"/>
              </a:srgbClr>
            </a:innerShdw>
          </a:effectLst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We start with a bad, large QCQP and we end up with a much, much larger and probably </a:t>
            </a:r>
            <a:r>
              <a:rPr lang="en-US" sz="2400" dirty="0" err="1"/>
              <a:t>badder</a:t>
            </a:r>
            <a:r>
              <a:rPr lang="en-US" sz="2400" dirty="0"/>
              <a:t> MIP</a:t>
            </a:r>
          </a:p>
          <a:p>
            <a:endParaRPr lang="en-US" sz="2400" dirty="0"/>
          </a:p>
          <a:p>
            <a:r>
              <a:rPr lang="en-US" sz="2400" dirty="0"/>
              <a:t>But it is linear …</a:t>
            </a:r>
          </a:p>
          <a:p>
            <a:endParaRPr lang="en-US" sz="2400" dirty="0"/>
          </a:p>
          <a:p>
            <a:r>
              <a:rPr lang="en-US" sz="2400" dirty="0" err="1"/>
              <a:t>Numerics</a:t>
            </a:r>
            <a:r>
              <a:rPr lang="en-US" sz="2400" dirty="0"/>
              <a:t> should be less of an issue …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And it has a lot of structure …</a:t>
            </a:r>
          </a:p>
          <a:p>
            <a:endParaRPr lang="en-US" sz="2400" dirty="0"/>
          </a:p>
          <a:p>
            <a:r>
              <a:rPr lang="en-US" sz="2400" dirty="0"/>
              <a:t>This is ongoing work with </a:t>
            </a:r>
            <a:r>
              <a:rPr lang="en-US" sz="2400" dirty="0" err="1"/>
              <a:t>Matίas</a:t>
            </a:r>
            <a:r>
              <a:rPr lang="en-US" sz="2400" dirty="0"/>
              <a:t> Villagra and Yuri Faenza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D95774-3394-5449-A4A2-B9267F9BE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0" y="3422650"/>
            <a:ext cx="101600" cy="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5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78573-7499-4549-ADBC-735EAE46E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853" y="201253"/>
            <a:ext cx="9918290" cy="666750"/>
          </a:xfrm>
        </p:spPr>
        <p:txBody>
          <a:bodyPr/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Special thanks to some of my PhD students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7E2D8-AE9F-604A-A95D-30D87D445B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8" y="301420"/>
            <a:ext cx="10515600" cy="666750"/>
          </a:xfrm>
        </p:spPr>
        <p:txBody>
          <a:bodyPr/>
          <a:lstStyle/>
          <a:p>
            <a:r>
              <a:rPr lang="en-US" sz="32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A38F-1329-CB45-8996-F9A35C42D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9222" y="1258529"/>
            <a:ext cx="10515599" cy="4536469"/>
          </a:xfrm>
          <a:solidFill>
            <a:srgbClr val="FFFDD2"/>
          </a:solidFill>
        </p:spPr>
        <p:txBody>
          <a:bodyPr>
            <a:normAutofit/>
          </a:bodyPr>
          <a:lstStyle/>
          <a:p>
            <a:r>
              <a:rPr lang="en-US" sz="3200" dirty="0" err="1"/>
              <a:t>Oktay</a:t>
            </a:r>
            <a:r>
              <a:rPr lang="en-US" sz="3200" dirty="0"/>
              <a:t> </a:t>
            </a:r>
            <a:r>
              <a:rPr lang="en-US" sz="3200" dirty="0" err="1"/>
              <a:t>Gϋnlϋk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Abhinav </a:t>
            </a:r>
            <a:r>
              <a:rPr lang="en-US" sz="3200" dirty="0" err="1"/>
              <a:t>Verma</a:t>
            </a:r>
            <a:r>
              <a:rPr lang="en-US" sz="3200" dirty="0"/>
              <a:t>,   Alex </a:t>
            </a:r>
            <a:r>
              <a:rPr lang="en-US" sz="3200" dirty="0" err="1"/>
              <a:t>Michalka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Mark Zuckerberg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Gonzalo Muñoz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err="1"/>
              <a:t>Matίas</a:t>
            </a:r>
            <a:r>
              <a:rPr lang="en-US" sz="3200" dirty="0"/>
              <a:t> </a:t>
            </a:r>
            <a:r>
              <a:rPr lang="en-US" sz="3200" dirty="0" err="1"/>
              <a:t>Villagra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2087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F3A58-DB8F-A54D-B20E-A03ABF9A57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199" y="275304"/>
            <a:ext cx="10515599" cy="590165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5CEC11-98A6-1E4E-A903-E7FD1DCA3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82" y="275304"/>
            <a:ext cx="11115133" cy="573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6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78573-7499-4549-ADBC-735EAE46E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853" y="201253"/>
            <a:ext cx="9918290" cy="666750"/>
          </a:xfrm>
        </p:spPr>
        <p:txBody>
          <a:bodyPr/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QCQPs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7E2D8-AE9F-604A-A95D-30D87D445B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8" y="301420"/>
            <a:ext cx="10515600" cy="666750"/>
          </a:xfrm>
        </p:spPr>
        <p:txBody>
          <a:bodyPr/>
          <a:lstStyle/>
          <a:p>
            <a:r>
              <a:rPr lang="en-US" sz="32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A38F-1329-CB45-8996-F9A35C42D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9222" y="1258529"/>
            <a:ext cx="10515599" cy="4536469"/>
          </a:xfrm>
          <a:solidFill>
            <a:srgbClr val="FFFDD2"/>
          </a:solidFill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They arise in many applications.  For example, </a:t>
            </a:r>
            <a:r>
              <a:rPr lang="en-US" sz="3200" dirty="0">
                <a:solidFill>
                  <a:srgbClr val="FF0000"/>
                </a:solidFill>
              </a:rPr>
              <a:t>pricing</a:t>
            </a:r>
            <a:r>
              <a:rPr lang="en-US" sz="3200" dirty="0"/>
              <a:t> problems.   The </a:t>
            </a:r>
            <a:r>
              <a:rPr lang="en-US" sz="3200" dirty="0">
                <a:solidFill>
                  <a:srgbClr val="FF0000"/>
                </a:solidFill>
              </a:rPr>
              <a:t>pooling</a:t>
            </a:r>
            <a:r>
              <a:rPr lang="en-US" sz="3200" dirty="0"/>
              <a:t> problem.   </a:t>
            </a:r>
            <a:r>
              <a:rPr lang="en-US" sz="3200" dirty="0">
                <a:solidFill>
                  <a:srgbClr val="FF0000"/>
                </a:solidFill>
              </a:rPr>
              <a:t>ACOPF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Moving forward, we expect numerous applications in </a:t>
            </a:r>
            <a:r>
              <a:rPr lang="en-US" sz="3200" dirty="0">
                <a:solidFill>
                  <a:srgbClr val="FF0000"/>
                </a:solidFill>
              </a:rPr>
              <a:t>hard science and engineering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QCQPs can be </a:t>
            </a:r>
            <a:r>
              <a:rPr lang="en-US" sz="3200" dirty="0">
                <a:solidFill>
                  <a:srgbClr val="FF0000"/>
                </a:solidFill>
              </a:rPr>
              <a:t>very large</a:t>
            </a:r>
            <a:r>
              <a:rPr lang="en-US" sz="3200" dirty="0"/>
              <a:t>:  real-world </a:t>
            </a:r>
            <a:r>
              <a:rPr lang="en-US" sz="3200" b="1" dirty="0"/>
              <a:t>ACOPF</a:t>
            </a:r>
            <a:r>
              <a:rPr lang="en-US" sz="3200" dirty="0"/>
              <a:t> instances can have millions of variables and constraints.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QCQPs are a rich modeling language: you can efficiently encode any </a:t>
            </a:r>
            <a:r>
              <a:rPr lang="en-US" sz="3200" dirty="0">
                <a:solidFill>
                  <a:srgbClr val="FF0000"/>
                </a:solidFill>
              </a:rPr>
              <a:t>polynomial optimization </a:t>
            </a:r>
            <a:r>
              <a:rPr lang="en-US" sz="3200" dirty="0"/>
              <a:t>problem as a QCQP.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And, second-order Taylor approximations of </a:t>
            </a:r>
            <a:r>
              <a:rPr lang="en-US" sz="3200" dirty="0">
                <a:solidFill>
                  <a:srgbClr val="FF0000"/>
                </a:solidFill>
              </a:rPr>
              <a:t>complex mechanisms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306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78573-7499-4549-ADBC-735EAE46E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58" y="171757"/>
            <a:ext cx="10776155" cy="919624"/>
          </a:xfrm>
        </p:spPr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Let’s dispense with mathematics  </a:t>
            </a:r>
          </a:p>
          <a:p>
            <a:r>
              <a:rPr lang="en-US" sz="2000" b="0" dirty="0">
                <a:solidFill>
                  <a:schemeClr val="tx1"/>
                </a:solidFill>
              </a:rPr>
              <a:t>(with Alberto del Pi and Robert Hildebrand, IPCO 2021, MPB 2022)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A8A856-6EE8-844D-AA05-14A96060C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64" y="1166404"/>
            <a:ext cx="10284542" cy="545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7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009C310-4A4C-B746-828C-B05314A44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55" y="621203"/>
            <a:ext cx="10473181" cy="4922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20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AAE70E-BFBD-B34E-94F9-B8CAFFC0C2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6246" y="1898247"/>
            <a:ext cx="6987249" cy="1341909"/>
          </a:xfrm>
        </p:spPr>
        <p:txBody>
          <a:bodyPr/>
          <a:lstStyle/>
          <a:p>
            <a:r>
              <a:rPr lang="en-US" sz="6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63173-4ACA-E54A-9FC4-371D5B70FC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246" y="3353609"/>
            <a:ext cx="6669197" cy="1437052"/>
          </a:xfrm>
        </p:spPr>
        <p:txBody>
          <a:bodyPr>
            <a:normAutofit/>
          </a:bodyPr>
          <a:lstStyle/>
          <a:p>
            <a:r>
              <a:rPr lang="en-US" dirty="0"/>
              <a:t>Data-driven, very fast computation at the 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880370-0644-F74C-8F3A-52EA3EAE1620}"/>
              </a:ext>
            </a:extLst>
          </p:cNvPr>
          <p:cNvSpPr txBox="1"/>
          <p:nvPr/>
        </p:nvSpPr>
        <p:spPr>
          <a:xfrm>
            <a:off x="1699327" y="20391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E031AB-8A75-8745-9AF1-2B987E85E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121" y="500248"/>
            <a:ext cx="10320657" cy="623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1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AAE70E-BFBD-B34E-94F9-B8CAFFC0C2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6246" y="1898247"/>
            <a:ext cx="6987249" cy="1341909"/>
          </a:xfrm>
        </p:spPr>
        <p:txBody>
          <a:bodyPr/>
          <a:lstStyle/>
          <a:p>
            <a:r>
              <a:rPr lang="en-US" sz="66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63173-4ACA-E54A-9FC4-371D5B70FC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246" y="3353609"/>
            <a:ext cx="6669197" cy="1437052"/>
          </a:xfrm>
        </p:spPr>
        <p:txBody>
          <a:bodyPr>
            <a:normAutofit/>
          </a:bodyPr>
          <a:lstStyle/>
          <a:p>
            <a:r>
              <a:rPr lang="en-US" dirty="0"/>
              <a:t>Data-driven, very fast computation at the core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880370-0644-F74C-8F3A-52EA3EAE1620}"/>
              </a:ext>
            </a:extLst>
          </p:cNvPr>
          <p:cNvSpPr txBox="1"/>
          <p:nvPr/>
        </p:nvSpPr>
        <p:spPr>
          <a:xfrm>
            <a:off x="1699327" y="203919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r"/>
            <a:endParaRPr lang="en-US" b="1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9310A6-9AF9-BD40-AE49-9B4E733C3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450" y="514350"/>
            <a:ext cx="93091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91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078573-7499-4549-ADBC-735EAE46EA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6853" y="201253"/>
            <a:ext cx="9918290" cy="666750"/>
          </a:xfrm>
        </p:spPr>
        <p:txBody>
          <a:bodyPr/>
          <a:lstStyle/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QCQPs are tricky!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7E2D8-AE9F-604A-A95D-30D87D445B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8" y="3650907"/>
            <a:ext cx="10515600" cy="666750"/>
          </a:xfrm>
        </p:spPr>
        <p:txBody>
          <a:bodyPr/>
          <a:lstStyle/>
          <a:p>
            <a:r>
              <a:rPr lang="en-US" sz="32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F2A38F-1329-CB45-8996-F9A35C42D8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8594" y="1258529"/>
            <a:ext cx="11395587" cy="5053781"/>
          </a:xfrm>
          <a:solidFill>
            <a:srgbClr val="FFFDD2"/>
          </a:solidFill>
        </p:spPr>
        <p:txBody>
          <a:bodyPr>
            <a:normAutofit fontScale="85000" lnSpcReduction="20000"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Numerically</a:t>
            </a:r>
            <a:r>
              <a:rPr lang="en-US" sz="3200" dirty="0"/>
              <a:t> challenging.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It is difficult to certify </a:t>
            </a:r>
            <a:r>
              <a:rPr lang="en-US" sz="3200" dirty="0">
                <a:solidFill>
                  <a:srgbClr val="FF0000"/>
                </a:solidFill>
              </a:rPr>
              <a:t>infeasibility</a:t>
            </a:r>
            <a:r>
              <a:rPr lang="en-US" sz="3200" dirty="0"/>
              <a:t> of a model.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How do we explain infeasibility of a model?  </a:t>
            </a:r>
            <a:r>
              <a:rPr lang="en-US" sz="3200" dirty="0">
                <a:solidFill>
                  <a:srgbClr val="FF0000"/>
                </a:solidFill>
              </a:rPr>
              <a:t>IISs</a:t>
            </a:r>
            <a:r>
              <a:rPr lang="en-US" sz="3200" dirty="0"/>
              <a:t>, anyone?</a:t>
            </a:r>
          </a:p>
          <a:p>
            <a:endParaRPr lang="en-US" sz="3200" dirty="0"/>
          </a:p>
          <a:p>
            <a:r>
              <a:rPr lang="en-US" sz="3200" dirty="0"/>
              <a:t>Real-world cases may be at the </a:t>
            </a:r>
            <a:r>
              <a:rPr lang="en-US" sz="3200" dirty="0">
                <a:solidFill>
                  <a:srgbClr val="FF0000"/>
                </a:solidFill>
              </a:rPr>
              <a:t>boundary of infeasibility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r>
              <a:rPr lang="en-US" sz="3200" dirty="0">
                <a:solidFill>
                  <a:srgbClr val="FF0000"/>
                </a:solidFill>
              </a:rPr>
              <a:t>Nonlinear  !=  linear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It is difficult to certify </a:t>
            </a:r>
            <a:r>
              <a:rPr lang="en-US" sz="3200" dirty="0">
                <a:solidFill>
                  <a:srgbClr val="FF0000"/>
                </a:solidFill>
              </a:rPr>
              <a:t>nearness to feasibility</a:t>
            </a:r>
            <a:r>
              <a:rPr lang="en-US" sz="3200" dirty="0"/>
              <a:t> of a </a:t>
            </a:r>
            <a:r>
              <a:rPr lang="en-US" sz="3200" dirty="0">
                <a:solidFill>
                  <a:srgbClr val="FF0000"/>
                </a:solidFill>
              </a:rPr>
              <a:t>nearly feasible </a:t>
            </a:r>
            <a:r>
              <a:rPr lang="en-US" sz="3200" dirty="0"/>
              <a:t>solution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  <a:p>
            <a:endParaRPr lang="en-US" sz="3200" dirty="0"/>
          </a:p>
          <a:p>
            <a:r>
              <a:rPr lang="en-US" sz="3200" dirty="0"/>
              <a:t>A nearly-feasible solution can be very </a:t>
            </a:r>
            <a:r>
              <a:rPr lang="en-US" sz="3200" dirty="0" err="1"/>
              <a:t>superoptimal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FF0000"/>
                </a:solidFill>
              </a:rPr>
              <a:t>far</a:t>
            </a:r>
            <a:r>
              <a:rPr lang="en-US" sz="3200" dirty="0"/>
              <a:t> from the </a:t>
            </a:r>
            <a:r>
              <a:rPr lang="en-US" sz="3200" dirty="0">
                <a:solidFill>
                  <a:srgbClr val="FF0000"/>
                </a:solidFill>
              </a:rPr>
              <a:t>feasible region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74535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PES">
      <a:dk1>
        <a:srgbClr val="000000"/>
      </a:dk1>
      <a:lt1>
        <a:srgbClr val="FFFFFF"/>
      </a:lt1>
      <a:dk2>
        <a:srgbClr val="006341"/>
      </a:dk2>
      <a:lt2>
        <a:srgbClr val="78BE20"/>
      </a:lt2>
      <a:accent1>
        <a:srgbClr val="00833C"/>
      </a:accent1>
      <a:accent2>
        <a:srgbClr val="658D1B"/>
      </a:accent2>
      <a:accent3>
        <a:srgbClr val="00619B"/>
      </a:accent3>
      <a:accent4>
        <a:srgbClr val="FFD1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r">
          <a:defRPr b="1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3639</TotalTime>
  <Words>663</Words>
  <Application>Microsoft Macintosh PowerPoint</Application>
  <PresentationFormat>Widescreen</PresentationFormat>
  <Paragraphs>177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McNally</dc:creator>
  <cp:lastModifiedBy>Microsoft Office User</cp:lastModifiedBy>
  <cp:revision>132</cp:revision>
  <dcterms:created xsi:type="dcterms:W3CDTF">2021-11-01T16:40:17Z</dcterms:created>
  <dcterms:modified xsi:type="dcterms:W3CDTF">2022-10-14T20:07:59Z</dcterms:modified>
</cp:coreProperties>
</file>