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93" r:id="rId6"/>
    <p:sldId id="261" r:id="rId7"/>
    <p:sldId id="262" r:id="rId8"/>
    <p:sldId id="268" r:id="rId9"/>
    <p:sldId id="276" r:id="rId10"/>
    <p:sldId id="271" r:id="rId11"/>
    <p:sldId id="270" r:id="rId12"/>
    <p:sldId id="272" r:id="rId13"/>
    <p:sldId id="273" r:id="rId14"/>
    <p:sldId id="278" r:id="rId15"/>
    <p:sldId id="263" r:id="rId16"/>
    <p:sldId id="264" r:id="rId17"/>
    <p:sldId id="282" r:id="rId18"/>
    <p:sldId id="265" r:id="rId19"/>
    <p:sldId id="281" r:id="rId20"/>
    <p:sldId id="279" r:id="rId21"/>
    <p:sldId id="288" r:id="rId22"/>
    <p:sldId id="283" r:id="rId23"/>
    <p:sldId id="291" r:id="rId24"/>
    <p:sldId id="266" r:id="rId25"/>
    <p:sldId id="29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41CB2-2B20-4567-9DC5-CA3FBCFA713E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BB396-7E10-4518-8E6E-EBD05E923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8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pellagra sin pellagra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B396-7E10-4518-8E6E-EBD05E9233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0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1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7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33E-2AD2-42D6-BB1B-3166776CBDA8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2BF8-0158-4040-808D-08971355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Thompson-McFadden Commission, </a:t>
            </a:r>
            <a:r>
              <a:rPr lang="en-US" sz="3200" dirty="0" smtClean="0"/>
              <a:t>the Public Health Service, and Pellagra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Mooney</a:t>
            </a:r>
          </a:p>
          <a:p>
            <a:r>
              <a:rPr lang="en-US" dirty="0" smtClean="0"/>
              <a:t>Epic: Using R for Simulation</a:t>
            </a:r>
          </a:p>
          <a:p>
            <a:r>
              <a:rPr lang="en-US" smtClean="0"/>
              <a:t>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1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Cotton-mill villages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“company towns”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4" y="3255168"/>
            <a:ext cx="3789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1"/>
            <a:ext cx="3022810" cy="20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162175" cy="19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586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C Street in May 2012 (from Google Street View)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24600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7"/>
          </p:cNvCxnSpPr>
          <p:nvPr/>
        </p:nvCxnSpPr>
        <p:spPr>
          <a:xfrm flipV="1">
            <a:off x="6779885" y="914400"/>
            <a:ext cx="916315" cy="1373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0" y="45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2 C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8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had poor sanitation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257550" cy="427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Cotton-mill villages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4183"/>
            <a:ext cx="366300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Cotton-mill </a:t>
            </a:r>
            <a:r>
              <a:rPr lang="en-US" dirty="0" smtClean="0"/>
              <a:t>villages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individuals had same employment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095625" cy="25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86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Newry</a:t>
            </a:r>
            <a:r>
              <a:rPr lang="en-US" dirty="0" smtClean="0"/>
              <a:t> Cotton Mill (now), From Google Maps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62288"/>
            <a:ext cx="3697962" cy="26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01781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Spinning Room of a cotton mill (From 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8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Cotton-mill villages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groceries from company store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23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3846" y="502920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company store from a coal mining town (via Wikipedia), but you get the idea.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418513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943600" y="3200400"/>
            <a:ext cx="490056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5" idx="7"/>
          </p:cNvCxnSpPr>
          <p:nvPr/>
        </p:nvCxnSpPr>
        <p:spPr>
          <a:xfrm flipV="1">
            <a:off x="6361889" y="1676400"/>
            <a:ext cx="1181911" cy="1557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3800" y="137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Newry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102251"/>
            <a:ext cx="341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cotton-mill villages were physically isolated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0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villages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PHS picked a set of villages that overlapped with </a:t>
            </a:r>
            <a:r>
              <a:rPr lang="en-US" dirty="0" err="1" smtClean="0"/>
              <a:t>TMcF’s</a:t>
            </a:r>
            <a:r>
              <a:rPr lang="en-US" dirty="0" smtClean="0"/>
              <a:t> selection, but were slightly different:</a:t>
            </a:r>
          </a:p>
          <a:p>
            <a:pPr lvl="1"/>
            <a:r>
              <a:rPr lang="en-US" dirty="0" err="1"/>
              <a:t>TMcF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Inman Mills, Whitney</a:t>
            </a:r>
            <a:r>
              <a:rPr lang="en-US" dirty="0"/>
              <a:t>, Pacolet Mills, </a:t>
            </a:r>
            <a:r>
              <a:rPr lang="en-US" dirty="0">
                <a:solidFill>
                  <a:srgbClr val="FF0000"/>
                </a:solidFill>
              </a:rPr>
              <a:t>Saxon Mills, Arkwright</a:t>
            </a:r>
            <a:r>
              <a:rPr lang="en-US" dirty="0"/>
              <a:t>, and Spartan Mills</a:t>
            </a:r>
          </a:p>
          <a:p>
            <a:pPr lvl="1"/>
            <a:r>
              <a:rPr lang="en-US" dirty="0"/>
              <a:t>PHS: </a:t>
            </a:r>
            <a:r>
              <a:rPr lang="en-US" dirty="0">
                <a:solidFill>
                  <a:srgbClr val="FF0000"/>
                </a:solidFill>
              </a:rPr>
              <a:t>Inman Mills, Whitney, Saxon Mills, Arkwright</a:t>
            </a:r>
            <a:r>
              <a:rPr lang="en-US" dirty="0"/>
              <a:t>, </a:t>
            </a:r>
            <a:r>
              <a:rPr lang="en-US" dirty="0" err="1"/>
              <a:t>Newry</a:t>
            </a:r>
            <a:r>
              <a:rPr lang="en-US" dirty="0"/>
              <a:t>, Republic, and </a:t>
            </a:r>
            <a:r>
              <a:rPr lang="en-US" dirty="0" smtClean="0"/>
              <a:t>Seneca</a:t>
            </a:r>
          </a:p>
          <a:p>
            <a:r>
              <a:rPr lang="en-US" dirty="0" smtClean="0"/>
              <a:t>Why did PHS select different villages?  </a:t>
            </a:r>
          </a:p>
          <a:p>
            <a:pPr lvl="1"/>
            <a:r>
              <a:rPr lang="en-US" dirty="0" smtClean="0"/>
              <a:t>Never explicitly stated, but my belief is that they were attempting to address the sanitation issue</a:t>
            </a:r>
          </a:p>
          <a:p>
            <a:pPr lvl="2"/>
            <a:r>
              <a:rPr lang="en-US" dirty="0" err="1" smtClean="0"/>
              <a:t>Newry</a:t>
            </a:r>
            <a:r>
              <a:rPr lang="en-US" dirty="0" smtClean="0"/>
              <a:t> and Republic had “improved” sewage systems (internal plumbing?), unlike the other villages</a:t>
            </a:r>
          </a:p>
          <a:p>
            <a:pPr lvl="2"/>
            <a:r>
              <a:rPr lang="en-US" dirty="0" err="1" smtClean="0"/>
              <a:t>TMcF</a:t>
            </a:r>
            <a:r>
              <a:rPr lang="en-US" dirty="0" smtClean="0"/>
              <a:t> had contrasted Seneca (poor sanitation, high pellagra) and </a:t>
            </a:r>
            <a:r>
              <a:rPr lang="en-US" dirty="0" err="1" smtClean="0"/>
              <a:t>Newry</a:t>
            </a:r>
            <a:r>
              <a:rPr lang="en-US" dirty="0" smtClean="0"/>
              <a:t> (good sanitation, no pellagra) in a prior analysis (not the cotton-mill village study)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Case Ascertainment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TMcF</a:t>
            </a:r>
            <a:r>
              <a:rPr lang="en-US" dirty="0" smtClean="0"/>
              <a:t>: either of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Skin lesions </a:t>
            </a:r>
            <a:r>
              <a:rPr lang="en-US" sz="2400" dirty="0" smtClean="0"/>
              <a:t>leading to diagnosis at </a:t>
            </a:r>
            <a:r>
              <a:rPr lang="en-US" sz="2400" dirty="0"/>
              <a:t>canvass time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Report of both patient confirmed by treating physician</a:t>
            </a:r>
          </a:p>
          <a:p>
            <a:r>
              <a:rPr lang="en-US" dirty="0" smtClean="0"/>
              <a:t>PHS: clearly defined, bilaterally symmetric dermatitis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2867038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2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Dietary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72000"/>
          </a:xfrm>
        </p:spPr>
        <p:txBody>
          <a:bodyPr/>
          <a:lstStyle/>
          <a:p>
            <a:r>
              <a:rPr lang="en-US" dirty="0" err="1" smtClean="0"/>
              <a:t>TMcF</a:t>
            </a:r>
            <a:r>
              <a:rPr lang="en-US" dirty="0" smtClean="0"/>
              <a:t>: Self-report of products consumed</a:t>
            </a:r>
          </a:p>
          <a:p>
            <a:pPr lvl="1"/>
            <a:r>
              <a:rPr lang="en-US" sz="2000" dirty="0" smtClean="0"/>
              <a:t>Reported by one individual per household (“usually the housewife”)</a:t>
            </a:r>
          </a:p>
          <a:p>
            <a:pPr lvl="1"/>
            <a:r>
              <a:rPr lang="en-US" sz="2000" dirty="0" smtClean="0"/>
              <a:t>Daily/habitually/rarely/never</a:t>
            </a:r>
          </a:p>
          <a:p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16147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77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Dietary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PHS: Using administrative data</a:t>
            </a:r>
          </a:p>
          <a:p>
            <a:pPr lvl="1"/>
            <a:r>
              <a:rPr lang="en-US" sz="2600" dirty="0" smtClean="0"/>
              <a:t>Company store records</a:t>
            </a:r>
          </a:p>
          <a:p>
            <a:pPr lvl="1"/>
            <a:r>
              <a:rPr lang="en-US" sz="2600" dirty="0" smtClean="0"/>
              <a:t>Additional follow-up with other possible food suppliers (“hucksters”, etc. )</a:t>
            </a:r>
          </a:p>
          <a:p>
            <a:endParaRPr lang="en-US" dirty="0"/>
          </a:p>
          <a:p>
            <a:r>
              <a:rPr lang="en-US" dirty="0" smtClean="0"/>
              <a:t>Note: PHS assessed food supply </a:t>
            </a:r>
            <a:r>
              <a:rPr lang="en-US" dirty="0"/>
              <a:t>rather than food </a:t>
            </a:r>
            <a:r>
              <a:rPr lang="en-US" dirty="0" smtClean="0"/>
              <a:t>consumption. Why?</a:t>
            </a:r>
            <a:endParaRPr lang="en-US" dirty="0"/>
          </a:p>
          <a:p>
            <a:pPr lvl="1"/>
            <a:r>
              <a:rPr lang="en-US" sz="2600" dirty="0"/>
              <a:t>Avoid both recall bias and poor recall</a:t>
            </a:r>
          </a:p>
          <a:p>
            <a:pPr lvl="1"/>
            <a:r>
              <a:rPr lang="en-US" sz="2600" dirty="0"/>
              <a:t>Allowed focus on seasonal supply </a:t>
            </a:r>
          </a:p>
          <a:p>
            <a:pPr lvl="1"/>
            <a:r>
              <a:rPr lang="en-US" sz="2600" dirty="0" smtClean="0"/>
              <a:t>Estimation </a:t>
            </a:r>
            <a:r>
              <a:rPr lang="en-US" sz="2600" dirty="0"/>
              <a:t>of portion sizes, given household composition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Results: Diet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368785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TMcF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7154" y="51271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124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investigation looked for a dose-response relationship between diet (as assessed) and pellagra incidence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57628"/>
            <a:ext cx="1780542" cy="253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90669"/>
            <a:ext cx="1046094" cy="263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0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Analyses of Diet (in comparable charts)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501" b="-2228"/>
          <a:stretch/>
        </p:blipFill>
        <p:spPr bwMode="auto">
          <a:xfrm>
            <a:off x="4038600" y="2057400"/>
            <a:ext cx="430477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72444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investigations found opposite trends for meat supply/consumption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Thompson-McFadden Commission found no suggestive associations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Public Health Service found strong dose-response associations with some food types.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8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Pellagra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648200"/>
          </a:xfrm>
        </p:spPr>
        <p:txBody>
          <a:bodyPr/>
          <a:lstStyle/>
          <a:p>
            <a:r>
              <a:rPr lang="en-US" dirty="0" smtClean="0"/>
              <a:t>4D’s: dermatitis</a:t>
            </a:r>
            <a:r>
              <a:rPr lang="en-US" dirty="0"/>
              <a:t>, diarrhea, dementia and </a:t>
            </a:r>
            <a:r>
              <a:rPr lang="en-US" dirty="0" smtClean="0"/>
              <a:t>death</a:t>
            </a:r>
          </a:p>
          <a:p>
            <a:r>
              <a:rPr lang="en-US" dirty="0" smtClean="0"/>
              <a:t>First formally described in 1735; endemic in Europe for many years, but not well understood</a:t>
            </a:r>
          </a:p>
          <a:p>
            <a:r>
              <a:rPr lang="en-US" dirty="0" smtClean="0"/>
              <a:t>In Italy, “cured by change in diet and surroundings”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752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lesions on his hands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0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could not find original PHS data, so we could not reanalyze it.</a:t>
            </a:r>
          </a:p>
          <a:p>
            <a:pPr lvl="1"/>
            <a:r>
              <a:rPr lang="en-US" dirty="0" smtClean="0"/>
              <a:t>Dang!</a:t>
            </a:r>
            <a:endParaRPr lang="en-US" dirty="0"/>
          </a:p>
          <a:p>
            <a:r>
              <a:rPr lang="en-US" dirty="0" smtClean="0"/>
              <a:t>But as we read about the studies, another question arose: why didn’t </a:t>
            </a:r>
            <a:r>
              <a:rPr lang="en-US" dirty="0" err="1" smtClean="0"/>
              <a:t>TMcF</a:t>
            </a:r>
            <a:r>
              <a:rPr lang="en-US" dirty="0" smtClean="0"/>
              <a:t> find the right answer?</a:t>
            </a:r>
          </a:p>
          <a:p>
            <a:pPr lvl="1"/>
            <a:r>
              <a:rPr lang="en-US" dirty="0" smtClean="0"/>
              <a:t>Couldn’t they have taken PHS’s multi-level approach?</a:t>
            </a:r>
          </a:p>
          <a:p>
            <a:pPr lvl="1"/>
            <a:r>
              <a:rPr lang="en-US" dirty="0" smtClean="0"/>
              <a:t>Could measurement error explain </a:t>
            </a:r>
            <a:r>
              <a:rPr lang="en-US" dirty="0" err="1" smtClean="0"/>
              <a:t>TMcF’s</a:t>
            </a:r>
            <a:r>
              <a:rPr lang="en-US" dirty="0" smtClean="0"/>
              <a:t> null results?  </a:t>
            </a:r>
          </a:p>
        </p:txBody>
      </p:sp>
    </p:spTree>
    <p:extLst>
      <p:ext uri="{BB962C8B-B14F-4D97-AF65-F5344CB8AC3E}">
        <p14:creationId xmlns:p14="http://schemas.microsoft.com/office/powerpoint/2010/main" val="375077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Assessing effects of measurement error using simulation: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incidence data from the villages both assessed, treating PHS incidence as the gold standard and assuming perfect sensitivity, we backed into a diagnostic specificity of 97.8% for </a:t>
            </a:r>
            <a:r>
              <a:rPr lang="en-US" dirty="0" err="1" smtClean="0"/>
              <a:t>TMcF</a:t>
            </a:r>
            <a:endParaRPr lang="en-US" dirty="0"/>
          </a:p>
          <a:p>
            <a:pPr lvl="1"/>
            <a:r>
              <a:rPr lang="en-US" dirty="0" smtClean="0"/>
              <a:t>So, we misclassified 2% of non-cases as cases…</a:t>
            </a:r>
            <a:endParaRPr lang="en-US" dirty="0"/>
          </a:p>
          <a:p>
            <a:pPr lvl="1"/>
            <a:r>
              <a:rPr lang="en-US" dirty="0" smtClean="0"/>
              <a:t>… and then </a:t>
            </a:r>
            <a:r>
              <a:rPr lang="en-US" dirty="0"/>
              <a:t>ran repeated simulations with measurement error in PHS’s meat assessment to see what it takes to erase </a:t>
            </a:r>
            <a:r>
              <a:rPr lang="en-US" dirty="0" smtClean="0"/>
              <a:t>meat/pellagra association in PHS 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38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Analysis (results)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50% of simulations in which 20% of households had misclassified meat supply failed to find significant association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50135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5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Analysis </a:t>
            </a:r>
            <a:r>
              <a:rPr lang="en-US" dirty="0" smtClean="0"/>
              <a:t>(conclusions)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lot of measurement error needed to erase real association</a:t>
            </a:r>
          </a:p>
          <a:p>
            <a:pPr lvl="1"/>
            <a:r>
              <a:rPr lang="en-US" dirty="0" smtClean="0"/>
              <a:t>100% sensitivity, 97.8% specificity, 20% meat misclassification isn’t out of the question</a:t>
            </a:r>
          </a:p>
          <a:p>
            <a:pPr lvl="1"/>
            <a:endParaRPr lang="en-US" dirty="0"/>
          </a:p>
          <a:p>
            <a:r>
              <a:rPr lang="en-US" dirty="0" smtClean="0"/>
              <a:t>PHS’s superior study design choices led to more accurate measurement and ultimately, the right conclusions.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39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PHS’s key insights:</a:t>
            </a:r>
          </a:p>
          <a:p>
            <a:pPr lvl="1"/>
            <a:r>
              <a:rPr lang="en-US" dirty="0" smtClean="0"/>
              <a:t>Importance of measurement</a:t>
            </a:r>
          </a:p>
          <a:p>
            <a:pPr lvl="2"/>
            <a:r>
              <a:rPr lang="en-US" dirty="0" smtClean="0"/>
              <a:t>The use of company store records and the Atwater scale allowed better assessment than self-report</a:t>
            </a:r>
          </a:p>
          <a:p>
            <a:pPr lvl="2"/>
            <a:r>
              <a:rPr lang="en-US" dirty="0" smtClean="0"/>
              <a:t>Strict case definition ruled out </a:t>
            </a:r>
            <a:r>
              <a:rPr lang="en-US" i="1" dirty="0" smtClean="0"/>
              <a:t>pellagra sine pellagra</a:t>
            </a:r>
          </a:p>
          <a:p>
            <a:pPr lvl="1"/>
            <a:r>
              <a:rPr lang="en-US" dirty="0" smtClean="0"/>
              <a:t>Importance of sampling</a:t>
            </a:r>
          </a:p>
          <a:p>
            <a:pPr lvl="2"/>
            <a:r>
              <a:rPr lang="en-US" dirty="0" smtClean="0"/>
              <a:t>Broader set of villages allowed between-village analysis</a:t>
            </a:r>
            <a:r>
              <a:rPr lang="en-US" dirty="0"/>
              <a:t> </a:t>
            </a:r>
            <a:r>
              <a:rPr lang="en-US" dirty="0" smtClean="0"/>
              <a:t>to break </a:t>
            </a:r>
            <a:r>
              <a:rPr lang="en-US" dirty="0" err="1" smtClean="0"/>
              <a:t>collinearity</a:t>
            </a:r>
            <a:r>
              <a:rPr lang="en-US" dirty="0" smtClean="0"/>
              <a:t> of poverty and diet.</a:t>
            </a:r>
          </a:p>
        </p:txBody>
      </p:sp>
    </p:spTree>
    <p:extLst>
      <p:ext uri="{BB962C8B-B14F-4D97-AF65-F5344CB8AC3E}">
        <p14:creationId xmlns:p14="http://schemas.microsoft.com/office/powerpoint/2010/main" val="339587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(an Ironic Footnote)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Encouraged by these results, in 1917, the PHS broadened their investigation:</a:t>
            </a:r>
          </a:p>
          <a:p>
            <a:pPr lvl="1"/>
            <a:r>
              <a:rPr lang="en-US" dirty="0" smtClean="0"/>
              <a:t>Included more villages (24 total)</a:t>
            </a:r>
          </a:p>
          <a:p>
            <a:pPr lvl="1"/>
            <a:r>
              <a:rPr lang="en-US" dirty="0" smtClean="0"/>
              <a:t>Relaxed the case definition (not bilateral)</a:t>
            </a:r>
          </a:p>
          <a:p>
            <a:pPr lvl="2"/>
            <a:r>
              <a:rPr lang="en-US" dirty="0" smtClean="0"/>
              <a:t>(which made the relation with diet </a:t>
            </a:r>
            <a:r>
              <a:rPr lang="en-US" i="1" dirty="0" smtClean="0"/>
              <a:t>less</a:t>
            </a:r>
            <a:r>
              <a:rPr lang="en-US" dirty="0" smtClean="0"/>
              <a:t> apparent)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Results not published until 1929.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03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Alfredo </a:t>
            </a:r>
            <a:r>
              <a:rPr lang="en-US" dirty="0" err="1" smtClean="0"/>
              <a:t>Morabia</a:t>
            </a:r>
            <a:endParaRPr lang="en-US" dirty="0" smtClean="0"/>
          </a:p>
          <a:p>
            <a:r>
              <a:rPr lang="en-US" dirty="0" smtClean="0"/>
              <a:t>Justin Knox</a:t>
            </a:r>
          </a:p>
          <a:p>
            <a:r>
              <a:rPr lang="en-US" dirty="0" smtClean="0"/>
              <a:t>EPIC Fund (for funding our travel to the National Archive)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Pellagra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“Unknown” in the US until early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century…</a:t>
            </a:r>
          </a:p>
          <a:p>
            <a:r>
              <a:rPr lang="en-US" sz="2000" dirty="0" smtClean="0"/>
              <a:t>…then epidemic in American South</a:t>
            </a:r>
          </a:p>
          <a:p>
            <a:pPr lvl="1"/>
            <a:r>
              <a:rPr lang="en-US" sz="2000" dirty="0" smtClean="0"/>
              <a:t>Between 1906-1940, estimated 3 million cases &amp;  100,000 deaths</a:t>
            </a:r>
          </a:p>
          <a:p>
            <a:r>
              <a:rPr lang="en-US" sz="2000" dirty="0" smtClean="0"/>
              <a:t>Increased incidence among socially disadvantaged</a:t>
            </a:r>
          </a:p>
          <a:p>
            <a:pPr lvl="1"/>
            <a:r>
              <a:rPr lang="en-US" sz="2000" dirty="0"/>
              <a:t>Almost </a:t>
            </a:r>
            <a:r>
              <a:rPr lang="en-US" sz="2000" dirty="0" smtClean="0"/>
              <a:t>all cases very poor</a:t>
            </a:r>
          </a:p>
          <a:p>
            <a:pPr lvl="1"/>
            <a:r>
              <a:rPr lang="en-US" sz="2000" dirty="0" smtClean="0"/>
              <a:t>Disproportionately female</a:t>
            </a:r>
          </a:p>
          <a:p>
            <a:pPr lvl="1"/>
            <a:r>
              <a:rPr lang="en-US" sz="2000" dirty="0" smtClean="0"/>
              <a:t>Disproportionately African-American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45354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18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Theories of Pellagra Etiology At Start of US Epidemic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Dietary, but dietary agent unidentified</a:t>
            </a:r>
          </a:p>
          <a:p>
            <a:pPr lvl="1"/>
            <a:r>
              <a:rPr lang="en-US" dirty="0" smtClean="0"/>
              <a:t>Toxin in diet (agent=bad)</a:t>
            </a:r>
          </a:p>
          <a:p>
            <a:pPr lvl="1"/>
            <a:r>
              <a:rPr lang="en-US" dirty="0" smtClean="0"/>
              <a:t>Deficiency in diet (agent=good)</a:t>
            </a:r>
          </a:p>
          <a:p>
            <a:r>
              <a:rPr lang="en-US" dirty="0" smtClean="0"/>
              <a:t>Infectious, but infectious agent unidentified</a:t>
            </a:r>
          </a:p>
          <a:p>
            <a:pPr lvl="2"/>
            <a:endParaRPr lang="en-US" sz="1600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/>
              <a:t>“You might as well ask me to believe the boll weevil is not alive as to ask me to believe that pellagra is not caused by a living organism”</a:t>
            </a:r>
          </a:p>
          <a:p>
            <a:pPr marL="91440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-Dr. E.H. Martin of Hot Springs, Arkansas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4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Our focus: two investigations </a:t>
            </a:r>
            <a:r>
              <a:rPr lang="en-US" sz="3600" dirty="0"/>
              <a:t>of pellagra in cotton-mill villages in South Carolina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74" y="2133600"/>
            <a:ext cx="4113226" cy="34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2311073"/>
            <a:ext cx="1676400" cy="1233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  <a:endCxn id="7" idx="0"/>
          </p:cNvCxnSpPr>
          <p:nvPr/>
        </p:nvCxnSpPr>
        <p:spPr>
          <a:xfrm flipH="1">
            <a:off x="1982775" y="2927817"/>
            <a:ext cx="1827225" cy="805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3733800"/>
            <a:ext cx="244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part of South Carolina, near Spartanburg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9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Thompson-McFadden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1696"/>
            <a:ext cx="8381999" cy="1522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Privately funded governmental investigation into the causes of pellagra circa 1912</a:t>
            </a: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0717"/>
            <a:ext cx="1757561" cy="2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128" y="5525869"/>
            <a:ext cx="174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 Thompson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06" y="2848015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1905" y="5525869"/>
            <a:ext cx="183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McFadden (and </a:t>
            </a:r>
            <a:r>
              <a:rPr lang="en-US" dirty="0"/>
              <a:t>h</a:t>
            </a:r>
            <a:r>
              <a:rPr lang="en-US" dirty="0" smtClean="0"/>
              <a:t>is wife)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04" y="2965047"/>
            <a:ext cx="1990096" cy="25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8003" y="5568658"/>
            <a:ext cx="221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Siler, US Army Medical Corps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8505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82304" y="2514600"/>
            <a:ext cx="199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Investigator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Health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05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Publicly funded follow-up to Thompson-McFadden Commission study, circa 1916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90" y="3055548"/>
            <a:ext cx="1600200" cy="241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6539" y="5475982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Joseph Goldberger, leader of the PHS investigation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" b="14001"/>
          <a:stretch/>
        </p:blipFill>
        <p:spPr bwMode="auto">
          <a:xfrm>
            <a:off x="4579189" y="3113102"/>
            <a:ext cx="1764463" cy="23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5839" y="5475982"/>
            <a:ext cx="203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Edgar </a:t>
            </a:r>
            <a:r>
              <a:rPr lang="en-US" sz="1600" dirty="0" err="1" smtClean="0"/>
              <a:t>Sydenstricker</a:t>
            </a:r>
            <a:r>
              <a:rPr lang="en-US" sz="1600" dirty="0" smtClean="0"/>
              <a:t>, chief statistician of the Public Health Service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54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Mooney, Knox &amp; </a:t>
            </a:r>
            <a:r>
              <a:rPr lang="en-US" dirty="0" err="1" smtClean="0"/>
              <a:t>Morabia</a:t>
            </a:r>
            <a:r>
              <a:rPr lang="en-US" dirty="0" smtClean="0"/>
              <a:t> (later)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4512506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We had wanted to re-analyze the PHS commission’s data with modern multi-level analytic techniques</a:t>
            </a:r>
          </a:p>
          <a:p>
            <a:pPr lvl="1"/>
            <a:r>
              <a:rPr lang="en-US" sz="1800" dirty="0" smtClean="0"/>
              <a:t>Multi-level analysis requires detailed individual level data, which we didn’t have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But in our investigation, we noticed the similarity of study designs and started wondering: why didn’t the Thompson-McFadden Commission figure out the puzzle?</a:t>
            </a:r>
          </a:p>
        </p:txBody>
      </p:sp>
      <p:pic>
        <p:nvPicPr>
          <p:cNvPr id="1026" name="Picture 2" descr="C:\Users\sjm2186\AppData\Local\Microsoft\Windows\Temporary Internet Files\Content.Outlook\GR1V742M\STeveJustinArchi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486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Unauthorized Photo of Justin &amp; Steve at the National Archives – taken by Alfredo </a:t>
            </a:r>
            <a:r>
              <a:rPr lang="en-US" dirty="0" err="1" smtClean="0"/>
              <a:t>Morabia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Both </a:t>
            </a:r>
            <a:r>
              <a:rPr lang="en-US" sz="2600" dirty="0" err="1" smtClean="0"/>
              <a:t>TMcF</a:t>
            </a:r>
            <a:r>
              <a:rPr lang="en-US" sz="2600" dirty="0" smtClean="0"/>
              <a:t> and PHS compared pellagra incidence within and between a set of cotton-mill villages, wherein poverty and pellagra were both common and known to be associated</a:t>
            </a:r>
          </a:p>
          <a:p>
            <a:endParaRPr lang="en-US" sz="2600" dirty="0" smtClean="0"/>
          </a:p>
          <a:p>
            <a:r>
              <a:rPr lang="en-US" sz="2600" dirty="0" smtClean="0"/>
              <a:t>Key exposures: </a:t>
            </a:r>
          </a:p>
          <a:p>
            <a:pPr lvl="1"/>
            <a:r>
              <a:rPr lang="en-US" sz="2200" dirty="0" smtClean="0"/>
              <a:t>Diet </a:t>
            </a:r>
          </a:p>
          <a:p>
            <a:pPr lvl="1"/>
            <a:r>
              <a:rPr lang="en-US" sz="2200" dirty="0" smtClean="0"/>
              <a:t>Home location</a:t>
            </a:r>
          </a:p>
          <a:p>
            <a:endParaRPr lang="en-US" sz="2600" dirty="0" smtClean="0"/>
          </a:p>
          <a:p>
            <a:r>
              <a:rPr lang="en-US" sz="2600" dirty="0" smtClean="0"/>
              <a:t>Outcome: pellagra incidence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505200" y="4267200"/>
            <a:ext cx="457200" cy="838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45016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Within Villages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7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4989</TotalTime>
  <Words>1089</Words>
  <Application>Microsoft Office PowerPoint</Application>
  <PresentationFormat>On-screen Show (4:3)</PresentationFormat>
  <Paragraphs>144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Thompson-McFadden Commission, the Public Health Service, and Pellagra</vt:lpstr>
      <vt:lpstr>Pellagra</vt:lpstr>
      <vt:lpstr>Pellagra in the US</vt:lpstr>
      <vt:lpstr>Theories of Pellagra Etiology At Start of US Epidemic</vt:lpstr>
      <vt:lpstr>Our focus: two investigations of pellagra in cotton-mill villages in South Carolina</vt:lpstr>
      <vt:lpstr>The Thompson-McFadden Commission</vt:lpstr>
      <vt:lpstr>The Public Health Service</vt:lpstr>
      <vt:lpstr>Mooney, Knox &amp; Morabia (later)</vt:lpstr>
      <vt:lpstr>Study Design</vt:lpstr>
      <vt:lpstr>Cotton-mill villages</vt:lpstr>
      <vt:lpstr>Cotton-mill villages</vt:lpstr>
      <vt:lpstr>Cotton-mill villages</vt:lpstr>
      <vt:lpstr>Cotton-mill villages</vt:lpstr>
      <vt:lpstr>Different villages</vt:lpstr>
      <vt:lpstr>Different Case Ascertainment</vt:lpstr>
      <vt:lpstr>Different Dietary Assessment</vt:lpstr>
      <vt:lpstr>Different Dietary Assessment</vt:lpstr>
      <vt:lpstr>Results: Diet</vt:lpstr>
      <vt:lpstr>Analyses of Diet (in comparable charts)</vt:lpstr>
      <vt:lpstr>Our Analysis</vt:lpstr>
      <vt:lpstr>Our Analysis</vt:lpstr>
      <vt:lpstr>Our Analysis (results)</vt:lpstr>
      <vt:lpstr>Our Analysis (conclusions)</vt:lpstr>
      <vt:lpstr>Summary</vt:lpstr>
      <vt:lpstr>Summary (an Ironic Footnote)</vt:lpstr>
      <vt:lpstr>Thanks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Thompson-McFadden Commission, Joseph Goldberger, and Pellagra</dc:title>
  <dc:creator>Mooney, Stephen</dc:creator>
  <cp:lastModifiedBy>Stephen Mooney</cp:lastModifiedBy>
  <cp:revision>61</cp:revision>
  <dcterms:created xsi:type="dcterms:W3CDTF">2013-10-15T02:45:49Z</dcterms:created>
  <dcterms:modified xsi:type="dcterms:W3CDTF">2015-06-12T15:06:08Z</dcterms:modified>
</cp:coreProperties>
</file>