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4" r:id="rId5"/>
    <p:sldId id="269" r:id="rId6"/>
    <p:sldId id="266" r:id="rId7"/>
    <p:sldId id="270" r:id="rId8"/>
    <p:sldId id="267" r:id="rId9"/>
    <p:sldId id="258" r:id="rId10"/>
    <p:sldId id="261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74" autoAdjust="0"/>
  </p:normalViewPr>
  <p:slideViewPr>
    <p:cSldViewPr showGuides="1">
      <p:cViewPr>
        <p:scale>
          <a:sx n="50" d="100"/>
          <a:sy n="50" d="100"/>
        </p:scale>
        <p:origin x="-111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20DD4-0580-4C13-A39E-2F149382E607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2E72-AE36-497A-A1D2-D3A20BEC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73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other review of cell structure</a:t>
            </a:r>
            <a:r>
              <a:rPr lang="en-US" baseline="0" dirty="0" smtClean="0"/>
              <a:t> and function:</a:t>
            </a:r>
            <a:endParaRPr lang="en-US" dirty="0" smtClean="0"/>
          </a:p>
          <a:p>
            <a:r>
              <a:rPr lang="en-US" dirty="0" smtClean="0"/>
              <a:t>http://www.biology4kids.com/files/cell_main.html</a:t>
            </a:r>
          </a:p>
          <a:p>
            <a:r>
              <a:rPr lang="en-US" dirty="0" smtClean="0"/>
              <a:t>http://science.howstuffworks.com/life/cellular-microscopic/cell.htm</a:t>
            </a:r>
          </a:p>
          <a:p>
            <a:r>
              <a:rPr lang="en-US" dirty="0" smtClean="0"/>
              <a:t>http://ghr.nlm.nih.gov/handbook/basics/cell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371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https://www.youtube.com/watch?v=HXcEACQv5-8</a:t>
            </a:r>
          </a:p>
          <a:p>
            <a:r>
              <a:rPr lang="en-US" dirty="0" smtClean="0"/>
              <a:t>https://www.youtube.com/watch?v=jl0TzaWUQWk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16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https://www.youtube.com/watch?v=3xErdBRjgBk</a:t>
            </a:r>
          </a:p>
          <a:p>
            <a:r>
              <a:rPr lang="en-US" dirty="0" smtClean="0"/>
              <a:t>https://www.youtube.com/watch?v=IEy19hLx8cQ</a:t>
            </a:r>
          </a:p>
          <a:p>
            <a:r>
              <a:rPr lang="en-US" dirty="0" smtClean="0"/>
              <a:t>https://www.youtube.com/watch?v=w5zhGCx24nY</a:t>
            </a:r>
          </a:p>
          <a:p>
            <a:r>
              <a:rPr lang="en-US" dirty="0" smtClean="0"/>
              <a:t>https://www.youtube.com/watch?v=Q8e2y1BFi6Y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334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43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http://www.mycutegraphics.com/graphics/science/girl-scientist-with-clipboard.html</a:t>
            </a:r>
          </a:p>
          <a:p>
            <a:r>
              <a:rPr lang="en-US" dirty="0" smtClean="0"/>
              <a:t>http://www.freegreatimages.com/animals-images/</a:t>
            </a:r>
          </a:p>
          <a:p>
            <a:r>
              <a:rPr lang="en-US" dirty="0" smtClean="0"/>
              <a:t>http://mkalty.org/trees/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58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http://www.glogster.com/amsgirl/shrock1-plant-animal-cell/g-6lunn7f8fjsc4kg7g50nsa0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73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http://www.oncoursesystems.com/school/webpage/10845583/7883070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73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https://www.youtube.com/watch?v=IDX9JOUskuA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76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http://www.biology4kids.com/files/cell2_passivetran.html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60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https://www.youtube.com/watch?v=rFls3g8v6fo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6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http://www.biology4kids.com/files/cell2_activetran.html</a:t>
            </a:r>
          </a:p>
          <a:p>
            <a:r>
              <a:rPr lang="en-US" dirty="0" smtClean="0"/>
              <a:t>http://www.sophia.org/concepts/endocytosis-and-exocytosis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044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http://publications.nigms.nih.gov/findings/mar05/garcia_files/textmostly/slide4.html</a:t>
            </a:r>
          </a:p>
          <a:p>
            <a:r>
              <a:rPr lang="en-US" dirty="0" smtClean="0"/>
              <a:t>https://www.youtube.com/watch?v=JnlULOjUhSQ</a:t>
            </a:r>
          </a:p>
          <a:p>
            <a:r>
              <a:rPr lang="en-US" dirty="0" smtClean="0"/>
              <a:t>http://www.microscopyu.com/moviegallery/livecellimaging/mdbk/index.html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2E72-AE36-497A-A1D2-D3A20BECB4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16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C7F0968-9F63-4CF8-96DF-2FFCF84B3ACF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70FF6-21C6-4C7B-94A7-8096FEBF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cEACQv5-8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jl0TzaWUQW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youtube.com/watch?v=3xErdBRjgBk" TargetMode="External"/><Relationship Id="rId7" Type="http://schemas.openxmlformats.org/officeDocument/2006/relationships/hyperlink" Target="https://www.youtube.com/watch?v=w5zhGCx24n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watch?v=IEy19hLx8cQ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https://www.youtube.com/watch?v=Q8e2y1BFi6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X9JOUsku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ls3g8v6f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lULOjUhSQ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microscopyu.com/moviegallery/livecellimaging/mdbk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cells?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84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179" y="685800"/>
            <a:ext cx="7772400" cy="852487"/>
          </a:xfrm>
        </p:spPr>
        <p:txBody>
          <a:bodyPr/>
          <a:lstStyle/>
          <a:p>
            <a:r>
              <a:rPr lang="en-US" dirty="0" smtClean="0"/>
              <a:t>How can cells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038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Some swim (</a:t>
            </a:r>
            <a:r>
              <a:rPr lang="en-US" dirty="0" smtClean="0">
                <a:hlinkClick r:id="rId3"/>
              </a:rPr>
              <a:t>video 1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video 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Cilia or flagella on cell body move back and forth or around like a propeller to produce movement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you think of other ways cells might move?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Video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37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smtClean="0"/>
              <a:t>www.youtube.com/watch?v=HXcEACQv5-8     https://www.youtube.com/watch?v=jl0TzaWUQWk</a:t>
            </a:r>
            <a:endParaRPr lang="en-US" sz="1400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37" t="11094" r="33313" b="54597"/>
          <a:stretch/>
        </p:blipFill>
        <p:spPr bwMode="auto">
          <a:xfrm>
            <a:off x="4655821" y="1569720"/>
            <a:ext cx="3843765" cy="21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25" t="12501" r="40273" b="57568"/>
          <a:stretch/>
        </p:blipFill>
        <p:spPr bwMode="auto">
          <a:xfrm>
            <a:off x="4657463" y="4038600"/>
            <a:ext cx="38404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446" y="2743200"/>
            <a:ext cx="25177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33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28675"/>
            <a:ext cx="821146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things other than cells that move in similar ways?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Video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38" t="12266" r="29938" b="60781"/>
          <a:stretch/>
        </p:blipFill>
        <p:spPr bwMode="auto">
          <a:xfrm flipH="1">
            <a:off x="3429000" y="4495800"/>
            <a:ext cx="399288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0" t="11328" r="35000" b="46250"/>
          <a:stretch/>
        </p:blipFill>
        <p:spPr bwMode="auto">
          <a:xfrm>
            <a:off x="609600" y="3657600"/>
            <a:ext cx="2804160" cy="27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6" t="12925" r="27406" b="47169"/>
          <a:stretch/>
        </p:blipFill>
        <p:spPr bwMode="auto">
          <a:xfrm>
            <a:off x="5029200" y="2001436"/>
            <a:ext cx="3444240" cy="24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0" t="13672" r="23375" b="59140"/>
          <a:stretch/>
        </p:blipFill>
        <p:spPr bwMode="auto">
          <a:xfrm>
            <a:off x="609600" y="2001436"/>
            <a:ext cx="4419600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xplosion 2 16"/>
          <p:cNvSpPr/>
          <p:nvPr/>
        </p:nvSpPr>
        <p:spPr>
          <a:xfrm rot="804619">
            <a:off x="6517164" y="4751320"/>
            <a:ext cx="2432329" cy="19465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for a link to a video clip!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6244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</a:t>
            </a:r>
            <a:r>
              <a:rPr lang="en-US" i="1" dirty="0" smtClean="0"/>
              <a:t>cell</a:t>
            </a:r>
            <a:r>
              <a:rPr lang="en-US" dirty="0" smtClean="0"/>
              <a:t>-</a:t>
            </a:r>
            <a:r>
              <a:rPr lang="en-US" dirty="0" err="1" smtClean="0"/>
              <a:t>ebrate</a:t>
            </a:r>
            <a:r>
              <a:rPr lang="en-US" dirty="0" smtClean="0"/>
              <a:t> what we’ve learned!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know…</a:t>
            </a:r>
          </a:p>
          <a:p>
            <a:r>
              <a:rPr lang="en-US" dirty="0" smtClean="0"/>
              <a:t>the parts of the cell</a:t>
            </a:r>
          </a:p>
          <a:p>
            <a:r>
              <a:rPr lang="en-US" dirty="0" smtClean="0"/>
              <a:t>how water and other materials move in and out of cells</a:t>
            </a:r>
          </a:p>
          <a:p>
            <a:r>
              <a:rPr lang="en-US" dirty="0"/>
              <a:t>h</a:t>
            </a:r>
            <a:r>
              <a:rPr lang="en-US" dirty="0" smtClean="0"/>
              <a:t>ow cells move</a:t>
            </a:r>
          </a:p>
        </p:txBody>
      </p:sp>
      <p:pic>
        <p:nvPicPr>
          <p:cNvPr id="5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50726"/>
            <a:ext cx="3419475" cy="2618611"/>
          </a:xfrm>
        </p:spPr>
      </p:pic>
      <p:pic>
        <p:nvPicPr>
          <p:cNvPr id="6" name="Picture 2" descr="http://proxy-v2.crocodoc.com/Rg4pHPALjSPqEExAoCSbDcksDn-HEi_VuHIRM1iRtu1QdJWyJYjEpbCYbIJ6bMW1e-0cGVSngWR4Ejv4kXzmyAGzY1P2PXMqS_FKG28kZa7MOy2demdDrLw48YCGf8WxL0jSQ8f9M9XZt_5JNwCKRK77HaOOSMDKO2Pfzw3byXBCf7zNvOrgtDsEPvOIbVdbrGuDHqGeeg6eZvZaVijDhzaqU47L_6EtigZJibcZLJyG2gU/vpArB4lNtiQLX211qd-4QzFqlev2H-bUQ3c2rU9Lpyq6RmhMwoKlmkZxf45DLhls9gKbK4AszTf_k9PVHmDIrFKzMAB3V5PhS_mfTZmolcDrd07AufjZMe6BkuQr8Q/images/page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6" t="31936" r="19701"/>
          <a:stretch/>
        </p:blipFill>
        <p:spPr bwMode="auto">
          <a:xfrm>
            <a:off x="4495800" y="2228850"/>
            <a:ext cx="393230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ree-part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" t="10996" r="66928" b="2472"/>
          <a:stretch/>
        </p:blipFill>
        <p:spPr bwMode="auto">
          <a:xfrm>
            <a:off x="4495800" y="2686050"/>
            <a:ext cx="453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ree-part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45" t="10996" r="33627" b="2472"/>
          <a:stretch/>
        </p:blipFill>
        <p:spPr bwMode="auto">
          <a:xfrm>
            <a:off x="4495800" y="2686050"/>
            <a:ext cx="453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ree-part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02" t="10996" r="370" b="2472"/>
          <a:stretch/>
        </p:blipFill>
        <p:spPr bwMode="auto">
          <a:xfrm>
            <a:off x="4495800" y="2686050"/>
            <a:ext cx="45339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03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6" r="25167"/>
          <a:stretch/>
        </p:blipFill>
        <p:spPr bwMode="auto">
          <a:xfrm>
            <a:off x="4648200" y="1524000"/>
            <a:ext cx="3483623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664"/>
            <a:ext cx="7382434" cy="1143000"/>
          </a:xfrm>
        </p:spPr>
        <p:txBody>
          <a:bodyPr/>
          <a:lstStyle/>
          <a:p>
            <a:r>
              <a:rPr lang="en-US" dirty="0" smtClean="0"/>
              <a:t>What are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Building blocks of living things</a:t>
            </a:r>
          </a:p>
          <a:p>
            <a:r>
              <a:rPr lang="en-US" sz="1600" dirty="0" smtClean="0"/>
              <a:t>Let’s name some living things:</a:t>
            </a:r>
          </a:p>
          <a:p>
            <a:pPr lvl="1"/>
            <a:r>
              <a:rPr lang="en-US" sz="1600" dirty="0" smtClean="0"/>
              <a:t>people, plants, animals, bacteria</a:t>
            </a:r>
          </a:p>
          <a:p>
            <a:r>
              <a:rPr lang="en-US" sz="1600" dirty="0" smtClean="0"/>
              <a:t>Cells provide structure, convert nutrients to energy, and carry out specialized functions.</a:t>
            </a:r>
          </a:p>
          <a:p>
            <a:r>
              <a:rPr lang="en-US" sz="1600" dirty="0" smtClean="0"/>
              <a:t>Your body is made of trillions of cells.  Muscle cells help you move, stomach cells help you digest your lunch, and skin cells cover your whole body!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348" y="4992749"/>
            <a:ext cx="1757052" cy="136995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06713"/>
            <a:ext cx="2528447" cy="3494087"/>
          </a:xfrm>
        </p:spPr>
      </p:pic>
    </p:spTree>
    <p:extLst>
      <p:ext uri="{BB962C8B-B14F-4D97-AF65-F5344CB8AC3E}">
        <p14:creationId xmlns:p14="http://schemas.microsoft.com/office/powerpoint/2010/main" xmlns="" val="14910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cells look like?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 cells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00" y="3083307"/>
            <a:ext cx="3419475" cy="261861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 cells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540186"/>
            <a:ext cx="3419475" cy="1704852"/>
          </a:xfrm>
        </p:spPr>
      </p:pic>
      <p:sp>
        <p:nvSpPr>
          <p:cNvPr id="3" name="TextBox 2"/>
          <p:cNvSpPr txBox="1"/>
          <p:nvPr/>
        </p:nvSpPr>
        <p:spPr>
          <a:xfrm>
            <a:off x="47244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Cell Structure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6550223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http://www.glogster.com/amsgirl/shrock1-plant-animal-cell/g-6lunn7f8fjsc4kg7g50nsa0</a:t>
            </a:r>
          </a:p>
        </p:txBody>
      </p:sp>
    </p:spTree>
    <p:extLst>
      <p:ext uri="{BB962C8B-B14F-4D97-AF65-F5344CB8AC3E}">
        <p14:creationId xmlns:p14="http://schemas.microsoft.com/office/powerpoint/2010/main" xmlns="" val="3412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cells look like?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 cells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00" y="3109243"/>
            <a:ext cx="3419475" cy="256673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 cells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110309"/>
            <a:ext cx="3419475" cy="2564606"/>
          </a:xfrm>
        </p:spPr>
      </p:pic>
      <p:sp>
        <p:nvSpPr>
          <p:cNvPr id="9" name="TextBox 8"/>
          <p:cNvSpPr txBox="1"/>
          <p:nvPr/>
        </p:nvSpPr>
        <p:spPr>
          <a:xfrm>
            <a:off x="381000" y="5867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Let’s make our own cell models!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Cell Structure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65532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http://www.oncoursesystems.com/school/webpage/10845583/7883070</a:t>
            </a:r>
          </a:p>
        </p:txBody>
      </p:sp>
    </p:spTree>
    <p:extLst>
      <p:ext uri="{BB962C8B-B14F-4D97-AF65-F5344CB8AC3E}">
        <p14:creationId xmlns:p14="http://schemas.microsoft.com/office/powerpoint/2010/main" xmlns="" val="17908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027664"/>
            <a:ext cx="8534400" cy="12583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3"/>
              </a:rPr>
              <a:t>Making animal cell and plant cell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Video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6760" y="6534834"/>
            <a:ext cx="4587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https://www.youtube.com/watch?v=IDX9JOUskuA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6" t="17187" r="33688" b="55625"/>
          <a:stretch/>
        </p:blipFill>
        <p:spPr bwMode="auto">
          <a:xfrm>
            <a:off x="4649054" y="3352800"/>
            <a:ext cx="3580546" cy="234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00" t="12265" r="38000" b="48828"/>
          <a:stretch/>
        </p:blipFill>
        <p:spPr bwMode="auto">
          <a:xfrm>
            <a:off x="1143000" y="2667000"/>
            <a:ext cx="3048000" cy="306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/>
          <p:cNvSpPr/>
          <p:nvPr/>
        </p:nvSpPr>
        <p:spPr>
          <a:xfrm rot="804619">
            <a:off x="5676863" y="1643390"/>
            <a:ext cx="3048000" cy="20472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for a link to a tutorial!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4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stuff get in and out of cells?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Passive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048000"/>
            <a:ext cx="4648200" cy="3733800"/>
          </a:xfrm>
        </p:spPr>
        <p:txBody>
          <a:bodyPr>
            <a:noAutofit/>
          </a:bodyPr>
          <a:lstStyle/>
          <a:p>
            <a:r>
              <a:rPr lang="en-US" dirty="0" smtClean="0"/>
              <a:t>Oxygen, carbon dioxide and water pass through tiny holes in the cell membrane from high concentration to lower concentration</a:t>
            </a:r>
          </a:p>
          <a:p>
            <a:r>
              <a:rPr lang="en-US" dirty="0" smtClean="0"/>
              <a:t>Called diffusion for gases, or osmosis for water</a:t>
            </a:r>
          </a:p>
          <a:p>
            <a:r>
              <a:rPr lang="en-US" dirty="0" smtClean="0"/>
              <a:t>Let’s </a:t>
            </a:r>
            <a:r>
              <a:rPr lang="en-US" dirty="0" smtClean="0"/>
              <a:t>explore diffusion!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511499"/>
            <a:ext cx="3064668" cy="229850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400" y="4038600"/>
            <a:ext cx="28448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Transport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160" y="6549628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http://www.biology4kids.com/files/cell2_passivetran.html</a:t>
            </a:r>
          </a:p>
        </p:txBody>
      </p:sp>
    </p:spTree>
    <p:extLst>
      <p:ext uri="{BB962C8B-B14F-4D97-AF65-F5344CB8AC3E}">
        <p14:creationId xmlns:p14="http://schemas.microsoft.com/office/powerpoint/2010/main" xmlns="" val="19771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Diffusion through a cell membrane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Remember, an egg is a really big single cell!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Video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6550223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https://www.youtube.com/watch?v=rFls3g8v6fo</a:t>
            </a: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58" t="10642" r="29768" b="50697"/>
          <a:stretch/>
        </p:blipFill>
        <p:spPr bwMode="auto">
          <a:xfrm>
            <a:off x="2133600" y="2248242"/>
            <a:ext cx="4608814" cy="369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xplosion 2 8"/>
          <p:cNvSpPr/>
          <p:nvPr/>
        </p:nvSpPr>
        <p:spPr>
          <a:xfrm rot="804619">
            <a:off x="5961115" y="2230540"/>
            <a:ext cx="3048000" cy="20472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for a link to a tutorial!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98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stuff get in and out of cells?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Larger molecules need help to pass through the cell membrane</a:t>
            </a:r>
          </a:p>
          <a:p>
            <a:r>
              <a:rPr lang="en-US" dirty="0" smtClean="0"/>
              <a:t>They can move one molecule at a time, or in bigger chunks</a:t>
            </a:r>
          </a:p>
          <a:p>
            <a:r>
              <a:rPr lang="en-US" dirty="0" smtClean="0"/>
              <a:t>Requires energy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94"/>
          <a:stretch/>
        </p:blipFill>
        <p:spPr>
          <a:xfrm>
            <a:off x="4960143" y="1591865"/>
            <a:ext cx="3160713" cy="1875235"/>
          </a:xfrm>
        </p:spPr>
      </p:pic>
      <p:pic>
        <p:nvPicPr>
          <p:cNvPr id="4098" name="Picture 2" descr="http://proxy-v2.crocodoc.com/Rg4pHPALjSPqEExAoCSbDcksDn-HEi_VuHIRM1iRtu1QdJWyJYjEpbCYbIJ6bMW1e-0cGVSngWR4Ejv4kXzmyAGzY1P2PXMqS_FKG28kZa7MOy2demdDrLw48YCGf8WxL0jSQ8f9M9XZt_5JNwCKRK77HaOOSMDKO2Pfzw3byXBCf7zNvOrgtDsEPvOIbVdbrGuDHqGeeg6eZvZaVijDhzaqU47L_6EtigZJibcZLJyG2gU/vpArB4lNtiQLX211qd-4QzFqlev2H-bUQ3c2rU9Lpyq6RmhMwoKlmkZxf45DLhls9gKbK4AszTf_k9PVHmDIrFKzMAB3V5PhS_mfTZmolcDrd07AufjZMe6BkuQr8Q/images/page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6" t="31936" r="19701"/>
          <a:stretch/>
        </p:blipFill>
        <p:spPr bwMode="auto">
          <a:xfrm>
            <a:off x="4902200" y="3733800"/>
            <a:ext cx="3327400" cy="27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45705" y="4038600"/>
            <a:ext cx="144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Transport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1112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http://</a:t>
            </a:r>
            <a:r>
              <a:rPr lang="en-US" sz="1400" dirty="0" smtClean="0"/>
              <a:t>www.biology4kids.com/files/cell2_activetran.html     http</a:t>
            </a:r>
            <a:r>
              <a:rPr lang="en-US" sz="1400" dirty="0"/>
              <a:t>://www.sophia.org/concepts/endocytosis-and-exocytosis</a:t>
            </a:r>
          </a:p>
        </p:txBody>
      </p:sp>
    </p:spTree>
    <p:extLst>
      <p:ext uri="{BB962C8B-B14F-4D97-AF65-F5344CB8AC3E}">
        <p14:creationId xmlns:p14="http://schemas.microsoft.com/office/powerpoint/2010/main" xmlns="" val="14402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738187"/>
          </a:xfrm>
        </p:spPr>
        <p:txBody>
          <a:bodyPr/>
          <a:lstStyle/>
          <a:p>
            <a:r>
              <a:rPr lang="en-US" dirty="0" smtClean="0"/>
              <a:t>How can cells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199" y="3886200"/>
            <a:ext cx="8229601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crawl (</a:t>
            </a:r>
            <a:r>
              <a:rPr lang="en-US" dirty="0" smtClean="0">
                <a:hlinkClick r:id="rId3"/>
              </a:rPr>
              <a:t>video 1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video 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make new attachments at the front</a:t>
            </a:r>
          </a:p>
          <a:p>
            <a:pPr lvl="1"/>
            <a:r>
              <a:rPr lang="en-US" dirty="0" smtClean="0"/>
              <a:t>release attachments from the back</a:t>
            </a:r>
          </a:p>
          <a:p>
            <a:pPr lvl="1"/>
            <a:r>
              <a:rPr lang="en-US" dirty="0" smtClean="0"/>
              <a:t>contract cell body to bring cell forward</a:t>
            </a:r>
          </a:p>
          <a:p>
            <a:endParaRPr lang="en-US" dirty="0" smtClean="0"/>
          </a:p>
          <a:p>
            <a:r>
              <a:rPr lang="en-US" dirty="0" smtClean="0"/>
              <a:t>Let’s explore how cells move by playing with toy water snakes!</a:t>
            </a:r>
          </a:p>
        </p:txBody>
      </p:sp>
      <p:pic>
        <p:nvPicPr>
          <p:cNvPr id="2050" name="Picture 2" descr="Three-part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51" y="1447800"/>
            <a:ext cx="8906949" cy="19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4400" y="86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Movement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1203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smtClean="0"/>
              <a:t>www.youtube.com/watch?v=JnlULOjUhSQ     http</a:t>
            </a:r>
            <a:r>
              <a:rPr lang="en-US" sz="1400" dirty="0"/>
              <a:t>://www.microscopyu.com/moviegallery/livecellimaging/mdbk/index.html</a:t>
            </a: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12" t="16251" r="41375" b="57733"/>
          <a:stretch/>
        </p:blipFill>
        <p:spPr bwMode="auto">
          <a:xfrm>
            <a:off x="1371600" y="1417320"/>
            <a:ext cx="3023915" cy="21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75" t="34676" r="42688" b="43672"/>
          <a:stretch/>
        </p:blipFill>
        <p:spPr bwMode="auto">
          <a:xfrm>
            <a:off x="5166866" y="1358156"/>
            <a:ext cx="2535376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xplosion 2 13"/>
          <p:cNvSpPr/>
          <p:nvPr/>
        </p:nvSpPr>
        <p:spPr>
          <a:xfrm rot="804619">
            <a:off x="6593364" y="3436742"/>
            <a:ext cx="2432329" cy="19465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for a link to a video clip!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531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3961</TotalTime>
  <Words>484</Words>
  <Application>Microsoft Office PowerPoint</Application>
  <PresentationFormat>On-screen Show (4:3)</PresentationFormat>
  <Paragraphs>100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What are cells?</vt:lpstr>
      <vt:lpstr>What are cells?</vt:lpstr>
      <vt:lpstr>What do cells look like?</vt:lpstr>
      <vt:lpstr>What do cells look like?</vt:lpstr>
      <vt:lpstr>Making animal cell and plant cell models</vt:lpstr>
      <vt:lpstr>How can stuff get in and out of cells?</vt:lpstr>
      <vt:lpstr>Diffusion through a cell membrane Remember, an egg is a really big single cell!</vt:lpstr>
      <vt:lpstr>How can stuff get in and out of cells?</vt:lpstr>
      <vt:lpstr>How can cells move?</vt:lpstr>
      <vt:lpstr>How can cells move?</vt:lpstr>
      <vt:lpstr>Can you think of things other than cells that move in similar ways?</vt:lpstr>
      <vt:lpstr>Let’s cell-ebrate what we’ve learned!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 </cp:lastModifiedBy>
  <cp:revision>65</cp:revision>
  <dcterms:created xsi:type="dcterms:W3CDTF">2014-08-25T16:01:26Z</dcterms:created>
  <dcterms:modified xsi:type="dcterms:W3CDTF">2015-06-16T21:26:00Z</dcterms:modified>
</cp:coreProperties>
</file>