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6" r:id="rId1"/>
  </p:sldMasterIdLst>
  <p:notesMasterIdLst>
    <p:notesMasterId r:id="rId33"/>
  </p:notesMasterIdLst>
  <p:sldIdLst>
    <p:sldId id="256" r:id="rId2"/>
    <p:sldId id="258" r:id="rId3"/>
    <p:sldId id="273" r:id="rId4"/>
    <p:sldId id="268" r:id="rId5"/>
    <p:sldId id="269" r:id="rId6"/>
    <p:sldId id="274" r:id="rId7"/>
    <p:sldId id="275" r:id="rId8"/>
    <p:sldId id="281" r:id="rId9"/>
    <p:sldId id="259" r:id="rId10"/>
    <p:sldId id="263" r:id="rId11"/>
    <p:sldId id="264" r:id="rId12"/>
    <p:sldId id="265" r:id="rId13"/>
    <p:sldId id="257" r:id="rId14"/>
    <p:sldId id="261" r:id="rId15"/>
    <p:sldId id="262" r:id="rId16"/>
    <p:sldId id="283" r:id="rId17"/>
    <p:sldId id="286" r:id="rId18"/>
    <p:sldId id="270" r:id="rId19"/>
    <p:sldId id="271" r:id="rId20"/>
    <p:sldId id="289" r:id="rId21"/>
    <p:sldId id="272" r:id="rId22"/>
    <p:sldId id="288" r:id="rId23"/>
    <p:sldId id="290" r:id="rId24"/>
    <p:sldId id="291" r:id="rId25"/>
    <p:sldId id="292" r:id="rId26"/>
    <p:sldId id="276" r:id="rId27"/>
    <p:sldId id="277" r:id="rId28"/>
    <p:sldId id="287" r:id="rId29"/>
    <p:sldId id="278" r:id="rId30"/>
    <p:sldId id="282" r:id="rId31"/>
    <p:sldId id="28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82" autoAdjust="0"/>
  </p:normalViewPr>
  <p:slideViewPr>
    <p:cSldViewPr snapToGrid="0" snapToObjects="1">
      <p:cViewPr varScale="1">
        <p:scale>
          <a:sx n="67" d="100"/>
          <a:sy n="67" d="100"/>
        </p:scale>
        <p:origin x="-12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20655-25E7-46F3-837D-544DA9311519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7F163-D972-4B70-ABC3-EC2F7EA57E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F163-D972-4B70-ABC3-EC2F7EA57EA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8E80666-FB37-4B36-9149-507F3B0178E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08CC6D7-03F3-3E49-A164-37D2C0789813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A4B8C0A-AB6B-C44A-A347-35CA05DB9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IuRfOz4_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B8IFJ0c7Tz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watch?v=EM5tvsOIVE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youtube.com/watch?v=w6xU145T_v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Gels!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Around the household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994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40" y="337074"/>
            <a:ext cx="2240469" cy="1340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8" y="1697328"/>
            <a:ext cx="1949142" cy="1399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772" y="829901"/>
            <a:ext cx="3004238" cy="1962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0428" r="11056"/>
          <a:stretch/>
        </p:blipFill>
        <p:spPr>
          <a:xfrm>
            <a:off x="3834680" y="793268"/>
            <a:ext cx="1563181" cy="1990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9219" r="21484"/>
          <a:stretch/>
        </p:blipFill>
        <p:spPr>
          <a:xfrm>
            <a:off x="2746010" y="587865"/>
            <a:ext cx="980527" cy="22048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 the bathroom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4993" r="13421"/>
          <a:stretch/>
        </p:blipFill>
        <p:spPr>
          <a:xfrm>
            <a:off x="4958198" y="2848553"/>
            <a:ext cx="1563181" cy="2183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9127" r="18508"/>
          <a:stretch/>
        </p:blipFill>
        <p:spPr>
          <a:xfrm>
            <a:off x="6339832" y="3061730"/>
            <a:ext cx="1248935" cy="2002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22086" r="19642"/>
          <a:stretch/>
        </p:blipFill>
        <p:spPr>
          <a:xfrm>
            <a:off x="7564343" y="2808594"/>
            <a:ext cx="1086900" cy="2486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6874" r="24956"/>
          <a:stretch/>
        </p:blipFill>
        <p:spPr>
          <a:xfrm>
            <a:off x="4323154" y="2869649"/>
            <a:ext cx="1013627" cy="21042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t="38011"/>
          <a:stretch/>
        </p:blipFill>
        <p:spPr>
          <a:xfrm>
            <a:off x="2369195" y="2922822"/>
            <a:ext cx="1905127" cy="17714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8190" y="5304766"/>
            <a:ext cx="1612306" cy="1069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/>
          <a:srcRect l="15998" r="18306"/>
          <a:stretch/>
        </p:blipFill>
        <p:spPr>
          <a:xfrm>
            <a:off x="5703170" y="5007897"/>
            <a:ext cx="969536" cy="14757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5170" y="4826908"/>
            <a:ext cx="1539510" cy="15713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/>
          <a:srcRect l="16959" r="16058"/>
          <a:stretch/>
        </p:blipFill>
        <p:spPr>
          <a:xfrm>
            <a:off x="3920168" y="5020022"/>
            <a:ext cx="964758" cy="14403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/>
          <a:srcRect l="16882" r="19018"/>
          <a:stretch/>
        </p:blipFill>
        <p:spPr>
          <a:xfrm>
            <a:off x="4884926" y="5121241"/>
            <a:ext cx="830456" cy="1295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709" y="4537650"/>
            <a:ext cx="1553315" cy="1713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709" y="3207530"/>
            <a:ext cx="1553315" cy="11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4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 the kitchen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007" r="17213"/>
          <a:stretch/>
        </p:blipFill>
        <p:spPr>
          <a:xfrm>
            <a:off x="7510597" y="836453"/>
            <a:ext cx="1050263" cy="1672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712" y="2591216"/>
            <a:ext cx="1218034" cy="1448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7" y="511479"/>
            <a:ext cx="1492262" cy="1441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420" y="487057"/>
            <a:ext cx="1325526" cy="991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420" y="1581851"/>
            <a:ext cx="2869903" cy="1921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309" y="758677"/>
            <a:ext cx="1099782" cy="731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419" y="3614386"/>
            <a:ext cx="1556890" cy="1068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521" y="2019996"/>
            <a:ext cx="1364518" cy="1364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521" y="3402830"/>
            <a:ext cx="1364518" cy="1364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7259" y="3654728"/>
            <a:ext cx="1453270" cy="965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5713" y="758678"/>
            <a:ext cx="2171962" cy="2171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2741" y="3048864"/>
            <a:ext cx="2038297" cy="1854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2741" y="4967485"/>
            <a:ext cx="2133971" cy="1423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/>
          <a:srcRect l="30312" r="30263"/>
          <a:stretch/>
        </p:blipFill>
        <p:spPr>
          <a:xfrm>
            <a:off x="7672053" y="4286059"/>
            <a:ext cx="827747" cy="20995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/>
          <a:srcRect t="10046" b="8470"/>
          <a:stretch/>
        </p:blipFill>
        <p:spPr>
          <a:xfrm>
            <a:off x="683407" y="4862584"/>
            <a:ext cx="3156064" cy="14465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7"/>
          <a:srcRect l="20976" r="18312"/>
          <a:stretch/>
        </p:blipFill>
        <p:spPr>
          <a:xfrm>
            <a:off x="4108301" y="4730715"/>
            <a:ext cx="1050776" cy="17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4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Throughout the home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77" t="5206" r="6478" b="6256"/>
          <a:stretch/>
        </p:blipFill>
        <p:spPr>
          <a:xfrm>
            <a:off x="708316" y="472897"/>
            <a:ext cx="2442471" cy="2487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47" y="351744"/>
            <a:ext cx="1387502" cy="138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8247" b="30088"/>
          <a:stretch/>
        </p:blipFill>
        <p:spPr>
          <a:xfrm>
            <a:off x="4658167" y="829435"/>
            <a:ext cx="1789962" cy="745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327" y="1788090"/>
            <a:ext cx="1955430" cy="1594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673" y="829434"/>
            <a:ext cx="1991313" cy="16975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20895" b="19493"/>
          <a:stretch/>
        </p:blipFill>
        <p:spPr>
          <a:xfrm>
            <a:off x="6570250" y="2563580"/>
            <a:ext cx="1942464" cy="1157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r="7421"/>
          <a:stretch/>
        </p:blipFill>
        <p:spPr>
          <a:xfrm>
            <a:off x="476288" y="2972324"/>
            <a:ext cx="3297329" cy="19588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316" y="4777226"/>
            <a:ext cx="1540960" cy="1540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1302" y="1787361"/>
            <a:ext cx="1022149" cy="1793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20807" r="20542"/>
          <a:stretch/>
        </p:blipFill>
        <p:spPr>
          <a:xfrm rot="5400000">
            <a:off x="2742016" y="4381360"/>
            <a:ext cx="1434810" cy="24463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t="9231"/>
          <a:stretch/>
        </p:blipFill>
        <p:spPr>
          <a:xfrm>
            <a:off x="5603196" y="3883097"/>
            <a:ext cx="3031638" cy="25641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2333" r="25136"/>
          <a:stretch/>
        </p:blipFill>
        <p:spPr>
          <a:xfrm>
            <a:off x="4759070" y="4813859"/>
            <a:ext cx="795277" cy="15138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8931" y="3721536"/>
            <a:ext cx="1473863" cy="9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2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Silica gel packets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482956"/>
            <a:ext cx="4488703" cy="28415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Found in many places: new shoe boxes, beef jerky packages…</a:t>
            </a:r>
          </a:p>
          <a:p>
            <a:r>
              <a:rPr lang="en-US" dirty="0" smtClean="0"/>
              <a:t>Soaks up liquids – “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desiccant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Limits mold growth</a:t>
            </a:r>
          </a:p>
          <a:p>
            <a:r>
              <a:rPr lang="en-US" dirty="0" smtClean="0"/>
              <a:t>Fun uses:</a:t>
            </a:r>
          </a:p>
          <a:p>
            <a:pPr lvl="1"/>
            <a:r>
              <a:rPr lang="en-US" dirty="0" smtClean="0"/>
              <a:t>Rescue wet cell phones</a:t>
            </a:r>
          </a:p>
          <a:p>
            <a:pPr lvl="1"/>
            <a:r>
              <a:rPr lang="en-US" dirty="0" smtClean="0"/>
              <a:t>Keep in shoes, laundry hamper</a:t>
            </a:r>
          </a:p>
          <a:p>
            <a:pPr lvl="1"/>
            <a:r>
              <a:rPr lang="en-US" dirty="0" smtClean="0"/>
              <a:t>Refrigerator, kitchen cabinets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869" y="2735823"/>
            <a:ext cx="2385225" cy="2218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493" y="5458315"/>
            <a:ext cx="702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“DO NOT EAT” </a:t>
            </a:r>
            <a:r>
              <a:rPr lang="en-US" sz="1400" dirty="0" smtClean="0">
                <a:solidFill>
                  <a:srgbClr val="000000"/>
                </a:solidFill>
              </a:rPr>
              <a:t>WARNING: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Most are harmless and unreactive, but watch out for blue gel beads! That is usually a toxic coating of cobalt chloride.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Household highlight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40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Gels in diapers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66" y="142631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3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Diapers contain </a:t>
            </a:r>
            <a:r>
              <a:rPr lang="en-US" dirty="0" smtClean="0">
                <a:solidFill>
                  <a:srgbClr val="FF6700"/>
                </a:solidFill>
              </a:rPr>
              <a:t>sodium polyacrylate</a:t>
            </a:r>
            <a:r>
              <a:rPr lang="en-US" dirty="0" smtClean="0">
                <a:solidFill>
                  <a:schemeClr val="tx1"/>
                </a:solidFill>
              </a:rPr>
              <a:t>, a polymer that can absorb liquids very well</a:t>
            </a:r>
            <a:r>
              <a:rPr lang="en-US" dirty="0" smtClean="0">
                <a:solidFill>
                  <a:srgbClr val="FF6700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958"/>
          <a:stretch/>
        </p:blipFill>
        <p:spPr>
          <a:xfrm>
            <a:off x="1544196" y="3443500"/>
            <a:ext cx="3939843" cy="1925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1257" y="3856321"/>
            <a:ext cx="1624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is this important for diapers?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53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Sodium polyacrylate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906750" cy="3508977"/>
          </a:xfrm>
        </p:spPr>
        <p:txBody>
          <a:bodyPr>
            <a:normAutofit/>
          </a:bodyPr>
          <a:lstStyle/>
          <a:p>
            <a:r>
              <a:rPr lang="en-US" dirty="0" smtClean="0"/>
              <a:t>Watch this video! </a:t>
            </a:r>
            <a:r>
              <a:rPr lang="en-US" dirty="0" smtClean="0">
                <a:hlinkClick r:id="rId3"/>
              </a:rPr>
              <a:t>Demo video</a:t>
            </a:r>
            <a:endParaRPr lang="en-US" dirty="0"/>
          </a:p>
          <a:p>
            <a:pPr marL="68580" indent="0">
              <a:buNone/>
            </a:pPr>
            <a:r>
              <a:rPr lang="en-US" sz="2000" dirty="0" smtClean="0"/>
              <a:t>Now it’s your turn. You will be removing diaper stuffing to see just how well it can absorb liquids!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02" y="3685872"/>
            <a:ext cx="6968440" cy="262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7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Post-activity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happened when you added water to sodium polyacrylate?</a:t>
            </a:r>
          </a:p>
          <a:p>
            <a:r>
              <a:rPr lang="en-US" dirty="0" smtClean="0"/>
              <a:t>What happened when you added salt to the mixture?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People make fake snow </a:t>
            </a:r>
          </a:p>
          <a:p>
            <a:pPr marL="68580" indent="0">
              <a:buNone/>
            </a:pPr>
            <a:r>
              <a:rPr lang="en-US" dirty="0" smtClean="0"/>
              <a:t>with this! </a:t>
            </a:r>
            <a:r>
              <a:rPr lang="en-US" dirty="0" smtClean="0">
                <a:hlinkClick r:id="rId2"/>
              </a:rPr>
              <a:t>Video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340" y="3909056"/>
            <a:ext cx="2890196" cy="204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6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Making </a:t>
            </a:r>
            <a:r>
              <a:rPr lang="en-US" dirty="0" err="1" smtClean="0"/>
              <a:t>Gak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686" y="1990392"/>
            <a:ext cx="2317061" cy="3089415"/>
          </a:xfrm>
          <a:prstGeom prst="rect">
            <a:avLst/>
          </a:prstGeom>
          <a:ln>
            <a:solidFill>
              <a:srgbClr val="94C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580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some slime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5465692" cy="35089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Watch this video: </a:t>
            </a:r>
            <a:r>
              <a:rPr lang="en-US" dirty="0" smtClean="0">
                <a:hlinkClick r:id="rId2"/>
              </a:rPr>
              <a:t>How-to Video</a:t>
            </a: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Now it’s your turn! 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We’ll </a:t>
            </a:r>
            <a:r>
              <a:rPr lang="en-US" dirty="0"/>
              <a:t>be mixing Borax, </a:t>
            </a: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glue </a:t>
            </a:r>
            <a:r>
              <a:rPr lang="en-US" dirty="0"/>
              <a:t>and water. A</a:t>
            </a:r>
            <a:r>
              <a:rPr lang="en-US" dirty="0" smtClean="0"/>
              <a:t>dd as much </a:t>
            </a:r>
          </a:p>
          <a:p>
            <a:pPr marL="68580" indent="0">
              <a:buNone/>
            </a:pPr>
            <a:r>
              <a:rPr lang="en-US" dirty="0" smtClean="0"/>
              <a:t>Borax to give your slime the </a:t>
            </a:r>
          </a:p>
          <a:p>
            <a:pPr marL="68580" indent="0">
              <a:buNone/>
            </a:pPr>
            <a:r>
              <a:rPr lang="en-US" dirty="0"/>
              <a:t>t</a:t>
            </a:r>
            <a:r>
              <a:rPr lang="en-US" dirty="0" smtClean="0"/>
              <a:t>exture you want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386" y="3077702"/>
            <a:ext cx="2050916" cy="20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0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456197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Atoms &amp; molecules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3493" y="2323652"/>
            <a:ext cx="4268881" cy="383068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500"/>
              </a:spcAft>
            </a:pPr>
            <a:r>
              <a:rPr lang="en-US" dirty="0" smtClean="0"/>
              <a:t>Remember: All things are made of </a:t>
            </a:r>
            <a:r>
              <a:rPr lang="en-US" dirty="0" smtClean="0">
                <a:solidFill>
                  <a:schemeClr val="accent1"/>
                </a:solidFill>
              </a:rPr>
              <a:t>atoms</a:t>
            </a:r>
          </a:p>
          <a:p>
            <a:pPr>
              <a:spcAft>
                <a:spcPts val="500"/>
              </a:spcAft>
            </a:pPr>
            <a:r>
              <a:rPr lang="en-US" dirty="0" smtClean="0">
                <a:solidFill>
                  <a:schemeClr val="accent1"/>
                </a:solidFill>
              </a:rPr>
              <a:t>Atoms</a:t>
            </a:r>
            <a:r>
              <a:rPr lang="en-US" dirty="0" smtClean="0"/>
              <a:t> pack together in different ways: </a:t>
            </a:r>
            <a:r>
              <a:rPr lang="en-US" i="1" dirty="0" smtClean="0">
                <a:solidFill>
                  <a:schemeClr val="accent3"/>
                </a:solidFill>
              </a:rPr>
              <a:t>phases of matter</a:t>
            </a:r>
            <a:endParaRPr lang="en-US" i="1" dirty="0" smtClean="0"/>
          </a:p>
          <a:p>
            <a:pPr lvl="1">
              <a:spcAft>
                <a:spcPts val="500"/>
              </a:spcAft>
            </a:pPr>
            <a:r>
              <a:rPr lang="en-US" sz="2000" dirty="0" smtClean="0">
                <a:solidFill>
                  <a:schemeClr val="accent6"/>
                </a:solidFill>
              </a:rPr>
              <a:t>Gas</a:t>
            </a:r>
            <a:r>
              <a:rPr lang="en-US" sz="2000" dirty="0" smtClean="0"/>
              <a:t>: lots of empty space</a:t>
            </a:r>
          </a:p>
          <a:p>
            <a:pPr lvl="1">
              <a:spcAft>
                <a:spcPts val="500"/>
              </a:spcAft>
            </a:pPr>
            <a:r>
              <a:rPr lang="en-US" sz="2000" dirty="0" smtClean="0">
                <a:solidFill>
                  <a:srgbClr val="FEA022"/>
                </a:solidFill>
              </a:rPr>
              <a:t>Liquid</a:t>
            </a:r>
            <a:r>
              <a:rPr lang="en-US" sz="2000" dirty="0" smtClean="0"/>
              <a:t>: packed close, disordered</a:t>
            </a:r>
          </a:p>
          <a:p>
            <a:pPr lvl="1">
              <a:spcAft>
                <a:spcPts val="500"/>
              </a:spcAft>
            </a:pPr>
            <a:r>
              <a:rPr lang="en-US" sz="2000" dirty="0" smtClean="0">
                <a:solidFill>
                  <a:srgbClr val="FEA022"/>
                </a:solidFill>
              </a:rPr>
              <a:t>Solid</a:t>
            </a:r>
            <a:r>
              <a:rPr lang="en-US" sz="2000" dirty="0" smtClean="0"/>
              <a:t>: packed close, ordered</a:t>
            </a:r>
          </a:p>
          <a:p>
            <a:pPr>
              <a:spcAft>
                <a:spcPts val="500"/>
              </a:spcAft>
            </a:pPr>
            <a:r>
              <a:rPr lang="en-US" dirty="0" smtClean="0">
                <a:solidFill>
                  <a:schemeClr val="accent1"/>
                </a:solidFill>
              </a:rPr>
              <a:t>Molecules</a:t>
            </a:r>
            <a:r>
              <a:rPr lang="en-US" dirty="0" smtClean="0"/>
              <a:t> are atoms bonded together</a:t>
            </a:r>
            <a:endParaRPr lang="en-US" dirty="0"/>
          </a:p>
          <a:p>
            <a:pPr lvl="1">
              <a:spcAft>
                <a:spcPts val="500"/>
              </a:spcAft>
            </a:pPr>
            <a:endParaRPr lang="en-US" dirty="0"/>
          </a:p>
        </p:txBody>
      </p:sp>
      <p:pic>
        <p:nvPicPr>
          <p:cNvPr id="11" name="Picture 10" descr="solid-liquid-ga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382" y="1643489"/>
            <a:ext cx="2601232" cy="43279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Units of matter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92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Post-activity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What happened when you added more Borax to the mixture?</a:t>
            </a:r>
          </a:p>
          <a:p>
            <a:r>
              <a:rPr lang="en-US" sz="1600" dirty="0" smtClean="0"/>
              <a:t>What’s the difference between what you made and what’s sold in stores?</a:t>
            </a:r>
          </a:p>
          <a:p>
            <a:pPr lvl="1"/>
            <a:r>
              <a:rPr lang="en-US" sz="1600" dirty="0" smtClean="0">
                <a:solidFill>
                  <a:schemeClr val="accent3"/>
                </a:solidFill>
              </a:rPr>
              <a:t>Answer</a:t>
            </a:r>
            <a:r>
              <a:rPr lang="en-US" sz="1600" dirty="0" smtClean="0"/>
              <a:t>: Instead of glue, polyvinyl alcohol is used to give the slime the desired texture and a more transparent look.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974"/>
          <a:stretch/>
        </p:blipFill>
        <p:spPr>
          <a:xfrm>
            <a:off x="4035053" y="3992995"/>
            <a:ext cx="3285059" cy="1729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16" y="3992995"/>
            <a:ext cx="2305066" cy="17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9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Gels in food using sodium alginate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949" y="1200185"/>
            <a:ext cx="2465030" cy="24650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817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Sodium alginate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3975785" cy="3508977"/>
          </a:xfrm>
        </p:spPr>
        <p:txBody>
          <a:bodyPr/>
          <a:lstStyle/>
          <a:p>
            <a:r>
              <a:rPr lang="en-US" dirty="0" smtClean="0"/>
              <a:t>A polymer from seaweed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Molecular gastronomy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science of cooking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Mixture of sodium alginate and calcium chloride is used to make gels in food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22"/>
          <a:stretch/>
        </p:blipFill>
        <p:spPr>
          <a:xfrm>
            <a:off x="5788656" y="1590867"/>
            <a:ext cx="2071968" cy="2000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065" y="3962434"/>
            <a:ext cx="2332559" cy="17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64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1" cy="350897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Sodium alginate solution forms a sphere when added to </a:t>
            </a:r>
            <a:r>
              <a:rPr lang="en-US" sz="2000" dirty="0" smtClean="0">
                <a:solidFill>
                  <a:schemeClr val="accent1"/>
                </a:solidFill>
              </a:rPr>
              <a:t>calcium</a:t>
            </a:r>
            <a:r>
              <a:rPr lang="en-US" sz="2000" dirty="0" smtClean="0"/>
              <a:t> solution</a:t>
            </a:r>
          </a:p>
          <a:p>
            <a:r>
              <a:rPr lang="en-US" sz="2000" dirty="0" smtClean="0">
                <a:solidFill>
                  <a:schemeClr val="accent3"/>
                </a:solidFill>
              </a:rPr>
              <a:t>Crosslinking</a:t>
            </a:r>
            <a:r>
              <a:rPr lang="en-US" sz="2000" dirty="0" smtClean="0"/>
              <a:t> occurs along outside of sphere to form a thin, flexible skin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682" y="879899"/>
            <a:ext cx="1929552" cy="1290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191" y="3896437"/>
            <a:ext cx="5959629" cy="205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7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spheres and worms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this video! </a:t>
            </a:r>
            <a:r>
              <a:rPr lang="en-US" dirty="0" smtClean="0">
                <a:hlinkClick r:id="rId2"/>
              </a:rPr>
              <a:t>How-to Video</a:t>
            </a: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Now it’s your turn! You’ll be making differently shaped gels. </a:t>
            </a:r>
            <a:r>
              <a:rPr lang="en-US" dirty="0" smtClean="0">
                <a:solidFill>
                  <a:srgbClr val="FF0000"/>
                </a:solidFill>
              </a:rPr>
              <a:t>DO NOT EAT!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339" y="4144257"/>
            <a:ext cx="2361887" cy="157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715" y="4086011"/>
            <a:ext cx="2959030" cy="16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1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Post-activity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happened when you added sodium alginate to the calcium solution?</a:t>
            </a:r>
          </a:p>
          <a:p>
            <a:r>
              <a:rPr lang="en-US" dirty="0" smtClean="0"/>
              <a:t>What was different about making beads vs. worms?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en-US" dirty="0" smtClean="0"/>
              <a:t>You can do this at home!</a:t>
            </a:r>
          </a:p>
          <a:p>
            <a:pPr marL="68580" indent="0">
              <a:buNone/>
            </a:pPr>
            <a:r>
              <a:rPr lang="en-US" sz="2000" dirty="0" smtClean="0"/>
              <a:t>Sodium alginate and </a:t>
            </a:r>
          </a:p>
          <a:p>
            <a:pPr marL="68580" indent="0">
              <a:buNone/>
            </a:pPr>
            <a:r>
              <a:rPr lang="en-US" sz="2000" dirty="0"/>
              <a:t>c</a:t>
            </a:r>
            <a:r>
              <a:rPr lang="en-US" sz="2000" dirty="0" smtClean="0"/>
              <a:t>alcium are sold in kits.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673" y="4078473"/>
            <a:ext cx="2651136" cy="185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2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care about gels?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56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Gels are important to 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992237" cy="3508977"/>
          </a:xfrm>
        </p:spPr>
        <p:txBody>
          <a:bodyPr/>
          <a:lstStyle/>
          <a:p>
            <a:r>
              <a:rPr lang="en-US" dirty="0" smtClean="0"/>
              <a:t>Model texture and consistency for many household and food items</a:t>
            </a:r>
          </a:p>
          <a:p>
            <a:r>
              <a:rPr lang="en-US" dirty="0" smtClean="0">
                <a:solidFill>
                  <a:srgbClr val="FF6700"/>
                </a:solidFill>
              </a:rPr>
              <a:t>Research</a:t>
            </a:r>
            <a:r>
              <a:rPr lang="en-US" dirty="0" smtClean="0"/>
              <a:t> helps us understand how to give these items the properties we want</a:t>
            </a:r>
          </a:p>
          <a:p>
            <a:pPr lvl="1"/>
            <a:r>
              <a:rPr lang="en-US" dirty="0" smtClean="0"/>
              <a:t>Some questions to think about:</a:t>
            </a:r>
          </a:p>
          <a:p>
            <a:pPr lvl="2"/>
            <a:r>
              <a:rPr lang="en-US" dirty="0" smtClean="0"/>
              <a:t>Why is shampoo more liquidy than conditioner?</a:t>
            </a:r>
          </a:p>
          <a:p>
            <a:pPr lvl="2"/>
            <a:r>
              <a:rPr lang="en-US" dirty="0" smtClean="0"/>
              <a:t>Why is lotion much thicker than water?</a:t>
            </a:r>
          </a:p>
          <a:p>
            <a:pPr lvl="2"/>
            <a:r>
              <a:rPr lang="en-US" dirty="0" smtClean="0"/>
              <a:t>Why do we want bandaids like Second Skin that conform to the shape of a wound?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Understanding gels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2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508977"/>
          </a:xfrm>
        </p:spPr>
        <p:txBody>
          <a:bodyPr>
            <a:normAutofit/>
          </a:bodyPr>
          <a:lstStyle/>
          <a:p>
            <a:r>
              <a:rPr lang="en-US" dirty="0" smtClean="0"/>
              <a:t>Medicine delivery through contact lens</a:t>
            </a:r>
          </a:p>
          <a:p>
            <a:r>
              <a:rPr lang="en-US" dirty="0" smtClean="0"/>
              <a:t>Aerogels: used on space probes to collect star dust to study</a:t>
            </a:r>
          </a:p>
          <a:p>
            <a:r>
              <a:rPr lang="en-US" dirty="0" smtClean="0"/>
              <a:t>Clean up 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 radioactive 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 contaminants</a:t>
            </a:r>
          </a:p>
          <a:p>
            <a:r>
              <a:rPr lang="en-US" dirty="0" smtClean="0"/>
              <a:t>Cellular molds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623" y="1178233"/>
            <a:ext cx="2863548" cy="1145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537" y="3299695"/>
            <a:ext cx="3598180" cy="26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1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95" y="779298"/>
            <a:ext cx="2059139" cy="1544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Gels in the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3841450" cy="3508977"/>
          </a:xfrm>
        </p:spPr>
        <p:txBody>
          <a:bodyPr>
            <a:normAutofit fontScale="85000" lnSpcReduction="10000"/>
          </a:bodyPr>
          <a:lstStyle/>
          <a:p>
            <a:pPr marL="68580" indent="0">
              <a:spcAft>
                <a:spcPts val="500"/>
              </a:spcAft>
              <a:buNone/>
            </a:pPr>
            <a:r>
              <a:rPr lang="en-US" dirty="0" smtClean="0">
                <a:solidFill>
                  <a:srgbClr val="94C600"/>
                </a:solidFill>
              </a:rPr>
              <a:t>Collagen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Not the type you buy in stores!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One of the most abundant proteins in the body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Very important for structure of body and organs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Cells are surrounded by collagen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Biological importance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6162058" y="677108"/>
            <a:ext cx="1707599" cy="1707599"/>
          </a:xfrm>
          <a:prstGeom prst="mathMultiply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4-09-14 at 10.2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7319" y="2706893"/>
            <a:ext cx="2808409" cy="1565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7319" y="4408169"/>
            <a:ext cx="2942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Collagen network similar to that in the body, magnified </a:t>
            </a:r>
            <a:r>
              <a:rPr lang="en-US" dirty="0" smtClean="0">
                <a:solidFill>
                  <a:schemeClr val="accent3"/>
                </a:solidFill>
              </a:rPr>
              <a:t>20,000x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00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187635" cy="3508977"/>
          </a:xfrm>
        </p:spPr>
        <p:txBody>
          <a:bodyPr/>
          <a:lstStyle/>
          <a:p>
            <a:r>
              <a:rPr lang="en-US" dirty="0" smtClean="0">
                <a:solidFill>
                  <a:srgbClr val="94C600"/>
                </a:solidFill>
              </a:rPr>
              <a:t>Gels</a:t>
            </a:r>
            <a:r>
              <a:rPr lang="en-US" dirty="0" smtClean="0">
                <a:solidFill>
                  <a:schemeClr val="tx1"/>
                </a:solidFill>
              </a:rPr>
              <a:t> are not quite solids or liquids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Network structure </a:t>
            </a:r>
            <a:r>
              <a:rPr lang="en-US" dirty="0" smtClean="0">
                <a:solidFill>
                  <a:schemeClr val="tx1"/>
                </a:solidFill>
              </a:rPr>
              <a:t>with “empty” space</a:t>
            </a:r>
          </a:p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What are gels?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35568" y="3942632"/>
            <a:ext cx="162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 smtClean="0">
                <a:solidFill>
                  <a:schemeClr val="accent1"/>
                </a:solidFill>
              </a:rPr>
              <a:t>olecules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087577" y="4863147"/>
            <a:ext cx="17527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4C600"/>
                </a:solidFill>
              </a:rPr>
              <a:t>Pores</a:t>
            </a:r>
          </a:p>
          <a:p>
            <a:r>
              <a:rPr lang="en-US" sz="1400" dirty="0" smtClean="0"/>
              <a:t>Can be empty or filled with fluids </a:t>
            </a:r>
            <a:endParaRPr lang="en-US" sz="14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2046925" y="3473090"/>
            <a:ext cx="2738503" cy="2618797"/>
            <a:chOff x="1526292" y="3284182"/>
            <a:chExt cx="3162987" cy="3024726"/>
          </a:xfrm>
        </p:grpSpPr>
        <p:sp>
          <p:nvSpPr>
            <p:cNvPr id="5" name="Oval 4"/>
            <p:cNvSpPr/>
            <p:nvPr/>
          </p:nvSpPr>
          <p:spPr>
            <a:xfrm>
              <a:off x="1953977" y="3699906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186011" y="3791251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338411" y="362027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70445" y="3699906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02479" y="362027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022300" y="373628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01426" y="3968323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193272" y="4200357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034512" y="4395508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14691" y="4523736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29205" y="475577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6020" y="4871787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582657" y="5103571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181060" y="459660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333460" y="4798271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81408" y="471261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186011" y="4566237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990360" y="462754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837960" y="445022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941510" y="4871787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874343" y="5103571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338411" y="3968323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4428" y="417568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369196" y="440746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82206" y="523179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313986" y="533535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570445" y="533535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266546" y="499976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266546" y="3791251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498580" y="3675234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418045" y="3387988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718402" y="3815923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34419" y="402328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37969" y="425531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498580" y="4615081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657085" y="443775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901077" y="4499064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790266" y="545162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253179" y="556738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34513" y="542695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193272" y="523154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98580" y="344320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309289" y="328418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449477" y="518270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614597" y="533535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846631" y="524401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950436" y="5023937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194427" y="5103346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089213" y="5670945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106377" y="5765456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985409" y="5881473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642309" y="514607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526292" y="5341473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150530" y="6076874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173544" y="599749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587607" y="441943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825748" y="3479583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053986" y="3907268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231318" y="3724078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457245" y="3852306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133111" y="459635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341228" y="4468124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809486" y="5496539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809232" y="5716612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157535" y="4852408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346827" y="5304590"/>
              <a:ext cx="232034" cy="232034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Arrow Connector 69"/>
          <p:cNvCxnSpPr>
            <a:endCxn id="66" idx="7"/>
          </p:cNvCxnSpPr>
          <p:nvPr/>
        </p:nvCxnSpPr>
        <p:spPr>
          <a:xfrm flipH="1">
            <a:off x="4655561" y="4162205"/>
            <a:ext cx="1120364" cy="36535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272134" y="5090091"/>
            <a:ext cx="2717507" cy="42501"/>
          </a:xfrm>
          <a:prstGeom prst="straightConnector1">
            <a:avLst/>
          </a:prstGeom>
          <a:ln>
            <a:solidFill>
              <a:srgbClr val="FF6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2971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Collagen research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074" r="11004" b="53282"/>
          <a:stretch/>
        </p:blipFill>
        <p:spPr>
          <a:xfrm>
            <a:off x="5242044" y="1505799"/>
            <a:ext cx="3262266" cy="19558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1" y="2323652"/>
            <a:ext cx="7286497" cy="350897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Understand cellular behavior</a:t>
            </a:r>
          </a:p>
          <a:p>
            <a:r>
              <a:rPr lang="en-US" sz="2000" dirty="0" smtClean="0"/>
              <a:t>Wound healing</a:t>
            </a:r>
          </a:p>
          <a:p>
            <a:r>
              <a:rPr lang="en-US" sz="2000" dirty="0" smtClean="0"/>
              <a:t>Bioengineering tissues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24" y="3497035"/>
            <a:ext cx="5595945" cy="27231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08963" y="5640806"/>
            <a:ext cx="1033467" cy="336207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3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Kaufman Lab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1800" dirty="0"/>
              <a:t>http://www.columbia.edu/cu/chemistry/groups/kaufman/</a:t>
            </a:r>
          </a:p>
        </p:txBody>
      </p:sp>
    </p:spTree>
    <p:extLst>
      <p:ext uri="{BB962C8B-B14F-4D97-AF65-F5344CB8AC3E}">
        <p14:creationId xmlns:p14="http://schemas.microsoft.com/office/powerpoint/2010/main" xmlns="" val="28429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gels are also </a:t>
            </a:r>
            <a:r>
              <a:rPr lang="en-US" dirty="0" smtClean="0"/>
              <a:t>made of </a:t>
            </a:r>
            <a:r>
              <a:rPr lang="en-US" dirty="0" smtClean="0">
                <a:solidFill>
                  <a:schemeClr val="accent1"/>
                </a:solidFill>
              </a:rPr>
              <a:t>polymers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Polymers </a:t>
            </a:r>
            <a:r>
              <a:rPr lang="en-US" dirty="0" smtClean="0">
                <a:solidFill>
                  <a:srgbClr val="000000"/>
                </a:solidFill>
              </a:rPr>
              <a:t>are long chains of molecules with repeating units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2819" y="103565"/>
            <a:ext cx="327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What are polymers?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3905512" y="3894217"/>
            <a:ext cx="4112142" cy="1951504"/>
            <a:chOff x="3151843" y="3715582"/>
            <a:chExt cx="4112142" cy="1951504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760386" y="4481246"/>
              <a:ext cx="390796" cy="3193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7" idx="7"/>
            </p:cNvCxnSpPr>
            <p:nvPr/>
          </p:nvCxnSpPr>
          <p:spPr>
            <a:xfrm flipV="1">
              <a:off x="6443319" y="4527445"/>
              <a:ext cx="237706" cy="2240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5875010" y="4772058"/>
              <a:ext cx="540092" cy="4067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579903" y="4402772"/>
              <a:ext cx="388419" cy="8265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16072" y="4198139"/>
              <a:ext cx="371080" cy="2264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677914" y="3949064"/>
              <a:ext cx="366251" cy="2199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223690" y="3816342"/>
              <a:ext cx="383197" cy="890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817663" y="3817124"/>
              <a:ext cx="329230" cy="2040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274469" y="3886706"/>
              <a:ext cx="464926" cy="120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3151843" y="3764076"/>
              <a:ext cx="234974" cy="638696"/>
              <a:chOff x="3151843" y="3764076"/>
              <a:chExt cx="234974" cy="63869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646189" y="3941844"/>
              <a:ext cx="234974" cy="638696"/>
              <a:chOff x="3151843" y="3764076"/>
              <a:chExt cx="234974" cy="63869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073621" y="3715582"/>
              <a:ext cx="234974" cy="638696"/>
              <a:chOff x="3151843" y="3764076"/>
              <a:chExt cx="234974" cy="63869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27845" y="3834036"/>
              <a:ext cx="234974" cy="638696"/>
              <a:chOff x="3151843" y="3764076"/>
              <a:chExt cx="234974" cy="638696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965123" y="4083424"/>
              <a:ext cx="234974" cy="638696"/>
              <a:chOff x="3151843" y="3764076"/>
              <a:chExt cx="234974" cy="63869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429192" y="4366663"/>
              <a:ext cx="234974" cy="638696"/>
              <a:chOff x="3151843" y="3764076"/>
              <a:chExt cx="234974" cy="63869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832200" y="5028390"/>
              <a:ext cx="234974" cy="638696"/>
              <a:chOff x="3151843" y="3764076"/>
              <a:chExt cx="234974" cy="638696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271845" y="4722120"/>
              <a:ext cx="234974" cy="638696"/>
              <a:chOff x="3151843" y="3764076"/>
              <a:chExt cx="234974" cy="638696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638215" y="4402772"/>
              <a:ext cx="234974" cy="638696"/>
              <a:chOff x="3151843" y="3764076"/>
              <a:chExt cx="234974" cy="63869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029011" y="4722120"/>
              <a:ext cx="234974" cy="638696"/>
              <a:chOff x="3151843" y="3764076"/>
              <a:chExt cx="234974" cy="638696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151843" y="3764076"/>
                <a:ext cx="200894" cy="20089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185923" y="3977181"/>
                <a:ext cx="200894" cy="20089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FF6700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151843" y="4201878"/>
                <a:ext cx="200894" cy="20089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Connector 52"/>
            <p:cNvCxnSpPr>
              <a:stCxn id="13" idx="4"/>
              <a:endCxn id="13" idx="3"/>
            </p:cNvCxnSpPr>
            <p:nvPr/>
          </p:nvCxnSpPr>
          <p:spPr>
            <a:xfrm flipH="1" flipV="1">
              <a:off x="3675609" y="4113318"/>
              <a:ext cx="71027" cy="294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Oval 81"/>
          <p:cNvSpPr/>
          <p:nvPr/>
        </p:nvSpPr>
        <p:spPr>
          <a:xfrm>
            <a:off x="2037848" y="4292559"/>
            <a:ext cx="200894" cy="200894"/>
          </a:xfrm>
          <a:prstGeom prst="ellipse">
            <a:avLst/>
          </a:prstGeom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071928" y="4505664"/>
            <a:ext cx="200894" cy="200894"/>
          </a:xfrm>
          <a:prstGeom prst="ellipse">
            <a:avLst/>
          </a:prstGeom>
          <a:solidFill>
            <a:schemeClr val="accent3"/>
          </a:solidFill>
          <a:ln>
            <a:solidFill>
              <a:srgbClr val="FF670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037848" y="4730361"/>
            <a:ext cx="200894" cy="2008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299938" y="5088316"/>
            <a:ext cx="169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</a:t>
            </a:r>
          </a:p>
          <a:p>
            <a:pPr algn="ctr"/>
            <a:r>
              <a:rPr lang="en-US" dirty="0" smtClean="0">
                <a:solidFill>
                  <a:srgbClr val="94C600"/>
                </a:solidFill>
              </a:rPr>
              <a:t>monomers</a:t>
            </a:r>
            <a:endParaRPr lang="en-US" dirty="0">
              <a:solidFill>
                <a:srgbClr val="94C600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731850" y="4646789"/>
            <a:ext cx="8591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399858" y="5069258"/>
            <a:ext cx="169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94C600"/>
                </a:solidFill>
              </a:rPr>
              <a:t>polymer</a:t>
            </a: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34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as </a:t>
            </a:r>
            <a:r>
              <a:rPr lang="en-US" dirty="0" smtClean="0">
                <a:solidFill>
                  <a:schemeClr val="accent1"/>
                </a:solidFill>
              </a:rPr>
              <a:t>viscosity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Resistance to flow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07" y="3545191"/>
            <a:ext cx="2877281" cy="2287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82" y="2034330"/>
            <a:ext cx="2797152" cy="3925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509" y="3838254"/>
            <a:ext cx="179521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Honey is very viscous</a:t>
            </a:r>
          </a:p>
          <a:p>
            <a:endParaRPr lang="en-US" dirty="0"/>
          </a:p>
          <a:p>
            <a:r>
              <a:rPr lang="en-US" dirty="0" smtClean="0"/>
              <a:t>Dishwasher detergent is less viscous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14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Elastic</a:t>
            </a:r>
            <a:r>
              <a:rPr lang="en-US" dirty="0" smtClean="0"/>
              <a:t>: returns to original shape</a:t>
            </a:r>
          </a:p>
          <a:p>
            <a:r>
              <a:rPr lang="en-US" dirty="0" smtClean="0">
                <a:solidFill>
                  <a:srgbClr val="94C600"/>
                </a:solidFill>
              </a:rPr>
              <a:t>Inelastic</a:t>
            </a:r>
            <a:r>
              <a:rPr lang="en-US" dirty="0" smtClean="0"/>
              <a:t>: does not return to original shape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941" y="3386978"/>
            <a:ext cx="3260868" cy="2445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8757" y="3785408"/>
            <a:ext cx="26867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Silly putty</a:t>
            </a:r>
          </a:p>
          <a:p>
            <a:endParaRPr lang="en-US" dirty="0"/>
          </a:p>
          <a:p>
            <a:r>
              <a:rPr lang="en-US" dirty="0" smtClean="0"/>
              <a:t>Somewhat elastic when you first pull, but inelastic if you continue to stretch it</a:t>
            </a:r>
          </a:p>
        </p:txBody>
      </p:sp>
    </p:spTree>
    <p:extLst>
      <p:ext uri="{BB962C8B-B14F-4D97-AF65-F5344CB8AC3E}">
        <p14:creationId xmlns:p14="http://schemas.microsoft.com/office/powerpoint/2010/main" xmlns="" val="224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force to change shape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94" y="3023493"/>
            <a:ext cx="4436692" cy="2654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7186" y="3992995"/>
            <a:ext cx="156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Squeezing toothpaste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48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075869"/>
            <a:ext cx="6637468" cy="2187035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Activity 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dirty="0" smtClean="0"/>
              <a:t>some gels </a:t>
            </a:r>
            <a:r>
              <a:rPr lang="en-US" dirty="0"/>
              <a:t>that we encounter in the household</a:t>
            </a:r>
            <a:r>
              <a:rPr lang="en-US" dirty="0" smtClean="0"/>
              <a:t>?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/>
              <a:t>Brainstorm!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547" y="1026320"/>
            <a:ext cx="1786566" cy="209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7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4150</TotalTime>
  <Words>738</Words>
  <Application>Microsoft Office PowerPoint</Application>
  <PresentationFormat>On-screen Show (4:3)</PresentationFormat>
  <Paragraphs>144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Austin</vt:lpstr>
      <vt:lpstr>Gels!</vt:lpstr>
      <vt:lpstr>Atoms &amp; molecules</vt:lpstr>
      <vt:lpstr>Gels</vt:lpstr>
      <vt:lpstr>Polymers</vt:lpstr>
      <vt:lpstr>Properties of gels</vt:lpstr>
      <vt:lpstr>Thickness</vt:lpstr>
      <vt:lpstr>Stretchiness</vt:lpstr>
      <vt:lpstr>Yield stress</vt:lpstr>
      <vt:lpstr>  Activity A</vt:lpstr>
      <vt:lpstr>Slide 10</vt:lpstr>
      <vt:lpstr>Slide 11</vt:lpstr>
      <vt:lpstr>Slide 12</vt:lpstr>
      <vt:lpstr>Silica gel packets</vt:lpstr>
      <vt:lpstr>Activity B</vt:lpstr>
      <vt:lpstr>Diapers</vt:lpstr>
      <vt:lpstr>Sodium polyacrylate in action</vt:lpstr>
      <vt:lpstr>Post-activity questions</vt:lpstr>
      <vt:lpstr>Activity C</vt:lpstr>
      <vt:lpstr>Let’s make some slime</vt:lpstr>
      <vt:lpstr>Post-activity questions</vt:lpstr>
      <vt:lpstr>Activity D</vt:lpstr>
      <vt:lpstr>Sodium alginate</vt:lpstr>
      <vt:lpstr>How it works</vt:lpstr>
      <vt:lpstr>Making spheres and worms</vt:lpstr>
      <vt:lpstr>Post-activity questions</vt:lpstr>
      <vt:lpstr>Conclusion</vt:lpstr>
      <vt:lpstr>Gels are important to us!</vt:lpstr>
      <vt:lpstr>Other uses</vt:lpstr>
      <vt:lpstr>Gels in the body</vt:lpstr>
      <vt:lpstr>Applications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Gels!</dc:title>
  <dc:creator>Jieling Zhu</dc:creator>
  <cp:lastModifiedBy> </cp:lastModifiedBy>
  <cp:revision>166</cp:revision>
  <dcterms:created xsi:type="dcterms:W3CDTF">2014-09-14T02:26:48Z</dcterms:created>
  <dcterms:modified xsi:type="dcterms:W3CDTF">2015-06-15T19:16:59Z</dcterms:modified>
</cp:coreProperties>
</file>