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7" r:id="rId4"/>
    <p:sldId id="258" r:id="rId5"/>
    <p:sldId id="259" r:id="rId6"/>
    <p:sldId id="260" r:id="rId7"/>
    <p:sldId id="270" r:id="rId8"/>
    <p:sldId id="261" r:id="rId9"/>
    <p:sldId id="263" r:id="rId10"/>
    <p:sldId id="264" r:id="rId11"/>
    <p:sldId id="265" r:id="rId12"/>
    <p:sldId id="273" r:id="rId13"/>
    <p:sldId id="27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EA8DA-F140-467D-B952-D994DDCDEC2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F0787-57EE-44CF-8F34-2B4192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653-B277-4B45-BF5E-4DAF6CE571F0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E968-2D25-479C-8641-046FB781EEC4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7DBC-0ABE-4921-97B7-63CE7AF8A425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96" y="-239"/>
            <a:ext cx="10640203" cy="670610"/>
          </a:xfrm>
          <a:solidFill>
            <a:srgbClr val="9DC3E6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797" y="695324"/>
            <a:ext cx="10640202" cy="57898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219" y="6485207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A2BE333-C524-49F1-A3AE-4822FA51E2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239"/>
            <a:ext cx="1551796" cy="6858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http://engineering.columbia.edu/files/engineering/logo.jpg"/>
          <p:cNvPicPr/>
          <p:nvPr userDrawn="1"/>
        </p:nvPicPr>
        <p:blipFill rotWithShape="1">
          <a:blip r:embed="rId2"/>
          <a:srcRect r="89885"/>
          <a:stretch/>
        </p:blipFill>
        <p:spPr bwMode="auto">
          <a:xfrm>
            <a:off x="33" y="4382"/>
            <a:ext cx="545306" cy="6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2" y="2858"/>
            <a:ext cx="1004045" cy="6675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-66675" y="670370"/>
            <a:ext cx="1618472" cy="5814835"/>
          </a:xfrm>
        </p:spPr>
        <p:txBody>
          <a:bodyPr>
            <a:noAutofit/>
          </a:bodyPr>
          <a:lstStyle>
            <a:lvl1pPr marL="114300" indent="-114300" algn="l" rtl="0"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228600" indent="-114300" algn="l" rtl="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Mechanical model: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FEM: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Validation-LEFM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Summary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7159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F12A-E499-49C5-A3E0-0C75D3F5D94B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4F9C-21A1-40DF-ACA8-7FC3099FF230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3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4C82-D452-4659-9EB0-982C2E174790}" type="datetime1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4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F38-1F65-409D-A9F1-6F188418DD72}" type="datetime1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4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DAD-171A-4B29-B55B-0A98C544C1CE}" type="datetime1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61B6-8767-470F-ABB2-82AEF143BBEF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D39-7431-4222-AC35-7B94D4DCB967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65ED-DD78-4C98-BED3-8D168819A844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A6DC-88F8-45BF-82D4-3518AF0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4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57548"/>
            <a:ext cx="12192000" cy="5600452"/>
          </a:xfrm>
          <a:solidFill>
            <a:srgbClr val="9DC3E6"/>
          </a:solidFill>
        </p:spPr>
        <p:txBody>
          <a:bodyPr anchor="t">
            <a:normAutofit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Modeling hydraulic fracture of glaciers using continuum damage mechanics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700" dirty="0"/>
              <a:t>Mostafa Mobasher, PhD Student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795882"/>
            <a:ext cx="5883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Civil Engineering and Engineering Mechanics</a:t>
            </a:r>
          </a:p>
        </p:txBody>
      </p:sp>
      <p:pic>
        <p:nvPicPr>
          <p:cNvPr id="5" name="Picture 4" descr="http://engineering.columbia.edu/files/engineering/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31510" cy="800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6" y="-14992"/>
            <a:ext cx="1981198" cy="127253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7175" y="5232399"/>
            <a:ext cx="6267450" cy="1549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Collaborators: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Prof. </a:t>
            </a:r>
            <a:r>
              <a:rPr lang="en-US" dirty="0" err="1"/>
              <a:t>Ravindra</a:t>
            </a:r>
            <a:r>
              <a:rPr lang="en-US" dirty="0"/>
              <a:t> </a:t>
            </a:r>
            <a:r>
              <a:rPr lang="en-US" dirty="0" err="1"/>
              <a:t>Duddu</a:t>
            </a:r>
            <a:r>
              <a:rPr lang="en-US" dirty="0"/>
              <a:t>, Vanderbilt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Prof. Jeremy </a:t>
            </a:r>
            <a:r>
              <a:rPr lang="en-US" dirty="0" err="1"/>
              <a:t>Bassis</a:t>
            </a:r>
            <a:r>
              <a:rPr lang="en-US" dirty="0"/>
              <a:t>, University of Michigan, Ann-Arbor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Prof. Haim Waisman, 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160288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 – Effect of water in surface crevasses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b="1" dirty="0">
                <a:solidFill>
                  <a:schemeClr val="tx1"/>
                </a:solidFill>
              </a:rPr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Effect of surface crevasse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985687" y="3208295"/>
            <a:ext cx="4367444" cy="3595771"/>
            <a:chOff x="1926847" y="3302829"/>
            <a:chExt cx="4367444" cy="3595771"/>
          </a:xfrm>
        </p:grpSpPr>
        <p:sp>
          <p:nvSpPr>
            <p:cNvPr id="7" name="TextBox 6"/>
            <p:cNvSpPr txBox="1"/>
            <p:nvPr/>
          </p:nvSpPr>
          <p:spPr>
            <a:xfrm>
              <a:off x="2051226" y="6436935"/>
              <a:ext cx="4178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Final crevasse depth vs. </a:t>
              </a:r>
              <a:r>
                <a:rPr lang="en-US" sz="2400" dirty="0" err="1"/>
                <a:t>hw</a:t>
              </a:r>
              <a:r>
                <a:rPr lang="en-US" sz="2400" dirty="0"/>
                <a:t>/H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073" t="37634" r="51952" b="22178"/>
            <a:stretch/>
          </p:blipFill>
          <p:spPr>
            <a:xfrm>
              <a:off x="1926847" y="3302829"/>
              <a:ext cx="4367444" cy="3145536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51797" y="727334"/>
            <a:ext cx="6503632" cy="2478507"/>
          </a:xfrm>
        </p:spPr>
        <p:txBody>
          <a:bodyPr>
            <a:noAutofit/>
          </a:bodyPr>
          <a:lstStyle/>
          <a:p>
            <a:r>
              <a:rPr lang="en-US" sz="2400" dirty="0"/>
              <a:t>Dry surface crevasses</a:t>
            </a:r>
          </a:p>
          <a:p>
            <a:r>
              <a:rPr lang="en-US" sz="2400" dirty="0"/>
              <a:t>Wet basal crevasses</a:t>
            </a:r>
          </a:p>
          <a:p>
            <a:r>
              <a:rPr lang="en-US" sz="2400" dirty="0"/>
              <a:t>Higher </a:t>
            </a:r>
            <a:r>
              <a:rPr lang="en-US" sz="2400" i="1" dirty="0" err="1"/>
              <a:t>h</a:t>
            </a:r>
            <a:r>
              <a:rPr lang="en-US" sz="2400" i="1" baseline="-25000" dirty="0" err="1"/>
              <a:t>w</a:t>
            </a:r>
            <a:r>
              <a:rPr lang="en-US" sz="2400" i="1" baseline="-25000" dirty="0"/>
              <a:t>  </a:t>
            </a:r>
            <a:r>
              <a:rPr lang="en-US" sz="2400" dirty="0"/>
              <a:t>leads to higher pressure in basal crevasse</a:t>
            </a:r>
          </a:p>
          <a:p>
            <a:r>
              <a:rPr lang="en-US" sz="2400" dirty="0"/>
              <a:t>As </a:t>
            </a:r>
            <a:r>
              <a:rPr lang="en-US" sz="2400" i="1" dirty="0" err="1"/>
              <a:t>h</a:t>
            </a:r>
            <a:r>
              <a:rPr lang="en-US" sz="2400" i="1" baseline="-25000" dirty="0" err="1"/>
              <a:t>w</a:t>
            </a:r>
            <a:r>
              <a:rPr lang="en-US" sz="2400" i="1" baseline="-25000" dirty="0"/>
              <a:t> </a:t>
            </a:r>
            <a:r>
              <a:rPr lang="en-US" sz="2400" dirty="0"/>
              <a:t>increases, stress at surface crevasses decreases and stress at basal crevasses increases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62367" y="3257766"/>
            <a:ext cx="4432866" cy="3612934"/>
            <a:chOff x="7162367" y="3245066"/>
            <a:chExt cx="4432866" cy="3612934"/>
          </a:xfrm>
        </p:grpSpPr>
        <p:sp>
          <p:nvSpPr>
            <p:cNvPr id="11" name="TextBox 10"/>
            <p:cNvSpPr txBox="1"/>
            <p:nvPr/>
          </p:nvSpPr>
          <p:spPr>
            <a:xfrm>
              <a:off x="7162367" y="6396335"/>
              <a:ext cx="4432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Crevasse evolution time vs. </a:t>
              </a:r>
              <a:r>
                <a:rPr lang="en-US" sz="2400" dirty="0" err="1"/>
                <a:t>hw</a:t>
              </a:r>
              <a:r>
                <a:rPr lang="en-US" sz="2400" dirty="0"/>
                <a:t>/H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52662" t="37634" r="5073" b="22178"/>
            <a:stretch/>
          </p:blipFill>
          <p:spPr>
            <a:xfrm>
              <a:off x="7299984" y="3245066"/>
              <a:ext cx="4295249" cy="3145536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7531100" y="706689"/>
            <a:ext cx="4585418" cy="2083618"/>
            <a:chOff x="7531100" y="706689"/>
            <a:chExt cx="4585418" cy="20836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801" t="15397" r="2386" b="5343"/>
            <a:stretch/>
          </p:blipFill>
          <p:spPr>
            <a:xfrm>
              <a:off x="7531100" y="706689"/>
              <a:ext cx="4585418" cy="208361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9394031" y="1982147"/>
              <a:ext cx="107157" cy="200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14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FEM – Effect of water in surface and basal crevasses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797" y="695324"/>
            <a:ext cx="6004703" cy="26193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Wet surface crevasses</a:t>
            </a:r>
          </a:p>
          <a:p>
            <a:r>
              <a:rPr lang="en-US" dirty="0"/>
              <a:t>Wet basal crevasses</a:t>
            </a:r>
          </a:p>
          <a:p>
            <a:r>
              <a:rPr lang="en-US" dirty="0"/>
              <a:t>As </a:t>
            </a:r>
            <a:r>
              <a:rPr lang="en-US" i="1" dirty="0" err="1"/>
              <a:t>h</a:t>
            </a:r>
            <a:r>
              <a:rPr lang="en-US" i="1" baseline="-25000" dirty="0" err="1"/>
              <a:t>w</a:t>
            </a:r>
            <a:r>
              <a:rPr lang="en-US" i="1" baseline="-25000" dirty="0"/>
              <a:t> </a:t>
            </a:r>
            <a:r>
              <a:rPr lang="en-US" dirty="0"/>
              <a:t>increases, stress at surface crevasses decreases and stress at basal crevasses increases</a:t>
            </a:r>
          </a:p>
          <a:p>
            <a:r>
              <a:rPr lang="en-US" dirty="0"/>
              <a:t>In the case of wet surface crevasse, mutual effect of hydraulic cracks lead to higher calving possibilities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b="1" dirty="0">
                <a:solidFill>
                  <a:schemeClr val="tx1"/>
                </a:solidFill>
              </a:rPr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226" y="6436935"/>
            <a:ext cx="417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Final crevasse depth vs. </a:t>
            </a:r>
            <a:r>
              <a:rPr lang="en-US" sz="2400" dirty="0" err="1"/>
              <a:t>hw</a:t>
            </a:r>
            <a:r>
              <a:rPr lang="en-US" sz="2400" dirty="0"/>
              <a:t>/H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367" y="6396335"/>
            <a:ext cx="443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Crevasse evolution time vs. </a:t>
            </a:r>
            <a:r>
              <a:rPr lang="en-US" sz="2400" dirty="0" err="1"/>
              <a:t>hw</a:t>
            </a:r>
            <a:r>
              <a:rPr lang="en-US" sz="2400" dirty="0"/>
              <a:t>/H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761" t="37769" r="52072" b="22178"/>
          <a:stretch/>
        </p:blipFill>
        <p:spPr>
          <a:xfrm>
            <a:off x="2051226" y="3339653"/>
            <a:ext cx="4401662" cy="31455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1770" t="37620" r="5063" b="22327"/>
          <a:stretch/>
        </p:blipFill>
        <p:spPr>
          <a:xfrm>
            <a:off x="7280272" y="3290440"/>
            <a:ext cx="4401639" cy="314553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7531100" y="779259"/>
            <a:ext cx="4585418" cy="2083618"/>
            <a:chOff x="7531100" y="779259"/>
            <a:chExt cx="4585418" cy="20836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801" t="15397" r="2386" b="5343"/>
            <a:stretch/>
          </p:blipFill>
          <p:spPr>
            <a:xfrm>
              <a:off x="7531100" y="779259"/>
              <a:ext cx="4585418" cy="208361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394031" y="2059781"/>
              <a:ext cx="107157" cy="200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91766" y="1441717"/>
              <a:ext cx="107157" cy="200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490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FEM – Mutual effect of propagating crevasses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b="1" dirty="0">
                <a:solidFill>
                  <a:schemeClr val="tx1"/>
                </a:solidFill>
              </a:rPr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dirty="0"/>
              <a:t>Effect of basal crevasse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Mutual effect of water filled crevasses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18284" y="6302194"/>
            <a:ext cx="417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Final crevasse depth vs. </a:t>
            </a:r>
            <a:r>
              <a:rPr lang="en-US" sz="2400" dirty="0" err="1"/>
              <a:t>hw</a:t>
            </a:r>
            <a:r>
              <a:rPr lang="en-US" sz="2400" dirty="0"/>
              <a:t>/H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761" t="37769" r="52072" b="22178"/>
          <a:stretch/>
        </p:blipFill>
        <p:spPr>
          <a:xfrm>
            <a:off x="7531100" y="3173839"/>
            <a:ext cx="4401662" cy="31455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7531100" y="779259"/>
            <a:ext cx="4585418" cy="2083618"/>
            <a:chOff x="7531100" y="779259"/>
            <a:chExt cx="4585418" cy="20836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801" t="15397" r="2386" b="5343"/>
            <a:stretch/>
          </p:blipFill>
          <p:spPr>
            <a:xfrm>
              <a:off x="7531100" y="779259"/>
              <a:ext cx="4585418" cy="208361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394031" y="2059781"/>
              <a:ext cx="107157" cy="200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95629" y="1436954"/>
              <a:ext cx="107157" cy="200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801" t="15397" r="2386" b="5343"/>
          <a:stretch/>
        </p:blipFill>
        <p:spPr>
          <a:xfrm>
            <a:off x="1892300" y="779259"/>
            <a:ext cx="4585418" cy="208361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755231" y="2059781"/>
            <a:ext cx="107157" cy="200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85687" y="3179267"/>
            <a:ext cx="4367444" cy="3595771"/>
            <a:chOff x="1926847" y="3302829"/>
            <a:chExt cx="4367444" cy="3595771"/>
          </a:xfrm>
        </p:grpSpPr>
        <p:sp>
          <p:nvSpPr>
            <p:cNvPr id="19" name="TextBox 18"/>
            <p:cNvSpPr txBox="1"/>
            <p:nvPr/>
          </p:nvSpPr>
          <p:spPr>
            <a:xfrm>
              <a:off x="2051226" y="6436935"/>
              <a:ext cx="4178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Final crevasse depth vs. </a:t>
              </a:r>
              <a:r>
                <a:rPr lang="en-US" sz="2400" dirty="0" err="1"/>
                <a:t>hw</a:t>
              </a:r>
              <a:r>
                <a:rPr lang="en-US" sz="2400" dirty="0"/>
                <a:t>/H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5073" t="37634" r="51952" b="22178"/>
            <a:stretch/>
          </p:blipFill>
          <p:spPr>
            <a:xfrm>
              <a:off x="1926847" y="3302829"/>
              <a:ext cx="4367444" cy="3145536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9109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FEM – Analysis of evolution of basal crevasses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797" y="695324"/>
            <a:ext cx="10526622" cy="2379167"/>
          </a:xfrm>
        </p:spPr>
        <p:txBody>
          <a:bodyPr>
            <a:normAutofit/>
          </a:bodyPr>
          <a:lstStyle/>
          <a:p>
            <a:r>
              <a:rPr lang="en-US" sz="2400" dirty="0"/>
              <a:t>Under low </a:t>
            </a:r>
            <a:r>
              <a:rPr lang="en-US" sz="2400" dirty="0" err="1"/>
              <a:t>piezometric</a:t>
            </a:r>
            <a:r>
              <a:rPr lang="en-US" sz="2400" dirty="0"/>
              <a:t> pressure in the basal crevasse, the basal crevasse remains idle until the wet surface crevasse gets close to the basal crevasse.</a:t>
            </a:r>
          </a:p>
          <a:p>
            <a:r>
              <a:rPr lang="en-US" sz="2400" i="1" dirty="0" err="1"/>
              <a:t>h</a:t>
            </a:r>
            <a:r>
              <a:rPr lang="en-US" sz="2400" i="1" baseline="-25000" dirty="0" err="1"/>
              <a:t>w</a:t>
            </a:r>
            <a:r>
              <a:rPr lang="en-US" sz="2400" i="1" baseline="-25000" dirty="0"/>
              <a:t> </a:t>
            </a:r>
            <a:r>
              <a:rPr lang="en-US" sz="2400" dirty="0"/>
              <a:t>/H=0.25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b="1" dirty="0">
                <a:solidFill>
                  <a:schemeClr val="tx1"/>
                </a:solidFill>
              </a:rPr>
              <a:t>FEM:</a:t>
            </a:r>
          </a:p>
          <a:p>
            <a:pPr lvl="1"/>
            <a:r>
              <a:rPr lang="en-US" sz="1400" dirty="0"/>
              <a:t>Idealized model</a:t>
            </a:r>
          </a:p>
          <a:p>
            <a:pPr lvl="1"/>
            <a:r>
              <a:rPr lang="en-US" sz="1400" dirty="0"/>
              <a:t>Time scaling</a:t>
            </a:r>
          </a:p>
          <a:p>
            <a:pPr lvl="1"/>
            <a:r>
              <a:rPr lang="en-US" sz="1400" dirty="0"/>
              <a:t>Effect of surface crevasse</a:t>
            </a:r>
          </a:p>
          <a:p>
            <a:pPr lvl="1"/>
            <a:r>
              <a:rPr lang="en-US" sz="1400" dirty="0"/>
              <a:t>Effect of basal crevasse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Mutual effect of water filled crevasses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810" t="16801" r="21843" b="36156"/>
          <a:stretch/>
        </p:blipFill>
        <p:spPr>
          <a:xfrm>
            <a:off x="2339453" y="4143375"/>
            <a:ext cx="3968861" cy="2645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152" t="25268" r="22256" b="4032"/>
          <a:stretch/>
        </p:blipFill>
        <p:spPr>
          <a:xfrm>
            <a:off x="6964727" y="1825900"/>
            <a:ext cx="4740983" cy="5003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07377" y="2085975"/>
            <a:ext cx="4417247" cy="1943101"/>
            <a:chOff x="7531100" y="779259"/>
            <a:chExt cx="4585418" cy="2083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801" t="15397" r="2386" b="5343"/>
            <a:stretch/>
          </p:blipFill>
          <p:spPr>
            <a:xfrm>
              <a:off x="7531100" y="779259"/>
              <a:ext cx="4585418" cy="208361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394031" y="2059781"/>
              <a:ext cx="107157" cy="200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395629" y="1436954"/>
              <a:ext cx="107157" cy="200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716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461395339"/>
              </p:ext>
            </p:extLst>
          </p:nvPr>
        </p:nvSpPr>
        <p:spPr>
          <a:xfrm>
            <a:off x="1551797" y="695324"/>
            <a:ext cx="10348103" cy="57898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Summary:</a:t>
            </a:r>
          </a:p>
          <a:p>
            <a:pPr lvl="1"/>
            <a:r>
              <a:rPr lang="en-US" dirty="0"/>
              <a:t>Half of ice mass is lost in calved ice</a:t>
            </a:r>
          </a:p>
          <a:p>
            <a:pPr lvl="1"/>
            <a:r>
              <a:rPr lang="en-US" dirty="0"/>
              <a:t>Hydro-</a:t>
            </a:r>
            <a:r>
              <a:rPr lang="en-US" dirty="0" err="1"/>
              <a:t>visco</a:t>
            </a:r>
            <a:r>
              <a:rPr lang="en-US" dirty="0"/>
              <a:t>-damage mechanics model is proposed for hydro-fracture of ice</a:t>
            </a:r>
          </a:p>
          <a:p>
            <a:pPr lvl="1"/>
            <a:r>
              <a:rPr lang="en-US" dirty="0"/>
              <a:t>Thorough analysis of surface and basal crevasses under different conditions</a:t>
            </a:r>
          </a:p>
          <a:p>
            <a:pPr lvl="1"/>
            <a:r>
              <a:rPr lang="en-US" dirty="0"/>
              <a:t>Mutual effect of water-filled crevasses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Floating ice shelves</a:t>
            </a:r>
          </a:p>
          <a:p>
            <a:pPr lvl="1"/>
            <a:r>
              <a:rPr lang="en-US" dirty="0"/>
              <a:t>Large deformations</a:t>
            </a:r>
          </a:p>
          <a:p>
            <a:pPr lvl="1"/>
            <a:r>
              <a:rPr lang="en-US" dirty="0"/>
              <a:t>Multiple crevasses</a:t>
            </a:r>
          </a:p>
          <a:p>
            <a:pPr lvl="1"/>
            <a:r>
              <a:rPr lang="en-US" dirty="0"/>
              <a:t>Variable permeability – analysis of flow behavior</a:t>
            </a:r>
          </a:p>
          <a:p>
            <a:pPr lvl="1"/>
            <a:r>
              <a:rPr lang="en-US" dirty="0"/>
              <a:t>Freezing and crack closure</a:t>
            </a:r>
          </a:p>
          <a:p>
            <a:r>
              <a:rPr lang="en-US" dirty="0"/>
              <a:t>Acknowledgment: Funding support provided by the National Science Foundation, Polar Programs division, Grant # PLR‐1341472, PLR‐1341568 and PLR-1341428.</a:t>
            </a:r>
            <a:endParaRPr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dirty="0"/>
              <a:t>FEM:</a:t>
            </a:r>
          </a:p>
          <a:p>
            <a:pPr lvl="1"/>
            <a:r>
              <a:rPr lang="en-US" sz="1400" dirty="0"/>
              <a:t>Idealized model</a:t>
            </a:r>
          </a:p>
          <a:p>
            <a:pPr lvl="1"/>
            <a:r>
              <a:rPr lang="en-US" sz="1400" dirty="0"/>
              <a:t>Time scaling</a:t>
            </a:r>
          </a:p>
          <a:p>
            <a:pPr lvl="1"/>
            <a:r>
              <a:rPr lang="en-US" sz="1400" dirty="0"/>
              <a:t>Effect of surface crevasse</a:t>
            </a:r>
          </a:p>
          <a:p>
            <a:pPr lvl="1"/>
            <a:r>
              <a:rPr lang="en-US" sz="1400" dirty="0"/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</a:p>
          <a:p>
            <a:r>
              <a:rPr lang="en-US" b="1" dirty="0">
                <a:solidFill>
                  <a:schemeClr val="tx1"/>
                </a:solidFill>
              </a:rPr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8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15316" r="984" b="16509"/>
          <a:stretch/>
        </p:blipFill>
        <p:spPr>
          <a:xfrm>
            <a:off x="2318947" y="1522639"/>
            <a:ext cx="9105900" cy="4803362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</a:p>
          <a:p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  <a:p>
            <a:r>
              <a:rPr lang="en-US" dirty="0"/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dirty="0"/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51797" y="1059543"/>
            <a:ext cx="10640202" cy="542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Calving ice is responsible for 50 % of the total ice mass loss.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9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–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Empirical models e.g. height-above-buoyancy and water-depth:</a:t>
            </a:r>
          </a:p>
          <a:p>
            <a:pPr lvl="1"/>
            <a:r>
              <a:rPr lang="en-US" sz="2000" dirty="0"/>
              <a:t>Limited applicability to specific cases</a:t>
            </a:r>
          </a:p>
          <a:p>
            <a:pPr lvl="1"/>
            <a:r>
              <a:rPr lang="en-US" sz="2000" dirty="0"/>
              <a:t>Ignore physical factors e.g. strain rate and hydro-fracture</a:t>
            </a:r>
          </a:p>
          <a:p>
            <a:pPr lvl="1"/>
            <a:endParaRPr lang="en-US" sz="800" dirty="0"/>
          </a:p>
          <a:p>
            <a:r>
              <a:rPr lang="en-US" sz="2400" dirty="0"/>
              <a:t>Linear Elastic Fracture Mechanics:</a:t>
            </a:r>
          </a:p>
          <a:p>
            <a:pPr lvl="1"/>
            <a:r>
              <a:rPr lang="en-US" sz="2000" dirty="0"/>
              <a:t>Difficulty of incorporating non-linear material behavior, ice is usually described as a viscous fluid of a viscoelastic solid</a:t>
            </a:r>
          </a:p>
          <a:p>
            <a:pPr lvl="1"/>
            <a:endParaRPr lang="en-US" sz="900" dirty="0"/>
          </a:p>
          <a:p>
            <a:r>
              <a:rPr lang="en-US" sz="2400" dirty="0"/>
              <a:t>Continuum Damage Mechanics, viscoelastic damage models:</a:t>
            </a:r>
          </a:p>
          <a:p>
            <a:pPr lvl="1"/>
            <a:r>
              <a:rPr lang="en-US" sz="2000" dirty="0"/>
              <a:t>Difficulty of incorporating “hydro-damage” –  crack surface is not explicitly defined.</a:t>
            </a:r>
          </a:p>
          <a:p>
            <a:pPr lvl="1"/>
            <a:endParaRPr lang="en-US" sz="2000" dirty="0"/>
          </a:p>
          <a:p>
            <a:r>
              <a:rPr lang="en-US" sz="2400" dirty="0"/>
              <a:t>Computational difficulty:</a:t>
            </a:r>
          </a:p>
          <a:p>
            <a:pPr lvl="1"/>
            <a:r>
              <a:rPr lang="en-US" sz="2000" dirty="0"/>
              <a:t>Multiple length scales</a:t>
            </a:r>
          </a:p>
          <a:p>
            <a:pPr lvl="1"/>
            <a:r>
              <a:rPr lang="en-US" sz="2000" dirty="0"/>
              <a:t>Multiple temporal scales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</a:p>
          <a:p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  <a:p>
            <a:r>
              <a:rPr lang="en-US" dirty="0"/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dirty="0"/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434" t="20220" r="2223" b="9451"/>
          <a:stretch/>
        </p:blipFill>
        <p:spPr>
          <a:xfrm>
            <a:off x="6368791" y="4075116"/>
            <a:ext cx="5198648" cy="27421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70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Mechanical Model – Viscoelastic model of 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Assuming small elastic strain: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</m:oMath>
                </a14:m>
                <a:r>
                  <a:rPr lang="en-US" sz="2400" dirty="0"/>
                  <a:t> is total strain,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400" dirty="0"/>
                  <a:t> is elastic strain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en-US" sz="2400" dirty="0"/>
                  <a:t> is viscous strain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r>
                  <a:rPr lang="en-US" dirty="0"/>
                  <a:t>Hooke’s law: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</m:oMath>
                </a14:m>
                <a:r>
                  <a:rPr lang="en-US" sz="2400" dirty="0"/>
                  <a:t> is the stiffness tensor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is the Cauchy stress tensor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dirty="0"/>
                  <a:t>Evolution of viscous strain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 are temperature dependent constants,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</m:sSubSup>
                  </m:oMath>
                </a14:m>
                <a:r>
                  <a:rPr lang="en-US" sz="2400" dirty="0"/>
                  <a:t> is Von-Mises stress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dev</m:t>
                        </m:r>
                      </m:sup>
                    </m:sSubSup>
                  </m:oMath>
                </a14:m>
                <a:r>
                  <a:rPr lang="en-US" sz="2400" dirty="0"/>
                  <a:t> is   the </a:t>
                </a:r>
                <a:r>
                  <a:rPr lang="en-US" sz="2400" dirty="0" err="1"/>
                  <a:t>deviatoric</a:t>
                </a:r>
                <a:r>
                  <a:rPr lang="en-US" sz="2400" dirty="0"/>
                  <a:t> stress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2" t="-1684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Introduction</a:t>
            </a:r>
          </a:p>
          <a:p>
            <a:r>
              <a:rPr lang="en-US" b="1" dirty="0">
                <a:solidFill>
                  <a:schemeClr val="tx1"/>
                </a:solidFill>
              </a:rPr>
              <a:t>Mechanical model: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dirty="0"/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40707" y="1199634"/>
                <a:ext cx="2487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07" y="1199634"/>
                <a:ext cx="24874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52250" y="2782706"/>
                <a:ext cx="2283895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250" y="2782706"/>
                <a:ext cx="2283895" cy="557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23564" y="4527579"/>
                <a:ext cx="2529090" cy="55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dev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64" y="4527579"/>
                <a:ext cx="2529090" cy="5516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61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Mechanical Model – Viscoelastic damage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51796" y="887927"/>
                <a:ext cx="10640202" cy="5789881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Effective stress concept: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the damage variable</a:t>
                </a:r>
              </a:p>
              <a:p>
                <a:endParaRPr lang="en-US" sz="1000" dirty="0"/>
              </a:p>
              <a:p>
                <a:r>
                  <a:rPr lang="en-US" dirty="0"/>
                  <a:t>Magnified viscous strain: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1796" y="887927"/>
                <a:ext cx="10640202" cy="5789881"/>
              </a:xfrm>
              <a:blipFill>
                <a:blip r:embed="rId2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</a:p>
          <a:p>
            <a:r>
              <a:rPr lang="en-US" dirty="0"/>
              <a:t>Introduction</a:t>
            </a:r>
          </a:p>
          <a:p>
            <a:r>
              <a:rPr lang="en-US" b="1" dirty="0">
                <a:solidFill>
                  <a:schemeClr val="tx1"/>
                </a:solidFill>
              </a:rPr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dirty="0"/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</a:p>
          <a:p>
            <a:r>
              <a:rPr lang="en-US" dirty="0"/>
              <a:t>Summary and future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75006" y="3501731"/>
                <a:ext cx="1775294" cy="730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06" y="3501731"/>
                <a:ext cx="1775294" cy="730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617093" y="1629615"/>
            <a:ext cx="2287632" cy="914400"/>
            <a:chOff x="1979397" y="2009178"/>
            <a:chExt cx="2287632" cy="914400"/>
          </a:xfrm>
        </p:grpSpPr>
        <p:sp>
          <p:nvSpPr>
            <p:cNvPr id="8" name="Rectangle 7"/>
            <p:cNvSpPr/>
            <p:nvPr/>
          </p:nvSpPr>
          <p:spPr>
            <a:xfrm>
              <a:off x="2512797" y="2009178"/>
              <a:ext cx="1143000" cy="914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55797" y="2009178"/>
              <a:ext cx="611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655797" y="2466378"/>
              <a:ext cx="611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55797" y="2915958"/>
              <a:ext cx="611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979397" y="2009178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979397" y="2466378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979397" y="2915958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>
            <a:off x="4170238" y="2040159"/>
            <a:ext cx="1274112" cy="81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497794" y="1643076"/>
            <a:ext cx="2287632" cy="914400"/>
            <a:chOff x="6202846" y="2009178"/>
            <a:chExt cx="2287632" cy="914400"/>
          </a:xfrm>
        </p:grpSpPr>
        <p:sp>
          <p:nvSpPr>
            <p:cNvPr id="15" name="Rectangle 14"/>
            <p:cNvSpPr/>
            <p:nvPr/>
          </p:nvSpPr>
          <p:spPr>
            <a:xfrm>
              <a:off x="6736246" y="2009178"/>
              <a:ext cx="1143000" cy="914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879246" y="2009178"/>
              <a:ext cx="611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879246" y="2466378"/>
              <a:ext cx="611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879246" y="2915958"/>
              <a:ext cx="611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202846" y="2009178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202846" y="2466378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202846" y="2915958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818384" y="2161578"/>
              <a:ext cx="1905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700350">
              <a:off x="6787138" y="2536865"/>
              <a:ext cx="870362" cy="1835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91396" y="2313977"/>
              <a:ext cx="295580" cy="1464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31696" y="734769"/>
                <a:ext cx="18670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Virgin state Area=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96" y="734769"/>
                <a:ext cx="1867026" cy="830997"/>
              </a:xfrm>
              <a:prstGeom prst="rect">
                <a:avLst/>
              </a:prstGeom>
              <a:blipFill>
                <a:blip r:embed="rId4"/>
                <a:stretch>
                  <a:fillRect t="-5882" r="-65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644202" y="870633"/>
            <a:ext cx="204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Cracks &amp; pores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95951" y="1575561"/>
            <a:ext cx="1162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Loading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847524" y="5685213"/>
                <a:ext cx="5828454" cy="838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dev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dev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4" y="5685213"/>
                <a:ext cx="5828454" cy="838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024772" y="1621995"/>
                <a:ext cx="181549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Damage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772" y="1621995"/>
                <a:ext cx="1815497" cy="769441"/>
              </a:xfrm>
              <a:prstGeom prst="rect">
                <a:avLst/>
              </a:prstGeom>
              <a:blipFill>
                <a:blip r:embed="rId6"/>
                <a:stretch>
                  <a:fillRect l="-5034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7939270" y="2067575"/>
            <a:ext cx="188176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9869870" y="1650742"/>
            <a:ext cx="2287632" cy="914400"/>
            <a:chOff x="1979397" y="2009178"/>
            <a:chExt cx="2287632" cy="914400"/>
          </a:xfrm>
        </p:grpSpPr>
        <p:sp>
          <p:nvSpPr>
            <p:cNvPr id="39" name="Rectangle 38"/>
            <p:cNvSpPr/>
            <p:nvPr/>
          </p:nvSpPr>
          <p:spPr>
            <a:xfrm>
              <a:off x="2512797" y="2009178"/>
              <a:ext cx="1143000" cy="914400"/>
            </a:xfrm>
            <a:prstGeom prst="rect">
              <a:avLst/>
            </a:prstGeom>
            <a:pattFill prst="pct9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655797" y="2009178"/>
              <a:ext cx="611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655797" y="2466378"/>
              <a:ext cx="611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655797" y="2915958"/>
              <a:ext cx="611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1979397" y="2009178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979397" y="2466378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1979397" y="2915958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779004" y="683381"/>
                <a:ext cx="22322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Equivalent state </a:t>
                </a:r>
                <a:r>
                  <a:rPr lang="en-US" sz="2400" dirty="0" err="1"/>
                  <a:t>A</a:t>
                </a:r>
                <a:r>
                  <a:rPr lang="en-US" sz="2400" baseline="-25000" dirty="0" err="1"/>
                  <a:t>eff</a:t>
                </a:r>
                <a:r>
                  <a:rPr lang="en-US" sz="2400" dirty="0"/>
                  <a:t>=(1-D)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4" y="683381"/>
                <a:ext cx="2232207" cy="830997"/>
              </a:xfrm>
              <a:prstGeom prst="rect">
                <a:avLst/>
              </a:prstGeom>
              <a:blipFill>
                <a:blip r:embed="rId7"/>
                <a:stretch>
                  <a:fillRect l="-2459" t="-5882" r="-573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77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Mechanical Model – Hydraulic effects on damage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Stress state</a:t>
            </a:r>
          </a:p>
          <a:p>
            <a:endParaRPr lang="en-US" sz="2400" dirty="0"/>
          </a:p>
          <a:p>
            <a:r>
              <a:rPr lang="en-US" sz="2400" dirty="0"/>
              <a:t>Hydrostatic pressure</a:t>
            </a:r>
          </a:p>
          <a:p>
            <a:endParaRPr lang="en-US" sz="2400" dirty="0"/>
          </a:p>
          <a:p>
            <a:r>
              <a:rPr lang="en-US" sz="2400" dirty="0"/>
              <a:t>Assumption: pressure remains hydrostatic, fluid fills all pores instantly</a:t>
            </a:r>
          </a:p>
          <a:p>
            <a:r>
              <a:rPr lang="en-US" sz="2400" dirty="0"/>
              <a:t>This formulation can be mapped to </a:t>
            </a:r>
            <a:r>
              <a:rPr lang="en-US" sz="2400" dirty="0" err="1"/>
              <a:t>poroelasticity</a:t>
            </a:r>
            <a:r>
              <a:rPr lang="en-US" sz="2400" dirty="0"/>
              <a:t>, however, this assumption leads to a system of equations that is function of solid displacements only. Hence, reduced computational effort.</a:t>
            </a:r>
          </a:p>
          <a:p>
            <a:endParaRPr lang="en-US" sz="900" dirty="0"/>
          </a:p>
          <a:p>
            <a:r>
              <a:rPr lang="en-US" sz="2400" dirty="0"/>
              <a:t>Final Hooke’s law form: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Introduction</a:t>
            </a:r>
          </a:p>
          <a:p>
            <a:r>
              <a:rPr lang="en-US" b="1" dirty="0">
                <a:solidFill>
                  <a:schemeClr val="tx1"/>
                </a:solidFill>
              </a:rPr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Hydro-</a:t>
            </a:r>
            <a:r>
              <a:rPr lang="en-US" sz="1400" b="1" dirty="0" err="1">
                <a:solidFill>
                  <a:schemeClr val="tx1"/>
                </a:solidFill>
              </a:rPr>
              <a:t>visco</a:t>
            </a:r>
            <a:r>
              <a:rPr lang="en-US" sz="1400" b="1" dirty="0">
                <a:solidFill>
                  <a:schemeClr val="tx1"/>
                </a:solidFill>
              </a:rPr>
              <a:t> damage</a:t>
            </a:r>
          </a:p>
          <a:p>
            <a:r>
              <a:rPr lang="en-US" dirty="0"/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64616" y="1149088"/>
                <a:ext cx="3700437" cy="506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16" y="1149088"/>
                <a:ext cx="3700437" cy="5064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87725" y="1978962"/>
                <a:ext cx="1892890" cy="506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725" y="1978962"/>
                <a:ext cx="1892890" cy="506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44165" y="4811634"/>
                <a:ext cx="4827732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65" y="4811634"/>
                <a:ext cx="4827732" cy="491417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98413" y="5398544"/>
                <a:ext cx="5932650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sub>
                              </m:s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h𝑦𝑑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413" y="5398544"/>
                <a:ext cx="5932650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577679" y="4889351"/>
                <a:ext cx="2427459" cy="90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h𝑦𝑑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〉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679" y="4889351"/>
                <a:ext cx="2427459" cy="90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51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Mechanical Model – Hydro-viscoelastic damage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Damage evolution law – </a:t>
                </a:r>
                <a:r>
                  <a:rPr lang="en-US" dirty="0" err="1"/>
                  <a:t>Pralong</a:t>
                </a:r>
                <a:r>
                  <a:rPr lang="en-US" dirty="0"/>
                  <a:t> and Funk (2005):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the time scale constant,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constants and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is the largest eigenvalue of effective stress</a:t>
                </a:r>
              </a:p>
              <a:p>
                <a:r>
                  <a:rPr lang="en-US" dirty="0"/>
                  <a:t>Boundary value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2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Introduction</a:t>
            </a:r>
          </a:p>
          <a:p>
            <a:r>
              <a:rPr lang="en-US" b="1" dirty="0">
                <a:solidFill>
                  <a:schemeClr val="tx1"/>
                </a:solidFill>
              </a:rPr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Hydro-</a:t>
            </a:r>
            <a:r>
              <a:rPr lang="en-US" sz="1400" b="1" dirty="0" err="1">
                <a:solidFill>
                  <a:schemeClr val="tx1"/>
                </a:solidFill>
              </a:rPr>
              <a:t>visco</a:t>
            </a:r>
            <a:r>
              <a:rPr lang="en-US" sz="1400" b="1" dirty="0">
                <a:solidFill>
                  <a:schemeClr val="tx1"/>
                </a:solidFill>
              </a:rPr>
              <a:t> damage</a:t>
            </a:r>
          </a:p>
          <a:p>
            <a:r>
              <a:rPr lang="en-US" dirty="0"/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Validation-LEFM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37770" y="1267269"/>
                <a:ext cx="2177840" cy="859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70" y="1267269"/>
                <a:ext cx="2177840" cy="85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69409" y="1061219"/>
                <a:ext cx="6901569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−(1−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𝑘𝑘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 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 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09" y="1061219"/>
                <a:ext cx="6901569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49835" y="3785641"/>
                <a:ext cx="2509470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835" y="3785641"/>
                <a:ext cx="2509470" cy="491417"/>
              </a:xfrm>
              <a:prstGeom prst="rect">
                <a:avLst/>
              </a:prstGeom>
              <a:blipFill>
                <a:blip r:embed="rId5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26690" y="4175503"/>
                <a:ext cx="463261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)−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690" y="4175503"/>
                <a:ext cx="4632615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3475" y="4870029"/>
                <a:ext cx="2795830" cy="53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𝑖𝑗𝑚𝑛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h𝑑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475" y="4870029"/>
                <a:ext cx="2795830" cy="5330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75053" y="5935032"/>
                <a:ext cx="2184252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53" y="5935032"/>
                <a:ext cx="2184252" cy="491417"/>
              </a:xfrm>
              <a:prstGeom prst="rect">
                <a:avLst/>
              </a:prstGeom>
              <a:blipFill>
                <a:blip r:embed="rId8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90872" y="5448414"/>
                <a:ext cx="17684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72" y="5448414"/>
                <a:ext cx="1768433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59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 – Idealized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FEM: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Idealized model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01" t="15397" r="2386" b="5343"/>
          <a:stretch/>
        </p:blipFill>
        <p:spPr>
          <a:xfrm>
            <a:off x="3642560" y="4117388"/>
            <a:ext cx="5806959" cy="26386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51798" y="678383"/>
            <a:ext cx="10640202" cy="542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Idealized grounded rectangular slab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>
            <a:off x="7531100" y="1482179"/>
            <a:ext cx="3797558" cy="23591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434" t="20220" r="2223" b="9451"/>
          <a:stretch/>
        </p:blipFill>
        <p:spPr>
          <a:xfrm>
            <a:off x="1936969" y="1482179"/>
            <a:ext cx="4473600" cy="235970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300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 – Time scaling parametric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797" y="695324"/>
            <a:ext cx="10640202" cy="6086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Damage evolution law:</a:t>
            </a:r>
          </a:p>
          <a:p>
            <a:endParaRPr lang="en-US" dirty="0"/>
          </a:p>
          <a:p>
            <a:r>
              <a:rPr lang="en-US" dirty="0"/>
              <a:t>Time scale parameter: </a:t>
            </a:r>
            <a:r>
              <a:rPr lang="en-US" i="1" dirty="0"/>
              <a:t>B</a:t>
            </a:r>
          </a:p>
          <a:p>
            <a:r>
              <a:rPr lang="en-US" dirty="0"/>
              <a:t>Surface crevasse propagation: Wet (solid line) – Dry (dotted line)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Variation of </a:t>
            </a:r>
            <a:r>
              <a:rPr lang="en-US" i="1" dirty="0"/>
              <a:t>B</a:t>
            </a:r>
            <a:r>
              <a:rPr lang="en-US" dirty="0"/>
              <a:t> leads to stretching in time scale, minor effect on final crevasse depth.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Model Of Hydraulic Fracture Of Ice</a:t>
            </a:r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Mechanical model: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Viscoelastic ice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Damage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Hydro-</a:t>
            </a:r>
            <a:r>
              <a:rPr lang="en-US" sz="1400" dirty="0" err="1">
                <a:solidFill>
                  <a:schemeClr val="bg1"/>
                </a:solidFill>
              </a:rPr>
              <a:t>visco</a:t>
            </a:r>
            <a:r>
              <a:rPr lang="en-US" sz="1400" dirty="0">
                <a:solidFill>
                  <a:schemeClr val="bg1"/>
                </a:solidFill>
              </a:rPr>
              <a:t> damage</a:t>
            </a:r>
          </a:p>
          <a:p>
            <a:r>
              <a:rPr lang="en-US" b="1" dirty="0">
                <a:solidFill>
                  <a:schemeClr val="tx1"/>
                </a:solidFill>
              </a:rPr>
              <a:t>FEM: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Idealized model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Time scaling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surface crevasse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Effect of basal crevasse</a:t>
            </a:r>
          </a:p>
          <a:p>
            <a:pPr lvl="1"/>
            <a:r>
              <a:rPr lang="en-US" sz="1400" dirty="0"/>
              <a:t>Mutual effect of water filled crevasses</a:t>
            </a:r>
          </a:p>
          <a:p>
            <a:r>
              <a:rPr lang="en-US" dirty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333-C524-49F1-A3AE-4822FA51E209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899022" y="2844584"/>
            <a:ext cx="3914068" cy="2921878"/>
            <a:chOff x="1978732" y="2807900"/>
            <a:chExt cx="4659526" cy="34783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8732" y="2807900"/>
              <a:ext cx="4659526" cy="34783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78732" y="2807900"/>
              <a:ext cx="240593" cy="192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60315" y="2940821"/>
            <a:ext cx="3874703" cy="2926080"/>
            <a:chOff x="6160315" y="2940821"/>
            <a:chExt cx="3874703" cy="29260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0315" y="2940821"/>
              <a:ext cx="3874703" cy="29260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60315" y="2947942"/>
              <a:ext cx="240593" cy="192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11988" y="695324"/>
                <a:ext cx="2177840" cy="859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988" y="695324"/>
                <a:ext cx="2177840" cy="85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2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1078</Words>
  <Application>Microsoft Office PowerPoint</Application>
  <PresentationFormat>Widescreen</PresentationFormat>
  <Paragraphs>317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Office Theme</vt:lpstr>
      <vt:lpstr> Modeling hydraulic fracture of glaciers using continuum damage mechanics  Mostafa Mobasher, PhD Student</vt:lpstr>
      <vt:lpstr>Introduction</vt:lpstr>
      <vt:lpstr>Introduction – Literature review</vt:lpstr>
      <vt:lpstr>Mechanical Model – Viscoelastic model of Ice </vt:lpstr>
      <vt:lpstr>Mechanical Model – Viscoelastic damage </vt:lpstr>
      <vt:lpstr>Mechanical Model – Hydraulic effects on damage</vt:lpstr>
      <vt:lpstr>Mechanical Model – Hydro-viscoelastic damage </vt:lpstr>
      <vt:lpstr>FEM – Idealized model</vt:lpstr>
      <vt:lpstr>FEM – Time scaling parametric study</vt:lpstr>
      <vt:lpstr>FEM – Effect of water in surface crevasses</vt:lpstr>
      <vt:lpstr>FEM – Effect of water in surface and basal crevasses</vt:lpstr>
      <vt:lpstr>FEM – Mutual effect of propagating crevasses</vt:lpstr>
      <vt:lpstr>FEM – Analysis of evolution of basal crevasses </vt:lpstr>
      <vt:lpstr>Summary and 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 Mobasher</dc:creator>
  <cp:lastModifiedBy>Haim Waisman</cp:lastModifiedBy>
  <cp:revision>94</cp:revision>
  <dcterms:created xsi:type="dcterms:W3CDTF">2016-05-05T17:27:13Z</dcterms:created>
  <dcterms:modified xsi:type="dcterms:W3CDTF">2017-08-03T16:36:14Z</dcterms:modified>
</cp:coreProperties>
</file>