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0"/>
  </p:notesMasterIdLst>
  <p:sldIdLst>
    <p:sldId id="262" r:id="rId2"/>
    <p:sldId id="264" r:id="rId3"/>
    <p:sldId id="286" r:id="rId4"/>
    <p:sldId id="263" r:id="rId5"/>
    <p:sldId id="287" r:id="rId6"/>
    <p:sldId id="266" r:id="rId7"/>
    <p:sldId id="267" r:id="rId8"/>
    <p:sldId id="265" r:id="rId9"/>
    <p:sldId id="268" r:id="rId10"/>
    <p:sldId id="269" r:id="rId11"/>
    <p:sldId id="270" r:id="rId12"/>
    <p:sldId id="271" r:id="rId13"/>
    <p:sldId id="272" r:id="rId14"/>
    <p:sldId id="273" r:id="rId15"/>
    <p:sldId id="274" r:id="rId16"/>
    <p:sldId id="275" r:id="rId17"/>
    <p:sldId id="276" r:id="rId18"/>
    <p:sldId id="279" r:id="rId19"/>
    <p:sldId id="258" r:id="rId20"/>
    <p:sldId id="259" r:id="rId21"/>
    <p:sldId id="260" r:id="rId22"/>
    <p:sldId id="261" r:id="rId23"/>
    <p:sldId id="278" r:id="rId24"/>
    <p:sldId id="281" r:id="rId25"/>
    <p:sldId id="282" r:id="rId26"/>
    <p:sldId id="283" r:id="rId27"/>
    <p:sldId id="284" r:id="rId28"/>
    <p:sldId id="288" r:id="rId29"/>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itchFamily="-112" charset="0"/>
        <a:ea typeface="ＭＳ Ｐゴシック" pitchFamily="-112" charset="-128"/>
        <a:cs typeface="ＭＳ Ｐゴシック" pitchFamily="-112" charset="-128"/>
      </a:defRPr>
    </a:lvl1pPr>
    <a:lvl2pPr marL="457200" algn="l" rtl="0" eaLnBrk="0" fontAlgn="base" hangingPunct="0">
      <a:spcBef>
        <a:spcPct val="0"/>
      </a:spcBef>
      <a:spcAft>
        <a:spcPct val="0"/>
      </a:spcAft>
      <a:defRPr sz="2400" kern="1200">
        <a:solidFill>
          <a:schemeClr val="tx1"/>
        </a:solidFill>
        <a:latin typeface="Arial" pitchFamily="-112" charset="0"/>
        <a:ea typeface="ＭＳ Ｐゴシック" pitchFamily="-112" charset="-128"/>
        <a:cs typeface="ＭＳ Ｐゴシック" pitchFamily="-112" charset="-128"/>
      </a:defRPr>
    </a:lvl2pPr>
    <a:lvl3pPr marL="914400" algn="l" rtl="0" eaLnBrk="0" fontAlgn="base" hangingPunct="0">
      <a:spcBef>
        <a:spcPct val="0"/>
      </a:spcBef>
      <a:spcAft>
        <a:spcPct val="0"/>
      </a:spcAft>
      <a:defRPr sz="2400" kern="1200">
        <a:solidFill>
          <a:schemeClr val="tx1"/>
        </a:solidFill>
        <a:latin typeface="Arial" pitchFamily="-112" charset="0"/>
        <a:ea typeface="ＭＳ Ｐゴシック" pitchFamily="-112" charset="-128"/>
        <a:cs typeface="ＭＳ Ｐゴシック" pitchFamily="-112" charset="-128"/>
      </a:defRPr>
    </a:lvl3pPr>
    <a:lvl4pPr marL="1371600" algn="l" rtl="0" eaLnBrk="0" fontAlgn="base" hangingPunct="0">
      <a:spcBef>
        <a:spcPct val="0"/>
      </a:spcBef>
      <a:spcAft>
        <a:spcPct val="0"/>
      </a:spcAft>
      <a:defRPr sz="2400" kern="1200">
        <a:solidFill>
          <a:schemeClr val="tx1"/>
        </a:solidFill>
        <a:latin typeface="Arial" pitchFamily="-112" charset="0"/>
        <a:ea typeface="ＭＳ Ｐゴシック" pitchFamily="-112" charset="-128"/>
        <a:cs typeface="ＭＳ Ｐゴシック" pitchFamily="-112" charset="-128"/>
      </a:defRPr>
    </a:lvl4pPr>
    <a:lvl5pPr marL="1828800" algn="l" rtl="0" eaLnBrk="0" fontAlgn="base" hangingPunct="0">
      <a:spcBef>
        <a:spcPct val="0"/>
      </a:spcBef>
      <a:spcAft>
        <a:spcPct val="0"/>
      </a:spcAft>
      <a:defRPr sz="2400" kern="1200">
        <a:solidFill>
          <a:schemeClr val="tx1"/>
        </a:solidFill>
        <a:latin typeface="Arial" pitchFamily="-112" charset="0"/>
        <a:ea typeface="ＭＳ Ｐゴシック" pitchFamily="-112" charset="-128"/>
        <a:cs typeface="ＭＳ Ｐゴシック" pitchFamily="-112" charset="-128"/>
      </a:defRPr>
    </a:lvl5pPr>
    <a:lvl6pPr marL="2286000" algn="l" defTabSz="457200" rtl="0" eaLnBrk="1" latinLnBrk="0" hangingPunct="1">
      <a:defRPr sz="2400" kern="1200">
        <a:solidFill>
          <a:schemeClr val="tx1"/>
        </a:solidFill>
        <a:latin typeface="Arial" pitchFamily="-112" charset="0"/>
        <a:ea typeface="ＭＳ Ｐゴシック" pitchFamily="-112" charset="-128"/>
        <a:cs typeface="ＭＳ Ｐゴシック" pitchFamily="-112" charset="-128"/>
      </a:defRPr>
    </a:lvl6pPr>
    <a:lvl7pPr marL="2743200" algn="l" defTabSz="457200" rtl="0" eaLnBrk="1" latinLnBrk="0" hangingPunct="1">
      <a:defRPr sz="2400" kern="1200">
        <a:solidFill>
          <a:schemeClr val="tx1"/>
        </a:solidFill>
        <a:latin typeface="Arial" pitchFamily="-112" charset="0"/>
        <a:ea typeface="ＭＳ Ｐゴシック" pitchFamily="-112" charset="-128"/>
        <a:cs typeface="ＭＳ Ｐゴシック" pitchFamily="-112" charset="-128"/>
      </a:defRPr>
    </a:lvl7pPr>
    <a:lvl8pPr marL="3200400" algn="l" defTabSz="457200" rtl="0" eaLnBrk="1" latinLnBrk="0" hangingPunct="1">
      <a:defRPr sz="2400" kern="1200">
        <a:solidFill>
          <a:schemeClr val="tx1"/>
        </a:solidFill>
        <a:latin typeface="Arial" pitchFamily="-112" charset="0"/>
        <a:ea typeface="ＭＳ Ｐゴシック" pitchFamily="-112" charset="-128"/>
        <a:cs typeface="ＭＳ Ｐゴシック" pitchFamily="-112" charset="-128"/>
      </a:defRPr>
    </a:lvl8pPr>
    <a:lvl9pPr marL="3657600" algn="l" defTabSz="457200" rtl="0" eaLnBrk="1" latinLnBrk="0" hangingPunct="1">
      <a:defRPr sz="2400" kern="1200">
        <a:solidFill>
          <a:schemeClr val="tx1"/>
        </a:solidFill>
        <a:latin typeface="Arial" pitchFamily="-112" charset="0"/>
        <a:ea typeface="ＭＳ Ｐゴシック" pitchFamily="-112" charset="-128"/>
        <a:cs typeface="ＭＳ Ｐゴシック" pitchFamily="-112" charset="-128"/>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99"/>
    <a:srgbClr val="2D2A62"/>
    <a:srgbClr val="0100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9" d="100"/>
          <a:sy n="99" d="100"/>
        </p:scale>
        <p:origin x="-348"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58AB24-C7AB-4089-99C4-46FCEB84EBFE}" type="datetimeFigureOut">
              <a:rPr lang="en-US" smtClean="0"/>
              <a:pPr/>
              <a:t>4/13/2011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BB06F63-A533-4DCC-BABC-DDEB11FF6C01}"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From:  Sustainable Economics for a Digital Planet</a:t>
            </a:r>
            <a:r>
              <a:rPr lang="en-US" baseline="0" dirty="0" smtClean="0"/>
              <a:t> (2010</a:t>
            </a:r>
            <a:r>
              <a:rPr lang="en-US" baseline="0" dirty="0" smtClean="0"/>
              <a:t>) </a:t>
            </a:r>
            <a:r>
              <a:rPr lang="en-US" baseline="0" dirty="0" err="1" smtClean="0"/>
              <a:t>Petabyte</a:t>
            </a:r>
            <a:r>
              <a:rPr lang="en-US" baseline="0" dirty="0" smtClean="0"/>
              <a:t> – 1,000 TB – 1 quadrillion bytes</a:t>
            </a:r>
            <a:endParaRPr lang="en-US" dirty="0" smtClean="0"/>
          </a:p>
          <a:p>
            <a:endParaRPr lang="en-US" dirty="0"/>
          </a:p>
        </p:txBody>
      </p:sp>
      <p:sp>
        <p:nvSpPr>
          <p:cNvPr id="4" name="Slide Number Placeholder 3"/>
          <p:cNvSpPr>
            <a:spLocks noGrp="1"/>
          </p:cNvSpPr>
          <p:nvPr>
            <p:ph type="sldNum" sz="quarter" idx="10"/>
          </p:nvPr>
        </p:nvSpPr>
        <p:spPr/>
        <p:txBody>
          <a:bodyPr/>
          <a:lstStyle/>
          <a:p>
            <a:fld id="{9BB06F63-A533-4DCC-BABC-DDEB11FF6C01}"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BB06F63-A533-4DCC-BABC-DDEB11FF6C01}"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9BB06F63-A533-4DCC-BABC-DDEB11FF6C01}"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28</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9BB06F63-A533-4DCC-BABC-DDEB11FF6C01}"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1986"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4198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6CAA23D-0E04-674D-9245-C1B362BEC88C}"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2065EC1-8F8A-4548-AD2E-ED942CF07731}"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0B5A9E2F-EA56-9B4C-B8B2-ADE5FF201F3A}"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06428537-6CF0-0344-A473-69362FEB4EF5}"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2pPr>
              <a:buFont typeface="Wingdings" charset="2"/>
              <a:buChar char="§"/>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6119B286-B885-0147-8822-03D15038F723}"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US"/>
          </a:p>
        </p:txBody>
      </p:sp>
      <p:sp>
        <p:nvSpPr>
          <p:cNvPr id="5" name="Rectangle 5"/>
          <p:cNvSpPr>
            <a:spLocks noGrp="1" noChangeArrowheads="1"/>
          </p:cNvSpPr>
          <p:nvPr>
            <p:ph type="ftr" sz="quarter" idx="11"/>
          </p:nvPr>
        </p:nvSpPr>
        <p:spPr>
          <a:ln/>
        </p:spPr>
        <p:txBody>
          <a:bodyPr/>
          <a:lstStyle>
            <a:lvl1pPr>
              <a:defRPr/>
            </a:lvl1pPr>
          </a:lstStyle>
          <a:p>
            <a:endParaRPr lang="en-US"/>
          </a:p>
        </p:txBody>
      </p:sp>
      <p:sp>
        <p:nvSpPr>
          <p:cNvPr id="6" name="Rectangle 6"/>
          <p:cNvSpPr>
            <a:spLocks noGrp="1" noChangeArrowheads="1"/>
          </p:cNvSpPr>
          <p:nvPr>
            <p:ph type="sldNum" sz="quarter" idx="12"/>
          </p:nvPr>
        </p:nvSpPr>
        <p:spPr>
          <a:ln/>
        </p:spPr>
        <p:txBody>
          <a:bodyPr/>
          <a:lstStyle>
            <a:lvl1pPr>
              <a:defRPr/>
            </a:lvl1pPr>
          </a:lstStyle>
          <a:p>
            <a:fld id="{48EC7486-1C97-A64B-9980-F464652F2C3A}"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D753A35-6137-4C45-938B-7A07A217291B}"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endParaRPr lang="en-US"/>
          </a:p>
        </p:txBody>
      </p:sp>
      <p:sp>
        <p:nvSpPr>
          <p:cNvPr id="8" name="Rectangle 5"/>
          <p:cNvSpPr>
            <a:spLocks noGrp="1" noChangeArrowheads="1"/>
          </p:cNvSpPr>
          <p:nvPr>
            <p:ph type="ftr" sz="quarter" idx="11"/>
          </p:nvPr>
        </p:nvSpPr>
        <p:spPr>
          <a:ln/>
        </p:spPr>
        <p:txBody>
          <a:bodyPr/>
          <a:lstStyle>
            <a:lvl1pPr>
              <a:defRPr/>
            </a:lvl1pPr>
          </a:lstStyle>
          <a:p>
            <a:endParaRPr lang="en-US"/>
          </a:p>
        </p:txBody>
      </p:sp>
      <p:sp>
        <p:nvSpPr>
          <p:cNvPr id="9" name="Rectangle 6"/>
          <p:cNvSpPr>
            <a:spLocks noGrp="1" noChangeArrowheads="1"/>
          </p:cNvSpPr>
          <p:nvPr>
            <p:ph type="sldNum" sz="quarter" idx="12"/>
          </p:nvPr>
        </p:nvSpPr>
        <p:spPr>
          <a:ln/>
        </p:spPr>
        <p:txBody>
          <a:bodyPr/>
          <a:lstStyle>
            <a:lvl1pPr>
              <a:defRPr/>
            </a:lvl1pPr>
          </a:lstStyle>
          <a:p>
            <a:fld id="{0AD022ED-3884-1643-8C29-A0BF21B209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endParaRPr lang="en-US"/>
          </a:p>
        </p:txBody>
      </p:sp>
      <p:sp>
        <p:nvSpPr>
          <p:cNvPr id="4" name="Rectangle 5"/>
          <p:cNvSpPr>
            <a:spLocks noGrp="1" noChangeArrowheads="1"/>
          </p:cNvSpPr>
          <p:nvPr>
            <p:ph type="ftr" sz="quarter" idx="11"/>
          </p:nvPr>
        </p:nvSpPr>
        <p:spPr>
          <a:ln/>
        </p:spPr>
        <p:txBody>
          <a:bodyPr/>
          <a:lstStyle>
            <a:lvl1pPr>
              <a:defRPr/>
            </a:lvl1pPr>
          </a:lstStyle>
          <a:p>
            <a:endParaRPr lang="en-US"/>
          </a:p>
        </p:txBody>
      </p:sp>
      <p:sp>
        <p:nvSpPr>
          <p:cNvPr id="5" name="Rectangle 6"/>
          <p:cNvSpPr>
            <a:spLocks noGrp="1" noChangeArrowheads="1"/>
          </p:cNvSpPr>
          <p:nvPr>
            <p:ph type="sldNum" sz="quarter" idx="12"/>
          </p:nvPr>
        </p:nvSpPr>
        <p:spPr>
          <a:ln/>
        </p:spPr>
        <p:txBody>
          <a:bodyPr/>
          <a:lstStyle>
            <a:lvl1pPr>
              <a:defRPr/>
            </a:lvl1pPr>
          </a:lstStyle>
          <a:p>
            <a:fld id="{FB7ED921-3F4E-A641-8316-B41CF641509F}"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US"/>
          </a:p>
        </p:txBody>
      </p:sp>
      <p:sp>
        <p:nvSpPr>
          <p:cNvPr id="3" name="Rectangle 5"/>
          <p:cNvSpPr>
            <a:spLocks noGrp="1" noChangeArrowheads="1"/>
          </p:cNvSpPr>
          <p:nvPr>
            <p:ph type="ftr" sz="quarter" idx="11"/>
          </p:nvPr>
        </p:nvSpPr>
        <p:spPr>
          <a:ln/>
        </p:spPr>
        <p:txBody>
          <a:bodyPr/>
          <a:lstStyle>
            <a:lvl1pPr>
              <a:defRPr/>
            </a:lvl1pPr>
          </a:lstStyle>
          <a:p>
            <a:endParaRPr lang="en-US"/>
          </a:p>
        </p:txBody>
      </p:sp>
      <p:sp>
        <p:nvSpPr>
          <p:cNvPr id="4" name="Rectangle 6"/>
          <p:cNvSpPr>
            <a:spLocks noGrp="1" noChangeArrowheads="1"/>
          </p:cNvSpPr>
          <p:nvPr>
            <p:ph type="sldNum" sz="quarter" idx="12"/>
          </p:nvPr>
        </p:nvSpPr>
        <p:spPr>
          <a:ln/>
        </p:spPr>
        <p:txBody>
          <a:bodyPr/>
          <a:lstStyle>
            <a:lvl1pPr>
              <a:defRPr/>
            </a:lvl1pPr>
          </a:lstStyle>
          <a:p>
            <a:fld id="{1EE861AB-F939-5741-89F3-2422EA1A4758}"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19FC2CFA-217D-2A47-83B2-973E08DD6599}"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US"/>
          </a:p>
        </p:txBody>
      </p:sp>
      <p:sp>
        <p:nvSpPr>
          <p:cNvPr id="6" name="Rectangle 5"/>
          <p:cNvSpPr>
            <a:spLocks noGrp="1" noChangeArrowheads="1"/>
          </p:cNvSpPr>
          <p:nvPr>
            <p:ph type="ftr" sz="quarter" idx="11"/>
          </p:nvPr>
        </p:nvSpPr>
        <p:spPr>
          <a:ln/>
        </p:spPr>
        <p:txBody>
          <a:bodyPr/>
          <a:lstStyle>
            <a:lvl1pPr>
              <a:defRPr/>
            </a:lvl1pPr>
          </a:lstStyle>
          <a:p>
            <a:endParaRPr lang="en-US"/>
          </a:p>
        </p:txBody>
      </p:sp>
      <p:sp>
        <p:nvSpPr>
          <p:cNvPr id="7" name="Rectangle 6"/>
          <p:cNvSpPr>
            <a:spLocks noGrp="1" noChangeArrowheads="1"/>
          </p:cNvSpPr>
          <p:nvPr>
            <p:ph type="sldNum" sz="quarter" idx="12"/>
          </p:nvPr>
        </p:nvSpPr>
        <p:spPr>
          <a:ln/>
        </p:spPr>
        <p:txBody>
          <a:bodyPr/>
          <a:lstStyle>
            <a:lvl1pPr>
              <a:defRPr/>
            </a:lvl1pPr>
          </a:lstStyle>
          <a:p>
            <a:fld id="{4E3B07EE-2396-DB4E-A3A4-6D8809F6A4EE}"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914400"/>
            <a:ext cx="7772400" cy="8382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096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Osaka" pitchFamily="-112" charset="-128"/>
                <a:cs typeface="Osaka" pitchFamily="-112" charset="-128"/>
              </a:defRPr>
            </a:lvl1pPr>
          </a:lstStyle>
          <a:p>
            <a:endParaRPr lang="en-US"/>
          </a:p>
        </p:txBody>
      </p:sp>
      <p:sp>
        <p:nvSpPr>
          <p:cNvPr id="4096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Osaka" pitchFamily="-112" charset="-128"/>
                <a:cs typeface="Osaka" pitchFamily="-112" charset="-128"/>
              </a:defRPr>
            </a:lvl1pPr>
          </a:lstStyle>
          <a:p>
            <a:endParaRPr lang="en-US"/>
          </a:p>
        </p:txBody>
      </p:sp>
      <p:sp>
        <p:nvSpPr>
          <p:cNvPr id="40966"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Osaka" pitchFamily="-112" charset="-128"/>
                <a:cs typeface="Osaka" pitchFamily="-112" charset="-128"/>
              </a:defRPr>
            </a:lvl1pPr>
          </a:lstStyle>
          <a:p>
            <a:fld id="{F21E4B64-CE9B-A24A-B058-31B29B59790D}" type="slidenum">
              <a:rPr lang="en-US"/>
              <a:pPr/>
              <a:t>‹#›</a:t>
            </a:fld>
            <a:endParaRPr lang="en-US"/>
          </a:p>
        </p:txBody>
      </p:sp>
      <p:grpSp>
        <p:nvGrpSpPr>
          <p:cNvPr id="1031" name="Group 7"/>
          <p:cNvGrpSpPr>
            <a:grpSpLocks/>
          </p:cNvGrpSpPr>
          <p:nvPr userDrawn="1"/>
        </p:nvGrpSpPr>
        <p:grpSpPr bwMode="auto">
          <a:xfrm>
            <a:off x="0" y="0"/>
            <a:ext cx="9144000" cy="806450"/>
            <a:chOff x="0" y="0"/>
            <a:chExt cx="5760" cy="508"/>
          </a:xfrm>
        </p:grpSpPr>
        <p:pic>
          <p:nvPicPr>
            <p:cNvPr id="1034" name="Picture 4" descr="alert"/>
            <p:cNvPicPr>
              <a:picLocks noChangeAspect="1" noChangeArrowheads="1"/>
            </p:cNvPicPr>
            <p:nvPr/>
          </p:nvPicPr>
          <p:blipFill>
            <a:blip r:embed="rId14"/>
            <a:srcRect/>
            <a:stretch>
              <a:fillRect/>
            </a:stretch>
          </p:blipFill>
          <p:spPr bwMode="auto">
            <a:xfrm>
              <a:off x="1863" y="0"/>
              <a:ext cx="3897" cy="508"/>
            </a:xfrm>
            <a:prstGeom prst="rect">
              <a:avLst/>
            </a:prstGeom>
            <a:noFill/>
            <a:ln w="9525">
              <a:noFill/>
              <a:miter lim="800000"/>
              <a:headEnd/>
              <a:tailEnd/>
            </a:ln>
          </p:spPr>
        </p:pic>
        <p:pic>
          <p:nvPicPr>
            <p:cNvPr id="1035" name="Picture 5" descr="banner"/>
            <p:cNvPicPr>
              <a:picLocks noChangeAspect="1" noChangeArrowheads="1"/>
            </p:cNvPicPr>
            <p:nvPr/>
          </p:nvPicPr>
          <p:blipFill>
            <a:blip r:embed="rId15"/>
            <a:srcRect/>
            <a:stretch>
              <a:fillRect/>
            </a:stretch>
          </p:blipFill>
          <p:spPr bwMode="auto">
            <a:xfrm>
              <a:off x="0" y="0"/>
              <a:ext cx="1920" cy="508"/>
            </a:xfrm>
            <a:prstGeom prst="rect">
              <a:avLst/>
            </a:prstGeom>
            <a:noFill/>
            <a:ln w="9525">
              <a:noFill/>
              <a:miter lim="800000"/>
              <a:headEnd/>
              <a:tailEnd/>
            </a:ln>
          </p:spPr>
        </p:pic>
      </p:grpSp>
      <p:cxnSp>
        <p:nvCxnSpPr>
          <p:cNvPr id="1032" name="Straight Connector 13"/>
          <p:cNvCxnSpPr>
            <a:cxnSpLocks noChangeShapeType="1"/>
          </p:cNvCxnSpPr>
          <p:nvPr userDrawn="1"/>
        </p:nvCxnSpPr>
        <p:spPr bwMode="auto">
          <a:xfrm>
            <a:off x="0" y="6837363"/>
            <a:ext cx="9144000" cy="1587"/>
          </a:xfrm>
          <a:prstGeom prst="line">
            <a:avLst/>
          </a:prstGeom>
          <a:noFill/>
          <a:ln w="57150">
            <a:solidFill>
              <a:srgbClr val="2D2A62"/>
            </a:solidFill>
            <a:round/>
            <a:headEnd/>
            <a:tailEnd/>
          </a:ln>
        </p:spPr>
      </p:cxnSp>
      <p:cxnSp>
        <p:nvCxnSpPr>
          <p:cNvPr id="1033" name="Straight Connector 16"/>
          <p:cNvCxnSpPr>
            <a:cxnSpLocks noChangeShapeType="1"/>
          </p:cNvCxnSpPr>
          <p:nvPr userDrawn="1"/>
        </p:nvCxnSpPr>
        <p:spPr bwMode="auto">
          <a:xfrm>
            <a:off x="0" y="804863"/>
            <a:ext cx="9144000" cy="1587"/>
          </a:xfrm>
          <a:prstGeom prst="line">
            <a:avLst/>
          </a:prstGeom>
          <a:noFill/>
          <a:ln w="57150" cmpd="thickThin">
            <a:solidFill>
              <a:srgbClr val="336699"/>
            </a:solidFill>
            <a:round/>
            <a:headEnd/>
            <a:tailEnd/>
          </a:ln>
        </p:spPr>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000">
          <a:solidFill>
            <a:srgbClr val="2D2A62"/>
          </a:solidFill>
          <a:latin typeface="+mj-lt"/>
          <a:ea typeface="+mj-ea"/>
          <a:cs typeface="+mj-cs"/>
        </a:defRPr>
      </a:lvl1pPr>
      <a:lvl2pPr algn="ctr" rtl="0" eaLnBrk="0" fontAlgn="base" hangingPunct="0">
        <a:spcBef>
          <a:spcPct val="0"/>
        </a:spcBef>
        <a:spcAft>
          <a:spcPct val="0"/>
        </a:spcAft>
        <a:defRPr sz="4000">
          <a:solidFill>
            <a:srgbClr val="2D2A62"/>
          </a:solidFill>
          <a:latin typeface="Arial" pitchFamily="-110" charset="0"/>
          <a:ea typeface="Osaka" pitchFamily="-110" charset="-128"/>
          <a:cs typeface="Osaka" pitchFamily="-110" charset="-128"/>
        </a:defRPr>
      </a:lvl2pPr>
      <a:lvl3pPr algn="ctr" rtl="0" eaLnBrk="0" fontAlgn="base" hangingPunct="0">
        <a:spcBef>
          <a:spcPct val="0"/>
        </a:spcBef>
        <a:spcAft>
          <a:spcPct val="0"/>
        </a:spcAft>
        <a:defRPr sz="4000">
          <a:solidFill>
            <a:srgbClr val="2D2A62"/>
          </a:solidFill>
          <a:latin typeface="Arial" pitchFamily="-110" charset="0"/>
          <a:ea typeface="Osaka" pitchFamily="-110" charset="-128"/>
          <a:cs typeface="Osaka" pitchFamily="-110" charset="-128"/>
        </a:defRPr>
      </a:lvl3pPr>
      <a:lvl4pPr algn="ctr" rtl="0" eaLnBrk="0" fontAlgn="base" hangingPunct="0">
        <a:spcBef>
          <a:spcPct val="0"/>
        </a:spcBef>
        <a:spcAft>
          <a:spcPct val="0"/>
        </a:spcAft>
        <a:defRPr sz="4000">
          <a:solidFill>
            <a:srgbClr val="2D2A62"/>
          </a:solidFill>
          <a:latin typeface="Arial" pitchFamily="-110" charset="0"/>
          <a:ea typeface="Osaka" pitchFamily="-110" charset="-128"/>
          <a:cs typeface="Osaka" pitchFamily="-110" charset="-128"/>
        </a:defRPr>
      </a:lvl4pPr>
      <a:lvl5pPr algn="ctr" rtl="0" eaLnBrk="0" fontAlgn="base" hangingPunct="0">
        <a:spcBef>
          <a:spcPct val="0"/>
        </a:spcBef>
        <a:spcAft>
          <a:spcPct val="0"/>
        </a:spcAft>
        <a:defRPr sz="4000">
          <a:solidFill>
            <a:srgbClr val="2D2A62"/>
          </a:solidFill>
          <a:latin typeface="Arial" pitchFamily="-110" charset="0"/>
          <a:ea typeface="Osaka" pitchFamily="-110" charset="-128"/>
          <a:cs typeface="Osaka" pitchFamily="-110" charset="-128"/>
        </a:defRPr>
      </a:lvl5pPr>
      <a:lvl6pPr marL="457200" algn="ctr" rtl="0" fontAlgn="base">
        <a:spcBef>
          <a:spcPct val="0"/>
        </a:spcBef>
        <a:spcAft>
          <a:spcPct val="0"/>
        </a:spcAft>
        <a:defRPr sz="4400">
          <a:solidFill>
            <a:schemeClr val="tx2"/>
          </a:solidFill>
          <a:latin typeface="Arial" pitchFamily="-110" charset="0"/>
          <a:ea typeface="Osaka" pitchFamily="-110" charset="-128"/>
          <a:cs typeface="Osaka" pitchFamily="-110" charset="-128"/>
        </a:defRPr>
      </a:lvl6pPr>
      <a:lvl7pPr marL="914400" algn="ctr" rtl="0" fontAlgn="base">
        <a:spcBef>
          <a:spcPct val="0"/>
        </a:spcBef>
        <a:spcAft>
          <a:spcPct val="0"/>
        </a:spcAft>
        <a:defRPr sz="4400">
          <a:solidFill>
            <a:schemeClr val="tx2"/>
          </a:solidFill>
          <a:latin typeface="Arial" pitchFamily="-110" charset="0"/>
          <a:ea typeface="Osaka" pitchFamily="-110" charset="-128"/>
          <a:cs typeface="Osaka" pitchFamily="-110" charset="-128"/>
        </a:defRPr>
      </a:lvl7pPr>
      <a:lvl8pPr marL="1371600" algn="ctr" rtl="0" fontAlgn="base">
        <a:spcBef>
          <a:spcPct val="0"/>
        </a:spcBef>
        <a:spcAft>
          <a:spcPct val="0"/>
        </a:spcAft>
        <a:defRPr sz="4400">
          <a:solidFill>
            <a:schemeClr val="tx2"/>
          </a:solidFill>
          <a:latin typeface="Arial" pitchFamily="-110" charset="0"/>
          <a:ea typeface="Osaka" pitchFamily="-110" charset="-128"/>
          <a:cs typeface="Osaka" pitchFamily="-110" charset="-128"/>
        </a:defRPr>
      </a:lvl8pPr>
      <a:lvl9pPr marL="1828800" algn="ctr" rtl="0" fontAlgn="base">
        <a:spcBef>
          <a:spcPct val="0"/>
        </a:spcBef>
        <a:spcAft>
          <a:spcPct val="0"/>
        </a:spcAft>
        <a:defRPr sz="4400">
          <a:solidFill>
            <a:schemeClr val="tx2"/>
          </a:solidFill>
          <a:latin typeface="Arial" pitchFamily="-110" charset="0"/>
          <a:ea typeface="Osaka" pitchFamily="-110" charset="-128"/>
          <a:cs typeface="Osaka" pitchFamily="-110" charset="-128"/>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000">
          <a:solidFill>
            <a:schemeClr val="tx1"/>
          </a:solidFill>
          <a:latin typeface="+mn-lt"/>
          <a:ea typeface="+mn-ea"/>
          <a:cs typeface="+mn-cs"/>
        </a:defRPr>
      </a:lvl3pPr>
      <a:lvl4pPr marL="1600200" indent="-228600" algn="l" rtl="0" eaLnBrk="0" fontAlgn="base" hangingPunct="0">
        <a:spcBef>
          <a:spcPct val="20000"/>
        </a:spcBef>
        <a:spcAft>
          <a:spcPct val="0"/>
        </a:spcAft>
        <a:buChar char="–"/>
        <a:defRPr>
          <a:solidFill>
            <a:schemeClr val="tx1"/>
          </a:solidFill>
          <a:latin typeface="+mn-lt"/>
          <a:ea typeface="+mn-ea"/>
          <a:cs typeface="+mn-cs"/>
        </a:defRPr>
      </a:lvl4pPr>
      <a:lvl5pPr marL="2057400" indent="-228600" algn="l" rtl="0" eaLnBrk="0" fontAlgn="base" hangingPunct="0">
        <a:spcBef>
          <a:spcPct val="20000"/>
        </a:spcBef>
        <a:spcAft>
          <a:spcPct val="0"/>
        </a:spcAft>
        <a:buChar char="»"/>
        <a:defRPr sz="1600">
          <a:solidFill>
            <a:schemeClr val="tx1"/>
          </a:solidFill>
          <a:latin typeface="+mn-lt"/>
          <a:ea typeface="+mn-ea"/>
          <a:cs typeface="+mn-cs"/>
        </a:defRPr>
      </a:lvl5pPr>
      <a:lvl6pPr marL="2514600" indent="-228600" algn="l" rtl="0" fontAlgn="base">
        <a:spcBef>
          <a:spcPct val="20000"/>
        </a:spcBef>
        <a:spcAft>
          <a:spcPct val="0"/>
        </a:spcAft>
        <a:buChar char="»"/>
        <a:defRPr sz="2000">
          <a:solidFill>
            <a:schemeClr val="tx1"/>
          </a:solidFill>
          <a:latin typeface="+mn-lt"/>
          <a:ea typeface="+mn-ea"/>
          <a:cs typeface="+mn-cs"/>
        </a:defRPr>
      </a:lvl6pPr>
      <a:lvl7pPr marL="2971800" indent="-228600" algn="l" rtl="0" fontAlgn="base">
        <a:spcBef>
          <a:spcPct val="20000"/>
        </a:spcBef>
        <a:spcAft>
          <a:spcPct val="0"/>
        </a:spcAft>
        <a:buChar char="»"/>
        <a:defRPr sz="2000">
          <a:solidFill>
            <a:schemeClr val="tx1"/>
          </a:solidFill>
          <a:latin typeface="+mn-lt"/>
          <a:ea typeface="+mn-ea"/>
          <a:cs typeface="+mn-cs"/>
        </a:defRPr>
      </a:lvl7pPr>
      <a:lvl8pPr marL="3429000" indent="-228600" algn="l" rtl="0" fontAlgn="base">
        <a:spcBef>
          <a:spcPct val="20000"/>
        </a:spcBef>
        <a:spcAft>
          <a:spcPct val="0"/>
        </a:spcAft>
        <a:buChar char="»"/>
        <a:defRPr sz="2000">
          <a:solidFill>
            <a:schemeClr val="tx1"/>
          </a:solidFill>
          <a:latin typeface="+mn-lt"/>
          <a:ea typeface="+mn-ea"/>
          <a:cs typeface="+mn-cs"/>
        </a:defRPr>
      </a:lvl8pPr>
      <a:lvl9pPr marL="3886200" indent="-228600" algn="l" rtl="0" fontAlgn="base">
        <a:spcBef>
          <a:spcPct val="20000"/>
        </a:spcBef>
        <a:spcAft>
          <a:spcPct val="0"/>
        </a:spcAft>
        <a:buChar char="»"/>
        <a:defRPr sz="20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academiccommons.columbia.edu/search/?q=&amp;member=ac:28&amp;type=ac.member_o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hyperlink" Target="http://scholcomm.columbia.edu/open-access/nsf-data-management-plan-requirements/"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findingaids.cul.columbia.edu/ead/nnc-rb/ldpd_6062290/summary"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hyperlink" Target="http://www.columbia.edu/cu/lweb/eresources/archives/rbml/Carnegie/index.html" TargetMode="External"/><Relationship Id="rId4" Type="http://schemas.openxmlformats.org/officeDocument/2006/relationships/hyperlink" Target="http://findingaids.cul.columbia.edu/ead/nnc-rb/ldpd_6256785/summary"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archive-it.org/public/collection.html?id=1068"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www.archive.org/" TargetMode="External"/></Relationships>
</file>

<file path=ppt/slides/_rels/slide13.xml.rels><?xml version="1.0" encoding="UTF-8" standalone="yes"?>
<Relationships xmlns="http://schemas.openxmlformats.org/package/2006/relationships"><Relationship Id="rId3" Type="http://schemas.openxmlformats.org/officeDocument/2006/relationships/hyperlink" Target="http://www.hathitrust.org/"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en.wikipedia.org/wiki/Digital_curation"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iki.duraspace.org/display/FCCommReg/Fedora+Commons+Registry"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brtf.sdsc.edu/biblio/BRTF_Final_Report.pdf" TargetMode="Externa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hyperlink" Target="https://www1.columbia.edu/sec/cu/libraries/inside/projects/fedora/staff_collection_viewer/"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www.crl.edu/sites/default/files/attachments/pages/trac_0.pdf"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hyperlink" Target="http://www.repositoryaudit.eu/about/" TargetMode="Externa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www.columbia.edu/cu/iraas/wpa/index.html"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6" Type="http://schemas.openxmlformats.org/officeDocument/2006/relationships/hyperlink" Target="http://www.columbia.edu/cu/libraries/inside/projects/oralhist/top/top100_original.xls" TargetMode="External"/><Relationship Id="rId5" Type="http://schemas.openxmlformats.org/officeDocument/2006/relationships/hyperlink" Target="http://www.mappinggothicfrance.org/" TargetMode="External"/><Relationship Id="rId4" Type="http://schemas.openxmlformats.org/officeDocument/2006/relationships/hyperlink" Target="http://www.iranica.com/"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mailto:daviss@columbia.edu"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hyperlink" Target="http://www.columbia.edu/cu/libraries/inside/units/ldpd/"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hyperlink" Target="http://www.columbia.edu/cu/libraries/inside/projects/urban/phoenix/qtvr/follies_1931_hr.mov" TargetMode="External"/><Relationship Id="rId3" Type="http://schemas.openxmlformats.org/officeDocument/2006/relationships/hyperlink" Target="http://wwwapp.cc.columbia.edu/ldpd/apis/item?mode=item&amp;key=columbia.apis.p65" TargetMode="External"/><Relationship Id="rId7" Type="http://schemas.openxmlformats.org/officeDocument/2006/relationships/hyperlink" Target="http://wwwapp.cc.columbia.edu/ldpd/linglong/saxon?source=ling_mets/ling1931_001_mets.xml&amp;style=styles/ling_xsl_100_100.xsl&amp;clear-stylesheet-cache=ye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s://ldpd.lamp.columbia.edu/omeka/exhibits/show/realia" TargetMode="External"/><Relationship Id="rId5" Type="http://schemas.openxmlformats.org/officeDocument/2006/relationships/hyperlink" Target="http://www.columbia.edu/cu/lweb/eresources/archives/rbml/urban/html/proj-13513-gallery.html" TargetMode="External"/><Relationship Id="rId10" Type="http://schemas.openxmlformats.org/officeDocument/2006/relationships/hyperlink" Target="http://www.columbia.edu/cu/lweb/digital/collections/nny/stantonf/audio_transcript.html" TargetMode="External"/><Relationship Id="rId4" Type="http://schemas.openxmlformats.org/officeDocument/2006/relationships/hyperlink" Target="http://app.cul.columbia.edu:8080/exist/scriptorium/individual/NNC-RBML-35.xml?showLightbox=yes" TargetMode="External"/><Relationship Id="rId9" Type="http://schemas.openxmlformats.org/officeDocument/2006/relationships/hyperlink" Target="http://ldpd.lamp.columbia.edu/rerecord/document.php?vollist=1&amp;vol=ldpd_7031148_046&amp;page=ldpd_7031148_046_00000444"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Digital Preservation</a:t>
            </a:r>
            <a:endParaRPr lang="en-US" dirty="0"/>
          </a:p>
        </p:txBody>
      </p:sp>
      <p:sp>
        <p:nvSpPr>
          <p:cNvPr id="3" name="Subtitle 2"/>
          <p:cNvSpPr>
            <a:spLocks noGrp="1"/>
          </p:cNvSpPr>
          <p:nvPr>
            <p:ph type="subTitle" idx="1"/>
          </p:nvPr>
        </p:nvSpPr>
        <p:spPr>
          <a:xfrm>
            <a:off x="1371600" y="3352800"/>
            <a:ext cx="6400800" cy="2819400"/>
          </a:xfrm>
        </p:spPr>
        <p:txBody>
          <a:bodyPr/>
          <a:lstStyle/>
          <a:p>
            <a:r>
              <a:rPr lang="en-US" sz="3200" b="1" dirty="0" smtClean="0"/>
              <a:t>Strategies and </a:t>
            </a:r>
            <a:r>
              <a:rPr lang="en-US" sz="3200" b="1" dirty="0" smtClean="0"/>
              <a:t>Technologies</a:t>
            </a:r>
            <a:r>
              <a:rPr lang="en-US" sz="3200" dirty="0" smtClean="0"/>
              <a:t/>
            </a:r>
            <a:br>
              <a:rPr lang="en-US" sz="3200" dirty="0" smtClean="0"/>
            </a:br>
            <a:endParaRPr lang="en-US" sz="3200" dirty="0" smtClean="0"/>
          </a:p>
          <a:p>
            <a:r>
              <a:rPr lang="en-US" dirty="0" smtClean="0"/>
              <a:t>Stephen Paul Davis</a:t>
            </a:r>
            <a:br>
              <a:rPr lang="en-US" dirty="0" smtClean="0"/>
            </a:br>
            <a:r>
              <a:rPr lang="en-US" dirty="0" smtClean="0"/>
              <a:t>Director, Libraries Digital Program</a:t>
            </a:r>
            <a:br>
              <a:rPr lang="en-US" dirty="0" smtClean="0"/>
            </a:br>
            <a:r>
              <a:rPr lang="en-US" dirty="0" smtClean="0"/>
              <a:t>Columbia University</a:t>
            </a:r>
            <a:br>
              <a:rPr lang="en-US" dirty="0" smtClean="0"/>
            </a:br>
            <a:r>
              <a:rPr lang="en-US" sz="1800" dirty="0" smtClean="0"/>
              <a:t>April </a:t>
            </a:r>
            <a:r>
              <a:rPr lang="en-US" sz="1800" dirty="0" smtClean="0"/>
              <a:t>2011</a:t>
            </a:r>
            <a:endParaRPr lang="en-US" sz="18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Institutional Repository</a:t>
            </a:r>
            <a:endParaRPr lang="en-US" dirty="0"/>
          </a:p>
        </p:txBody>
      </p:sp>
      <p:sp>
        <p:nvSpPr>
          <p:cNvPr id="3" name="Content Placeholder 2"/>
          <p:cNvSpPr>
            <a:spLocks noGrp="1"/>
          </p:cNvSpPr>
          <p:nvPr>
            <p:ph idx="1"/>
          </p:nvPr>
        </p:nvSpPr>
        <p:spPr/>
        <p:txBody>
          <a:bodyPr/>
          <a:lstStyle/>
          <a:p>
            <a:pPr marL="342900" lvl="1" indent="-342900">
              <a:buNone/>
            </a:pPr>
            <a:r>
              <a:rPr lang="en-US" dirty="0" smtClean="0"/>
              <a:t>Preservation of </a:t>
            </a:r>
            <a:r>
              <a:rPr lang="en-US" i="1" u="sng" dirty="0" smtClean="0"/>
              <a:t>University-generated content</a:t>
            </a:r>
            <a:r>
              <a:rPr lang="en-US" dirty="0" smtClean="0"/>
              <a:t> of all kinds (working papers, conference proceedings, theses, preprints, </a:t>
            </a:r>
            <a:r>
              <a:rPr lang="en-US" b="1" i="1" dirty="0" smtClean="0"/>
              <a:t>research data sets</a:t>
            </a:r>
            <a:r>
              <a:rPr lang="en-US" dirty="0" smtClean="0"/>
              <a:t>)</a:t>
            </a:r>
            <a:br>
              <a:rPr lang="en-US" dirty="0" smtClean="0"/>
            </a:br>
            <a:r>
              <a:rPr lang="en-GB" dirty="0" smtClean="0"/>
              <a:t/>
            </a:r>
            <a:br>
              <a:rPr lang="en-GB" dirty="0" smtClean="0"/>
            </a:br>
            <a:r>
              <a:rPr lang="en-GB" dirty="0" smtClean="0"/>
              <a:t/>
            </a:r>
            <a:br>
              <a:rPr lang="en-GB" dirty="0" smtClean="0"/>
            </a:br>
            <a:r>
              <a:rPr lang="en-GB" dirty="0" smtClean="0">
                <a:hlinkClick r:id="rId3"/>
              </a:rPr>
              <a:t>Academic Commons (Columbia’ Institutional Repository)</a:t>
            </a:r>
            <a:r>
              <a:rPr lang="en-GB" dirty="0" smtClean="0"/>
              <a:t/>
            </a:r>
            <a:br>
              <a:rPr lang="en-GB" dirty="0" smtClean="0"/>
            </a:br>
            <a:endParaRPr lang="en-GB" dirty="0" smtClean="0"/>
          </a:p>
          <a:p>
            <a:pPr>
              <a:buNone/>
            </a:pPr>
            <a:r>
              <a:rPr lang="en-GB" dirty="0" smtClean="0"/>
              <a:t>	</a:t>
            </a:r>
            <a:r>
              <a:rPr lang="en-GB" sz="2400" dirty="0" smtClean="0">
                <a:hlinkClick r:id="rId4"/>
              </a:rPr>
              <a:t>NSF Data Management Plan Support</a:t>
            </a:r>
            <a:endParaRPr lang="en-GB" sz="24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Born Digital Archival Content</a:t>
            </a:r>
            <a:endParaRPr lang="en-US" dirty="0"/>
          </a:p>
        </p:txBody>
      </p:sp>
      <p:sp>
        <p:nvSpPr>
          <p:cNvPr id="3" name="Content Placeholder 2"/>
          <p:cNvSpPr>
            <a:spLocks noGrp="1"/>
          </p:cNvSpPr>
          <p:nvPr>
            <p:ph idx="1"/>
          </p:nvPr>
        </p:nvSpPr>
        <p:spPr/>
        <p:txBody>
          <a:bodyPr/>
          <a:lstStyle/>
          <a:p>
            <a:pPr marL="342900" lvl="1" indent="-342900">
              <a:buNone/>
            </a:pPr>
            <a:r>
              <a:rPr lang="en-US" dirty="0" smtClean="0"/>
              <a:t>Preservation of </a:t>
            </a:r>
            <a:r>
              <a:rPr lang="en-US" i="1" u="sng" dirty="0" smtClean="0"/>
              <a:t>born-digital</a:t>
            </a:r>
            <a:r>
              <a:rPr lang="en-US" dirty="0" smtClean="0"/>
              <a:t> personal and organizational archival collections  (e.g., of authors, political figures, publishing houses, philanthropic organizations) </a:t>
            </a:r>
            <a:br>
              <a:rPr lang="en-US" dirty="0" smtClean="0"/>
            </a:br>
            <a:r>
              <a:rPr lang="en-GB" sz="2800" dirty="0" smtClean="0"/>
              <a:t/>
            </a:r>
            <a:br>
              <a:rPr lang="en-GB" sz="2800" dirty="0" smtClean="0"/>
            </a:br>
            <a:r>
              <a:rPr lang="en-GB" sz="2800" dirty="0" smtClean="0"/>
              <a:t>E.g.,</a:t>
            </a:r>
          </a:p>
          <a:p>
            <a:pPr marL="342900" lvl="1" indent="-342900">
              <a:buFontTx/>
              <a:buChar char="•"/>
            </a:pPr>
            <a:r>
              <a:rPr lang="en-GB" sz="2800" dirty="0" smtClean="0">
                <a:hlinkClick r:id="rId3"/>
              </a:rPr>
              <a:t>Human Rights Watch Records</a:t>
            </a:r>
            <a:endParaRPr lang="en-GB" sz="2800" dirty="0" smtClean="0"/>
          </a:p>
          <a:p>
            <a:pPr marL="342900" lvl="1" indent="-342900">
              <a:buFontTx/>
              <a:buChar char="•"/>
            </a:pPr>
            <a:r>
              <a:rPr lang="en-GB" sz="2800" dirty="0" smtClean="0">
                <a:hlinkClick r:id="rId4"/>
              </a:rPr>
              <a:t>Bomb Magazine Records</a:t>
            </a:r>
            <a:endParaRPr lang="en-GB" sz="2800" dirty="0" smtClean="0"/>
          </a:p>
          <a:p>
            <a:pPr marL="342900" lvl="1" indent="-342900">
              <a:buFontTx/>
              <a:buChar char="•"/>
            </a:pPr>
            <a:r>
              <a:rPr lang="en-US" sz="2800" dirty="0" smtClean="0">
                <a:hlinkClick r:id="rId5"/>
              </a:rPr>
              <a:t>Carnegie Corporation of New York Records</a:t>
            </a:r>
            <a:endParaRPr lang="en-US" sz="2800" dirty="0" smtClean="0"/>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Archived Web Sites</a:t>
            </a:r>
            <a:endParaRPr lang="en-US" dirty="0"/>
          </a:p>
        </p:txBody>
      </p:sp>
      <p:sp>
        <p:nvSpPr>
          <p:cNvPr id="3" name="Content Placeholder 2"/>
          <p:cNvSpPr>
            <a:spLocks noGrp="1"/>
          </p:cNvSpPr>
          <p:nvPr>
            <p:ph idx="1"/>
          </p:nvPr>
        </p:nvSpPr>
        <p:spPr/>
        <p:txBody>
          <a:bodyPr/>
          <a:lstStyle/>
          <a:p>
            <a:pPr marL="342900" lvl="1" indent="-342900">
              <a:buNone/>
            </a:pPr>
            <a:r>
              <a:rPr lang="en-US" dirty="0" smtClean="0"/>
              <a:t>Preservation of </a:t>
            </a:r>
            <a:r>
              <a:rPr lang="en-US" i="1" u="sng" dirty="0" smtClean="0"/>
              <a:t>significant and at-risk Web sites </a:t>
            </a:r>
            <a:r>
              <a:rPr lang="en-US" dirty="0" smtClean="0"/>
              <a:t>of potential value to scholars and researchers of the future</a:t>
            </a:r>
          </a:p>
          <a:p>
            <a:pPr marL="342900" lvl="1" indent="-342900">
              <a:buNone/>
            </a:pPr>
            <a:r>
              <a:rPr lang="en-GB" sz="2800" dirty="0" smtClean="0"/>
              <a:t/>
            </a:r>
            <a:br>
              <a:rPr lang="en-GB" sz="2800" dirty="0" smtClean="0"/>
            </a:br>
            <a:r>
              <a:rPr lang="en-GB" sz="2800" dirty="0" smtClean="0"/>
              <a:t>E.g.,</a:t>
            </a:r>
            <a:br>
              <a:rPr lang="en-GB" sz="2800" dirty="0" smtClean="0"/>
            </a:br>
            <a:r>
              <a:rPr lang="en-GB" sz="2800" dirty="0" smtClean="0">
                <a:hlinkClick r:id="rId3"/>
              </a:rPr>
              <a:t>Columbia Human Rights Web Archive</a:t>
            </a:r>
            <a:r>
              <a:rPr lang="en-GB" sz="2800" dirty="0" smtClean="0"/>
              <a:t/>
            </a:r>
            <a:br>
              <a:rPr lang="en-GB" sz="2800" dirty="0" smtClean="0"/>
            </a:br>
            <a:r>
              <a:rPr lang="en-GB" sz="2800" dirty="0" smtClean="0"/>
              <a:t/>
            </a:r>
            <a:br>
              <a:rPr lang="en-GB" sz="2800" dirty="0" smtClean="0"/>
            </a:br>
            <a:r>
              <a:rPr lang="en-GB" sz="2800" dirty="0" smtClean="0"/>
              <a:t>… archived via “</a:t>
            </a:r>
            <a:r>
              <a:rPr lang="en-GB" sz="2800" dirty="0" err="1" smtClean="0"/>
              <a:t>Achive</a:t>
            </a:r>
            <a:r>
              <a:rPr lang="en-GB" sz="2800" dirty="0" smtClean="0"/>
              <a:t>-It,” a service of the </a:t>
            </a:r>
            <a:r>
              <a:rPr lang="en-GB" sz="2800" i="1" dirty="0" smtClean="0">
                <a:hlinkClick r:id="rId4"/>
              </a:rPr>
              <a:t>Internet Archive</a:t>
            </a:r>
            <a:r>
              <a:rPr lang="en-GB" sz="2800" dirty="0" smtClean="0"/>
              <a:t>.</a:t>
            </a:r>
          </a:p>
          <a:p>
            <a:pPr>
              <a:buNone/>
            </a:pPr>
            <a:endParaRPr lang="en-US" u="sn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Areas</a:t>
            </a:r>
            <a:endParaRPr lang="en-US" dirty="0"/>
          </a:p>
        </p:txBody>
      </p:sp>
      <p:sp>
        <p:nvSpPr>
          <p:cNvPr id="3" name="Content Placeholder 2"/>
          <p:cNvSpPr>
            <a:spLocks noGrp="1"/>
          </p:cNvSpPr>
          <p:nvPr>
            <p:ph idx="1"/>
          </p:nvPr>
        </p:nvSpPr>
        <p:spPr/>
        <p:txBody>
          <a:bodyPr/>
          <a:lstStyle/>
          <a:p>
            <a:r>
              <a:rPr lang="en-US" dirty="0" smtClean="0"/>
              <a:t>Digitized Books: </a:t>
            </a:r>
            <a:r>
              <a:rPr lang="en-US" dirty="0" err="1" smtClean="0">
                <a:hlinkClick r:id="rId3"/>
              </a:rPr>
              <a:t>Hathi</a:t>
            </a:r>
            <a:r>
              <a:rPr lang="en-US" dirty="0" smtClean="0">
                <a:hlinkClick r:id="rId3"/>
              </a:rPr>
              <a:t> Trust Digital Library</a:t>
            </a:r>
            <a:r>
              <a:rPr lang="en-US" dirty="0" smtClean="0"/>
              <a:t/>
            </a:r>
            <a:br>
              <a:rPr lang="en-US" dirty="0" smtClean="0"/>
            </a:br>
            <a:endParaRPr lang="en-US" dirty="0" smtClean="0"/>
          </a:p>
          <a:p>
            <a:r>
              <a:rPr lang="en-US" dirty="0" smtClean="0"/>
              <a:t>Commercial Journal Literature: Portico, LOCKSS, JSTOR</a:t>
            </a:r>
          </a:p>
          <a:p>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
            </a:r>
            <a:br>
              <a:rPr lang="en-US" sz="3200" dirty="0" smtClean="0"/>
            </a:br>
            <a:r>
              <a:rPr lang="en-US" sz="3200" dirty="0" smtClean="0"/>
              <a:t>Columbia’s </a:t>
            </a:r>
            <a:r>
              <a:rPr lang="en-US" sz="3200" dirty="0" smtClean="0"/>
              <a:t>Digital Preservation </a:t>
            </a:r>
            <a:r>
              <a:rPr lang="en-US" sz="3200" dirty="0" smtClean="0"/>
              <a:t>Infrastructure</a:t>
            </a:r>
            <a:endParaRPr lang="en-US" sz="3200" dirty="0"/>
          </a:p>
        </p:txBody>
      </p:sp>
      <p:sp>
        <p:nvSpPr>
          <p:cNvPr id="3" name="Content Placeholder 2"/>
          <p:cNvSpPr>
            <a:spLocks noGrp="1"/>
          </p:cNvSpPr>
          <p:nvPr>
            <p:ph idx="1"/>
          </p:nvPr>
        </p:nvSpPr>
        <p:spPr/>
        <p:txBody>
          <a:bodyPr/>
          <a:lstStyle/>
          <a:p>
            <a:pPr>
              <a:buNone/>
            </a:pPr>
            <a:r>
              <a:rPr lang="en-US" dirty="0" smtClean="0"/>
              <a:t/>
            </a:r>
            <a:br>
              <a:rPr lang="en-US" dirty="0" smtClean="0"/>
            </a:br>
            <a:r>
              <a:rPr lang="en-US" dirty="0" smtClean="0"/>
              <a:t>Columbia </a:t>
            </a:r>
            <a:r>
              <a:rPr lang="en-US" dirty="0" smtClean="0"/>
              <a:t>is building a repository system and robust application development platform for:</a:t>
            </a:r>
            <a:br>
              <a:rPr lang="en-US" dirty="0" smtClean="0"/>
            </a:br>
            <a:endParaRPr lang="en-US" dirty="0" smtClean="0"/>
          </a:p>
          <a:p>
            <a:pPr lvl="1"/>
            <a:r>
              <a:rPr lang="en-US" dirty="0" smtClean="0"/>
              <a:t>Digital asset management</a:t>
            </a:r>
          </a:p>
          <a:p>
            <a:pPr lvl="1"/>
            <a:r>
              <a:rPr lang="en-US" dirty="0" smtClean="0"/>
              <a:t>Digital asset ‘</a:t>
            </a:r>
            <a:r>
              <a:rPr lang="en-US" dirty="0" smtClean="0">
                <a:hlinkClick r:id="rId3"/>
              </a:rPr>
              <a:t>curation</a:t>
            </a:r>
            <a:r>
              <a:rPr lang="en-US" dirty="0" smtClean="0"/>
              <a:t>’</a:t>
            </a:r>
          </a:p>
          <a:p>
            <a:pPr lvl="1"/>
            <a:r>
              <a:rPr lang="en-US" dirty="0" smtClean="0"/>
              <a:t>Controlled access to digital assets and collections</a:t>
            </a:r>
          </a:p>
          <a:p>
            <a:pPr lvl="1"/>
            <a:r>
              <a:rPr lang="en-US" dirty="0" smtClean="0"/>
              <a:t>Long-term digital preservation</a:t>
            </a:r>
            <a:br>
              <a:rPr lang="en-US" dirty="0" smtClean="0"/>
            </a:br>
            <a:endParaRPr lang="en-US" dirty="0" smtClean="0"/>
          </a:p>
          <a:p>
            <a:pPr>
              <a:buNone/>
            </a:pPr>
            <a:r>
              <a:rPr lang="en-US" sz="2400" b="1" i="1" dirty="0" smtClean="0"/>
              <a:t>Essential infrastructure for digital preservation.</a:t>
            </a:r>
            <a:endParaRPr lang="en-US" sz="2400" b="1" i="1"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Fedora Commons Repository Software</a:t>
            </a:r>
            <a:endParaRPr lang="en-US" sz="3200" dirty="0"/>
          </a:p>
        </p:txBody>
      </p:sp>
      <p:sp>
        <p:nvSpPr>
          <p:cNvPr id="3" name="Content Placeholder 2"/>
          <p:cNvSpPr>
            <a:spLocks noGrp="1"/>
          </p:cNvSpPr>
          <p:nvPr>
            <p:ph idx="1"/>
          </p:nvPr>
        </p:nvSpPr>
        <p:spPr/>
        <p:txBody>
          <a:bodyPr/>
          <a:lstStyle/>
          <a:p>
            <a:pPr lvl="1"/>
            <a:r>
              <a:rPr lang="en-US" dirty="0" smtClean="0"/>
              <a:t>Robust open-source development community</a:t>
            </a:r>
          </a:p>
          <a:p>
            <a:pPr lvl="1"/>
            <a:r>
              <a:rPr lang="en-US" dirty="0" smtClean="0"/>
              <a:t>Supported by </a:t>
            </a:r>
            <a:r>
              <a:rPr lang="en-US" dirty="0" err="1" smtClean="0"/>
              <a:t>Duraspace</a:t>
            </a:r>
            <a:r>
              <a:rPr lang="en-US" dirty="0" smtClean="0"/>
              <a:t> consortium &amp; several funding agencies</a:t>
            </a:r>
          </a:p>
          <a:p>
            <a:pPr lvl="1"/>
            <a:r>
              <a:rPr lang="en-US" dirty="0" smtClean="0"/>
              <a:t>Broad adoption within higher education (see </a:t>
            </a:r>
            <a:r>
              <a:rPr lang="en-US" i="1" dirty="0" smtClean="0">
                <a:hlinkClick r:id="rId3"/>
              </a:rPr>
              <a:t>User Registry</a:t>
            </a:r>
            <a:r>
              <a:rPr lang="en-US" dirty="0" smtClean="0"/>
              <a:t>)</a:t>
            </a:r>
          </a:p>
          <a:p>
            <a:pPr lvl="1"/>
            <a:r>
              <a:rPr lang="en-US" i="1" dirty="0" smtClean="0"/>
              <a:t>Columbia is a “gold” member of the </a:t>
            </a:r>
            <a:r>
              <a:rPr lang="en-US" i="1" dirty="0" err="1" smtClean="0"/>
              <a:t>Duraspace</a:t>
            </a:r>
            <a:r>
              <a:rPr lang="en-US" i="1" dirty="0" smtClean="0"/>
              <a:t> and one of our programmers is a Fedora “committer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i="1" dirty="0" smtClean="0">
                <a:latin typeface="Lucida Handwriting" pitchFamily="66" charset="0"/>
              </a:rPr>
              <a:t>Fedora Stone Soup</a:t>
            </a:r>
            <a:endParaRPr lang="en-US" dirty="0"/>
          </a:p>
        </p:txBody>
      </p:sp>
      <p:pic>
        <p:nvPicPr>
          <p:cNvPr id="4" name="Content Placeholder 8" descr="stone-soup-pg3.jpg"/>
          <p:cNvPicPr>
            <a:picLocks noGrp="1" noChangeAspect="1"/>
          </p:cNvPicPr>
          <p:nvPr>
            <p:ph idx="1"/>
          </p:nvPr>
        </p:nvPicPr>
        <p:blipFill>
          <a:blip r:embed="rId3" cstate="print"/>
          <a:stretch>
            <a:fillRect/>
          </a:stretch>
        </p:blipFill>
        <p:spPr>
          <a:xfrm>
            <a:off x="1565361" y="1981200"/>
            <a:ext cx="6013278" cy="4114800"/>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447800"/>
            <a:ext cx="7772400" cy="5105400"/>
          </a:xfrm>
        </p:spPr>
        <p:txBody>
          <a:bodyPr/>
          <a:lstStyle/>
          <a:p>
            <a:pPr>
              <a:buNone/>
            </a:pPr>
            <a:r>
              <a:rPr lang="en-US" sz="1400" dirty="0" smtClean="0"/>
              <a:t>Once upon a time, somewhere in </a:t>
            </a:r>
            <a:r>
              <a:rPr lang="en-US" sz="1400" dirty="0" smtClean="0">
                <a:solidFill>
                  <a:srgbClr val="FF0000"/>
                </a:solidFill>
              </a:rPr>
              <a:t>[Eastern Europe | China | India | etc.]</a:t>
            </a:r>
            <a:r>
              <a:rPr lang="en-US" sz="1400" dirty="0" smtClean="0"/>
              <a:t>, there was a great famine in which people jealously hoarded whatever food they could find, hiding it even from their friends and neighbors. One day a wandering </a:t>
            </a:r>
            <a:r>
              <a:rPr lang="en-US" sz="1400" dirty="0" smtClean="0">
                <a:solidFill>
                  <a:srgbClr val="FF0000"/>
                </a:solidFill>
              </a:rPr>
              <a:t>[soldier | beggar | wanderer | etc.]</a:t>
            </a:r>
            <a:r>
              <a:rPr lang="en-US" sz="1400" dirty="0" smtClean="0"/>
              <a:t> came into a village and began asking questions as if he planned to stay for the night.</a:t>
            </a:r>
          </a:p>
          <a:p>
            <a:pPr>
              <a:buNone/>
            </a:pPr>
            <a:r>
              <a:rPr lang="en-US" sz="1400" dirty="0" smtClean="0"/>
              <a:t>"There's not a bite to eat in the whole province," he was told. "Better keep moving on."</a:t>
            </a:r>
          </a:p>
          <a:p>
            <a:pPr>
              <a:buNone/>
            </a:pPr>
            <a:r>
              <a:rPr lang="en-US" sz="1400" dirty="0" smtClean="0"/>
              <a:t>"Oh, I have everything I need," he said. "In fact, I was thinking of making some stone soup to share with all of you." He pulled an iron cauldron from his wagon, filled it with water, and built a fire under it. Then, with great ceremony, he drew an ordinary-looking stone from a velvet bag and dropped it into the water.</a:t>
            </a:r>
          </a:p>
          <a:p>
            <a:pPr>
              <a:buNone/>
            </a:pPr>
            <a:r>
              <a:rPr lang="en-US" sz="1400" dirty="0" smtClean="0"/>
              <a:t>By now, hearing the rumor of food, most of the villagers had come to the square or watched from their windows. As the soldier sniffed the "broth" and licked his lips in anticipation, hunger began to overcome their skepticism.</a:t>
            </a:r>
          </a:p>
          <a:p>
            <a:pPr>
              <a:buNone/>
            </a:pPr>
            <a:r>
              <a:rPr lang="en-US" sz="1400" dirty="0" smtClean="0"/>
              <a:t>"</a:t>
            </a:r>
            <a:r>
              <a:rPr lang="en-US" sz="1400" dirty="0" err="1" smtClean="0"/>
              <a:t>Ahh</a:t>
            </a:r>
            <a:r>
              <a:rPr lang="en-US" sz="1400" dirty="0" smtClean="0"/>
              <a:t>," the soldier said to himself rather loudly, "I do like a tasty stone soup. Of course, stone soup with </a:t>
            </a:r>
            <a:r>
              <a:rPr lang="en-US" sz="1400" i="1" dirty="0" smtClean="0"/>
              <a:t>cabbage</a:t>
            </a:r>
            <a:r>
              <a:rPr lang="en-US" sz="1400" dirty="0" smtClean="0"/>
              <a:t> -- that's hard to beat."</a:t>
            </a:r>
          </a:p>
          <a:p>
            <a:pPr>
              <a:buNone/>
            </a:pPr>
            <a:r>
              <a:rPr lang="en-US" sz="1400" dirty="0" smtClean="0"/>
              <a:t>Soon a villager approached hesitantly, holding a cabbage he'd retrieved from its hiding place, and added it to the pot. "Capital!" cried the soldier. "You know, I once had stone soup with cabbage and a bit of salt beef as well, and it was fit for a king."</a:t>
            </a:r>
          </a:p>
          <a:p>
            <a:pPr>
              <a:buNone/>
            </a:pPr>
            <a:r>
              <a:rPr lang="en-US" sz="1400" dirty="0" smtClean="0"/>
              <a:t>The village butcher managed to find some salt beef . . . and so it went, through potatoes, onions, carrots, mushrooms, and so on, until there was indeed a delicious meal for all. The villagers offered the soldier a great deal of money for the magic stone, but he refused to sell and traveled on the next day. The moral is that by working together, with everyone contributing what they can, a greater good is achieved.</a:t>
            </a:r>
          </a:p>
          <a:p>
            <a:pPr>
              <a:buNone/>
            </a:pPr>
            <a:endParaRPr lang="en-US" sz="1400" dirty="0"/>
          </a:p>
        </p:txBody>
      </p:sp>
      <p:sp>
        <p:nvSpPr>
          <p:cNvPr id="4" name="TextBox 3"/>
          <p:cNvSpPr txBox="1"/>
          <p:nvPr/>
        </p:nvSpPr>
        <p:spPr>
          <a:xfrm>
            <a:off x="3048000" y="990600"/>
            <a:ext cx="1794081" cy="461665"/>
          </a:xfrm>
          <a:prstGeom prst="rect">
            <a:avLst/>
          </a:prstGeom>
          <a:noFill/>
        </p:spPr>
        <p:txBody>
          <a:bodyPr wrap="none" rtlCol="0">
            <a:spAutoFit/>
          </a:bodyPr>
          <a:lstStyle/>
          <a:p>
            <a:r>
              <a:rPr lang="en-US" dirty="0" smtClean="0"/>
              <a:t>Stone Soup</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CUL/IS Fedora Architecture</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Fedora Software Platform</a:t>
            </a:r>
          </a:p>
          <a:p>
            <a:r>
              <a:rPr lang="en-US" dirty="0" smtClean="0"/>
              <a:t>Digital Preservation Storage System</a:t>
            </a:r>
          </a:p>
          <a:p>
            <a:r>
              <a:rPr lang="en-US" dirty="0" smtClean="0"/>
              <a:t>Application and authentication middleware</a:t>
            </a:r>
          </a:p>
          <a:p>
            <a:r>
              <a:rPr lang="en-US" dirty="0" smtClean="0"/>
              <a:t>Applications to support Long Term Preservation Archive</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preservation_asset_overview_2011-04-12_1.jpg"/>
          <p:cNvPicPr>
            <a:picLocks noChangeAspect="1"/>
          </p:cNvPicPr>
          <p:nvPr/>
        </p:nvPicPr>
        <p:blipFill>
          <a:blip r:embed="rId3"/>
          <a:stretch>
            <a:fillRect/>
          </a:stretch>
        </p:blipFill>
        <p:spPr>
          <a:xfrm>
            <a:off x="0" y="762000"/>
            <a:ext cx="9144001" cy="4876801"/>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RTF_Final_Report.bmp"/>
          <p:cNvPicPr>
            <a:picLocks noChangeAspect="1"/>
          </p:cNvPicPr>
          <p:nvPr/>
        </p:nvPicPr>
        <p:blipFill>
          <a:blip r:embed="rId3"/>
          <a:stretch>
            <a:fillRect/>
          </a:stretch>
        </p:blipFill>
        <p:spPr>
          <a:xfrm>
            <a:off x="381001" y="838200"/>
            <a:ext cx="8422598" cy="5486400"/>
          </a:xfrm>
          <a:prstGeom prst="rect">
            <a:avLst/>
          </a:prstGeom>
        </p:spPr>
      </p:pic>
      <p:sp>
        <p:nvSpPr>
          <p:cNvPr id="3" name="TextBox 2"/>
          <p:cNvSpPr txBox="1"/>
          <p:nvPr/>
        </p:nvSpPr>
        <p:spPr>
          <a:xfrm>
            <a:off x="228600" y="6457890"/>
            <a:ext cx="6705600" cy="369332"/>
          </a:xfrm>
          <a:prstGeom prst="rect">
            <a:avLst/>
          </a:prstGeom>
          <a:noFill/>
        </p:spPr>
        <p:txBody>
          <a:bodyPr wrap="square" rtlCol="0">
            <a:spAutoFit/>
          </a:bodyPr>
          <a:lstStyle/>
          <a:p>
            <a:r>
              <a:rPr lang="en-US" sz="1800" dirty="0" smtClean="0"/>
              <a:t>From: </a:t>
            </a:r>
            <a:r>
              <a:rPr lang="en-US" sz="1800" i="1" dirty="0" smtClean="0">
                <a:hlinkClick r:id="rId4"/>
              </a:rPr>
              <a:t>Sustainable Economics for a Digital Planet (2010)</a:t>
            </a:r>
            <a:endParaRPr lang="en-US" sz="1800" i="1"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reservation_asset_overview_2011-04-12_2.jpg"/>
          <p:cNvPicPr>
            <a:picLocks noChangeAspect="1"/>
          </p:cNvPicPr>
          <p:nvPr/>
        </p:nvPicPr>
        <p:blipFill>
          <a:blip r:embed="rId3"/>
          <a:stretch>
            <a:fillRect/>
          </a:stretch>
        </p:blipFill>
        <p:spPr>
          <a:xfrm>
            <a:off x="0" y="762000"/>
            <a:ext cx="9144000" cy="3914715"/>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reservation_asset_overview_2011-04-12_3.jpg"/>
          <p:cNvPicPr>
            <a:picLocks noChangeAspect="1"/>
          </p:cNvPicPr>
          <p:nvPr/>
        </p:nvPicPr>
        <p:blipFill>
          <a:blip r:embed="rId3"/>
          <a:stretch>
            <a:fillRect/>
          </a:stretch>
        </p:blipFill>
        <p:spPr>
          <a:xfrm>
            <a:off x="0" y="762000"/>
            <a:ext cx="9144000" cy="4745987"/>
          </a:xfrm>
          <a:prstGeom prst="rect">
            <a:avLst/>
          </a:prstGeom>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preservation_asset_overview_2011-04-12_4.jpg"/>
          <p:cNvPicPr>
            <a:picLocks noChangeAspect="1"/>
          </p:cNvPicPr>
          <p:nvPr/>
        </p:nvPicPr>
        <p:blipFill>
          <a:blip r:embed="rId3"/>
          <a:stretch>
            <a:fillRect/>
          </a:stretch>
        </p:blipFill>
        <p:spPr>
          <a:xfrm>
            <a:off x="685800" y="825070"/>
            <a:ext cx="7086600" cy="5880530"/>
          </a:xfrm>
          <a:prstGeom prst="rect">
            <a:avLst/>
          </a:prstGeom>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Fedora Repository Tools</a:t>
            </a:r>
            <a:endParaRPr lang="en-US" dirty="0"/>
          </a:p>
        </p:txBody>
      </p:sp>
      <p:sp>
        <p:nvSpPr>
          <p:cNvPr id="3" name="Content Placeholder 2"/>
          <p:cNvSpPr>
            <a:spLocks noGrp="1"/>
          </p:cNvSpPr>
          <p:nvPr>
            <p:ph idx="1"/>
          </p:nvPr>
        </p:nvSpPr>
        <p:spPr/>
        <p:txBody>
          <a:bodyPr/>
          <a:lstStyle/>
          <a:p>
            <a:endParaRPr lang="en-US" dirty="0" smtClean="0"/>
          </a:p>
          <a:p>
            <a:r>
              <a:rPr lang="en-US" dirty="0" smtClean="0"/>
              <a:t>Metadata creation &amp; editing tool (</a:t>
            </a:r>
            <a:r>
              <a:rPr lang="en-US" dirty="0" err="1" smtClean="0"/>
              <a:t>Hypatia</a:t>
            </a:r>
            <a:r>
              <a:rPr lang="en-US" dirty="0" smtClean="0"/>
              <a:t>, 2010)</a:t>
            </a:r>
            <a:br>
              <a:rPr lang="en-US" dirty="0" smtClean="0"/>
            </a:br>
            <a:endParaRPr lang="en-US" dirty="0" smtClean="0"/>
          </a:p>
          <a:p>
            <a:r>
              <a:rPr lang="en-US" dirty="0" smtClean="0">
                <a:hlinkClick r:id="rId3"/>
              </a:rPr>
              <a:t>Staff Collection Viewer </a:t>
            </a:r>
            <a:r>
              <a:rPr lang="en-US" dirty="0" smtClean="0"/>
              <a:t>(2011)</a:t>
            </a:r>
            <a:br>
              <a:rPr lang="en-US" dirty="0" smtClean="0"/>
            </a:br>
            <a:endParaRPr lang="en-US" dirty="0" smtClean="0"/>
          </a:p>
          <a:p>
            <a:r>
              <a:rPr lang="en-US" dirty="0" smtClean="0"/>
              <a:t>Command line admin tools</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TRAC</a:t>
            </a:r>
            <a:endParaRPr lang="en-US" dirty="0"/>
          </a:p>
        </p:txBody>
      </p:sp>
      <p:sp>
        <p:nvSpPr>
          <p:cNvPr id="3" name="Content Placeholder 2"/>
          <p:cNvSpPr>
            <a:spLocks noGrp="1"/>
          </p:cNvSpPr>
          <p:nvPr>
            <p:ph idx="1"/>
          </p:nvPr>
        </p:nvSpPr>
        <p:spPr>
          <a:xfrm>
            <a:off x="685800" y="1981200"/>
            <a:ext cx="7924800" cy="4114800"/>
          </a:xfrm>
        </p:spPr>
        <p:txBody>
          <a:bodyPr/>
          <a:lstStyle/>
          <a:p>
            <a:r>
              <a:rPr lang="en-US" i="1" dirty="0" smtClean="0">
                <a:hlinkClick r:id="rId3"/>
              </a:rPr>
              <a:t>Trustworthy Repositories Audit </a:t>
            </a:r>
            <a:r>
              <a:rPr lang="en-US" i="1" dirty="0" smtClean="0">
                <a:hlinkClick r:id="rId3"/>
              </a:rPr>
              <a:t>&amp; </a:t>
            </a:r>
            <a:r>
              <a:rPr lang="en-US" i="1" dirty="0" smtClean="0">
                <a:hlinkClick r:id="rId3"/>
              </a:rPr>
              <a:t>Certification: Criteria </a:t>
            </a:r>
            <a:r>
              <a:rPr lang="en-US" i="1" dirty="0" smtClean="0">
                <a:hlinkClick r:id="rId3"/>
              </a:rPr>
              <a:t>and </a:t>
            </a:r>
            <a:r>
              <a:rPr lang="en-US" i="1" dirty="0" smtClean="0">
                <a:hlinkClick r:id="rId3"/>
              </a:rPr>
              <a:t>Checklist </a:t>
            </a:r>
            <a:r>
              <a:rPr lang="en-US" dirty="0" smtClean="0">
                <a:hlinkClick r:id="rId3"/>
              </a:rPr>
              <a:t>(2007) </a:t>
            </a:r>
            <a:r>
              <a:rPr lang="en-US" dirty="0" smtClean="0"/>
              <a:t>– OCLC, CRL &amp; NARA.   </a:t>
            </a:r>
            <a:r>
              <a:rPr lang="en-US" sz="1800" dirty="0" smtClean="0"/>
              <a:t>Previous: </a:t>
            </a:r>
            <a:r>
              <a:rPr lang="en-US" sz="1800" i="1" dirty="0" smtClean="0"/>
              <a:t>RLG-NARA Task Force on Digital Repository </a:t>
            </a:r>
            <a:r>
              <a:rPr lang="en-US" sz="1800" i="1" dirty="0" smtClean="0"/>
              <a:t>Certification (2003)</a:t>
            </a:r>
            <a:br>
              <a:rPr lang="en-US" sz="1800" i="1" dirty="0" smtClean="0"/>
            </a:br>
            <a:endParaRPr lang="en-US" sz="1800" i="1" dirty="0" smtClean="0"/>
          </a:p>
          <a:p>
            <a:r>
              <a:rPr lang="en-US" i="1" dirty="0" err="1" smtClean="0">
                <a:hlinkClick r:id="rId4"/>
              </a:rPr>
              <a:t>Drambora</a:t>
            </a:r>
            <a:r>
              <a:rPr lang="en-US" i="1" dirty="0" smtClean="0">
                <a:hlinkClick r:id="rId4"/>
              </a:rPr>
              <a:t>: Digital Repository Audit Method Based on Risk Assessment </a:t>
            </a:r>
            <a:r>
              <a:rPr lang="en-US" dirty="0" smtClean="0">
                <a:hlinkClick r:id="rId4"/>
              </a:rPr>
              <a:t>(2008) </a:t>
            </a:r>
            <a:r>
              <a:rPr lang="en-US" i="1" dirty="0" smtClean="0"/>
              <a:t>– Digital Curation Centre (UK) and </a:t>
            </a:r>
            <a:r>
              <a:rPr lang="en-US" i="1" dirty="0" err="1" smtClean="0"/>
              <a:t>DigitalPreservationEurope</a:t>
            </a:r>
            <a:endParaRPr lang="en-US" i="1" dirty="0" smtClean="0"/>
          </a:p>
          <a:p>
            <a:pPr>
              <a:buNone/>
            </a:pPr>
            <a:endParaRPr lang="en-US" i="1" dirty="0" smtClean="0"/>
          </a:p>
          <a:p>
            <a:pPr>
              <a:buNone/>
            </a:pPr>
            <a:endParaRPr lang="en-US" i="1"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Issues </a:t>
            </a:r>
            <a:endParaRPr lang="en-US" dirty="0"/>
          </a:p>
        </p:txBody>
      </p:sp>
      <p:sp>
        <p:nvSpPr>
          <p:cNvPr id="3" name="Content Placeholder 2"/>
          <p:cNvSpPr>
            <a:spLocks noGrp="1"/>
          </p:cNvSpPr>
          <p:nvPr>
            <p:ph idx="1"/>
          </p:nvPr>
        </p:nvSpPr>
        <p:spPr/>
        <p:txBody>
          <a:bodyPr/>
          <a:lstStyle/>
          <a:p>
            <a:r>
              <a:rPr lang="en-US" b="1" dirty="0" smtClean="0"/>
              <a:t>Access</a:t>
            </a:r>
            <a:r>
              <a:rPr lang="en-US" dirty="0" smtClean="0"/>
              <a:t> – Needed for Preservation?</a:t>
            </a:r>
          </a:p>
          <a:p>
            <a:r>
              <a:rPr lang="en-US" b="1" dirty="0" smtClean="0"/>
              <a:t>Sustainability</a:t>
            </a:r>
            <a:r>
              <a:rPr lang="en-US" dirty="0" smtClean="0"/>
              <a:t> – Budgetary, organizational, technological</a:t>
            </a:r>
          </a:p>
          <a:p>
            <a:r>
              <a:rPr lang="en-US" b="1" dirty="0" smtClean="0"/>
              <a:t>Preservation</a:t>
            </a:r>
            <a:r>
              <a:rPr lang="en-US" dirty="0" smtClean="0"/>
              <a:t> – Dark archives?  Dim archives? Open archives?</a:t>
            </a:r>
          </a:p>
          <a:p>
            <a:r>
              <a:rPr lang="en-US" b="1" dirty="0" smtClean="0"/>
              <a:t>Curation -- </a:t>
            </a:r>
            <a:r>
              <a:rPr lang="en-US" dirty="0" smtClean="0"/>
              <a:t>Semantic and ontological continuity and comparability of the collection </a:t>
            </a:r>
            <a:r>
              <a:rPr lang="en-US" dirty="0" smtClean="0"/>
              <a:t>content</a:t>
            </a:r>
            <a:endParaRPr lang="en-US" b="1" dirty="0"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Future</a:t>
            </a:r>
            <a:endParaRPr lang="en-US" dirty="0"/>
          </a:p>
        </p:txBody>
      </p:sp>
      <p:sp>
        <p:nvSpPr>
          <p:cNvPr id="3" name="Content Placeholder 2"/>
          <p:cNvSpPr>
            <a:spLocks noGrp="1"/>
          </p:cNvSpPr>
          <p:nvPr>
            <p:ph idx="1"/>
          </p:nvPr>
        </p:nvSpPr>
        <p:spPr/>
        <p:txBody>
          <a:bodyPr/>
          <a:lstStyle/>
          <a:p>
            <a:r>
              <a:rPr lang="en-US" dirty="0" smtClean="0"/>
              <a:t>Mixe</a:t>
            </a:r>
            <a:r>
              <a:rPr lang="en-US" dirty="0" smtClean="0"/>
              <a:t>d, distributed environment</a:t>
            </a:r>
          </a:p>
          <a:p>
            <a:r>
              <a:rPr lang="en-US" dirty="0" smtClean="0"/>
              <a:t>Efforts to coordinate within </a:t>
            </a:r>
            <a:r>
              <a:rPr lang="en-US" dirty="0" err="1" smtClean="0"/>
              <a:t>subcommunities</a:t>
            </a:r>
            <a:endParaRPr lang="en-US" dirty="0" smtClean="0"/>
          </a:p>
          <a:p>
            <a:r>
              <a:rPr lang="en-US" dirty="0" smtClean="0"/>
              <a:t>A few large trusted digital archives in the U.S. and elsewhere</a:t>
            </a:r>
          </a:p>
          <a:p>
            <a:r>
              <a:rPr lang="en-US" dirty="0" smtClean="0"/>
              <a:t>Many smaller digital archives that provide initial stabilization and packaging for later deposit in larger archives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Would </a:t>
            </a:r>
            <a:r>
              <a:rPr lang="en-US" u="sng" dirty="0" smtClean="0"/>
              <a:t>You</a:t>
            </a:r>
            <a:r>
              <a:rPr lang="en-US" dirty="0" smtClean="0"/>
              <a:t> Preserve ?</a:t>
            </a:r>
            <a:endParaRPr lang="en-US" dirty="0"/>
          </a:p>
        </p:txBody>
      </p:sp>
      <p:sp>
        <p:nvSpPr>
          <p:cNvPr id="3" name="Content Placeholder 2"/>
          <p:cNvSpPr>
            <a:spLocks noGrp="1"/>
          </p:cNvSpPr>
          <p:nvPr>
            <p:ph idx="1"/>
          </p:nvPr>
        </p:nvSpPr>
        <p:spPr/>
        <p:txBody>
          <a:bodyPr/>
          <a:lstStyle/>
          <a:p>
            <a:pPr marL="514350" indent="-514350">
              <a:buFont typeface="+mj-lt"/>
              <a:buAutoNum type="alphaUcPeriod"/>
            </a:pPr>
            <a:r>
              <a:rPr lang="en-US" dirty="0" smtClean="0">
                <a:hlinkClick r:id="rId3"/>
              </a:rPr>
              <a:t>Harlem Hospital Murals</a:t>
            </a:r>
            <a:endParaRPr lang="en-US" dirty="0" smtClean="0"/>
          </a:p>
          <a:p>
            <a:pPr marL="514350" indent="-514350">
              <a:buFont typeface="+mj-lt"/>
              <a:buAutoNum type="alphaUcPeriod"/>
            </a:pPr>
            <a:endParaRPr lang="en-US" dirty="0" smtClean="0"/>
          </a:p>
          <a:p>
            <a:pPr marL="514350" indent="-514350">
              <a:buFont typeface="+mj-lt"/>
              <a:buAutoNum type="alphaUcPeriod"/>
            </a:pPr>
            <a:r>
              <a:rPr lang="en-US" dirty="0" smtClean="0">
                <a:hlinkClick r:id="rId4"/>
              </a:rPr>
              <a:t>Encyclopedia </a:t>
            </a:r>
            <a:r>
              <a:rPr lang="en-US" dirty="0" err="1" smtClean="0">
                <a:hlinkClick r:id="rId4"/>
              </a:rPr>
              <a:t>Iranica</a:t>
            </a:r>
            <a:r>
              <a:rPr lang="en-US" dirty="0" smtClean="0"/>
              <a:t/>
            </a:r>
            <a:br>
              <a:rPr lang="en-US" dirty="0" smtClean="0"/>
            </a:br>
            <a:endParaRPr lang="en-US" dirty="0" smtClean="0"/>
          </a:p>
          <a:p>
            <a:pPr marL="514350" indent="-514350">
              <a:buFont typeface="+mj-lt"/>
              <a:buAutoNum type="alphaUcPeriod"/>
            </a:pPr>
            <a:r>
              <a:rPr lang="en-US" dirty="0" smtClean="0">
                <a:hlinkClick r:id="rId5"/>
              </a:rPr>
              <a:t>Mapping Gothic France</a:t>
            </a:r>
            <a:endParaRPr lang="en-US" dirty="0" smtClean="0"/>
          </a:p>
          <a:p>
            <a:pPr marL="514350" indent="-514350">
              <a:buFont typeface="+mj-lt"/>
              <a:buAutoNum type="alphaUcPeriod"/>
            </a:pPr>
            <a:endParaRPr lang="en-US" dirty="0" smtClean="0"/>
          </a:p>
          <a:p>
            <a:pPr marL="514350" indent="-514350">
              <a:buFont typeface="+mj-lt"/>
              <a:buAutoNum type="alphaUcPeriod"/>
            </a:pPr>
            <a:r>
              <a:rPr lang="en-US" dirty="0" smtClean="0">
                <a:hlinkClick r:id="rId6"/>
              </a:rPr>
              <a:t>Top 100 CUL Oral Histories</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Only the beginning …</a:t>
            </a:r>
            <a:endParaRPr lang="en-US" dirty="0"/>
          </a:p>
        </p:txBody>
      </p:sp>
      <p:sp>
        <p:nvSpPr>
          <p:cNvPr id="3" name="Content Placeholder 2"/>
          <p:cNvSpPr>
            <a:spLocks noGrp="1"/>
          </p:cNvSpPr>
          <p:nvPr>
            <p:ph idx="1"/>
          </p:nvPr>
        </p:nvSpPr>
        <p:spPr/>
        <p:txBody>
          <a:bodyPr/>
          <a:lstStyle/>
          <a:p>
            <a:pPr>
              <a:buNone/>
            </a:pPr>
            <a:r>
              <a:rPr lang="en-US" dirty="0" smtClean="0"/>
              <a:t>Questions:</a:t>
            </a:r>
          </a:p>
          <a:p>
            <a:pPr>
              <a:buNone/>
            </a:pPr>
            <a:endParaRPr lang="en-US" dirty="0" smtClean="0"/>
          </a:p>
          <a:p>
            <a:pPr>
              <a:buNone/>
            </a:pPr>
            <a:r>
              <a:rPr lang="en-US" dirty="0" smtClean="0">
                <a:hlinkClick r:id="rId3"/>
              </a:rPr>
              <a:t>daviss@columbia.edu</a:t>
            </a:r>
            <a:endParaRPr lang="en-US" dirty="0" smtClean="0"/>
          </a:p>
          <a:p>
            <a:pPr>
              <a:buNone/>
            </a:pPr>
            <a:endParaRPr lang="en-US" dirty="0" smtClean="0"/>
          </a:p>
          <a:p>
            <a:pPr>
              <a:buNone/>
            </a:pPr>
            <a:r>
              <a:rPr lang="en-US" dirty="0" smtClean="0">
                <a:hlinkClick r:id="rId4"/>
              </a:rPr>
              <a:t>CU Libraries Digital Program</a:t>
            </a:r>
            <a:r>
              <a:rPr lang="en-US" dirty="0" smtClean="0"/>
              <a:t/>
            </a:r>
            <a:br>
              <a:rPr lang="en-US" dirty="0" smtClean="0"/>
            </a:br>
            <a:r>
              <a:rPr lang="en-US" sz="2400" dirty="0" smtClean="0"/>
              <a:t>http://www.columbia.edu/cu/libraries/inside/units/ldpd/</a:t>
            </a:r>
            <a:endParaRPr lang="en-US" sz="2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Digital Preservation Challenges </a:t>
            </a:r>
            <a:endParaRPr lang="en-US" dirty="0"/>
          </a:p>
        </p:txBody>
      </p:sp>
      <p:sp>
        <p:nvSpPr>
          <p:cNvPr id="3" name="Content Placeholder 2"/>
          <p:cNvSpPr>
            <a:spLocks noGrp="1"/>
          </p:cNvSpPr>
          <p:nvPr>
            <p:ph idx="1"/>
          </p:nvPr>
        </p:nvSpPr>
        <p:spPr>
          <a:xfrm>
            <a:off x="685800" y="1828800"/>
            <a:ext cx="7772400" cy="4114800"/>
          </a:xfrm>
        </p:spPr>
        <p:txBody>
          <a:bodyPr/>
          <a:lstStyle/>
          <a:p>
            <a:r>
              <a:rPr lang="en-US" sz="1800" b="1" dirty="0" smtClean="0"/>
              <a:t>Uncertainty</a:t>
            </a:r>
            <a:r>
              <a:rPr lang="en-US" sz="1800" dirty="0" smtClean="0"/>
              <a:t> </a:t>
            </a:r>
            <a:r>
              <a:rPr lang="en-US" sz="1800" dirty="0" smtClean="0"/>
              <a:t>about selection criteria for assessing long-term value, especially with large-scale data sets, small “hand-crafted” digital collections, and the emerging genres of collective authorship on the Web;</a:t>
            </a:r>
          </a:p>
          <a:p>
            <a:r>
              <a:rPr lang="en-US" sz="1800" b="1" dirty="0" smtClean="0"/>
              <a:t>Misalignment</a:t>
            </a:r>
            <a:r>
              <a:rPr lang="en-US" sz="1800" dirty="0" smtClean="0"/>
              <a:t> </a:t>
            </a:r>
            <a:r>
              <a:rPr lang="en-US" sz="1800" dirty="0" smtClean="0"/>
              <a:t>of incentives between those who are in a position to preserve and those who benefit from preservation and access;</a:t>
            </a:r>
          </a:p>
          <a:p>
            <a:r>
              <a:rPr lang="en-US" sz="1800" b="1" dirty="0" smtClean="0"/>
              <a:t>Lack </a:t>
            </a:r>
            <a:r>
              <a:rPr lang="en-US" sz="1800" b="1" dirty="0" smtClean="0"/>
              <a:t>of clear responsibility </a:t>
            </a:r>
            <a:r>
              <a:rPr lang="en-US" sz="1800" dirty="0" smtClean="0"/>
              <a:t>for digital preservation, coupled with a prevailing assumption that it is someone else's problem;</a:t>
            </a:r>
          </a:p>
          <a:p>
            <a:r>
              <a:rPr lang="en-US" sz="1800" b="1" dirty="0" smtClean="0"/>
              <a:t>Little </a:t>
            </a:r>
            <a:r>
              <a:rPr lang="en-US" sz="1800" b="1" dirty="0" smtClean="0"/>
              <a:t>coordination </a:t>
            </a:r>
            <a:r>
              <a:rPr lang="en-US" sz="1800" dirty="0" smtClean="0"/>
              <a:t>of preservation activities across diffused stakeholder communities;</a:t>
            </a:r>
          </a:p>
          <a:p>
            <a:r>
              <a:rPr lang="en-US" sz="1800" dirty="0" smtClean="0"/>
              <a:t>Difficulty </a:t>
            </a:r>
            <a:r>
              <a:rPr lang="en-US" sz="1800" dirty="0" smtClean="0"/>
              <a:t>in separating </a:t>
            </a:r>
            <a:r>
              <a:rPr lang="en-US" sz="1800" b="1" dirty="0" smtClean="0"/>
              <a:t>preservation costs </a:t>
            </a:r>
            <a:r>
              <a:rPr lang="en-US" sz="1800" dirty="0" smtClean="0"/>
              <a:t>from other costs, that is, in distinguishing between the processes of making things available now and making things available in the future; and</a:t>
            </a:r>
          </a:p>
          <a:p>
            <a:r>
              <a:rPr lang="en-US" sz="1800" dirty="0" smtClean="0"/>
              <a:t>Difficulty </a:t>
            </a:r>
            <a:r>
              <a:rPr lang="en-US" sz="1800" dirty="0" smtClean="0"/>
              <a:t>in valuing or monetizing the </a:t>
            </a:r>
            <a:r>
              <a:rPr lang="en-US" sz="1800" b="1" dirty="0" smtClean="0"/>
              <a:t>costs and benefits </a:t>
            </a:r>
            <a:r>
              <a:rPr lang="en-US" sz="1800" dirty="0" smtClean="0"/>
              <a:t>of digital preservation, which are necessary to secure funding and investment.</a:t>
            </a:r>
          </a:p>
          <a:p>
            <a:pPr>
              <a:buNone/>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Ensuring Access</a:t>
            </a:r>
            <a:endParaRPr lang="en-US" dirty="0"/>
          </a:p>
        </p:txBody>
      </p:sp>
      <p:sp>
        <p:nvSpPr>
          <p:cNvPr id="3" name="Content Placeholder 2"/>
          <p:cNvSpPr>
            <a:spLocks noGrp="1"/>
          </p:cNvSpPr>
          <p:nvPr>
            <p:ph idx="1"/>
          </p:nvPr>
        </p:nvSpPr>
        <p:spPr/>
        <p:txBody>
          <a:bodyPr/>
          <a:lstStyle/>
          <a:p>
            <a:r>
              <a:rPr lang="en-US" dirty="0" smtClean="0"/>
              <a:t>Digital information is vital</a:t>
            </a:r>
            <a:br>
              <a:rPr lang="en-US" dirty="0" smtClean="0"/>
            </a:br>
            <a:endParaRPr lang="en-US" dirty="0" smtClean="0"/>
          </a:p>
          <a:p>
            <a:r>
              <a:rPr lang="en-US" dirty="0" smtClean="0"/>
              <a:t>Digital information is fragile</a:t>
            </a:r>
            <a:br>
              <a:rPr lang="en-US" dirty="0" smtClean="0"/>
            </a:br>
            <a:endParaRPr lang="en-US" dirty="0" smtClean="0"/>
          </a:p>
          <a:p>
            <a:r>
              <a:rPr lang="en-US" dirty="0" smtClean="0"/>
              <a:t>Access in the future means action today</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Columbia University Libraries</a:t>
            </a:r>
            <a:endParaRPr lang="en-US" dirty="0"/>
          </a:p>
        </p:txBody>
      </p:sp>
      <p:sp>
        <p:nvSpPr>
          <p:cNvPr id="3" name="Content Placeholder 2"/>
          <p:cNvSpPr>
            <a:spLocks noGrp="1"/>
          </p:cNvSpPr>
          <p:nvPr>
            <p:ph idx="1"/>
          </p:nvPr>
        </p:nvSpPr>
        <p:spPr/>
        <p:txBody>
          <a:bodyPr/>
          <a:lstStyle/>
          <a:p>
            <a:pPr>
              <a:buNone/>
            </a:pPr>
            <a:endParaRPr lang="en-US" dirty="0" smtClean="0"/>
          </a:p>
          <a:p>
            <a:pPr algn="ctr">
              <a:buNone/>
            </a:pPr>
            <a:r>
              <a:rPr lang="en-US" sz="3600" dirty="0" smtClean="0"/>
              <a:t>Preservation </a:t>
            </a:r>
          </a:p>
          <a:p>
            <a:pPr algn="ctr">
              <a:buNone/>
            </a:pPr>
            <a:r>
              <a:rPr lang="en-US" sz="3600" dirty="0" smtClean="0"/>
              <a:t>Strategies and Technologies</a:t>
            </a:r>
            <a:endParaRPr lang="en-US" sz="3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Columbia University Libraries / Information Systems</a:t>
            </a:r>
            <a:endParaRPr lang="en-US" sz="3200" dirty="0"/>
          </a:p>
        </p:txBody>
      </p:sp>
      <p:sp>
        <p:nvSpPr>
          <p:cNvPr id="3" name="Content Placeholder 2"/>
          <p:cNvSpPr>
            <a:spLocks noGrp="1"/>
          </p:cNvSpPr>
          <p:nvPr>
            <p:ph idx="1"/>
          </p:nvPr>
        </p:nvSpPr>
        <p:spPr/>
        <p:txBody>
          <a:bodyPr/>
          <a:lstStyle/>
          <a:p>
            <a:pPr lvl="1"/>
            <a:r>
              <a:rPr lang="en-US" sz="1800" dirty="0" smtClean="0"/>
              <a:t>One</a:t>
            </a:r>
            <a:r>
              <a:rPr lang="en-US" sz="1800" b="1" dirty="0" smtClean="0"/>
              <a:t> </a:t>
            </a:r>
            <a:r>
              <a:rPr lang="en-US" sz="1800" dirty="0" smtClean="0"/>
              <a:t>of the top five academic research library systems in North America. </a:t>
            </a:r>
            <a:br>
              <a:rPr lang="en-US" sz="1800" dirty="0" smtClean="0"/>
            </a:br>
            <a:endParaRPr lang="en-US" sz="1800" dirty="0" smtClean="0"/>
          </a:p>
          <a:p>
            <a:pPr lvl="1"/>
            <a:r>
              <a:rPr lang="en-US" sz="1800" dirty="0" smtClean="0"/>
              <a:t>The collections include over 10 million volumes, over 100,000 journals and serials, as well as extensive electronic resources, manuscripts, rare books, microforms, maps, graphic and audio-visual materials. </a:t>
            </a:r>
            <a:br>
              <a:rPr lang="en-US" sz="1800" dirty="0" smtClean="0"/>
            </a:br>
            <a:endParaRPr lang="en-US" sz="1800" dirty="0" smtClean="0"/>
          </a:p>
          <a:p>
            <a:pPr lvl="1"/>
            <a:r>
              <a:rPr lang="en-US" sz="1800" dirty="0" smtClean="0"/>
              <a:t>The services and collections are organized into 22 libraries and various academic technology centers. </a:t>
            </a:r>
            <a:br>
              <a:rPr lang="en-US" sz="1800" dirty="0" smtClean="0"/>
            </a:br>
            <a:endParaRPr lang="en-US" sz="1800" dirty="0" smtClean="0"/>
          </a:p>
          <a:p>
            <a:pPr lvl="1"/>
            <a:r>
              <a:rPr lang="en-US" sz="1800" dirty="0" smtClean="0"/>
              <a:t>The Libraries employs more than 470 professional and support staff. The website of the Libraries at www.columbia.edu/cu/lweb is the gateway to its services and resources.</a:t>
            </a:r>
            <a:br>
              <a:rPr lang="en-US" sz="1800" dirty="0" smtClean="0"/>
            </a:br>
            <a:endParaRPr lang="en-US" sz="18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Technology at Columbia Libraries</a:t>
            </a:r>
            <a:endParaRPr lang="en-US" dirty="0"/>
          </a:p>
        </p:txBody>
      </p:sp>
      <p:sp>
        <p:nvSpPr>
          <p:cNvPr id="3" name="Content Placeholder 2"/>
          <p:cNvSpPr>
            <a:spLocks noGrp="1"/>
          </p:cNvSpPr>
          <p:nvPr>
            <p:ph idx="1"/>
          </p:nvPr>
        </p:nvSpPr>
        <p:spPr/>
        <p:txBody>
          <a:bodyPr/>
          <a:lstStyle/>
          <a:p>
            <a:pPr lvl="1"/>
            <a:r>
              <a:rPr lang="en-US" dirty="0" smtClean="0"/>
              <a:t>LDPD:  Libraries Digital Program Division</a:t>
            </a:r>
          </a:p>
          <a:p>
            <a:pPr lvl="1"/>
            <a:r>
              <a:rPr lang="en-US" dirty="0" smtClean="0"/>
              <a:t>CDRS:  Center for Digital Research and Scholarship </a:t>
            </a:r>
          </a:p>
          <a:p>
            <a:pPr lvl="1"/>
            <a:r>
              <a:rPr lang="en-US" dirty="0" smtClean="0"/>
              <a:t>CCNMTL:  Center for New Media Teaching and Learning </a:t>
            </a:r>
          </a:p>
          <a:p>
            <a:pPr lvl="1"/>
            <a:r>
              <a:rPr lang="en-US" dirty="0" smtClean="0"/>
              <a:t>LITO: Libraries Information Technology Office</a:t>
            </a:r>
          </a:p>
          <a:p>
            <a:pPr lvl="1"/>
            <a:r>
              <a:rPr lang="en-US" dirty="0" smtClean="0"/>
              <a:t>PRES:  Libraries Preservation and Digital Reformatting Division </a:t>
            </a:r>
          </a:p>
          <a:p>
            <a:pPr lvl="1">
              <a:buNone/>
            </a:pPr>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Preservation Focus </a:t>
            </a:r>
            <a:r>
              <a:rPr lang="en-US" dirty="0" smtClean="0"/>
              <a:t>at Columbia</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Local Digitization Projects</a:t>
            </a:r>
            <a:br>
              <a:rPr lang="en-US" dirty="0" smtClean="0"/>
            </a:br>
            <a:endParaRPr lang="en-US" dirty="0" smtClean="0"/>
          </a:p>
          <a:p>
            <a:pPr marL="514350" indent="-514350">
              <a:buFont typeface="+mj-lt"/>
              <a:buAutoNum type="arabicPeriod"/>
            </a:pPr>
            <a:r>
              <a:rPr lang="en-US" dirty="0" smtClean="0"/>
              <a:t>Institutional Repository / Data Sets</a:t>
            </a:r>
            <a:br>
              <a:rPr lang="en-US" dirty="0" smtClean="0"/>
            </a:br>
            <a:endParaRPr lang="en-US" dirty="0" smtClean="0"/>
          </a:p>
          <a:p>
            <a:pPr marL="514350" indent="-514350">
              <a:buFont typeface="+mj-lt"/>
              <a:buAutoNum type="arabicPeriod"/>
            </a:pPr>
            <a:r>
              <a:rPr lang="en-US" dirty="0" smtClean="0"/>
              <a:t>Born Digital Archival Content</a:t>
            </a:r>
            <a:br>
              <a:rPr lang="en-US" dirty="0" smtClean="0"/>
            </a:br>
            <a:endParaRPr lang="en-US" dirty="0" smtClean="0"/>
          </a:p>
          <a:p>
            <a:pPr marL="514350" indent="-514350">
              <a:buFont typeface="+mj-lt"/>
              <a:buAutoNum type="arabicPeriod"/>
            </a:pPr>
            <a:r>
              <a:rPr lang="en-US" dirty="0" smtClean="0"/>
              <a:t>Archived Web Sites</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Digitization Projects</a:t>
            </a:r>
            <a:endParaRPr lang="en-US" dirty="0"/>
          </a:p>
        </p:txBody>
      </p:sp>
      <p:sp>
        <p:nvSpPr>
          <p:cNvPr id="3" name="Content Placeholder 2"/>
          <p:cNvSpPr>
            <a:spLocks noGrp="1"/>
          </p:cNvSpPr>
          <p:nvPr>
            <p:ph idx="1"/>
          </p:nvPr>
        </p:nvSpPr>
        <p:spPr/>
        <p:txBody>
          <a:bodyPr/>
          <a:lstStyle/>
          <a:p>
            <a:pPr>
              <a:buNone/>
            </a:pPr>
            <a:r>
              <a:rPr lang="en-US" sz="2400" dirty="0" smtClean="0"/>
              <a:t>Preservation of </a:t>
            </a:r>
            <a:r>
              <a:rPr lang="en-US" sz="2400" i="1" u="sng" dirty="0" smtClean="0"/>
              <a:t>unique digitized content </a:t>
            </a:r>
            <a:r>
              <a:rPr lang="en-US" sz="2400" i="1" dirty="0" smtClean="0"/>
              <a:t> </a:t>
            </a:r>
            <a:r>
              <a:rPr lang="en-US" sz="2400" dirty="0" smtClean="0"/>
              <a:t>created from print, manuscript and multimedia collections</a:t>
            </a:r>
            <a:r>
              <a:rPr lang="en-GB" dirty="0" smtClean="0"/>
              <a:t/>
            </a:r>
            <a:br>
              <a:rPr lang="en-GB" dirty="0" smtClean="0"/>
            </a:br>
            <a:r>
              <a:rPr lang="en-GB" dirty="0" smtClean="0"/>
              <a:t/>
            </a:r>
            <a:br>
              <a:rPr lang="en-GB" dirty="0" smtClean="0"/>
            </a:br>
            <a:r>
              <a:rPr lang="en-GB" dirty="0" smtClean="0"/>
              <a:t>E.g.,</a:t>
            </a:r>
            <a:br>
              <a:rPr lang="en-GB" dirty="0" smtClean="0"/>
            </a:br>
            <a:r>
              <a:rPr lang="en-GB" dirty="0" smtClean="0"/>
              <a:t>- </a:t>
            </a:r>
            <a:r>
              <a:rPr lang="en-GB" dirty="0" smtClean="0">
                <a:hlinkClick r:id="rId3"/>
              </a:rPr>
              <a:t>papyri</a:t>
            </a:r>
            <a:r>
              <a:rPr lang="en-GB" dirty="0" smtClean="0"/>
              <a:t>, </a:t>
            </a:r>
            <a:r>
              <a:rPr lang="en-GB" dirty="0" smtClean="0">
                <a:hlinkClick r:id="rId4"/>
              </a:rPr>
              <a:t>medieval manuscripts</a:t>
            </a:r>
            <a:r>
              <a:rPr lang="en-GB" dirty="0" smtClean="0"/>
              <a:t>, </a:t>
            </a:r>
            <a:r>
              <a:rPr lang="en-GB" dirty="0" smtClean="0">
                <a:hlinkClick r:id="rId5"/>
              </a:rPr>
              <a:t>image</a:t>
            </a:r>
            <a:r>
              <a:rPr lang="en-GB" dirty="0" smtClean="0"/>
              <a:t> and </a:t>
            </a:r>
            <a:r>
              <a:rPr lang="en-GB" dirty="0" smtClean="0">
                <a:hlinkClick r:id="rId6"/>
              </a:rPr>
              <a:t>object collections</a:t>
            </a:r>
            <a:r>
              <a:rPr lang="en-GB" dirty="0" smtClean="0"/>
              <a:t>, </a:t>
            </a:r>
            <a:r>
              <a:rPr lang="en-GB" dirty="0" smtClean="0">
                <a:hlinkClick r:id="rId7"/>
              </a:rPr>
              <a:t>rare books and journals</a:t>
            </a:r>
            <a:r>
              <a:rPr lang="en-GB" dirty="0" smtClean="0"/>
              <a:t>, </a:t>
            </a:r>
            <a:r>
              <a:rPr lang="en-GB" dirty="0" smtClean="0">
                <a:hlinkClick r:id="rId8"/>
              </a:rPr>
              <a:t>archival collections</a:t>
            </a:r>
            <a:r>
              <a:rPr lang="en-GB" dirty="0" smtClean="0"/>
              <a:t>, </a:t>
            </a:r>
            <a:r>
              <a:rPr lang="en-GB" dirty="0" smtClean="0">
                <a:hlinkClick r:id="rId9"/>
              </a:rPr>
              <a:t>useful reference and curricular material</a:t>
            </a:r>
            <a:r>
              <a:rPr lang="en-GB" dirty="0" smtClean="0"/>
              <a:t>, </a:t>
            </a:r>
            <a:r>
              <a:rPr lang="en-GB" dirty="0" smtClean="0">
                <a:hlinkClick r:id="rId10"/>
              </a:rPr>
              <a:t>oral histories</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ank Presentation">
  <a:themeElements>
    <a:clrScheme name="">
      <a:dk1>
        <a:srgbClr val="000000"/>
      </a:dk1>
      <a:lt1>
        <a:srgbClr val="FFFFFF"/>
      </a:lt1>
      <a:dk2>
        <a:srgbClr val="000099"/>
      </a:dk2>
      <a:lt2>
        <a:srgbClr val="808080"/>
      </a:lt2>
      <a:accent1>
        <a:srgbClr val="3366FF"/>
      </a:accent1>
      <a:accent2>
        <a:srgbClr val="333399"/>
      </a:accent2>
      <a:accent3>
        <a:srgbClr val="FFFFFF"/>
      </a:accent3>
      <a:accent4>
        <a:srgbClr val="000000"/>
      </a:accent4>
      <a:accent5>
        <a:srgbClr val="ADB8FF"/>
      </a:accent5>
      <a:accent6>
        <a:srgbClr val="2D2D8A"/>
      </a:accent6>
      <a:hlink>
        <a:srgbClr val="0033CC"/>
      </a:hlink>
      <a:folHlink>
        <a:srgbClr val="6699FF"/>
      </a:folHlink>
    </a:clrScheme>
    <a:fontScheme name="Blank Presentation">
      <a:majorFont>
        <a:latin typeface="Arial"/>
        <a:ea typeface="Osaka"/>
        <a:cs typeface="Osaka"/>
      </a:majorFont>
      <a:minorFont>
        <a:latin typeface="Arial"/>
        <a:ea typeface="Osaka"/>
        <a:cs typeface="Osak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10" charset="0"/>
            <a:ea typeface="ＭＳ Ｐゴシック" pitchFamily="-110" charset="-128"/>
            <a:cs typeface="ＭＳ Ｐゴシック" pitchFamily="-110"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1313</TotalTime>
  <Words>987</Words>
  <Application>Microsoft Office PowerPoint</Application>
  <PresentationFormat>On-screen Show (4:3)</PresentationFormat>
  <Paragraphs>139</Paragraphs>
  <Slides>28</Slides>
  <Notes>28</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Blank Presentation</vt:lpstr>
      <vt:lpstr>Digital Preservation</vt:lpstr>
      <vt:lpstr>Slide 2</vt:lpstr>
      <vt:lpstr>Digital Preservation Challenges </vt:lpstr>
      <vt:lpstr>Ensuring Access</vt:lpstr>
      <vt:lpstr>Columbia University Libraries</vt:lpstr>
      <vt:lpstr>Columbia University Libraries / Information Systems</vt:lpstr>
      <vt:lpstr>Technology at Columbia Libraries</vt:lpstr>
      <vt:lpstr>Preservation Focus at Columbia</vt:lpstr>
      <vt:lpstr>Local Digitization Projects</vt:lpstr>
      <vt:lpstr>Institutional Repository</vt:lpstr>
      <vt:lpstr>Born Digital Archival Content</vt:lpstr>
      <vt:lpstr>Archived Web Sites</vt:lpstr>
      <vt:lpstr>Other Areas</vt:lpstr>
      <vt:lpstr> Columbia’s Digital Preservation Infrastructure</vt:lpstr>
      <vt:lpstr>Fedora Commons Repository Software</vt:lpstr>
      <vt:lpstr>Fedora Stone Soup</vt:lpstr>
      <vt:lpstr>Slide 17</vt:lpstr>
      <vt:lpstr>CUL/IS Fedora Architecture</vt:lpstr>
      <vt:lpstr>Slide 19</vt:lpstr>
      <vt:lpstr>Slide 20</vt:lpstr>
      <vt:lpstr>Slide 21</vt:lpstr>
      <vt:lpstr>Slide 22</vt:lpstr>
      <vt:lpstr>Fedora Repository Tools</vt:lpstr>
      <vt:lpstr>TRAC</vt:lpstr>
      <vt:lpstr>Issues </vt:lpstr>
      <vt:lpstr>The Future</vt:lpstr>
      <vt:lpstr>What Would You Preserve ?</vt:lpstr>
      <vt:lpstr>Only the beginning …</vt:lpstr>
    </vt:vector>
  </TitlesOfParts>
  <Company>LDPD Staff</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CUL’s New Web CMS</dc:title>
  <dc:creator>LDPD Staff</dc:creator>
  <cp:lastModifiedBy>Stephen</cp:lastModifiedBy>
  <cp:revision>128</cp:revision>
  <dcterms:created xsi:type="dcterms:W3CDTF">2010-03-29T19:34:29Z</dcterms:created>
  <dcterms:modified xsi:type="dcterms:W3CDTF">2011-04-13T21:34:11Z</dcterms:modified>
</cp:coreProperties>
</file>