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2"/>
  </p:notesMasterIdLst>
  <p:sldIdLst>
    <p:sldId id="256" r:id="rId2"/>
    <p:sldId id="257" r:id="rId3"/>
    <p:sldId id="264" r:id="rId4"/>
    <p:sldId id="258" r:id="rId5"/>
    <p:sldId id="259" r:id="rId6"/>
    <p:sldId id="260" r:id="rId7"/>
    <p:sldId id="265" r:id="rId8"/>
    <p:sldId id="262" r:id="rId9"/>
    <p:sldId id="263"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2" d="100"/>
          <a:sy n="52" d="100"/>
        </p:scale>
        <p:origin x="-82" y="-53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401F77-9C31-4196-9E8A-91414C70063B}" type="datetimeFigureOut">
              <a:rPr lang="en-US" smtClean="0"/>
              <a:t>8/23/2013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65743C-215C-4F5F-ACA6-348A60F7472D}" type="slidenum">
              <a:rPr lang="en-US" smtClean="0"/>
              <a:t>‹#›</a:t>
            </a:fld>
            <a:endParaRPr lang="en-US"/>
          </a:p>
        </p:txBody>
      </p:sp>
    </p:spTree>
    <p:extLst>
      <p:ext uri="{BB962C8B-B14F-4D97-AF65-F5344CB8AC3E}">
        <p14:creationId xmlns:p14="http://schemas.microsoft.com/office/powerpoint/2010/main" val="32305554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65743C-215C-4F5F-ACA6-348A60F7472D}" type="slidenum">
              <a:rPr lang="en-US" smtClean="0"/>
              <a:t>1</a:t>
            </a:fld>
            <a:endParaRPr lang="en-US"/>
          </a:p>
        </p:txBody>
      </p:sp>
    </p:spTree>
    <p:extLst>
      <p:ext uri="{BB962C8B-B14F-4D97-AF65-F5344CB8AC3E}">
        <p14:creationId xmlns:p14="http://schemas.microsoft.com/office/powerpoint/2010/main" val="27964245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65743C-215C-4F5F-ACA6-348A60F7472D}" type="slidenum">
              <a:rPr lang="en-US" smtClean="0"/>
              <a:t>10</a:t>
            </a:fld>
            <a:endParaRPr lang="en-US"/>
          </a:p>
        </p:txBody>
      </p:sp>
    </p:spTree>
    <p:extLst>
      <p:ext uri="{BB962C8B-B14F-4D97-AF65-F5344CB8AC3E}">
        <p14:creationId xmlns:p14="http://schemas.microsoft.com/office/powerpoint/2010/main" val="7665000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65743C-215C-4F5F-ACA6-348A60F7472D}" type="slidenum">
              <a:rPr lang="en-US" smtClean="0"/>
              <a:t>2</a:t>
            </a:fld>
            <a:endParaRPr lang="en-US"/>
          </a:p>
        </p:txBody>
      </p:sp>
    </p:spTree>
    <p:extLst>
      <p:ext uri="{BB962C8B-B14F-4D97-AF65-F5344CB8AC3E}">
        <p14:creationId xmlns:p14="http://schemas.microsoft.com/office/powerpoint/2010/main" val="8131981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65743C-215C-4F5F-ACA6-348A60F7472D}" type="slidenum">
              <a:rPr lang="en-US" smtClean="0"/>
              <a:t>3</a:t>
            </a:fld>
            <a:endParaRPr lang="en-US"/>
          </a:p>
        </p:txBody>
      </p:sp>
    </p:spTree>
    <p:extLst>
      <p:ext uri="{BB962C8B-B14F-4D97-AF65-F5344CB8AC3E}">
        <p14:creationId xmlns:p14="http://schemas.microsoft.com/office/powerpoint/2010/main" val="28131573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65743C-215C-4F5F-ACA6-348A60F7472D}" type="slidenum">
              <a:rPr lang="en-US" smtClean="0"/>
              <a:t>4</a:t>
            </a:fld>
            <a:endParaRPr lang="en-US"/>
          </a:p>
        </p:txBody>
      </p:sp>
    </p:spTree>
    <p:extLst>
      <p:ext uri="{BB962C8B-B14F-4D97-AF65-F5344CB8AC3E}">
        <p14:creationId xmlns:p14="http://schemas.microsoft.com/office/powerpoint/2010/main" val="42463578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65743C-215C-4F5F-ACA6-348A60F7472D}" type="slidenum">
              <a:rPr lang="en-US" smtClean="0"/>
              <a:t>5</a:t>
            </a:fld>
            <a:endParaRPr lang="en-US"/>
          </a:p>
        </p:txBody>
      </p:sp>
    </p:spTree>
    <p:extLst>
      <p:ext uri="{BB962C8B-B14F-4D97-AF65-F5344CB8AC3E}">
        <p14:creationId xmlns:p14="http://schemas.microsoft.com/office/powerpoint/2010/main" val="30903192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65743C-215C-4F5F-ACA6-348A60F7472D}" type="slidenum">
              <a:rPr lang="en-US" smtClean="0"/>
              <a:t>6</a:t>
            </a:fld>
            <a:endParaRPr lang="en-US"/>
          </a:p>
        </p:txBody>
      </p:sp>
    </p:spTree>
    <p:extLst>
      <p:ext uri="{BB962C8B-B14F-4D97-AF65-F5344CB8AC3E}">
        <p14:creationId xmlns:p14="http://schemas.microsoft.com/office/powerpoint/2010/main" val="33840214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65743C-215C-4F5F-ACA6-348A60F7472D}" type="slidenum">
              <a:rPr lang="en-US" smtClean="0"/>
              <a:t>7</a:t>
            </a:fld>
            <a:endParaRPr lang="en-US"/>
          </a:p>
        </p:txBody>
      </p:sp>
    </p:spTree>
    <p:extLst>
      <p:ext uri="{BB962C8B-B14F-4D97-AF65-F5344CB8AC3E}">
        <p14:creationId xmlns:p14="http://schemas.microsoft.com/office/powerpoint/2010/main" val="38926880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65743C-215C-4F5F-ACA6-348A60F7472D}" type="slidenum">
              <a:rPr lang="en-US" smtClean="0"/>
              <a:t>8</a:t>
            </a:fld>
            <a:endParaRPr lang="en-US"/>
          </a:p>
        </p:txBody>
      </p:sp>
    </p:spTree>
    <p:extLst>
      <p:ext uri="{BB962C8B-B14F-4D97-AF65-F5344CB8AC3E}">
        <p14:creationId xmlns:p14="http://schemas.microsoft.com/office/powerpoint/2010/main" val="22284171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65743C-215C-4F5F-ACA6-348A60F7472D}" type="slidenum">
              <a:rPr lang="en-US" smtClean="0"/>
              <a:t>9</a:t>
            </a:fld>
            <a:endParaRPr lang="en-US"/>
          </a:p>
        </p:txBody>
      </p:sp>
    </p:spTree>
    <p:extLst>
      <p:ext uri="{BB962C8B-B14F-4D97-AF65-F5344CB8AC3E}">
        <p14:creationId xmlns:p14="http://schemas.microsoft.com/office/powerpoint/2010/main" val="812975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t>8/23/2013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t>8/23/2013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t>8/23/2013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t>8/23/2013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EBB0C4-6273-4C6E-B9BD-2EDC30F1CD52}" type="datetimeFigureOut">
              <a:rPr lang="en-US" dirty="0"/>
              <a:t>8/23/2013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8/23/2013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8/23/2013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t>8/23/2013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t>8/23/2013</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2ABBEA6-7C60-4B02-AE87-00D78D8422AF}" type="datetimeFigureOut">
              <a:rPr lang="en-US" dirty="0"/>
              <a:t>8/23/2013</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CAD897-D46E-4AD2-BD9B-49DD3E640873}" type="datetimeFigureOut">
              <a:rPr lang="en-US" dirty="0"/>
              <a:t>8/23/2013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dirty="0"/>
              <a:t>8/23/2013</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dp.la/"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www.npr.org/blogs/alltechconsidered/2013/08/19/213498478/combining-the-nations-digitized-libraries-all-in-one-place"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dp.la/map"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blogs.law.harvard.edu/dplaalpha/about/digital-hubs-pilot-project/dpla-content-hubs/"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hyperlink" Target="http://blogs.law.harvard.edu/dplaalpha/about/digital-hubs-pilot-project/service-hubs/"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www.newyorkheritage.org/"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hyperlink" Target="http://digitalmetro.contentdm.oclc.org/" TargetMode="External"/><Relationship Id="rId5" Type="http://schemas.openxmlformats.org/officeDocument/2006/relationships/hyperlink" Target="http://www.longislandmemories.org/" TargetMode="External"/><Relationship Id="rId4" Type="http://schemas.openxmlformats.org/officeDocument/2006/relationships/hyperlink" Target="http://www.hrvh.org/"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 </a:t>
            </a:r>
            <a:endParaRPr lang="en-US" dirty="0"/>
          </a:p>
        </p:txBody>
      </p:sp>
      <p:sp>
        <p:nvSpPr>
          <p:cNvPr id="3" name="Subtitle 2"/>
          <p:cNvSpPr>
            <a:spLocks noGrp="1"/>
          </p:cNvSpPr>
          <p:nvPr>
            <p:ph type="subTitle" idx="1"/>
          </p:nvPr>
        </p:nvSpPr>
        <p:spPr/>
        <p:txBody>
          <a:bodyPr>
            <a:normAutofit lnSpcReduction="10000"/>
          </a:bodyPr>
          <a:lstStyle/>
          <a:p>
            <a:pPr algn="ctr"/>
            <a:r>
              <a:rPr lang="en-US" sz="4000" b="1" dirty="0" smtClean="0"/>
              <a:t>PLANNING FOR A DPLA </a:t>
            </a:r>
            <a:r>
              <a:rPr lang="en-US" sz="4000" b="1" dirty="0" smtClean="0"/>
              <a:t>SERVICE HUB FOR NEW YORK STATE</a:t>
            </a:r>
            <a:endParaRPr lang="en-US" sz="4000" b="1" dirty="0"/>
          </a:p>
        </p:txBody>
      </p:sp>
      <p:pic>
        <p:nvPicPr>
          <p:cNvPr id="5" name="Picture 4">
            <a:hlinkClick r:id="rId3"/>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82819" y="990075"/>
            <a:ext cx="5549900" cy="1790700"/>
          </a:xfrm>
          <a:prstGeom prst="rect">
            <a:avLst/>
          </a:prstGeom>
        </p:spPr>
      </p:pic>
    </p:spTree>
    <p:extLst>
      <p:ext uri="{BB962C8B-B14F-4D97-AF65-F5344CB8AC3E}">
        <p14:creationId xmlns:p14="http://schemas.microsoft.com/office/powerpoint/2010/main" val="2700787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87606" y="777922"/>
            <a:ext cx="8789158" cy="5170646"/>
          </a:xfrm>
          <a:prstGeom prst="rect">
            <a:avLst/>
          </a:prstGeom>
          <a:noFill/>
        </p:spPr>
        <p:txBody>
          <a:bodyPr wrap="square" rtlCol="0">
            <a:spAutoFit/>
          </a:bodyPr>
          <a:lstStyle/>
          <a:p>
            <a:r>
              <a:rPr lang="en-US" sz="2400" b="1" i="1" dirty="0" smtClean="0"/>
              <a:t>Columbia initial contributions, starting in 2014, could include:</a:t>
            </a:r>
            <a:br>
              <a:rPr lang="en-US" sz="2400" b="1" i="1" dirty="0" smtClean="0"/>
            </a:br>
            <a:endParaRPr lang="en-US" sz="2400" b="1" i="1" dirty="0" smtClean="0"/>
          </a:p>
          <a:p>
            <a:pPr marL="285750" indent="-285750">
              <a:buFont typeface="Arial" panose="020B0604020202020204" pitchFamily="34" charset="0"/>
              <a:buChar char="•"/>
            </a:pPr>
            <a:r>
              <a:rPr lang="en-US" sz="2400" dirty="0" smtClean="0"/>
              <a:t>Community Service Society Photos</a:t>
            </a:r>
          </a:p>
          <a:p>
            <a:pPr marL="285750" indent="-285750">
              <a:buFont typeface="Arial" panose="020B0604020202020204" pitchFamily="34" charset="0"/>
              <a:buChar char="•"/>
            </a:pPr>
            <a:r>
              <a:rPr lang="en-US" sz="2400" dirty="0" smtClean="0"/>
              <a:t>Lindquist Native American Photos</a:t>
            </a:r>
          </a:p>
          <a:p>
            <a:pPr marL="285750" indent="-285750">
              <a:buFont typeface="Arial" panose="020B0604020202020204" pitchFamily="34" charset="0"/>
              <a:buChar char="•"/>
            </a:pPr>
            <a:r>
              <a:rPr lang="en-US" sz="2400" dirty="0" smtClean="0"/>
              <a:t>Biggert Architectural Vignettes</a:t>
            </a:r>
          </a:p>
          <a:p>
            <a:pPr marL="285750" indent="-285750">
              <a:buFont typeface="Arial" panose="020B0604020202020204" pitchFamily="34" charset="0"/>
              <a:buChar char="•"/>
            </a:pPr>
            <a:r>
              <a:rPr lang="en-US" sz="2400" dirty="0" smtClean="0"/>
              <a:t>John Jay Papers</a:t>
            </a:r>
          </a:p>
          <a:p>
            <a:pPr marL="285750" indent="-285750">
              <a:buFont typeface="Arial" panose="020B0604020202020204" pitchFamily="34" charset="0"/>
              <a:buChar char="•"/>
            </a:pPr>
            <a:r>
              <a:rPr lang="en-US" sz="2400" dirty="0" smtClean="0"/>
              <a:t>Herbert Lehman Papers</a:t>
            </a:r>
          </a:p>
          <a:p>
            <a:pPr marL="285750" indent="-285750">
              <a:buFont typeface="Arial" panose="020B0604020202020204" pitchFamily="34" charset="0"/>
              <a:buChar char="•"/>
            </a:pPr>
            <a:r>
              <a:rPr lang="en-US" sz="2400" dirty="0" smtClean="0"/>
              <a:t>Urban Stage Design Models and Documents</a:t>
            </a:r>
          </a:p>
          <a:p>
            <a:pPr marL="285750" indent="-285750">
              <a:buFont typeface="Arial" panose="020B0604020202020204" pitchFamily="34" charset="0"/>
              <a:buChar char="•"/>
            </a:pPr>
            <a:r>
              <a:rPr lang="en-US" sz="2400" dirty="0" smtClean="0"/>
              <a:t>New York Real Estate Brochure Collection</a:t>
            </a:r>
          </a:p>
          <a:p>
            <a:pPr marL="285750" indent="-285750">
              <a:buFont typeface="Arial" panose="020B0604020202020204" pitchFamily="34" charset="0"/>
              <a:buChar char="•"/>
            </a:pPr>
            <a:r>
              <a:rPr lang="en-US" sz="2400" dirty="0" smtClean="0"/>
              <a:t>Greene and Greene Architectural Drawings and Photos</a:t>
            </a:r>
          </a:p>
          <a:p>
            <a:r>
              <a:rPr lang="en-US" sz="2400" dirty="0"/>
              <a:t>a</a:t>
            </a:r>
            <a:r>
              <a:rPr lang="en-US" sz="2400" dirty="0" smtClean="0"/>
              <a:t>nd more …</a:t>
            </a:r>
          </a:p>
          <a:p>
            <a:endParaRPr lang="en-US" sz="2400" dirty="0" smtClean="0"/>
          </a:p>
          <a:p>
            <a:r>
              <a:rPr lang="en-US" sz="2400" dirty="0" smtClean="0"/>
              <a:t>Plus non-U.S. collections.  (No digitized books collections at present.)</a:t>
            </a:r>
          </a:p>
          <a:p>
            <a:pPr marL="285750" indent="-285750">
              <a:buFont typeface="Arial" panose="020B0604020202020204" pitchFamily="34" charset="0"/>
              <a:buChar char="•"/>
            </a:pPr>
            <a:endParaRPr lang="en-US" dirty="0" smtClean="0"/>
          </a:p>
        </p:txBody>
      </p:sp>
    </p:spTree>
    <p:extLst>
      <p:ext uri="{BB962C8B-B14F-4D97-AF65-F5344CB8AC3E}">
        <p14:creationId xmlns:p14="http://schemas.microsoft.com/office/powerpoint/2010/main" val="37348579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07916" y="1847278"/>
            <a:ext cx="7556214" cy="2585323"/>
          </a:xfrm>
          <a:prstGeom prst="rect">
            <a:avLst/>
          </a:prstGeom>
          <a:noFill/>
        </p:spPr>
        <p:txBody>
          <a:bodyPr wrap="square" rtlCol="0">
            <a:spAutoFit/>
          </a:bodyPr>
          <a:lstStyle/>
          <a:p>
            <a:pPr fontAlgn="base"/>
            <a:r>
              <a:rPr lang="en-US" sz="2400" dirty="0" smtClean="0"/>
              <a:t>Background:</a:t>
            </a:r>
            <a:br>
              <a:rPr lang="en-US" sz="2400" dirty="0" smtClean="0"/>
            </a:br>
            <a:endParaRPr lang="en-US" sz="2400" dirty="0" smtClean="0"/>
          </a:p>
          <a:p>
            <a:pPr fontAlgn="base"/>
            <a:r>
              <a:rPr lang="en-US" sz="2400" dirty="0" smtClean="0"/>
              <a:t>NPR piece, August 19, 2013 (audio)</a:t>
            </a:r>
            <a:br>
              <a:rPr lang="en-US" sz="2400" dirty="0" smtClean="0"/>
            </a:br>
            <a:endParaRPr lang="en-US" sz="2400" dirty="0" smtClean="0"/>
          </a:p>
          <a:p>
            <a:pPr fontAlgn="base"/>
            <a:r>
              <a:rPr lang="en-US" sz="2400" i="1" dirty="0" smtClean="0">
                <a:hlinkClick r:id="rId3"/>
              </a:rPr>
              <a:t>Combining </a:t>
            </a:r>
            <a:r>
              <a:rPr lang="en-US" sz="2400" i="1" dirty="0">
                <a:hlinkClick r:id="rId3"/>
              </a:rPr>
              <a:t>The Nation's Digitized Libraries, All In One </a:t>
            </a:r>
            <a:r>
              <a:rPr lang="en-US" sz="2400" i="1" dirty="0" smtClean="0">
                <a:hlinkClick r:id="rId3"/>
              </a:rPr>
              <a:t>Place</a:t>
            </a:r>
            <a:endParaRPr lang="en-US" sz="2400" i="1" dirty="0" smtClean="0"/>
          </a:p>
          <a:p>
            <a:pPr fontAlgn="base"/>
            <a:endParaRPr lang="en-US" sz="2400" dirty="0"/>
          </a:p>
          <a:p>
            <a:pPr fontAlgn="base"/>
            <a:endParaRPr lang="en-US" dirty="0"/>
          </a:p>
        </p:txBody>
      </p:sp>
    </p:spTree>
    <p:extLst>
      <p:ext uri="{BB962C8B-B14F-4D97-AF65-F5344CB8AC3E}">
        <p14:creationId xmlns:p14="http://schemas.microsoft.com/office/powerpoint/2010/main" val="20061821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47917" y="2006220"/>
            <a:ext cx="7574507" cy="1569660"/>
          </a:xfrm>
          <a:prstGeom prst="rect">
            <a:avLst/>
          </a:prstGeom>
          <a:noFill/>
        </p:spPr>
        <p:txBody>
          <a:bodyPr wrap="square" rtlCol="0">
            <a:spAutoFit/>
          </a:bodyPr>
          <a:lstStyle/>
          <a:p>
            <a:r>
              <a:rPr lang="en-US" sz="2400" dirty="0" smtClean="0"/>
              <a:t>DPLA currently has about 2.8 million items</a:t>
            </a:r>
          </a:p>
          <a:p>
            <a:endParaRPr lang="en-US" sz="2400" dirty="0"/>
          </a:p>
          <a:p>
            <a:endParaRPr lang="en-US" sz="2400" dirty="0" smtClean="0"/>
          </a:p>
          <a:p>
            <a:r>
              <a:rPr lang="en-US" sz="2400" dirty="0" smtClean="0">
                <a:hlinkClick r:id="rId3"/>
              </a:rPr>
              <a:t>Map of items with geo-location information</a:t>
            </a:r>
            <a:r>
              <a:rPr lang="en-US" sz="2400" dirty="0" smtClean="0"/>
              <a:t> </a:t>
            </a:r>
            <a:endParaRPr lang="en-US" sz="2400" dirty="0"/>
          </a:p>
        </p:txBody>
      </p:sp>
    </p:spTree>
    <p:extLst>
      <p:ext uri="{BB962C8B-B14F-4D97-AF65-F5344CB8AC3E}">
        <p14:creationId xmlns:p14="http://schemas.microsoft.com/office/powerpoint/2010/main" val="3170234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95576" y="949994"/>
            <a:ext cx="7722973" cy="4647426"/>
          </a:xfrm>
          <a:prstGeom prst="rect">
            <a:avLst/>
          </a:prstGeom>
          <a:noFill/>
        </p:spPr>
        <p:txBody>
          <a:bodyPr wrap="square" rtlCol="0">
            <a:spAutoFit/>
          </a:bodyPr>
          <a:lstStyle/>
          <a:p>
            <a:r>
              <a:rPr lang="en-US" sz="3200" b="1" dirty="0" smtClean="0"/>
              <a:t>DPLA Content Contribution Structure</a:t>
            </a:r>
            <a:br>
              <a:rPr lang="en-US" sz="3200" b="1" dirty="0" smtClean="0"/>
            </a:br>
            <a:r>
              <a:rPr lang="en-US" sz="2400" b="1" i="1" dirty="0" smtClean="0"/>
              <a:t/>
            </a:r>
            <a:br>
              <a:rPr lang="en-US" sz="2400" b="1" i="1" dirty="0" smtClean="0"/>
            </a:br>
            <a:endParaRPr lang="en-US" sz="2400" b="1" i="1" dirty="0" smtClean="0"/>
          </a:p>
          <a:p>
            <a:pPr marL="285750" indent="-285750">
              <a:buFont typeface="Arial" panose="020B0604020202020204" pitchFamily="34" charset="0"/>
              <a:buChar char="•"/>
            </a:pPr>
            <a:r>
              <a:rPr lang="en-US" sz="2400" b="1" i="1" dirty="0" smtClean="0"/>
              <a:t>Content Hubs (6)</a:t>
            </a:r>
            <a:br>
              <a:rPr lang="en-US" sz="2400" b="1" i="1" dirty="0" smtClean="0"/>
            </a:br>
            <a:r>
              <a:rPr lang="en-US" sz="2400" u="sng" dirty="0">
                <a:hlinkClick r:id="rId3"/>
              </a:rPr>
              <a:t>http://blogs.law.harvard.edu/dplaalpha/about/digital-hubs-pilot-project/dpla-content-hubs</a:t>
            </a:r>
            <a:r>
              <a:rPr lang="en-US" sz="2400" u="sng" dirty="0" smtClean="0">
                <a:hlinkClick r:id="rId3"/>
              </a:rPr>
              <a:t>/</a:t>
            </a:r>
            <a:r>
              <a:rPr lang="en-US" sz="2400" dirty="0" smtClean="0"/>
              <a:t/>
            </a:r>
            <a:br>
              <a:rPr lang="en-US" sz="2400" dirty="0" smtClean="0"/>
            </a:br>
            <a:r>
              <a:rPr lang="en-US" sz="2400" dirty="0" smtClean="0"/>
              <a:t/>
            </a:r>
            <a:br>
              <a:rPr lang="en-US" sz="2400" dirty="0" smtClean="0"/>
            </a:br>
            <a:endParaRPr lang="en-US" sz="2400" dirty="0" smtClean="0"/>
          </a:p>
          <a:p>
            <a:pPr marL="285750" indent="-285750">
              <a:buFont typeface="Arial" panose="020B0604020202020204" pitchFamily="34" charset="0"/>
              <a:buChar char="•"/>
            </a:pPr>
            <a:r>
              <a:rPr lang="en-US" sz="2400" b="1" i="1" dirty="0" smtClean="0"/>
              <a:t>Service Hubs (6)</a:t>
            </a:r>
            <a:r>
              <a:rPr lang="en-US" sz="2400" dirty="0" smtClean="0"/>
              <a:t/>
            </a:r>
            <a:br>
              <a:rPr lang="en-US" sz="2400" dirty="0" smtClean="0"/>
            </a:br>
            <a:r>
              <a:rPr lang="en-US" sz="2400" u="sng" dirty="0">
                <a:hlinkClick r:id="rId4"/>
              </a:rPr>
              <a:t>http://blogs.law.harvard.edu/dplaalpha/about/digital-hubs-pilot-project/service-hubs/</a:t>
            </a:r>
            <a:r>
              <a:rPr lang="en-US" sz="2400" dirty="0" smtClean="0"/>
              <a:t/>
            </a:r>
            <a:br>
              <a:rPr lang="en-US" sz="2400" dirty="0" smtClean="0"/>
            </a:br>
            <a:endParaRPr lang="en-US" sz="2400" dirty="0"/>
          </a:p>
        </p:txBody>
      </p:sp>
    </p:spTree>
    <p:extLst>
      <p:ext uri="{BB962C8B-B14F-4D97-AF65-F5344CB8AC3E}">
        <p14:creationId xmlns:p14="http://schemas.microsoft.com/office/powerpoint/2010/main" val="22262518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26074" y="483389"/>
            <a:ext cx="7821827" cy="5170646"/>
          </a:xfrm>
          <a:prstGeom prst="rect">
            <a:avLst/>
          </a:prstGeom>
          <a:noFill/>
        </p:spPr>
        <p:txBody>
          <a:bodyPr wrap="square" rtlCol="0">
            <a:spAutoFit/>
          </a:bodyPr>
          <a:lstStyle/>
          <a:p>
            <a:r>
              <a:rPr lang="en-US" sz="3200" dirty="0" smtClean="0"/>
              <a:t>SERVICE HUBS</a:t>
            </a:r>
            <a:r>
              <a:rPr lang="en-US" dirty="0" smtClean="0"/>
              <a:t/>
            </a:r>
            <a:br>
              <a:rPr lang="en-US" dirty="0" smtClean="0"/>
            </a:br>
            <a:r>
              <a:rPr lang="en-US" dirty="0" smtClean="0"/>
              <a:t/>
            </a:r>
            <a:br>
              <a:rPr lang="en-US" dirty="0" smtClean="0"/>
            </a:br>
            <a:r>
              <a:rPr lang="en-US" sz="2000" b="1" dirty="0" smtClean="0"/>
              <a:t>Service </a:t>
            </a:r>
            <a:r>
              <a:rPr lang="en-US" sz="2000" b="1" dirty="0"/>
              <a:t>Hubs </a:t>
            </a:r>
            <a:r>
              <a:rPr lang="en-US" sz="2000" dirty="0"/>
              <a:t>aggregate metadata that resolves to digital objects (online texts, photographs, manuscript material, art work, etc.) from local libraries and other cultural heritage institutions. These DPLA partners are committed to working with the DPLA on behalf of a geographic region or community. To date, all service hubs represent states or regions of the United States, but we envision working with non-geographic based service hubs as well</a:t>
            </a:r>
            <a:r>
              <a:rPr lang="en-US" sz="2000" dirty="0" smtClean="0"/>
              <a:t>.</a:t>
            </a:r>
            <a:br>
              <a:rPr lang="en-US" sz="2000" dirty="0" smtClean="0"/>
            </a:br>
            <a:endParaRPr lang="en-US" sz="2000" dirty="0"/>
          </a:p>
          <a:p>
            <a:r>
              <a:rPr lang="en-US" sz="2000" dirty="0"/>
              <a:t>Under the Digital Hubs Pilot, Service Hubs also provide a full menu of standardized digital services to local institutions, including digitization, metadata consultation, metadata aggregation and storage services, as well as locally hosted community outreach programs that bring users in contact with digital content of local relevance</a:t>
            </a:r>
            <a:r>
              <a:rPr lang="en-US" sz="2000" dirty="0" smtClean="0"/>
              <a:t>.</a:t>
            </a:r>
            <a:br>
              <a:rPr lang="en-US" sz="2000" dirty="0" smtClean="0"/>
            </a:br>
            <a:endParaRPr lang="en-US" sz="2000" dirty="0"/>
          </a:p>
        </p:txBody>
      </p:sp>
    </p:spTree>
    <p:extLst>
      <p:ext uri="{BB962C8B-B14F-4D97-AF65-F5344CB8AC3E}">
        <p14:creationId xmlns:p14="http://schemas.microsoft.com/office/powerpoint/2010/main" val="34157341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95167" y="494270"/>
            <a:ext cx="8723870" cy="5940088"/>
          </a:xfrm>
          <a:prstGeom prst="rect">
            <a:avLst/>
          </a:prstGeom>
          <a:noFill/>
        </p:spPr>
        <p:txBody>
          <a:bodyPr wrap="square" rtlCol="0">
            <a:spAutoFit/>
          </a:bodyPr>
          <a:lstStyle/>
          <a:p>
            <a:r>
              <a:rPr lang="en-US" sz="2000" dirty="0"/>
              <a:t>A </a:t>
            </a:r>
            <a:r>
              <a:rPr lang="en-US" sz="2000" b="1" dirty="0"/>
              <a:t>Service Hub</a:t>
            </a:r>
            <a:r>
              <a:rPr lang="en-US" sz="2000" dirty="0"/>
              <a:t> can participate in a number ways. No matter the partnership model, Service Hubs commit to</a:t>
            </a:r>
            <a:r>
              <a:rPr lang="en-US" sz="2000" dirty="0" smtClean="0"/>
              <a:t>:</a:t>
            </a:r>
            <a:br>
              <a:rPr lang="en-US" sz="2000" dirty="0" smtClean="0"/>
            </a:br>
            <a:endParaRPr lang="en-US" sz="2000" dirty="0"/>
          </a:p>
          <a:p>
            <a:pPr marL="285750" lvl="0" indent="-285750">
              <a:buFont typeface="Arial" panose="020B0604020202020204" pitchFamily="34" charset="0"/>
              <a:buChar char="•"/>
            </a:pPr>
            <a:r>
              <a:rPr lang="en-US" sz="2000" dirty="0"/>
              <a:t>representing their community (state, region, etc.) as the metadata aggregation point for the DPLA, and having the community buy-in to do </a:t>
            </a:r>
            <a:r>
              <a:rPr lang="en-US" sz="2000" dirty="0" smtClean="0"/>
              <a:t>so;</a:t>
            </a:r>
            <a:br>
              <a:rPr lang="en-US" sz="2000" dirty="0" smtClean="0"/>
            </a:br>
            <a:endParaRPr lang="en-US" sz="2000" dirty="0" smtClean="0"/>
          </a:p>
          <a:p>
            <a:pPr marL="285750" lvl="0" indent="-285750">
              <a:buFont typeface="Arial" panose="020B0604020202020204" pitchFamily="34" charset="0"/>
              <a:buChar char="•"/>
            </a:pPr>
            <a:r>
              <a:rPr lang="en-US" sz="2000" dirty="0" smtClean="0"/>
              <a:t>actively </a:t>
            </a:r>
            <a:r>
              <a:rPr lang="en-US" sz="2000" dirty="0"/>
              <a:t>addressing issues of metadata </a:t>
            </a:r>
            <a:r>
              <a:rPr lang="en-US" sz="2000" dirty="0" smtClean="0"/>
              <a:t>quality;</a:t>
            </a:r>
            <a:br>
              <a:rPr lang="en-US" sz="2000" dirty="0" smtClean="0"/>
            </a:br>
            <a:endParaRPr lang="en-US" sz="2000" dirty="0" smtClean="0"/>
          </a:p>
          <a:p>
            <a:pPr marL="285750" lvl="0" indent="-285750">
              <a:buFont typeface="Arial" panose="020B0604020202020204" pitchFamily="34" charset="0"/>
              <a:buChar char="•"/>
            </a:pPr>
            <a:r>
              <a:rPr lang="en-US" sz="2000" dirty="0" smtClean="0"/>
              <a:t>providing </a:t>
            </a:r>
            <a:r>
              <a:rPr lang="en-US" sz="2000" dirty="0"/>
              <a:t>outreach to their metadata providers, including working in partnership with the DPLA to educate partner institutions on open data, data quality, data consistency, data standards, rights, and other relevant </a:t>
            </a:r>
            <a:r>
              <a:rPr lang="en-US" sz="2000" dirty="0" smtClean="0"/>
              <a:t>subjects;</a:t>
            </a:r>
            <a:br>
              <a:rPr lang="en-US" sz="2000" dirty="0" smtClean="0"/>
            </a:br>
            <a:endParaRPr lang="en-US" sz="2000" dirty="0" smtClean="0"/>
          </a:p>
          <a:p>
            <a:pPr marL="285750" lvl="0" indent="-285750">
              <a:buFont typeface="Arial" panose="020B0604020202020204" pitchFamily="34" charset="0"/>
              <a:buChar char="•"/>
            </a:pPr>
            <a:r>
              <a:rPr lang="en-US" sz="2000" dirty="0" smtClean="0"/>
              <a:t>maintaining </a:t>
            </a:r>
            <a:r>
              <a:rPr lang="en-US" sz="2000" dirty="0"/>
              <a:t>technology or technologies (such as OAI-PMH, Resource Sync, etc.) that allow for metadata to be shared with the DPLA on a regular, consistent basis; </a:t>
            </a:r>
            <a:r>
              <a:rPr lang="en-US" sz="2000" dirty="0" smtClean="0"/>
              <a:t>and</a:t>
            </a:r>
            <a:br>
              <a:rPr lang="en-US" sz="2000" dirty="0" smtClean="0"/>
            </a:br>
            <a:endParaRPr lang="en-US" sz="2000" dirty="0" smtClean="0"/>
          </a:p>
          <a:p>
            <a:pPr marL="285750" lvl="0" indent="-285750">
              <a:buFont typeface="Arial" panose="020B0604020202020204" pitchFamily="34" charset="0"/>
              <a:buChar char="•"/>
            </a:pPr>
            <a:r>
              <a:rPr lang="en-US" sz="2000" dirty="0" smtClean="0"/>
              <a:t>actively </a:t>
            </a:r>
            <a:r>
              <a:rPr lang="en-US" sz="2000" dirty="0"/>
              <a:t>engaging with the broader community of data creators, providers, and users.</a:t>
            </a:r>
          </a:p>
          <a:p>
            <a:r>
              <a:rPr lang="en-US" sz="2000" dirty="0"/>
              <a:t> </a:t>
            </a:r>
          </a:p>
        </p:txBody>
      </p:sp>
    </p:spTree>
    <p:extLst>
      <p:ext uri="{BB962C8B-B14F-4D97-AF65-F5344CB8AC3E}">
        <p14:creationId xmlns:p14="http://schemas.microsoft.com/office/powerpoint/2010/main" val="22769744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28299" y="464024"/>
            <a:ext cx="9157648" cy="6001643"/>
          </a:xfrm>
          <a:prstGeom prst="rect">
            <a:avLst/>
          </a:prstGeom>
          <a:noFill/>
        </p:spPr>
        <p:txBody>
          <a:bodyPr wrap="square" rtlCol="0">
            <a:spAutoFit/>
          </a:bodyPr>
          <a:lstStyle/>
          <a:p>
            <a:r>
              <a:rPr lang="en-US" sz="2400" b="1" i="1" dirty="0" smtClean="0"/>
              <a:t>Meeting at MOMA at July 30, 2013.  Included:  </a:t>
            </a:r>
            <a:r>
              <a:rPr lang="en-US" sz="2400" dirty="0" smtClean="0"/>
              <a:t/>
            </a:r>
            <a:br>
              <a:rPr lang="en-US" sz="2400" dirty="0" smtClean="0"/>
            </a:br>
            <a:endParaRPr lang="en-US" sz="2400" dirty="0" smtClean="0"/>
          </a:p>
          <a:p>
            <a:pPr marL="342900" indent="-342900">
              <a:buFont typeface="Arial" panose="020B0604020202020204" pitchFamily="34" charset="0"/>
              <a:buChar char="•"/>
            </a:pPr>
            <a:r>
              <a:rPr lang="en-US" sz="2400" dirty="0" smtClean="0"/>
              <a:t>DPLA (</a:t>
            </a:r>
            <a:r>
              <a:rPr lang="en-US" sz="2400" dirty="0"/>
              <a:t>Dan Cohen, Emily </a:t>
            </a:r>
            <a:r>
              <a:rPr lang="en-US" sz="2400" dirty="0" smtClean="0"/>
              <a:t>Gore)</a:t>
            </a:r>
          </a:p>
          <a:p>
            <a:pPr marL="342900" indent="-342900">
              <a:buFont typeface="Arial" panose="020B0604020202020204" pitchFamily="34" charset="0"/>
              <a:buChar char="•"/>
            </a:pPr>
            <a:r>
              <a:rPr lang="en-US" sz="2400" dirty="0" smtClean="0"/>
              <a:t>Metro </a:t>
            </a:r>
          </a:p>
          <a:p>
            <a:pPr marL="342900" indent="-342900">
              <a:buFont typeface="Arial" panose="020B0604020202020204" pitchFamily="34" charset="0"/>
              <a:buChar char="•"/>
            </a:pPr>
            <a:r>
              <a:rPr lang="en-US" sz="2400" dirty="0" smtClean="0"/>
              <a:t>Sloan Foundation</a:t>
            </a:r>
          </a:p>
          <a:p>
            <a:pPr marL="342900" indent="-342900">
              <a:buFont typeface="Arial" panose="020B0604020202020204" pitchFamily="34" charset="0"/>
              <a:buChar char="•"/>
            </a:pPr>
            <a:r>
              <a:rPr lang="en-US" sz="2400" dirty="0" smtClean="0"/>
              <a:t>NYPL</a:t>
            </a:r>
          </a:p>
          <a:p>
            <a:pPr marL="342900" indent="-342900">
              <a:buFont typeface="Arial" panose="020B0604020202020204" pitchFamily="34" charset="0"/>
              <a:buChar char="•"/>
            </a:pPr>
            <a:r>
              <a:rPr lang="en-US" sz="2400" dirty="0" smtClean="0"/>
              <a:t>Columbia</a:t>
            </a:r>
          </a:p>
          <a:p>
            <a:pPr marL="342900" indent="-342900">
              <a:buFont typeface="Arial" panose="020B0604020202020204" pitchFamily="34" charset="0"/>
              <a:buChar char="•"/>
            </a:pPr>
            <a:r>
              <a:rPr lang="en-US" sz="2400" dirty="0" smtClean="0"/>
              <a:t>Queens Public Library</a:t>
            </a:r>
          </a:p>
          <a:p>
            <a:pPr marL="342900" indent="-342900">
              <a:buFont typeface="Arial" panose="020B0604020202020204" pitchFamily="34" charset="0"/>
              <a:buChar char="•"/>
            </a:pPr>
            <a:r>
              <a:rPr lang="en-US" sz="2400" dirty="0"/>
              <a:t>Northern New York Library </a:t>
            </a:r>
            <a:r>
              <a:rPr lang="en-US" sz="2400" dirty="0" smtClean="0"/>
              <a:t>Council </a:t>
            </a:r>
          </a:p>
          <a:p>
            <a:pPr marL="342900" indent="-342900">
              <a:buFont typeface="Arial" panose="020B0604020202020204" pitchFamily="34" charset="0"/>
              <a:buChar char="•"/>
            </a:pPr>
            <a:r>
              <a:rPr lang="en-US" sz="2400" dirty="0" smtClean="0"/>
              <a:t>Southeastern </a:t>
            </a:r>
            <a:r>
              <a:rPr lang="en-US" sz="2400" dirty="0"/>
              <a:t>New York Library </a:t>
            </a:r>
            <a:r>
              <a:rPr lang="en-US" sz="2400" dirty="0" smtClean="0"/>
              <a:t>Council</a:t>
            </a:r>
          </a:p>
          <a:p>
            <a:pPr marL="342900" indent="-342900">
              <a:buFont typeface="Arial" panose="020B0604020202020204" pitchFamily="34" charset="0"/>
              <a:buChar char="•"/>
            </a:pPr>
            <a:r>
              <a:rPr lang="en-US" sz="2400" dirty="0"/>
              <a:t>Brooklyn Public </a:t>
            </a:r>
            <a:r>
              <a:rPr lang="en-US" sz="2400" dirty="0" smtClean="0"/>
              <a:t>Library</a:t>
            </a:r>
          </a:p>
          <a:p>
            <a:pPr marL="342900" indent="-342900">
              <a:buFont typeface="Arial" panose="020B0604020202020204" pitchFamily="34" charset="0"/>
              <a:buChar char="•"/>
            </a:pPr>
            <a:r>
              <a:rPr lang="en-US" sz="2400" dirty="0" smtClean="0"/>
              <a:t>New York University</a:t>
            </a:r>
          </a:p>
          <a:p>
            <a:endParaRPr lang="en-US" sz="2400" dirty="0"/>
          </a:p>
          <a:p>
            <a:r>
              <a:rPr lang="en-US" sz="2400" dirty="0" smtClean="0"/>
              <a:t>There was agreement in principle that METRO would take on the role of DPLA service hub for New York State.</a:t>
            </a:r>
            <a:br>
              <a:rPr lang="en-US" sz="2400" dirty="0" smtClean="0"/>
            </a:br>
            <a:endParaRPr lang="en-US" sz="2400" dirty="0"/>
          </a:p>
        </p:txBody>
      </p:sp>
    </p:spTree>
    <p:extLst>
      <p:ext uri="{BB962C8B-B14F-4D97-AF65-F5344CB8AC3E}">
        <p14:creationId xmlns:p14="http://schemas.microsoft.com/office/powerpoint/2010/main" val="19647397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55093" y="905362"/>
            <a:ext cx="10795379" cy="4062651"/>
          </a:xfrm>
          <a:prstGeom prst="rect">
            <a:avLst/>
          </a:prstGeom>
          <a:noFill/>
        </p:spPr>
        <p:txBody>
          <a:bodyPr wrap="square" rtlCol="0">
            <a:spAutoFit/>
          </a:bodyPr>
          <a:lstStyle/>
          <a:p>
            <a:pPr algn="ctr"/>
            <a:r>
              <a:rPr lang="en-US" sz="2400" dirty="0" smtClean="0"/>
              <a:t>Likely Preliminary Focus for Service Hub Collecting</a:t>
            </a:r>
            <a:br>
              <a:rPr lang="en-US" sz="2400" dirty="0" smtClean="0"/>
            </a:br>
            <a:endParaRPr lang="en-US" sz="2400" dirty="0"/>
          </a:p>
          <a:p>
            <a:pPr marL="342900" indent="-342900">
              <a:buFont typeface="Arial" panose="020B0604020202020204" pitchFamily="34" charset="0"/>
              <a:buChar char="•"/>
            </a:pPr>
            <a:r>
              <a:rPr lang="en-US" sz="2400" dirty="0"/>
              <a:t>New York </a:t>
            </a:r>
            <a:r>
              <a:rPr lang="en-US" sz="2400" dirty="0" smtClean="0"/>
              <a:t>Heritage  - </a:t>
            </a:r>
            <a:r>
              <a:rPr lang="en-US" sz="2400" dirty="0">
                <a:hlinkClick r:id="rId3"/>
              </a:rPr>
              <a:t>http://www.newyorkheritage.org</a:t>
            </a:r>
            <a:r>
              <a:rPr lang="en-US" sz="2400" dirty="0" smtClean="0">
                <a:hlinkClick r:id="rId3"/>
              </a:rPr>
              <a:t>/</a:t>
            </a:r>
            <a:r>
              <a:rPr lang="en-US" sz="2400" dirty="0" smtClean="0"/>
              <a:t/>
            </a:r>
            <a:br>
              <a:rPr lang="en-US" sz="2400" dirty="0" smtClean="0"/>
            </a:br>
            <a:endParaRPr lang="en-US" sz="2400" dirty="0" smtClean="0"/>
          </a:p>
          <a:p>
            <a:pPr marL="342900" indent="-342900">
              <a:buFont typeface="Arial" panose="020B0604020202020204" pitchFamily="34" charset="0"/>
              <a:buChar char="•"/>
            </a:pPr>
            <a:r>
              <a:rPr lang="en-US" sz="2400" dirty="0" smtClean="0"/>
              <a:t>Hudson </a:t>
            </a:r>
            <a:r>
              <a:rPr lang="en-US" sz="2400" dirty="0"/>
              <a:t>River Valley </a:t>
            </a:r>
            <a:r>
              <a:rPr lang="en-US" sz="2400" dirty="0" smtClean="0"/>
              <a:t>Heritage - </a:t>
            </a:r>
            <a:r>
              <a:rPr lang="en-US" sz="2400" dirty="0">
                <a:hlinkClick r:id="rId4"/>
              </a:rPr>
              <a:t>http://www.hrvh.org</a:t>
            </a:r>
            <a:r>
              <a:rPr lang="en-US" sz="2400" dirty="0" smtClean="0">
                <a:hlinkClick r:id="rId4"/>
              </a:rPr>
              <a:t>/</a:t>
            </a:r>
            <a:r>
              <a:rPr lang="en-US" sz="2400" dirty="0" smtClean="0"/>
              <a:t/>
            </a:r>
            <a:br>
              <a:rPr lang="en-US" sz="2400" dirty="0" smtClean="0"/>
            </a:br>
            <a:endParaRPr lang="en-US" sz="2400" dirty="0" smtClean="0"/>
          </a:p>
          <a:p>
            <a:pPr marL="342900" indent="-342900">
              <a:buFont typeface="Arial" panose="020B0604020202020204" pitchFamily="34" charset="0"/>
              <a:buChar char="•"/>
            </a:pPr>
            <a:r>
              <a:rPr lang="en-US" sz="2400" dirty="0" smtClean="0"/>
              <a:t>Long </a:t>
            </a:r>
            <a:r>
              <a:rPr lang="en-US" sz="2400" dirty="0"/>
              <a:t>Island </a:t>
            </a:r>
            <a:r>
              <a:rPr lang="en-US" sz="2400" dirty="0" smtClean="0"/>
              <a:t>Library Resource Council - </a:t>
            </a:r>
            <a:r>
              <a:rPr lang="en-US" sz="2400" dirty="0">
                <a:hlinkClick r:id="rId5"/>
              </a:rPr>
              <a:t>http://www.longislandmemories.org</a:t>
            </a:r>
            <a:r>
              <a:rPr lang="en-US" sz="2400" dirty="0" smtClean="0">
                <a:hlinkClick r:id="rId5"/>
              </a:rPr>
              <a:t>/</a:t>
            </a:r>
            <a:r>
              <a:rPr lang="en-US" sz="2400" dirty="0" smtClean="0"/>
              <a:t/>
            </a:r>
            <a:br>
              <a:rPr lang="en-US" sz="2400" dirty="0" smtClean="0"/>
            </a:br>
            <a:endParaRPr lang="en-US" sz="2400" dirty="0" smtClean="0"/>
          </a:p>
          <a:p>
            <a:pPr marL="342900" indent="-342900">
              <a:buFont typeface="Arial" panose="020B0604020202020204" pitchFamily="34" charset="0"/>
              <a:buChar char="•"/>
            </a:pPr>
            <a:r>
              <a:rPr lang="en-US" sz="2400" dirty="0" smtClean="0"/>
              <a:t>METRO members collections - </a:t>
            </a:r>
            <a:r>
              <a:rPr lang="en-US" sz="2400" dirty="0" smtClean="0">
                <a:hlinkClick r:id="rId6"/>
              </a:rPr>
              <a:t>http</a:t>
            </a:r>
            <a:r>
              <a:rPr lang="en-US" sz="2400" dirty="0">
                <a:hlinkClick r:id="rId6"/>
              </a:rPr>
              <a:t>://digitalmetro.contentdm.oclc.org/</a:t>
            </a:r>
            <a:endParaRPr lang="en-US" sz="2400" dirty="0" smtClean="0"/>
          </a:p>
          <a:p>
            <a:pPr marL="342900" indent="-342900">
              <a:buFont typeface="Arial" panose="020B0604020202020204" pitchFamily="34" charset="0"/>
              <a:buChar char="•"/>
            </a:pPr>
            <a:endParaRPr lang="en-US" sz="2400" dirty="0"/>
          </a:p>
          <a:p>
            <a:endParaRPr lang="en-US" dirty="0"/>
          </a:p>
        </p:txBody>
      </p:sp>
    </p:spTree>
    <p:extLst>
      <p:ext uri="{BB962C8B-B14F-4D97-AF65-F5344CB8AC3E}">
        <p14:creationId xmlns:p14="http://schemas.microsoft.com/office/powerpoint/2010/main" val="36071662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56096" y="736979"/>
            <a:ext cx="7929349" cy="5262979"/>
          </a:xfrm>
          <a:prstGeom prst="rect">
            <a:avLst/>
          </a:prstGeom>
          <a:noFill/>
        </p:spPr>
        <p:txBody>
          <a:bodyPr wrap="square" rtlCol="0">
            <a:spAutoFit/>
          </a:bodyPr>
          <a:lstStyle/>
          <a:p>
            <a:r>
              <a:rPr lang="en-US" sz="2400" b="1" i="1" dirty="0" smtClean="0"/>
              <a:t>Next Steps:</a:t>
            </a:r>
          </a:p>
          <a:p>
            <a:endParaRPr lang="en-US" sz="2400" dirty="0" smtClean="0"/>
          </a:p>
          <a:p>
            <a:pPr marL="285750" indent="-285750">
              <a:buFont typeface="Arial" panose="020B0604020202020204" pitchFamily="34" charset="0"/>
              <a:buChar char="•"/>
            </a:pPr>
            <a:r>
              <a:rPr lang="en-US" sz="2400" dirty="0" smtClean="0"/>
              <a:t>METRO </a:t>
            </a:r>
            <a:r>
              <a:rPr lang="en-US" sz="2400" dirty="0"/>
              <a:t>will prepare a scope of work document for the New York DPLA service hub to </a:t>
            </a:r>
            <a:r>
              <a:rPr lang="en-US" sz="2400" dirty="0" smtClean="0"/>
              <a:t>be considered </a:t>
            </a:r>
            <a:r>
              <a:rPr lang="en-US" sz="2400" dirty="0"/>
              <a:t>by METRO Board, NY3Rs Association, and </a:t>
            </a:r>
            <a:r>
              <a:rPr lang="en-US" sz="2400" dirty="0" smtClean="0"/>
              <a:t>DPLA.</a:t>
            </a:r>
          </a:p>
          <a:p>
            <a:endParaRPr lang="en-US" sz="2400" dirty="0" smtClean="0"/>
          </a:p>
          <a:p>
            <a:pPr marL="285750" indent="-285750">
              <a:buFont typeface="Arial" panose="020B0604020202020204" pitchFamily="34" charset="0"/>
              <a:buChar char="•"/>
            </a:pPr>
            <a:r>
              <a:rPr lang="en-US" sz="2400" dirty="0" smtClean="0"/>
              <a:t>Advisory </a:t>
            </a:r>
            <a:r>
              <a:rPr lang="en-US" sz="2400" dirty="0"/>
              <a:t>committee and working groups will be assembled to oversee the project and </a:t>
            </a:r>
            <a:r>
              <a:rPr lang="en-US" sz="2400" dirty="0" smtClean="0"/>
              <a:t>provide guidance </a:t>
            </a:r>
            <a:r>
              <a:rPr lang="en-US" sz="2400" dirty="0"/>
              <a:t>with respect to content selection, metadata profiles, etc</a:t>
            </a:r>
            <a:r>
              <a:rPr lang="en-US" sz="2400" dirty="0" smtClean="0"/>
              <a:t>...</a:t>
            </a:r>
            <a:br>
              <a:rPr lang="en-US" sz="2400" dirty="0" smtClean="0"/>
            </a:br>
            <a:endParaRPr lang="en-US" sz="2400" dirty="0" smtClean="0"/>
          </a:p>
          <a:p>
            <a:pPr marL="285750" indent="-285750">
              <a:buFont typeface="Arial" panose="020B0604020202020204" pitchFamily="34" charset="0"/>
              <a:buChar char="•"/>
            </a:pPr>
            <a:r>
              <a:rPr lang="en-US" sz="2400" dirty="0" smtClean="0"/>
              <a:t>With </a:t>
            </a:r>
            <a:r>
              <a:rPr lang="en-US" sz="2400" dirty="0"/>
              <a:t>necessary components in place (MOUs defining responsibilities, assembly of </a:t>
            </a:r>
            <a:r>
              <a:rPr lang="en-US" sz="2400" dirty="0" smtClean="0"/>
              <a:t>advisory committee </a:t>
            </a:r>
            <a:r>
              <a:rPr lang="en-US" sz="2400" dirty="0"/>
              <a:t>and working groups, etc...), an agreement can be signed with DPLA and the NY </a:t>
            </a:r>
            <a:r>
              <a:rPr lang="en-US" sz="2400" dirty="0" smtClean="0"/>
              <a:t>Service Hub </a:t>
            </a:r>
            <a:r>
              <a:rPr lang="en-US" sz="2400" dirty="0"/>
              <a:t>can be announced in October.</a:t>
            </a:r>
          </a:p>
        </p:txBody>
      </p:sp>
    </p:spTree>
    <p:extLst>
      <p:ext uri="{BB962C8B-B14F-4D97-AF65-F5344CB8AC3E}">
        <p14:creationId xmlns:p14="http://schemas.microsoft.com/office/powerpoint/2010/main" val="4246455856"/>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107</TotalTime>
  <Words>149</Words>
  <Application>Microsoft Office PowerPoint</Application>
  <PresentationFormat>Custom</PresentationFormat>
  <Paragraphs>67</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Retrospect</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Stephen Davis</dc:creator>
  <cp:lastModifiedBy>Stephen Paul Davis</cp:lastModifiedBy>
  <cp:revision>27</cp:revision>
  <dcterms:created xsi:type="dcterms:W3CDTF">2013-08-21T01:23:58Z</dcterms:created>
  <dcterms:modified xsi:type="dcterms:W3CDTF">2013-08-23T16:18:18Z</dcterms:modified>
</cp:coreProperties>
</file>