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6" r:id="rId3"/>
    <p:sldId id="279" r:id="rId4"/>
    <p:sldId id="257" r:id="rId5"/>
    <p:sldId id="259" r:id="rId6"/>
    <p:sldId id="260" r:id="rId7"/>
    <p:sldId id="266" r:id="rId8"/>
    <p:sldId id="267" r:id="rId9"/>
    <p:sldId id="277" r:id="rId10"/>
    <p:sldId id="261" r:id="rId11"/>
    <p:sldId id="262" r:id="rId12"/>
    <p:sldId id="264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7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69F-82E2-4759-866A-F73C0E3D1D2A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4CF7-F968-4CE6-91E5-524B57591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69F-82E2-4759-866A-F73C0E3D1D2A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4CF7-F968-4CE6-91E5-524B57591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69F-82E2-4759-866A-F73C0E3D1D2A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4CF7-F968-4CE6-91E5-524B57591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69F-82E2-4759-866A-F73C0E3D1D2A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4CF7-F968-4CE6-91E5-524B57591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69F-82E2-4759-866A-F73C0E3D1D2A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4CF7-F968-4CE6-91E5-524B57591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69F-82E2-4759-866A-F73C0E3D1D2A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4CF7-F968-4CE6-91E5-524B57591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69F-82E2-4759-866A-F73C0E3D1D2A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4CF7-F968-4CE6-91E5-524B57591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69F-82E2-4759-866A-F73C0E3D1D2A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4CF7-F968-4CE6-91E5-524B57591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69F-82E2-4759-866A-F73C0E3D1D2A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4CF7-F968-4CE6-91E5-524B57591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69F-82E2-4759-866A-F73C0E3D1D2A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4CF7-F968-4CE6-91E5-524B575916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69F-82E2-4759-866A-F73C0E3D1D2A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9B4CF7-F968-4CE6-91E5-524B5759166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69B4CF7-F968-4CE6-91E5-524B5759166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C81F69F-82E2-4759-866A-F73C0E3D1D2A}" type="datetimeFigureOut">
              <a:rPr lang="en-US" smtClean="0"/>
              <a:t>9/23/2013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543800" cy="2593975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en-US" sz="4000" dirty="0" smtClean="0"/>
              <a:t>Ford International Fellowships Program Archive at Columbia University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000" dirty="0" smtClean="0"/>
              <a:t>Accomplishments &amp; Lessons Learned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8223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Born-Digital Content Preservation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Stage 1: </a:t>
            </a:r>
            <a:r>
              <a:rPr lang="en-US" sz="2400" dirty="0" smtClean="0"/>
              <a:t>Negotiate &amp; </a:t>
            </a:r>
            <a:r>
              <a:rPr lang="en-US" sz="2400" dirty="0"/>
              <a:t>work with / scope </a:t>
            </a:r>
            <a:r>
              <a:rPr lang="en-US" sz="2400" dirty="0" smtClean="0"/>
              <a:t>&amp; advise </a:t>
            </a:r>
            <a:r>
              <a:rPr lang="en-US" sz="2400" dirty="0"/>
              <a:t>content owners </a:t>
            </a:r>
            <a:r>
              <a:rPr lang="en-US" sz="2400" i="1" u="sng" dirty="0"/>
              <a:t>before</a:t>
            </a:r>
            <a:r>
              <a:rPr lang="en-US" sz="2400" dirty="0"/>
              <a:t> content transfer</a:t>
            </a:r>
          </a:p>
          <a:p>
            <a:pPr lvl="0"/>
            <a:r>
              <a:rPr lang="en-US" sz="2400" dirty="0"/>
              <a:t>Stage 2: Arrange for transfer of content: hard media </a:t>
            </a:r>
            <a:r>
              <a:rPr lang="en-US" sz="2400" dirty="0" smtClean="0"/>
              <a:t>preferred</a:t>
            </a:r>
            <a:endParaRPr lang="en-US" sz="2400" dirty="0"/>
          </a:p>
          <a:p>
            <a:pPr lvl="0"/>
            <a:r>
              <a:rPr lang="en-US" sz="2400" dirty="0"/>
              <a:t>Stage 3: Receive and accession content in curatorial division</a:t>
            </a:r>
          </a:p>
          <a:p>
            <a:pPr lvl="0"/>
            <a:r>
              <a:rPr lang="en-US" sz="2400" dirty="0"/>
              <a:t>Stage 4: Create preliminary documentation</a:t>
            </a:r>
          </a:p>
          <a:p>
            <a:pPr lvl="1"/>
            <a:r>
              <a:rPr lang="en-US" dirty="0"/>
              <a:t>Photograph transfer media</a:t>
            </a:r>
          </a:p>
          <a:p>
            <a:pPr lvl="1"/>
            <a:r>
              <a:rPr lang="en-US" dirty="0"/>
              <a:t>Create preliminary metadata for transfer </a:t>
            </a:r>
            <a:r>
              <a:rPr lang="en-US" dirty="0" smtClean="0"/>
              <a:t>media</a:t>
            </a:r>
            <a:endParaRPr lang="en-US" dirty="0"/>
          </a:p>
          <a:p>
            <a:pPr lvl="0"/>
            <a:r>
              <a:rPr lang="en-US" sz="2400" dirty="0"/>
              <a:t>Stage 5:  Read in content: Use digital forensics tools as needed to read media / copy content (e.g., FRED)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92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Born-Digital Preservation, cont.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400" dirty="0" smtClean="0"/>
              <a:t>Stage </a:t>
            </a:r>
            <a:r>
              <a:rPr lang="en-US" sz="2400" dirty="0"/>
              <a:t>6: Check and validate content</a:t>
            </a:r>
          </a:p>
          <a:p>
            <a:pPr lvl="1"/>
            <a:r>
              <a:rPr lang="en-US" dirty="0"/>
              <a:t>Create detailed inventory manifest</a:t>
            </a:r>
          </a:p>
          <a:p>
            <a:pPr lvl="1"/>
            <a:r>
              <a:rPr lang="en-US" dirty="0"/>
              <a:t>Perform fixity checks</a:t>
            </a:r>
          </a:p>
          <a:p>
            <a:pPr lvl="1"/>
            <a:r>
              <a:rPr lang="en-US" dirty="0"/>
              <a:t>Perform virus checks</a:t>
            </a:r>
          </a:p>
          <a:p>
            <a:pPr lvl="0"/>
            <a:r>
              <a:rPr lang="en-US" sz="2400" dirty="0"/>
              <a:t>Stage 7:  Create archival master of original content</a:t>
            </a:r>
          </a:p>
          <a:p>
            <a:pPr lvl="0"/>
            <a:r>
              <a:rPr lang="en-US" sz="2400" dirty="0"/>
              <a:t>Stage 8:  Perform ‘appraisal’ </a:t>
            </a:r>
          </a:p>
          <a:p>
            <a:pPr lvl="1"/>
            <a:r>
              <a:rPr lang="en-US" dirty="0"/>
              <a:t>Content review (using FTK as needed)</a:t>
            </a:r>
          </a:p>
          <a:p>
            <a:pPr lvl="1"/>
            <a:r>
              <a:rPr lang="en-US" dirty="0"/>
              <a:t>Content weeding, if needed</a:t>
            </a:r>
          </a:p>
          <a:p>
            <a:pPr lvl="1"/>
            <a:r>
              <a:rPr lang="en-US" dirty="0"/>
              <a:t>Content reorganization, if needed</a:t>
            </a:r>
          </a:p>
          <a:p>
            <a:pPr lvl="0"/>
            <a:r>
              <a:rPr lang="en-US" sz="2400" dirty="0"/>
              <a:t>Stage 9:  Create Ingest Package (</a:t>
            </a:r>
            <a:r>
              <a:rPr lang="en-US" sz="2400" dirty="0" smtClean="0"/>
              <a:t>SIP)</a:t>
            </a:r>
          </a:p>
          <a:p>
            <a:pPr lvl="0"/>
            <a:r>
              <a:rPr lang="en-US" dirty="0" smtClean="0"/>
              <a:t>Stage </a:t>
            </a:r>
            <a:r>
              <a:rPr lang="en-US" dirty="0"/>
              <a:t>10:  Create full set of structural, preservation and rights metadata; optionally </a:t>
            </a:r>
            <a:r>
              <a:rPr lang="en-US" dirty="0" smtClean="0"/>
              <a:t>create </a:t>
            </a:r>
            <a:r>
              <a:rPr lang="en-US" dirty="0"/>
              <a:t>preservation derivatives (</a:t>
            </a:r>
            <a:r>
              <a:rPr lang="en-US" dirty="0" err="1"/>
              <a:t>Archivematica</a:t>
            </a:r>
            <a:r>
              <a:rPr lang="en-US" dirty="0"/>
              <a:t>)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45136"/>
            <a:ext cx="7736438" cy="50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6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Born-Digital Preservation,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Stage </a:t>
            </a:r>
            <a:r>
              <a:rPr lang="en-US" dirty="0"/>
              <a:t>11:  Generate Archival Information Package (AIP)</a:t>
            </a:r>
          </a:p>
          <a:p>
            <a:pPr lvl="0"/>
            <a:r>
              <a:rPr lang="en-US" dirty="0"/>
              <a:t>Stage 12:   Ingest into Preservation Repository (Fedora)</a:t>
            </a:r>
          </a:p>
          <a:p>
            <a:pPr lvl="0"/>
            <a:r>
              <a:rPr lang="en-US" dirty="0"/>
              <a:t>Stage 13:  Generate preservation and/or access derivatives as needed and integrate into original Fedora </a:t>
            </a:r>
            <a:r>
              <a:rPr lang="en-US" dirty="0" smtClean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01063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Archivematica</a:t>
            </a:r>
            <a:r>
              <a:rPr lang="en-US" dirty="0" smtClean="0"/>
              <a:t> is a great open-source application!</a:t>
            </a:r>
          </a:p>
          <a:p>
            <a:r>
              <a:rPr lang="en-US" dirty="0" smtClean="0"/>
              <a:t>Software development deadlines slip (we knew that)</a:t>
            </a:r>
          </a:p>
          <a:p>
            <a:r>
              <a:rPr lang="en-US" dirty="0" smtClean="0"/>
              <a:t>Over the last two years, ‘tooling’ in this domain has developed rapidly and continues to develop</a:t>
            </a:r>
          </a:p>
          <a:p>
            <a:r>
              <a:rPr lang="en-US" dirty="0" smtClean="0"/>
              <a:t>Working with content owners is highly desirable and very tricky</a:t>
            </a:r>
          </a:p>
          <a:p>
            <a:r>
              <a:rPr lang="en-US" dirty="0" smtClean="0"/>
              <a:t>The concept of a digital “original archival artifact” is very tricky</a:t>
            </a:r>
          </a:p>
          <a:p>
            <a:r>
              <a:rPr lang="en-US" dirty="0" smtClean="0"/>
              <a:t>There are more data formats floating around than you think there are (we’re up to 170 and counting)</a:t>
            </a:r>
          </a:p>
          <a:p>
            <a:r>
              <a:rPr lang="en-US" dirty="0" smtClean="0"/>
              <a:t>No one knows how best to preserve ‘databases’ and ensure their accessibility in the future</a:t>
            </a:r>
          </a:p>
          <a:p>
            <a:r>
              <a:rPr lang="en-US" dirty="0" smtClean="0"/>
              <a:t>Preserving and making accessible email is very challenging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85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Biggest Challenge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800" i="1" dirty="0">
                <a:latin typeface="Impact" panose="020B0806030902050204" pitchFamily="34" charset="0"/>
              </a:rPr>
              <a:t> </a:t>
            </a:r>
            <a:r>
              <a:rPr lang="en-US" sz="2800" b="1" dirty="0" smtClean="0">
                <a:latin typeface="+mj-lt"/>
              </a:rPr>
              <a:t>Sorting through and addressing confidentiality requirements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94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agreement with IFP: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 would come to us sorted into three categories: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sz="2800" b="1" dirty="0" smtClean="0"/>
              <a:t>Publicly accessible</a:t>
            </a:r>
          </a:p>
          <a:p>
            <a:pPr lvl="1"/>
            <a:r>
              <a:rPr lang="en-US" sz="2800" b="1" dirty="0" smtClean="0"/>
              <a:t>Viewable only onsite</a:t>
            </a:r>
          </a:p>
          <a:p>
            <a:pPr lvl="1"/>
            <a:r>
              <a:rPr lang="en-US" sz="2800" b="1" dirty="0" smtClean="0"/>
              <a:t>Embargoed until 2075</a:t>
            </a:r>
          </a:p>
          <a:p>
            <a:endParaRPr lang="en-US" dirty="0" smtClean="0"/>
          </a:p>
          <a:p>
            <a:r>
              <a:rPr lang="en-US" dirty="0" smtClean="0"/>
              <a:t>In retrospect, probably too ambitious a task for small offices in developing countries in their last weeks of operation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1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6200"/>
            <a:ext cx="5181600" cy="6705600"/>
          </a:xfrm>
        </p:spPr>
      </p:pic>
    </p:spTree>
    <p:extLst>
      <p:ext uri="{BB962C8B-B14F-4D97-AF65-F5344CB8AC3E}">
        <p14:creationId xmlns:p14="http://schemas.microsoft.com/office/powerpoint/2010/main" val="360468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restrictions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</a:t>
            </a:r>
            <a:r>
              <a:rPr lang="en-US" dirty="0"/>
              <a:t>requires </a:t>
            </a:r>
            <a:r>
              <a:rPr lang="en-US" u="sng" dirty="0"/>
              <a:t>substantial</a:t>
            </a:r>
            <a:r>
              <a:rPr lang="en-US" dirty="0"/>
              <a:t> manual </a:t>
            </a:r>
            <a:r>
              <a:rPr lang="en-US" dirty="0" smtClean="0"/>
              <a:t>remediation</a:t>
            </a:r>
          </a:p>
          <a:p>
            <a:endParaRPr lang="en-US" dirty="0"/>
          </a:p>
          <a:p>
            <a:r>
              <a:rPr lang="en-US" dirty="0" smtClean="0"/>
              <a:t>In 18 languages</a:t>
            </a:r>
          </a:p>
          <a:p>
            <a:endParaRPr lang="en-US" dirty="0"/>
          </a:p>
          <a:p>
            <a:r>
              <a:rPr lang="en-US" dirty="0"/>
              <a:t>Uncertainties remain about accuracy of status assignment and risk presented by possible </a:t>
            </a:r>
            <a:r>
              <a:rPr lang="en-US" dirty="0" smtClean="0"/>
              <a:t>errors</a:t>
            </a:r>
          </a:p>
          <a:p>
            <a:endParaRPr lang="en-US" dirty="0"/>
          </a:p>
          <a:p>
            <a:r>
              <a:rPr lang="en-US" dirty="0" smtClean="0"/>
              <a:t>We need to build new level of security and access functionality for our preservation repository and effective take-down mechanisms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8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8077901" cy="45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project was all that we expected it to be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more ….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We have already built a workflow and digital processing infrastructure that will serve this project and other born-digital projects in the future</a:t>
            </a:r>
          </a:p>
          <a:p>
            <a:r>
              <a:rPr lang="en-US" dirty="0" smtClean="0"/>
              <a:t>That infrastructure will continue to evolve and will need ongoing investment to stay current</a:t>
            </a:r>
          </a:p>
          <a:p>
            <a:r>
              <a:rPr lang="en-US" dirty="0" smtClean="0"/>
              <a:t>There are many born-digital preservation challenges we will need to work on with colleague institutions</a:t>
            </a:r>
          </a:p>
          <a:p>
            <a:r>
              <a:rPr lang="en-US" dirty="0" smtClean="0"/>
              <a:t>This is an entirely new programmatic area for CUL/IS currently resourced chiefly by grant funds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24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84" y="2819400"/>
            <a:ext cx="6490393" cy="18593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38400"/>
            <a:ext cx="2478677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Columbia’s tasks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/>
              <a:t>To house and make accessible IFP’s archives</a:t>
            </a:r>
            <a:br>
              <a:rPr lang="en-US" sz="3200" i="1" dirty="0" smtClean="0"/>
            </a:br>
            <a:endParaRPr lang="en-US" sz="3200" i="1" dirty="0" smtClean="0"/>
          </a:p>
          <a:p>
            <a:r>
              <a:rPr lang="en-US" sz="3200" i="1" dirty="0" smtClean="0"/>
              <a:t>But also ….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99043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Ford IFP Grant Key Objective: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800" dirty="0" smtClean="0"/>
              <a:t>“… to enable </a:t>
            </a:r>
            <a:r>
              <a:rPr lang="en-US" sz="2800" dirty="0"/>
              <a:t>Columbia Libraries to build out a full set of repository-based systems and services so that it can more easily acquire, ingest, process, preserve and make accessible both the paper and born-digital organizational records. The technological infrastructure built for this project will ultimately allow Columbia act as the central </a:t>
            </a:r>
            <a:r>
              <a:rPr lang="en-US" sz="2800" dirty="0" smtClean="0"/>
              <a:t>repository </a:t>
            </a:r>
            <a:r>
              <a:rPr lang="en-US" sz="2800" dirty="0"/>
              <a:t>for the electronic records of other institutions whose archives are deposited at Columbia</a:t>
            </a:r>
            <a:r>
              <a:rPr lang="en-US" sz="2800" dirty="0" smtClean="0"/>
              <a:t>.”</a:t>
            </a:r>
          </a:p>
          <a:p>
            <a:pPr marL="11430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791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Bird’s Eye View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6858000" cy="3581400"/>
          </a:xfrm>
        </p:spPr>
      </p:pic>
    </p:spTree>
    <p:extLst>
      <p:ext uri="{BB962C8B-B14F-4D97-AF65-F5344CB8AC3E}">
        <p14:creationId xmlns:p14="http://schemas.microsoft.com/office/powerpoint/2010/main" val="8871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6200"/>
            <a:ext cx="5181600" cy="6705600"/>
          </a:xfrm>
        </p:spPr>
      </p:pic>
    </p:spTree>
    <p:extLst>
      <p:ext uri="{BB962C8B-B14F-4D97-AF65-F5344CB8AC3E}">
        <p14:creationId xmlns:p14="http://schemas.microsoft.com/office/powerpoint/2010/main" val="30313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8486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400" dirty="0" smtClean="0"/>
              <a:t>#1.  How to build a robust, extensible, standards-based, open-source local workflow for born-digital content preservation from soup to nuts.</a:t>
            </a:r>
          </a:p>
        </p:txBody>
      </p:sp>
    </p:spTree>
    <p:extLst>
      <p:ext uri="{BB962C8B-B14F-4D97-AF65-F5344CB8AC3E}">
        <p14:creationId xmlns:p14="http://schemas.microsoft.com/office/powerpoint/2010/main" val="351959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7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772400" cy="1143000"/>
          </a:xfrm>
        </p:spPr>
        <p:txBody>
          <a:bodyPr/>
          <a:lstStyle/>
          <a:p>
            <a:r>
              <a:rPr lang="en-US" sz="3600" b="1" dirty="0" smtClean="0"/>
              <a:t>What does our new infrastructure do?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Helpful to have a very quick overview of what it is we have built so the lessons learned can be understood in context.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91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131</TotalTime>
  <Words>553</Words>
  <Application>Microsoft Office PowerPoint</Application>
  <PresentationFormat>On-screen Show (4:3)</PresentationFormat>
  <Paragraphs>70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Adjacency</vt:lpstr>
      <vt:lpstr>Ford International Fellowships Program Archive at Columbia University  Accomplishments &amp; Lessons Learned </vt:lpstr>
      <vt:lpstr>PowerPoint Presentation</vt:lpstr>
      <vt:lpstr>Columbia’s tasks …</vt:lpstr>
      <vt:lpstr>Ford IFP Grant Key Objective:</vt:lpstr>
      <vt:lpstr>Bird’s Eye View </vt:lpstr>
      <vt:lpstr>PowerPoint Presentation</vt:lpstr>
      <vt:lpstr>Lessons Learned …</vt:lpstr>
      <vt:lpstr>PowerPoint Presentation</vt:lpstr>
      <vt:lpstr>What does our new infrastructure do?</vt:lpstr>
      <vt:lpstr>Born-Digital Content Preservation</vt:lpstr>
      <vt:lpstr>PowerPoint Presentation</vt:lpstr>
      <vt:lpstr>Born-Digital Preservation, cont.</vt:lpstr>
      <vt:lpstr>PowerPoint Presentation</vt:lpstr>
      <vt:lpstr>Born-Digital Preservation, cont.</vt:lpstr>
      <vt:lpstr>Lessons Learned …</vt:lpstr>
      <vt:lpstr>Biggest Challenge …</vt:lpstr>
      <vt:lpstr>Our agreement with IFP:</vt:lpstr>
      <vt:lpstr>PowerPoint Presentation</vt:lpstr>
      <vt:lpstr>Access restrictions …</vt:lpstr>
      <vt:lpstr>In sum …</vt:lpstr>
      <vt:lpstr>Thank you.</vt:lpstr>
    </vt:vector>
  </TitlesOfParts>
  <Company>LITO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Ford International Fellowships Program Archive at Columbia University Libraries  Accomplishments &amp; Lessons Learned </dc:title>
  <dc:creator>Stephen Paul Davis</dc:creator>
  <cp:lastModifiedBy>Stephen Paul Davis</cp:lastModifiedBy>
  <cp:revision>45</cp:revision>
  <dcterms:created xsi:type="dcterms:W3CDTF">2013-09-11T23:34:09Z</dcterms:created>
  <dcterms:modified xsi:type="dcterms:W3CDTF">2013-09-23T14:42:50Z</dcterms:modified>
</cp:coreProperties>
</file>