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274" r:id="rId3"/>
    <p:sldId id="269" r:id="rId4"/>
    <p:sldId id="267" r:id="rId5"/>
    <p:sldId id="257" r:id="rId6"/>
    <p:sldId id="268" r:id="rId7"/>
    <p:sldId id="258" r:id="rId8"/>
    <p:sldId id="270" r:id="rId9"/>
    <p:sldId id="259" r:id="rId10"/>
    <p:sldId id="271" r:id="rId11"/>
    <p:sldId id="260" r:id="rId12"/>
    <p:sldId id="272" r:id="rId13"/>
    <p:sldId id="265" r:id="rId14"/>
    <p:sldId id="266" r:id="rId15"/>
    <p:sldId id="273" r:id="rId16"/>
    <p:sldId id="27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32" autoAdjust="0"/>
    <p:restoredTop sz="94660"/>
  </p:normalViewPr>
  <p:slideViewPr>
    <p:cSldViewPr snapToGrid="0">
      <p:cViewPr varScale="1">
        <p:scale>
          <a:sx n="63" d="100"/>
          <a:sy n="63" d="100"/>
        </p:scale>
        <p:origin x="91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01F77-9C31-4196-9E8A-91414C70063B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65743C-215C-4F5F-ACA6-348A60F74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555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245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393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0214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1509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6880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000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4551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619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841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254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13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198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4842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578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004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319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10/15/2013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10/15/2013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10/15/2013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10/15/2013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10/15/2013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10/15/2013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10/15/2013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10/15/2013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10/15/2013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10/15/2013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10/15/2013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10/15/2013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/>
              <a:t>Libraries ONLINE Exhibit support</a:t>
            </a:r>
            <a:endParaRPr lang="en-US" sz="4000" b="1" dirty="0"/>
          </a:p>
        </p:txBody>
      </p:sp>
      <p:pic>
        <p:nvPicPr>
          <p:cNvPr id="1026" name="Picture 2" descr="http://omeka.org/ui/i/logo-horizontal-288px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151" y="758952"/>
            <a:ext cx="7124200" cy="2226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07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0436" y="1009935"/>
            <a:ext cx="864087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/>
              <a:t>Great! But … </a:t>
            </a:r>
            <a:r>
              <a:rPr lang="en-US" sz="4000" b="1" i="1" dirty="0" err="1" smtClean="0"/>
              <a:t>Omeka</a:t>
            </a:r>
            <a:r>
              <a:rPr lang="en-US" sz="4000" b="1" i="1" dirty="0" smtClean="0"/>
              <a:t> is a growing metadata silo.  We need to ‘</a:t>
            </a:r>
            <a:r>
              <a:rPr lang="en-US" sz="4000" b="1" i="1" dirty="0" err="1" smtClean="0"/>
              <a:t>unsilo</a:t>
            </a:r>
            <a:r>
              <a:rPr lang="en-US" sz="4000" b="1" i="1" dirty="0" smtClean="0"/>
              <a:t>’ by moving </a:t>
            </a:r>
            <a:r>
              <a:rPr lang="en-US" sz="4000" b="1" i="1" dirty="0" err="1" smtClean="0"/>
              <a:t>Omeka</a:t>
            </a:r>
            <a:r>
              <a:rPr lang="en-US" sz="4000" b="1" i="1" dirty="0" smtClean="0"/>
              <a:t> metadata and derivatives into Fedora so the content is available more broadly.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67530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46" y="163774"/>
            <a:ext cx="11580894" cy="593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7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1379" y="1228298"/>
            <a:ext cx="864087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/>
              <a:t>To improve workflows and reduce content duplication, in Phase 3 we will implement the “Fedora / </a:t>
            </a:r>
            <a:r>
              <a:rPr lang="en-US" sz="4000" b="1" i="1" dirty="0" err="1" smtClean="0"/>
              <a:t>Omeka</a:t>
            </a:r>
            <a:r>
              <a:rPr lang="en-US" sz="4000" b="1" i="1" dirty="0" smtClean="0"/>
              <a:t> connector.”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184382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8299" y="464024"/>
            <a:ext cx="91576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372" y="191070"/>
            <a:ext cx="11594885" cy="5943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73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88644" y="1296537"/>
            <a:ext cx="876495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/>
              <a:t>Over to Robbie: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/>
              <a:t>How do you use </a:t>
            </a:r>
            <a:r>
              <a:rPr lang="en-US" sz="4000" dirty="0" err="1" smtClean="0"/>
              <a:t>Omeka</a:t>
            </a:r>
            <a:r>
              <a:rPr lang="en-US" sz="4000" dirty="0" smtClean="0"/>
              <a:t>? (brief demo)</a:t>
            </a:r>
            <a:br>
              <a:rPr lang="en-US" sz="4000" dirty="0" smtClean="0"/>
            </a:br>
            <a:endParaRPr 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What’s in the pending upgrade?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3485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7606" y="777922"/>
            <a:ext cx="878915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/>
              <a:t>Omeka</a:t>
            </a:r>
            <a:r>
              <a:rPr lang="en-US" sz="4000" b="1" dirty="0" smtClean="0"/>
              <a:t> 2 Upgrade Timetable</a:t>
            </a:r>
            <a:endParaRPr lang="en-US" sz="40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/>
              <a:t>Oct. 18:  Complete internal LDPD testing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/>
              <a:t>Oct. 21:  Notify content contributors about upcoming upgrade and content freeze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/>
              <a:t>Oct. 23:  One-day content freeze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/>
              <a:t>Oct. 24:  New version available in production; old version still available for reference</a:t>
            </a:r>
            <a:endParaRPr lang="en-US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6296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tx1"/>
                </a:solidFill>
              </a:rPr>
              <a:t>What’s in the Future?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11936" y="2089574"/>
            <a:ext cx="10058400" cy="4023360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Additional training, support and documentation for </a:t>
            </a:r>
            <a:r>
              <a:rPr lang="en-US" sz="3200" smtClean="0"/>
              <a:t>new version, </a:t>
            </a:r>
            <a:r>
              <a:rPr lang="en-US" sz="3200" dirty="0" smtClean="0"/>
              <a:t>better use statistics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Migration of </a:t>
            </a:r>
            <a:r>
              <a:rPr lang="en-US" sz="3200" dirty="0" err="1" smtClean="0"/>
              <a:t>Omeka</a:t>
            </a:r>
            <a:r>
              <a:rPr lang="en-US" sz="3200" dirty="0" smtClean="0"/>
              <a:t> content to Fedora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Implementation of </a:t>
            </a:r>
            <a:r>
              <a:rPr lang="en-US" sz="3200" dirty="0" err="1" smtClean="0"/>
              <a:t>Omeka</a:t>
            </a:r>
            <a:r>
              <a:rPr lang="en-US" sz="3200" dirty="0" smtClean="0"/>
              <a:t> / Fedora plug-in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Investigation of geographic / mapping plug-ins (e.g. </a:t>
            </a:r>
            <a:r>
              <a:rPr lang="en-US" sz="3200" dirty="0" err="1" smtClean="0"/>
              <a:t>Neatline</a:t>
            </a:r>
            <a:r>
              <a:rPr lang="en-US" sz="3200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Possible implementation of other plug-ins, depending on curator needs</a:t>
            </a:r>
          </a:p>
        </p:txBody>
      </p:sp>
    </p:spTree>
    <p:extLst>
      <p:ext uri="{BB962C8B-B14F-4D97-AF65-F5344CB8AC3E}">
        <p14:creationId xmlns:p14="http://schemas.microsoft.com/office/powerpoint/2010/main" val="26140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05469"/>
          </a:xfrm>
        </p:spPr>
        <p:txBody>
          <a:bodyPr/>
          <a:lstStyle/>
          <a:p>
            <a:r>
              <a:rPr lang="en-US" b="1" i="1" dirty="0" smtClean="0"/>
              <a:t>Topics to cover today …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sz="2800" dirty="0"/>
              <a:t>What is </a:t>
            </a:r>
            <a:r>
              <a:rPr lang="en-US" sz="2800" dirty="0" err="1"/>
              <a:t>Omeka</a:t>
            </a:r>
            <a:r>
              <a:rPr lang="en-US" sz="2800" dirty="0"/>
              <a:t>?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800" dirty="0"/>
              <a:t>Why do we use </a:t>
            </a:r>
            <a:r>
              <a:rPr lang="en-US" sz="2800" dirty="0" err="1"/>
              <a:t>Omeka</a:t>
            </a:r>
            <a:r>
              <a:rPr lang="en-US" sz="2800" dirty="0"/>
              <a:t>?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800" dirty="0"/>
              <a:t>How does </a:t>
            </a:r>
            <a:r>
              <a:rPr lang="en-US" sz="2800" dirty="0" err="1"/>
              <a:t>Omeka</a:t>
            </a:r>
            <a:r>
              <a:rPr lang="en-US" sz="2800" dirty="0"/>
              <a:t> fit into our digital library infrastructure?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800" dirty="0"/>
              <a:t>How does </a:t>
            </a:r>
            <a:r>
              <a:rPr lang="en-US" sz="2800" dirty="0" err="1"/>
              <a:t>Omeka</a:t>
            </a:r>
            <a:r>
              <a:rPr lang="en-US" sz="2800" dirty="0"/>
              <a:t> work?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800" dirty="0"/>
              <a:t>What’s in the pending upgrade?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800" dirty="0"/>
              <a:t>What’s the timetable for upgrade?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800" dirty="0"/>
              <a:t>What’s in the future?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58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2448" y="1269241"/>
            <a:ext cx="757450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/>
              <a:t>What is </a:t>
            </a:r>
            <a:r>
              <a:rPr lang="en-US" sz="4000" b="1" i="1" dirty="0" err="1" smtClean="0"/>
              <a:t>Omeka</a:t>
            </a:r>
            <a:r>
              <a:rPr lang="en-US" sz="4000" b="1" i="1" dirty="0" smtClean="0"/>
              <a:t>?</a:t>
            </a:r>
            <a:br>
              <a:rPr lang="en-US" sz="4000" b="1" i="1" dirty="0" smtClean="0"/>
            </a:br>
            <a:r>
              <a:rPr lang="en-US" sz="4000" dirty="0" smtClean="0"/>
              <a:t>“</a:t>
            </a:r>
            <a:r>
              <a:rPr lang="en-US" sz="4000" dirty="0" err="1" smtClean="0"/>
              <a:t>Omeka</a:t>
            </a:r>
            <a:r>
              <a:rPr lang="en-US" sz="4000" dirty="0" smtClean="0"/>
              <a:t> </a:t>
            </a:r>
            <a:r>
              <a:rPr lang="en-US" sz="4000" dirty="0"/>
              <a:t>is a free, flexible, and open source web-publishing platform for the display of library, museum, archives, and scholarly collections and exhibitions</a:t>
            </a:r>
            <a:r>
              <a:rPr lang="en-US" sz="4000" dirty="0" smtClean="0"/>
              <a:t>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2980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10687" y="1323833"/>
            <a:ext cx="757450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/>
              <a:t>What else is </a:t>
            </a:r>
            <a:r>
              <a:rPr lang="en-US" sz="4000" b="1" i="1" dirty="0" err="1" smtClean="0"/>
              <a:t>Omeka</a:t>
            </a:r>
            <a:r>
              <a:rPr lang="en-US" sz="4000" b="1" i="1" dirty="0" smtClean="0"/>
              <a:t>?</a:t>
            </a:r>
          </a:p>
          <a:p>
            <a:r>
              <a:rPr lang="en-US" sz="4000" dirty="0" smtClean="0"/>
              <a:t>“</a:t>
            </a:r>
            <a:r>
              <a:rPr lang="en-US" sz="4000" dirty="0" err="1"/>
              <a:t>Omeka</a:t>
            </a:r>
            <a:r>
              <a:rPr lang="en-US" sz="4000" dirty="0"/>
              <a:t> is a Swahili word meaning to display or lay out wares; to speak out; to spread out; to unpack</a:t>
            </a:r>
            <a:r>
              <a:rPr lang="en-US" sz="4000" dirty="0" smtClean="0"/>
              <a:t>.”</a:t>
            </a:r>
            <a:br>
              <a:rPr lang="en-US" sz="4000" dirty="0" smtClean="0"/>
            </a:br>
            <a:r>
              <a:rPr lang="en-US" sz="4000" i="1" dirty="0" smtClean="0"/>
              <a:t>– </a:t>
            </a:r>
            <a:r>
              <a:rPr lang="en-US" sz="4000" i="1" dirty="0" err="1" smtClean="0"/>
              <a:t>Omeka</a:t>
            </a:r>
            <a:r>
              <a:rPr lang="en-US" sz="4000" i="1" dirty="0" smtClean="0"/>
              <a:t> web site </a:t>
            </a:r>
            <a:r>
              <a:rPr lang="en-US" sz="4000" dirty="0" smtClean="0"/>
              <a:t>			(!)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8026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96789" y="1110299"/>
            <a:ext cx="83358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4000" b="1" i="1" dirty="0" smtClean="0"/>
              <a:t>Why do we use </a:t>
            </a:r>
            <a:r>
              <a:rPr lang="en-US" sz="4000" b="1" i="1" dirty="0" err="1" smtClean="0"/>
              <a:t>Omeka</a:t>
            </a:r>
            <a:r>
              <a:rPr lang="en-US" sz="4000" b="1" i="1" dirty="0" smtClean="0"/>
              <a:t>?</a:t>
            </a:r>
            <a:br>
              <a:rPr lang="en-US" sz="4000" b="1" i="1" dirty="0" smtClean="0"/>
            </a:br>
            <a:r>
              <a:rPr lang="en-US" sz="4000" dirty="0" smtClean="0"/>
              <a:t>We implemented </a:t>
            </a:r>
            <a:r>
              <a:rPr lang="en-US" sz="4000" dirty="0" err="1" smtClean="0"/>
              <a:t>Omeka</a:t>
            </a:r>
            <a:r>
              <a:rPr lang="en-US" sz="4000" dirty="0" smtClean="0"/>
              <a:t> in in 2009 to allow CUL </a:t>
            </a:r>
            <a:r>
              <a:rPr lang="en-US" sz="4000" u="sng" dirty="0" smtClean="0"/>
              <a:t>curators</a:t>
            </a:r>
            <a:r>
              <a:rPr lang="en-US" sz="4000" dirty="0" smtClean="0"/>
              <a:t> to </a:t>
            </a:r>
            <a:r>
              <a:rPr lang="en-US" sz="4000" u="sng" dirty="0" smtClean="0"/>
              <a:t>create and publish</a:t>
            </a:r>
            <a:r>
              <a:rPr lang="en-US" sz="4000" dirty="0" smtClean="0"/>
              <a:t> online exhibitions of material digitized from our </a:t>
            </a:r>
            <a:r>
              <a:rPr lang="en-US" sz="4000" u="sng" dirty="0" smtClean="0"/>
              <a:t>specialized collections</a:t>
            </a:r>
            <a:r>
              <a:rPr lang="en-US" sz="4000" dirty="0" smtClean="0"/>
              <a:t> with a </a:t>
            </a:r>
            <a:r>
              <a:rPr lang="en-US" sz="4000" u="sng" dirty="0" smtClean="0"/>
              <a:t>minimum of support</a:t>
            </a:r>
            <a:r>
              <a:rPr lang="en-US" sz="4000" dirty="0" smtClean="0"/>
              <a:t> from central technology staff.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0618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7481" y="859809"/>
            <a:ext cx="839042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4000" dirty="0" smtClean="0"/>
              <a:t>One key implementation decision was that a </a:t>
            </a:r>
            <a:r>
              <a:rPr lang="en-US" sz="4000" u="sng" dirty="0" smtClean="0"/>
              <a:t>modest</a:t>
            </a:r>
            <a:r>
              <a:rPr lang="en-US" sz="4000" dirty="0" smtClean="0"/>
              <a:t> number of display templates, colors and designs would be made available for curators to select from.   </a:t>
            </a:r>
            <a:r>
              <a:rPr lang="en-US" sz="4000" u="sng" dirty="0" smtClean="0"/>
              <a:t>No specialized design work or programming</a:t>
            </a:r>
            <a:r>
              <a:rPr lang="en-US" sz="4000" dirty="0" smtClean="0"/>
              <a:t> would be needed.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9192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3982" y="830148"/>
            <a:ext cx="864087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Another key implementation decision was that digitized content and metadata created for online exhibitions would be done to an </a:t>
            </a:r>
            <a:r>
              <a:rPr lang="en-US" sz="4000" u="sng" dirty="0" smtClean="0"/>
              <a:t>appropriate standard</a:t>
            </a:r>
            <a:r>
              <a:rPr lang="en-US" sz="4000" dirty="0" smtClean="0"/>
              <a:t> that would allow it to be </a:t>
            </a:r>
            <a:r>
              <a:rPr lang="en-US" sz="4000" u="sng" dirty="0" smtClean="0"/>
              <a:t>incorporated into our overall digital library collection</a:t>
            </a:r>
            <a:r>
              <a:rPr lang="en-US" sz="4000" dirty="0" smtClean="0"/>
              <a:t>.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2625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8675" y="2129051"/>
            <a:ext cx="86408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/>
              <a:t>How does </a:t>
            </a:r>
            <a:r>
              <a:rPr lang="en-US" sz="4000" b="1" i="1" dirty="0" err="1" smtClean="0"/>
              <a:t>Omeka</a:t>
            </a:r>
            <a:r>
              <a:rPr lang="en-US" sz="4000" b="1" i="1" dirty="0" smtClean="0"/>
              <a:t> fit into our digital library infrastructure?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40805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603" y="190098"/>
            <a:ext cx="9430604" cy="5478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73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237</TotalTime>
  <Words>346</Words>
  <Application>Microsoft Office PowerPoint</Application>
  <PresentationFormat>Widescreen</PresentationFormat>
  <Paragraphs>51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Retrospect</vt:lpstr>
      <vt:lpstr> </vt:lpstr>
      <vt:lpstr>Topics to cover today 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What’s in the Future?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Stephen Davis</dc:creator>
  <cp:lastModifiedBy>Stephen Davis</cp:lastModifiedBy>
  <cp:revision>57</cp:revision>
  <dcterms:created xsi:type="dcterms:W3CDTF">2013-08-21T01:23:58Z</dcterms:created>
  <dcterms:modified xsi:type="dcterms:W3CDTF">2013-10-16T02:44:13Z</dcterms:modified>
</cp:coreProperties>
</file>