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6" r:id="rId4"/>
  </p:sldMasterIdLst>
  <p:notesMasterIdLst>
    <p:notesMasterId r:id="rId20"/>
  </p:notesMasterIdLst>
  <p:handoutMasterIdLst>
    <p:handoutMasterId r:id="rId21"/>
  </p:handoutMasterIdLst>
  <p:sldIdLst>
    <p:sldId id="265" r:id="rId5"/>
    <p:sldId id="277" r:id="rId6"/>
    <p:sldId id="272" r:id="rId7"/>
    <p:sldId id="267" r:id="rId8"/>
    <p:sldId id="271" r:id="rId9"/>
    <p:sldId id="273" r:id="rId10"/>
    <p:sldId id="274" r:id="rId11"/>
    <p:sldId id="276" r:id="rId12"/>
    <p:sldId id="275" r:id="rId13"/>
    <p:sldId id="278" r:id="rId14"/>
    <p:sldId id="270" r:id="rId15"/>
    <p:sldId id="269" r:id="rId16"/>
    <p:sldId id="268" r:id="rId17"/>
    <p:sldId id="279" r:id="rId18"/>
    <p:sldId id="280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92" d="100"/>
          <a:sy n="92" d="100"/>
        </p:scale>
        <p:origin x="-6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fld id="{ABE8D3B7-F392-4A80-873B-1368E548C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81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Arial" charset="0"/>
              </a:defRPr>
            </a:lvl1pPr>
          </a:lstStyle>
          <a:p>
            <a:pPr>
              <a:defRPr/>
            </a:pPr>
            <a:fld id="{608AE166-F444-4D3B-B77C-6435D956A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17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46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65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69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598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438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42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18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27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25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23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17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40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90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23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8AE166-F444-4D3B-B77C-6435D956AC0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1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E779B-455A-4D89-B1B2-006A5D725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519D2-155E-4897-BCF0-D4B249799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3462B-5F3D-4607-B820-3F1116912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AE9E4-F77B-4F75-83D0-2ECF1FD7D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452FF-AAB4-42FB-A00A-2D236A81B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8C298-FFBA-40FB-815A-1D6A0F1E3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1B937-2FE2-4BA8-9560-DD795B336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8E07E-83DE-46B7-B916-35E097B75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6F411-022C-45B0-A4E4-47AA8FA51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D8560-E34E-431E-8B2B-ABCB60EC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FC9F-4531-498A-A439-71D75EB0D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AA72A-835A-4F6F-AA99-9275638CB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867B5-2BDE-478C-A6BD-BB53BD29D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DF13-A7F2-48CE-8746-5A14E75C3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6FBD8-3021-4D10-B897-185B8A51C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2EB8D-01AF-4E6D-A486-851FE7720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3AB9E-37C8-4453-85CC-96BD07132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54EEB-B670-481A-A9B9-649E519F5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E98D7-0EAD-42EA-AF08-FA3A4600E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674BD-716B-4C82-B646-062A39536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A4A62-5997-468D-8627-D122B74CF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FDAAD-EAD6-4104-97EB-97BBD1A25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43A5A-6200-4857-AA49-6F5FCF9C6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1C3BF-D759-43EB-A8A1-A4C699CDE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09412-DFC4-411C-8E53-C6A9877B2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D7E3E-5341-4432-9A78-99CF2A844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79420-5F7F-4409-BBF9-2CA6AE25C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AE9E4-F77B-4F75-83D0-2ECF1FD7D3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596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charset="2"/>
              <a:buChar char="§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452FF-AAB4-42FB-A00A-2D236A81BE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53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8C298-FFBA-40FB-815A-1D6A0F1E3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550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1B937-2FE2-4BA8-9560-DD795B336C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847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8E07E-83DE-46B7-B916-35E097B752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297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6F411-022C-45B0-A4E4-47AA8FA51E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5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FD9A9-BE09-4713-B1BF-289FF5333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D8560-E34E-431E-8B2B-ABCB60EC98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672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FC9F-4531-498A-A439-71D75EB0D3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422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867B5-2BDE-478C-A6BD-BB53BD29D5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998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DF13-A7F2-48CE-8746-5A14E75C3B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592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6FBD8-3021-4D10-B897-185B8A51CD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274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21911-A0E3-4ECA-83A3-F138618DC5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2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6841B-D30C-4B40-9A0D-BB031184E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64E6-D7A7-4958-9E61-9AB08EFDE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28DDF-5C26-4F38-A0FC-41D147CE2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E0EA0-9E1A-4AE9-AF65-C1CE79D7B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A6F5-2329-4CDE-A7E6-F01E03D06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1024x768notbutl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6096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Date Placeholder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D0472B46-2619-444C-91E7-EF98D9D33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1024x768monocrow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2400" y="-436563"/>
            <a:ext cx="9144000" cy="828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97C21911-A0E3-4ECA-83A3-F138618DC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CC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1024x768monocrow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2400" y="-436563"/>
            <a:ext cx="9144000" cy="828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96018C99-AAD3-47E8-8AFF-347C2BC9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CC00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hlink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fld id="{D0472B46-2619-444C-91E7-EF98D9D331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806450"/>
            <a:chOff x="0" y="0"/>
            <a:chExt cx="5760" cy="508"/>
          </a:xfrm>
        </p:grpSpPr>
        <p:pic>
          <p:nvPicPr>
            <p:cNvPr id="1034" name="Picture 4" descr="alert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1863" y="0"/>
              <a:ext cx="3897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5" descr="banner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0" y="0"/>
              <a:ext cx="1920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032" name="Straight Connector 13"/>
          <p:cNvCxnSpPr>
            <a:cxnSpLocks noChangeShapeType="1"/>
          </p:cNvCxnSpPr>
          <p:nvPr/>
        </p:nvCxnSpPr>
        <p:spPr bwMode="auto">
          <a:xfrm>
            <a:off x="0" y="6837363"/>
            <a:ext cx="9144000" cy="1587"/>
          </a:xfrm>
          <a:prstGeom prst="line">
            <a:avLst/>
          </a:prstGeom>
          <a:noFill/>
          <a:ln w="57150">
            <a:solidFill>
              <a:srgbClr val="2D2A62"/>
            </a:solidFill>
            <a:round/>
            <a:headEnd/>
            <a:tailEnd/>
          </a:ln>
        </p:spPr>
      </p:cxnSp>
      <p:cxnSp>
        <p:nvCxnSpPr>
          <p:cNvPr id="1033" name="Straight Connector 16"/>
          <p:cNvCxnSpPr>
            <a:cxnSpLocks noChangeShapeType="1"/>
          </p:cNvCxnSpPr>
          <p:nvPr/>
        </p:nvCxnSpPr>
        <p:spPr bwMode="auto">
          <a:xfrm>
            <a:off x="0" y="804863"/>
            <a:ext cx="9144000" cy="1587"/>
          </a:xfrm>
          <a:prstGeom prst="line">
            <a:avLst/>
          </a:prstGeom>
          <a:noFill/>
          <a:ln w="57150" cmpd="thickThin">
            <a:solidFill>
              <a:srgbClr val="336699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66775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lc.library.columbia.ed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567" y="304800"/>
            <a:ext cx="8229600" cy="1858962"/>
          </a:xfrm>
        </p:spPr>
        <p:txBody>
          <a:bodyPr/>
          <a:lstStyle/>
          <a:p>
            <a:r>
              <a:rPr lang="en-US" sz="3600" dirty="0" smtClean="0"/>
              <a:t>Time-Based Media Use Cases</a:t>
            </a:r>
            <a:br>
              <a:rPr lang="en-US" sz="3600" dirty="0" smtClean="0"/>
            </a:br>
            <a:r>
              <a:rPr lang="en-US" sz="3600" dirty="0" smtClean="0"/>
              <a:t>in an Integrated Access Environment, or …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567" y="2544762"/>
            <a:ext cx="8229600" cy="2998597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7924800" cy="838200"/>
          </a:xfrm>
        </p:spPr>
        <p:txBody>
          <a:bodyPr/>
          <a:lstStyle/>
          <a:p>
            <a:r>
              <a:rPr lang="en-US" sz="3000" dirty="0" smtClean="0"/>
              <a:t>Our </a:t>
            </a:r>
            <a:r>
              <a:rPr lang="en-US" sz="3000" dirty="0" smtClean="0"/>
              <a:t>new Integrated </a:t>
            </a:r>
            <a:r>
              <a:rPr lang="en-US" sz="3000" dirty="0" smtClean="0"/>
              <a:t>Digital Library Collections Portal / Discovery </a:t>
            </a:r>
            <a:r>
              <a:rPr lang="en-US" sz="3000" dirty="0" smtClean="0"/>
              <a:t>Environment (DLC)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sz="2400" dirty="0" smtClean="0"/>
              <a:t>Fedora, Hydra, </a:t>
            </a:r>
            <a:r>
              <a:rPr lang="en-US" sz="2400" dirty="0" err="1" smtClean="0"/>
              <a:t>Blacklight</a:t>
            </a:r>
            <a:r>
              <a:rPr lang="en-US" sz="2400" dirty="0" smtClean="0"/>
              <a:t>, SOLR, JPEG2000, </a:t>
            </a:r>
            <a:r>
              <a:rPr lang="en-US" sz="2400" dirty="0" err="1" smtClean="0"/>
              <a:t>OpenSeaDragon</a:t>
            </a:r>
            <a:r>
              <a:rPr lang="en-US" sz="2400" dirty="0" smtClean="0"/>
              <a:t>, IIIF</a:t>
            </a:r>
          </a:p>
          <a:p>
            <a:r>
              <a:rPr lang="en-US" sz="2400" dirty="0" smtClean="0"/>
              <a:t>standard </a:t>
            </a:r>
            <a:r>
              <a:rPr lang="en-US" sz="2400" dirty="0" smtClean="0"/>
              <a:t>MODS, with defined extensions</a:t>
            </a:r>
          </a:p>
          <a:p>
            <a:r>
              <a:rPr lang="en-US" sz="2400" dirty="0" smtClean="0"/>
              <a:t>selective use of METS structure maps</a:t>
            </a:r>
            <a:endParaRPr lang="en-US" sz="2400" dirty="0" smtClean="0"/>
          </a:p>
          <a:p>
            <a:r>
              <a:rPr lang="en-US" sz="2400" dirty="0"/>
              <a:t>g</a:t>
            </a:r>
            <a:r>
              <a:rPr lang="en-US" sz="2400" dirty="0" smtClean="0"/>
              <a:t>radual ingest of all earlier collections</a:t>
            </a:r>
          </a:p>
          <a:p>
            <a:r>
              <a:rPr lang="en-US" sz="2400" dirty="0"/>
              <a:t>g</a:t>
            </a:r>
            <a:r>
              <a:rPr lang="en-US" sz="2400" dirty="0" smtClean="0"/>
              <a:t>ateway to trusted digital repository (</a:t>
            </a:r>
            <a:r>
              <a:rPr lang="en-US" sz="2400" dirty="0" err="1" smtClean="0"/>
              <a:t>APTrust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platform for all new digital collections </a:t>
            </a:r>
            <a:r>
              <a:rPr lang="en-US" sz="2400" dirty="0" smtClean="0"/>
              <a:t>and, eventually, </a:t>
            </a:r>
            <a:r>
              <a:rPr lang="en-US" sz="2400" dirty="0" smtClean="0"/>
              <a:t>exhibitions</a:t>
            </a:r>
          </a:p>
          <a:p>
            <a:r>
              <a:rPr lang="en-US" sz="2400" b="1" i="1" u="sng" dirty="0"/>
              <a:t>w</a:t>
            </a:r>
            <a:r>
              <a:rPr lang="en-US" sz="2400" b="1" i="1" u="sng" dirty="0" smtClean="0"/>
              <a:t>ill include all media types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03682"/>
            <a:ext cx="7756308" cy="62438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134350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New Columbia Digital Collections Portal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click to access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05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006"/>
            <a:ext cx="8305800" cy="583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8902"/>
            <a:ext cx="8388145" cy="530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7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Avalon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To find out, we will:</a:t>
            </a:r>
            <a:endParaRPr lang="en-US" i="1" dirty="0"/>
          </a:p>
          <a:p>
            <a:r>
              <a:rPr lang="en-US" dirty="0" smtClean="0"/>
              <a:t>Implement </a:t>
            </a:r>
            <a:r>
              <a:rPr lang="en-US" dirty="0" err="1" smtClean="0"/>
              <a:t>Wowza</a:t>
            </a:r>
            <a:r>
              <a:rPr lang="en-US" dirty="0" smtClean="0"/>
              <a:t> streaming media server as an interim multimedia delivery system</a:t>
            </a:r>
          </a:p>
          <a:p>
            <a:r>
              <a:rPr lang="en-US" dirty="0" smtClean="0"/>
              <a:t>Conduct an Avalon pilot with key internal stakeholders (Nov-Dec)</a:t>
            </a:r>
          </a:p>
          <a:p>
            <a:r>
              <a:rPr lang="en-US" dirty="0" smtClean="0"/>
              <a:t>Investigate possible integration scenarios</a:t>
            </a:r>
          </a:p>
          <a:p>
            <a:r>
              <a:rPr lang="en-US" dirty="0" smtClean="0"/>
              <a:t>Talk with Avalon development team about roadmap and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0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 smtClean="0"/>
              <a:t>Decide on our options (2015 Q2)!</a:t>
            </a:r>
          </a:p>
        </p:txBody>
      </p:sp>
    </p:spTree>
    <p:extLst>
      <p:ext uri="{BB962C8B-B14F-4D97-AF65-F5344CB8AC3E}">
        <p14:creationId xmlns:p14="http://schemas.microsoft.com/office/powerpoint/2010/main" val="209204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567" y="304800"/>
            <a:ext cx="8229600" cy="1858962"/>
          </a:xfrm>
        </p:spPr>
        <p:txBody>
          <a:bodyPr/>
          <a:lstStyle/>
          <a:p>
            <a:r>
              <a:rPr lang="en-US" sz="3600" dirty="0" smtClean="0"/>
              <a:t>Should Columbia implement Avalon?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567" y="2544762"/>
            <a:ext cx="8229600" cy="2998597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6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Columbia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scholars and researchers using Columbia’s archival &amp; special collections</a:t>
            </a:r>
          </a:p>
          <a:p>
            <a:r>
              <a:rPr lang="en-US" dirty="0" smtClean="0"/>
              <a:t>Be able to accept and provide access to archival/special collections </a:t>
            </a:r>
            <a:r>
              <a:rPr lang="en-US" i="1" dirty="0" smtClean="0"/>
              <a:t>responsibly</a:t>
            </a:r>
          </a:p>
          <a:p>
            <a:r>
              <a:rPr lang="en-US" i="1" dirty="0" smtClean="0"/>
              <a:t>Future?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provide collection-based instructional support</a:t>
            </a:r>
          </a:p>
          <a:p>
            <a:pPr lvl="1"/>
            <a:r>
              <a:rPr lang="en-US" dirty="0" smtClean="0"/>
              <a:t>provide learning object preservation and access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5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Columbia Libraries A/V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038600"/>
          </a:xfrm>
        </p:spPr>
        <p:txBody>
          <a:bodyPr/>
          <a:lstStyle/>
          <a:p>
            <a:pPr marL="0" indent="0">
              <a:buNone/>
            </a:pPr>
            <a:r>
              <a:rPr lang="en-US" sz="2200" i="1" dirty="0" smtClean="0"/>
              <a:t>Content from:</a:t>
            </a:r>
            <a:r>
              <a:rPr lang="en-US" sz="2200" dirty="0" smtClean="0"/>
              <a:t> </a:t>
            </a:r>
            <a:endParaRPr lang="en-US" sz="2200" dirty="0"/>
          </a:p>
          <a:p>
            <a:r>
              <a:rPr lang="en-US" sz="2200" dirty="0" smtClean="0"/>
              <a:t>“hybrid” archival collections</a:t>
            </a:r>
          </a:p>
          <a:p>
            <a:r>
              <a:rPr lang="en-US" sz="2200" dirty="0" smtClean="0"/>
              <a:t>born-digital archival collections</a:t>
            </a:r>
          </a:p>
          <a:p>
            <a:r>
              <a:rPr lang="en-US" sz="2200" dirty="0" smtClean="0"/>
              <a:t>new (and ongoing) born-digital oral history projects</a:t>
            </a:r>
          </a:p>
          <a:p>
            <a:r>
              <a:rPr lang="en-US" sz="2200" dirty="0" smtClean="0"/>
              <a:t>preservation-driven digitization projects</a:t>
            </a:r>
          </a:p>
          <a:p>
            <a:r>
              <a:rPr lang="en-US" sz="2200" dirty="0"/>
              <a:t>v</a:t>
            </a:r>
            <a:r>
              <a:rPr lang="en-US" sz="2200" dirty="0" smtClean="0"/>
              <a:t>ideo from obsolete course-related projects</a:t>
            </a:r>
          </a:p>
          <a:p>
            <a:r>
              <a:rPr lang="en-US" sz="2200" dirty="0"/>
              <a:t>s</a:t>
            </a:r>
            <a:r>
              <a:rPr lang="en-US" sz="2200" dirty="0" smtClean="0"/>
              <a:t>urprise “delivered digital” content</a:t>
            </a:r>
          </a:p>
          <a:p>
            <a:r>
              <a:rPr lang="en-US" sz="2200" i="1" dirty="0" smtClean="0"/>
              <a:t>possibly</a:t>
            </a:r>
            <a:r>
              <a:rPr lang="en-US" sz="2200" dirty="0"/>
              <a:t> </a:t>
            </a:r>
            <a:r>
              <a:rPr lang="en-US" sz="2200" dirty="0" smtClean="0"/>
              <a:t>-- faculty collections (e.g., ethnographic recordings)</a:t>
            </a:r>
          </a:p>
          <a:p>
            <a:r>
              <a:rPr lang="en-US" sz="2200" dirty="0" smtClean="0"/>
              <a:t>Columbia Lions football games (no, just kidding)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010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A/V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44962"/>
          </a:xfrm>
        </p:spPr>
        <p:txBody>
          <a:bodyPr/>
          <a:lstStyle/>
          <a:p>
            <a:r>
              <a:rPr lang="en-US" sz="2200" dirty="0" smtClean="0"/>
              <a:t>Digitized analog oral history audio tapes (1200 hours and counting)</a:t>
            </a:r>
          </a:p>
          <a:p>
            <a:r>
              <a:rPr lang="en-US" sz="2200" dirty="0" smtClean="0"/>
              <a:t>Ongoing born-digital oral history audio, video (thousands of hours)</a:t>
            </a:r>
          </a:p>
          <a:p>
            <a:r>
              <a:rPr lang="en-US" sz="2200" dirty="0" smtClean="0"/>
              <a:t>Columbia </a:t>
            </a:r>
            <a:r>
              <a:rPr lang="en-US" sz="2200" dirty="0" err="1" smtClean="0"/>
              <a:t>Dupont</a:t>
            </a:r>
            <a:r>
              <a:rPr lang="en-US" sz="2200" dirty="0" smtClean="0"/>
              <a:t> Video Awards archive (2000 hours)</a:t>
            </a:r>
          </a:p>
          <a:p>
            <a:r>
              <a:rPr lang="en-US" sz="2200" dirty="0" smtClean="0"/>
              <a:t>Theodore Conant history Korean films (hundreds of hours)</a:t>
            </a:r>
          </a:p>
          <a:p>
            <a:r>
              <a:rPr lang="en-US" sz="2200" dirty="0"/>
              <a:t>Ford International Fellowships Program Archive Audio and Video (hundreds of hours)  </a:t>
            </a:r>
          </a:p>
          <a:p>
            <a:r>
              <a:rPr lang="en-US" sz="2200" dirty="0"/>
              <a:t>Composers Forum audio (600 hours)</a:t>
            </a:r>
          </a:p>
          <a:p>
            <a:r>
              <a:rPr lang="en-US" sz="2200" dirty="0" err="1" smtClean="0"/>
              <a:t>Amiri</a:t>
            </a:r>
            <a:r>
              <a:rPr lang="en-US" sz="2200" dirty="0" smtClean="0"/>
              <a:t> Baraka audio and video (dozens of hours)</a:t>
            </a:r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234357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Also ….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… </a:t>
            </a:r>
            <a:r>
              <a:rPr lang="en-US" sz="2400" dirty="0" smtClean="0"/>
              <a:t>New York City Opera, Prokofiev Archive, </a:t>
            </a:r>
            <a:r>
              <a:rPr lang="en-US" sz="2400" dirty="0" err="1" smtClean="0"/>
              <a:t>Ditson</a:t>
            </a:r>
            <a:r>
              <a:rPr lang="en-US" sz="2400" dirty="0" smtClean="0"/>
              <a:t> </a:t>
            </a:r>
            <a:r>
              <a:rPr lang="en-US" sz="2400" dirty="0"/>
              <a:t>A</a:t>
            </a:r>
            <a:r>
              <a:rPr lang="en-US" sz="2400" dirty="0" smtClean="0"/>
              <a:t>rchive, Hudson Guild, Reiner Audio, Shapiro Lectures, Tibet Information Network audio, Jack </a:t>
            </a:r>
            <a:r>
              <a:rPr lang="en-US" sz="2400" dirty="0" err="1" smtClean="0"/>
              <a:t>Agueros</a:t>
            </a:r>
            <a:r>
              <a:rPr lang="en-US" sz="2400" dirty="0" smtClean="0"/>
              <a:t> audio, Creative Music Studio </a:t>
            </a:r>
            <a:r>
              <a:rPr lang="en-US" sz="2400" dirty="0"/>
              <a:t>A</a:t>
            </a:r>
            <a:r>
              <a:rPr lang="en-US" sz="2400" dirty="0" smtClean="0"/>
              <a:t>rchive audio, Wiener Foundation Archive audio, Zuckerman Archive video, Columbia Speech Lab Archive, patron orders, etc. etc. etc. etc. etc.</a:t>
            </a:r>
          </a:p>
        </p:txBody>
      </p:sp>
    </p:spTree>
    <p:extLst>
      <p:ext uri="{BB962C8B-B14F-4D97-AF65-F5344CB8AC3E}">
        <p14:creationId xmlns:p14="http://schemas.microsoft.com/office/powerpoint/2010/main" val="141831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06353" cy="2057400"/>
          </a:xfrm>
        </p:spPr>
        <p:txBody>
          <a:bodyPr/>
          <a:lstStyle/>
          <a:p>
            <a:r>
              <a:rPr lang="en-US" dirty="0" smtClean="0"/>
              <a:t>All well preserved in our replicated preservation storage environment, but 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23281"/>
          </a:xfrm>
        </p:spPr>
        <p:txBody>
          <a:bodyPr/>
          <a:lstStyle/>
          <a:p>
            <a:endParaRPr lang="en-US" sz="2600" dirty="0" smtClean="0"/>
          </a:p>
          <a:p>
            <a:r>
              <a:rPr lang="en-US" sz="2600" dirty="0" smtClean="0"/>
              <a:t>… many disparate file formats</a:t>
            </a:r>
            <a:endParaRPr lang="en-US" sz="2600" dirty="0" smtClean="0"/>
          </a:p>
          <a:p>
            <a:r>
              <a:rPr lang="en-US" sz="2600" dirty="0" smtClean="0"/>
              <a:t>… </a:t>
            </a:r>
            <a:r>
              <a:rPr lang="en-US" sz="2600" dirty="0" smtClean="0"/>
              <a:t>no </a:t>
            </a:r>
            <a:r>
              <a:rPr lang="en-US" sz="2600" dirty="0" smtClean="0"/>
              <a:t>access</a:t>
            </a:r>
          </a:p>
          <a:p>
            <a:r>
              <a:rPr lang="en-US" sz="2600" dirty="0" smtClean="0"/>
              <a:t>… no reliable, Columbia-based streaming capacity</a:t>
            </a:r>
            <a:endParaRPr lang="en-US" sz="2600" dirty="0" smtClean="0"/>
          </a:p>
          <a:p>
            <a:r>
              <a:rPr lang="en-US" sz="2600" dirty="0" smtClean="0"/>
              <a:t>… spotty metadata</a:t>
            </a:r>
          </a:p>
          <a:p>
            <a:r>
              <a:rPr lang="en-US" sz="2600" dirty="0" smtClean="0"/>
              <a:t>… </a:t>
            </a:r>
            <a:r>
              <a:rPr lang="en-US" sz="2600" dirty="0" smtClean="0"/>
              <a:t>unclear rights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398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US" sz="3800" i="1" dirty="0" smtClean="0"/>
              <a:t>So Columbia </a:t>
            </a:r>
            <a:r>
              <a:rPr lang="en-US" sz="3800" i="1" dirty="0" smtClean="0"/>
              <a:t>Needs to Implement …</a:t>
            </a:r>
            <a:endParaRPr lang="en-US" sz="3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2209800"/>
            <a:ext cx="8229600" cy="3810000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obust </a:t>
            </a:r>
            <a:r>
              <a:rPr lang="en-US" dirty="0" err="1" smtClean="0"/>
              <a:t>multiformat</a:t>
            </a:r>
            <a:r>
              <a:rPr lang="en-US" dirty="0" smtClean="0"/>
              <a:t> transcoding support</a:t>
            </a:r>
          </a:p>
          <a:p>
            <a:r>
              <a:rPr lang="en-US" dirty="0"/>
              <a:t>p</a:t>
            </a:r>
            <a:r>
              <a:rPr lang="en-US" dirty="0" smtClean="0"/>
              <a:t>roduction streaming media capacity</a:t>
            </a:r>
          </a:p>
          <a:p>
            <a:r>
              <a:rPr lang="en-US" dirty="0"/>
              <a:t>i</a:t>
            </a:r>
            <a:r>
              <a:rPr lang="en-US" dirty="0" smtClean="0"/>
              <a:t>ngest workflows optimized for time-based media</a:t>
            </a:r>
          </a:p>
          <a:p>
            <a:r>
              <a:rPr lang="en-US" dirty="0" smtClean="0"/>
              <a:t>f</a:t>
            </a:r>
            <a:r>
              <a:rPr lang="en-US" dirty="0" smtClean="0"/>
              <a:t>ull-featured browser-based displays</a:t>
            </a:r>
          </a:p>
          <a:p>
            <a:r>
              <a:rPr lang="en-US" i="1" dirty="0"/>
              <a:t>f</a:t>
            </a:r>
            <a:r>
              <a:rPr lang="en-US" i="1" dirty="0" smtClean="0"/>
              <a:t>uture:</a:t>
            </a:r>
            <a:r>
              <a:rPr lang="en-US" dirty="0" smtClean="0"/>
              <a:t> transcription </a:t>
            </a:r>
            <a:r>
              <a:rPr lang="en-US" dirty="0" smtClean="0"/>
              <a:t>display / content indexing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7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we also want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</a:t>
            </a:r>
            <a:r>
              <a:rPr lang="en-US" sz="2400" dirty="0" smtClean="0"/>
              <a:t> single Fedora, Hydra, </a:t>
            </a:r>
            <a:r>
              <a:rPr lang="en-US" sz="2400" dirty="0" err="1" smtClean="0"/>
              <a:t>Blacklight</a:t>
            </a:r>
            <a:r>
              <a:rPr lang="en-US" sz="2400" dirty="0" smtClean="0"/>
              <a:t>, SOLR stack to the extent feasible</a:t>
            </a:r>
          </a:p>
          <a:p>
            <a:r>
              <a:rPr lang="en-US" sz="2400" dirty="0" smtClean="0"/>
              <a:t>a standard application of MODS w/ extensions</a:t>
            </a:r>
          </a:p>
          <a:p>
            <a:r>
              <a:rPr lang="en-US" sz="2400" dirty="0"/>
              <a:t>s</a:t>
            </a:r>
            <a:r>
              <a:rPr lang="en-US" sz="2400" dirty="0" smtClean="0"/>
              <a:t>taff use of our new configurable MODS-based metadata system (</a:t>
            </a:r>
            <a:r>
              <a:rPr lang="en-US" sz="2400" i="1" dirty="0" smtClean="0"/>
              <a:t>Hyacinth</a:t>
            </a:r>
            <a:r>
              <a:rPr lang="en-US" sz="2400" dirty="0" smtClean="0"/>
              <a:t>) for most metadata creation and management</a:t>
            </a:r>
            <a:endParaRPr lang="en-US" sz="2400" dirty="0"/>
          </a:p>
          <a:p>
            <a:r>
              <a:rPr lang="en-US" sz="2400" dirty="0"/>
              <a:t>a</a:t>
            </a:r>
            <a:r>
              <a:rPr lang="en-US" sz="2400" dirty="0" smtClean="0"/>
              <a:t> minimum number of specialized applications and services</a:t>
            </a:r>
          </a:p>
          <a:p>
            <a:r>
              <a:rPr lang="en-US" sz="2400" b="1" i="1" u="sng" dirty="0" smtClean="0"/>
              <a:t>an integrated discovery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57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umbia">
  <a:themeElements>
    <a:clrScheme name="1_cul 15">
      <a:dk1>
        <a:srgbClr val="808080"/>
      </a:dk1>
      <a:lt1>
        <a:srgbClr val="FFFFFF"/>
      </a:lt1>
      <a:dk2>
        <a:srgbClr val="000066"/>
      </a:dk2>
      <a:lt2>
        <a:srgbClr val="FFFFCC"/>
      </a:lt2>
      <a:accent1>
        <a:srgbClr val="BBE0E3"/>
      </a:accent1>
      <a:accent2>
        <a:srgbClr val="333399"/>
      </a:accent2>
      <a:accent3>
        <a:srgbClr val="AAAAB8"/>
      </a:accent3>
      <a:accent4>
        <a:srgbClr val="DADADA"/>
      </a:accent4>
      <a:accent5>
        <a:srgbClr val="DAEDEF"/>
      </a:accent5>
      <a:accent6>
        <a:srgbClr val="2D2D8A"/>
      </a:accent6>
      <a:hlink>
        <a:srgbClr val="FFFF99"/>
      </a:hlink>
      <a:folHlink>
        <a:srgbClr val="99CC00"/>
      </a:folHlink>
    </a:clrScheme>
    <a:fontScheme name="1_cul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l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14">
        <a:dk1>
          <a:srgbClr val="000000"/>
        </a:dk1>
        <a:lt1>
          <a:srgbClr val="0000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l 15">
        <a:dk1>
          <a:srgbClr val="808080"/>
        </a:dk1>
        <a:lt1>
          <a:srgbClr val="FFFFFF"/>
        </a:lt1>
        <a:dk2>
          <a:srgbClr val="000066"/>
        </a:dk2>
        <a:lt2>
          <a:srgbClr val="FFFFCC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l">
  <a:themeElements>
    <a:clrScheme name="cul 15">
      <a:dk1>
        <a:srgbClr val="808080"/>
      </a:dk1>
      <a:lt1>
        <a:srgbClr val="FFFFFF"/>
      </a:lt1>
      <a:dk2>
        <a:srgbClr val="000066"/>
      </a:dk2>
      <a:lt2>
        <a:srgbClr val="FFFFCC"/>
      </a:lt2>
      <a:accent1>
        <a:srgbClr val="BBE0E3"/>
      </a:accent1>
      <a:accent2>
        <a:srgbClr val="333399"/>
      </a:accent2>
      <a:accent3>
        <a:srgbClr val="AAAAB8"/>
      </a:accent3>
      <a:accent4>
        <a:srgbClr val="DADADA"/>
      </a:accent4>
      <a:accent5>
        <a:srgbClr val="DAEDEF"/>
      </a:accent5>
      <a:accent6>
        <a:srgbClr val="2D2D8A"/>
      </a:accent6>
      <a:hlink>
        <a:srgbClr val="FFFF99"/>
      </a:hlink>
      <a:folHlink>
        <a:srgbClr val="99CC00"/>
      </a:folHlink>
    </a:clrScheme>
    <a:fontScheme name="cul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l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14">
        <a:dk1>
          <a:srgbClr val="000000"/>
        </a:dk1>
        <a:lt1>
          <a:srgbClr val="0000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l 15">
        <a:dk1>
          <a:srgbClr val="808080"/>
        </a:dk1>
        <a:lt1>
          <a:srgbClr val="FFFFFF"/>
        </a:lt1>
        <a:dk2>
          <a:srgbClr val="000066"/>
        </a:dk2>
        <a:lt2>
          <a:srgbClr val="FFFFCC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l">
  <a:themeElements>
    <a:clrScheme name="2_cul 15">
      <a:dk1>
        <a:srgbClr val="808080"/>
      </a:dk1>
      <a:lt1>
        <a:srgbClr val="FFFFFF"/>
      </a:lt1>
      <a:dk2>
        <a:srgbClr val="000066"/>
      </a:dk2>
      <a:lt2>
        <a:srgbClr val="FFFFCC"/>
      </a:lt2>
      <a:accent1>
        <a:srgbClr val="BBE0E3"/>
      </a:accent1>
      <a:accent2>
        <a:srgbClr val="333399"/>
      </a:accent2>
      <a:accent3>
        <a:srgbClr val="AAAAB8"/>
      </a:accent3>
      <a:accent4>
        <a:srgbClr val="DADADA"/>
      </a:accent4>
      <a:accent5>
        <a:srgbClr val="DAEDEF"/>
      </a:accent5>
      <a:accent6>
        <a:srgbClr val="2D2D8A"/>
      </a:accent6>
      <a:hlink>
        <a:srgbClr val="FFFF99"/>
      </a:hlink>
      <a:folHlink>
        <a:srgbClr val="99CC00"/>
      </a:folHlink>
    </a:clrScheme>
    <a:fontScheme name="2_cul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l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14">
        <a:dk1>
          <a:srgbClr val="000000"/>
        </a:dk1>
        <a:lt1>
          <a:srgbClr val="0000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l 15">
        <a:dk1>
          <a:srgbClr val="808080"/>
        </a:dk1>
        <a:lt1>
          <a:srgbClr val="FFFFFF"/>
        </a:lt1>
        <a:dk2>
          <a:srgbClr val="000066"/>
        </a:dk2>
        <a:lt2>
          <a:srgbClr val="FFFFCC"/>
        </a:lt2>
        <a:accent1>
          <a:srgbClr val="BBE0E3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FFFF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l1">
  <a:themeElements>
    <a:clrScheme name="">
      <a:dk1>
        <a:srgbClr val="000000"/>
      </a:dk1>
      <a:lt1>
        <a:srgbClr val="FFFFFF"/>
      </a:lt1>
      <a:dk2>
        <a:srgbClr val="000099"/>
      </a:dk2>
      <a:lt2>
        <a:srgbClr val="808080"/>
      </a:lt2>
      <a:accent1>
        <a:srgbClr val="3366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ADB8FF"/>
      </a:accent5>
      <a:accent6>
        <a:srgbClr val="2D2D8A"/>
      </a:accent6>
      <a:hlink>
        <a:srgbClr val="0033CC"/>
      </a:hlink>
      <a:folHlink>
        <a:srgbClr val="6699FF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</TotalTime>
  <Words>513</Words>
  <Application>Microsoft Office PowerPoint</Application>
  <PresentationFormat>On-screen Show (4:3)</PresentationFormat>
  <Paragraphs>82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columbia</vt:lpstr>
      <vt:lpstr>cul</vt:lpstr>
      <vt:lpstr>2_cul</vt:lpstr>
      <vt:lpstr>cul1</vt:lpstr>
      <vt:lpstr>Time-Based Media Use Cases in an Integrated Access Environment, or …</vt:lpstr>
      <vt:lpstr>Should Columbia implement Avalon?</vt:lpstr>
      <vt:lpstr>Columbia Use Cases</vt:lpstr>
      <vt:lpstr>Columbia Libraries A/V Sources</vt:lpstr>
      <vt:lpstr>Sample A/V Content</vt:lpstr>
      <vt:lpstr>Also ….</vt:lpstr>
      <vt:lpstr>All well preserved in our replicated preservation storage environment, but …</vt:lpstr>
      <vt:lpstr>So Columbia Needs to Implement …</vt:lpstr>
      <vt:lpstr>But we also want …</vt:lpstr>
      <vt:lpstr>Our new Integrated Digital Library Collections Portal / Discovery Environment (DLC)</vt:lpstr>
      <vt:lpstr>PowerPoint Presentation</vt:lpstr>
      <vt:lpstr>PowerPoint Presentation</vt:lpstr>
      <vt:lpstr>PowerPoint Presentation</vt:lpstr>
      <vt:lpstr>Where Does Avalon Fit In?</vt:lpstr>
      <vt:lpstr>PowerPoint Presentation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</dc:creator>
  <cp:lastModifiedBy>Stephen Paul Davis</cp:lastModifiedBy>
  <cp:revision>79</cp:revision>
  <cp:lastPrinted>1601-01-01T00:00:00Z</cp:lastPrinted>
  <dcterms:created xsi:type="dcterms:W3CDTF">2012-02-22T02:57:05Z</dcterms:created>
  <dcterms:modified xsi:type="dcterms:W3CDTF">2014-11-17T17:01:11Z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