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58" r:id="rId3"/>
    <p:sldId id="257" r:id="rId4"/>
    <p:sldId id="261" r:id="rId5"/>
    <p:sldId id="259" r:id="rId6"/>
    <p:sldId id="262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413" y="1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8BC2E62-5F12-4A97-8C45-3C33BCC8B29A}" type="datetimeFigureOut">
              <a:rPr lang="en-US" smtClean="0"/>
              <a:t>7/28/2015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CB030A-FF42-469E-BA85-B112047F6DBB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C2E62-5F12-4A97-8C45-3C33BCC8B29A}" type="datetimeFigureOut">
              <a:rPr lang="en-US" smtClean="0"/>
              <a:t>7/28/2015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B030A-FF42-469E-BA85-B112047F6DBB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C2E62-5F12-4A97-8C45-3C33BCC8B29A}" type="datetimeFigureOut">
              <a:rPr lang="en-US" smtClean="0"/>
              <a:t>7/28/2015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B030A-FF42-469E-BA85-B112047F6DBB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C2E62-5F12-4A97-8C45-3C33BCC8B29A}" type="datetimeFigureOut">
              <a:rPr lang="en-US" smtClean="0"/>
              <a:t>7/28/2015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B030A-FF42-469E-BA85-B112047F6DB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C2E62-5F12-4A97-8C45-3C33BCC8B29A}" type="datetimeFigureOut">
              <a:rPr lang="en-US" smtClean="0"/>
              <a:t>7/28/2015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B030A-FF42-469E-BA85-B112047F6DB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C2E62-5F12-4A97-8C45-3C33BCC8B29A}" type="datetimeFigureOut">
              <a:rPr lang="en-US" smtClean="0"/>
              <a:t>7/28/2015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B030A-FF42-469E-BA85-B112047F6DB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C2E62-5F12-4A97-8C45-3C33BCC8B29A}" type="datetimeFigureOut">
              <a:rPr lang="en-US" smtClean="0"/>
              <a:t>7/28/2015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B030A-FF42-469E-BA85-B112047F6DBB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C2E62-5F12-4A97-8C45-3C33BCC8B29A}" type="datetimeFigureOut">
              <a:rPr lang="en-US" smtClean="0"/>
              <a:t>7/28/2015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B030A-FF42-469E-BA85-B112047F6DBB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C2E62-5F12-4A97-8C45-3C33BCC8B29A}" type="datetimeFigureOut">
              <a:rPr lang="en-US" smtClean="0"/>
              <a:t>7/28/2015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B030A-FF42-469E-BA85-B112047F6D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C2E62-5F12-4A97-8C45-3C33BCC8B29A}" type="datetimeFigureOut">
              <a:rPr lang="en-US" smtClean="0"/>
              <a:t>7/28/2015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B030A-FF42-469E-BA85-B112047F6D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C2E62-5F12-4A97-8C45-3C33BCC8B29A}" type="datetimeFigureOut">
              <a:rPr lang="en-US" smtClean="0"/>
              <a:t>7/28/2015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B030A-FF42-469E-BA85-B112047F6D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8BC2E62-5F12-4A97-8C45-3C33BCC8B29A}" type="datetimeFigureOut">
              <a:rPr lang="en-US" smtClean="0"/>
              <a:t>7/28/2015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6CB030A-FF42-469E-BA85-B112047F6DB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library.columbia.edu/find/digital-collections.html" TargetMode="External"/><Relationship Id="rId2" Type="http://schemas.openxmlformats.org/officeDocument/2006/relationships/hyperlink" Target="http://library.columbia.edu/find/online-exhibitions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hrwa.cul.columbia.edu/" TargetMode="External"/><Relationship Id="rId4" Type="http://schemas.openxmlformats.org/officeDocument/2006/relationships/hyperlink" Target="https://scv-test.cul.columbia.edu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 smtClean="0"/>
              <a:t>Columbia Libraries Digital Program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March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96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Permanent Staff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Analyst / Programmers (2.5)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Digital Projects Librarian (1)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Special Collections Analyst (1)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Web Designer / Developer (.5)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Director</a:t>
            </a:r>
            <a:r>
              <a:rPr lang="en-US" b="0" dirty="0"/>
              <a:t/>
            </a:r>
            <a:br>
              <a:rPr lang="en-US" b="0" dirty="0"/>
            </a:br>
            <a:endParaRPr lang="en-US" b="0" dirty="0" smtClean="0"/>
          </a:p>
          <a:p>
            <a:pPr marL="0" indent="0">
              <a:buNone/>
            </a:pPr>
            <a:r>
              <a:rPr lang="en-US" b="1" dirty="0" smtClean="0"/>
              <a:t>Grant –Supported Position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Digital Preservation Librarian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152718"/>
            <a:ext cx="7772400" cy="1371600"/>
          </a:xfrm>
        </p:spPr>
        <p:txBody>
          <a:bodyPr/>
          <a:lstStyle/>
          <a:p>
            <a:r>
              <a:rPr lang="en-US" dirty="0" smtClean="0"/>
              <a:t>Digital Library Staffing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509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Digitization Project Development, Coordination and Implementation</a:t>
            </a:r>
            <a:br>
              <a:rPr lang="en-US" dirty="0" smtClean="0"/>
            </a:b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Online Exhibitions Coordination and Support</a:t>
            </a:r>
            <a:br>
              <a:rPr lang="en-US" dirty="0"/>
            </a:b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Digital Library Software Application Development / Support</a:t>
            </a:r>
            <a:br>
              <a:rPr lang="en-US" dirty="0" smtClean="0"/>
            </a:b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Long-Term Digital Preservation / Archiving </a:t>
            </a:r>
            <a:br>
              <a:rPr lang="en-US" dirty="0" smtClean="0"/>
            </a:b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Open Source Software Development</a:t>
            </a:r>
            <a:br>
              <a:rPr lang="en-US" dirty="0" smtClean="0"/>
            </a:b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Digital Library Infrastructures</a:t>
            </a:r>
            <a:br>
              <a:rPr lang="en-US" dirty="0" smtClean="0"/>
            </a:b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Task Areas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077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Fedora / Hydra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 smtClean="0"/>
              <a:t>Blacklight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 smtClean="0"/>
              <a:t>Lucene</a:t>
            </a:r>
            <a:r>
              <a:rPr lang="en-US" dirty="0" smtClean="0"/>
              <a:t> / SOLR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 smtClean="0"/>
              <a:t>Omeka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Ruby on Rails, Java, PHP, MySQL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Technologies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677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Libraries IT Division</a:t>
            </a:r>
            <a:br>
              <a:rPr lang="en-US" dirty="0" smtClean="0"/>
            </a:b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Preservation and Digital Conversion Division</a:t>
            </a:r>
            <a:br>
              <a:rPr lang="en-US" dirty="0" smtClean="0"/>
            </a:b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Bibliographic Services / Metadata Coordinator</a:t>
            </a:r>
            <a:br>
              <a:rPr lang="en-US" dirty="0" smtClean="0"/>
            </a:b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Distinctive / Special Collections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152718"/>
            <a:ext cx="7848600" cy="13716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Key Internal Digital </a:t>
            </a:r>
            <a:r>
              <a:rPr lang="en-US" sz="3200" dirty="0"/>
              <a:t>L</a:t>
            </a:r>
            <a:r>
              <a:rPr lang="en-US" sz="3200" dirty="0" smtClean="0"/>
              <a:t>ibrary </a:t>
            </a:r>
            <a:r>
              <a:rPr lang="en-US" sz="3200" dirty="0"/>
              <a:t>P</a:t>
            </a:r>
            <a:r>
              <a:rPr lang="en-US" sz="3200" dirty="0" smtClean="0"/>
              <a:t>artnerships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5401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hlinkClick r:id="rId2"/>
              </a:rPr>
              <a:t>Online Exhibitions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hlinkClick r:id="rId3"/>
              </a:rPr>
              <a:t>Digitization Projects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Application Development</a:t>
            </a:r>
            <a:br>
              <a:rPr lang="en-US" dirty="0" smtClean="0"/>
            </a:br>
            <a:endParaRPr lang="en-US" dirty="0" smtClean="0"/>
          </a:p>
          <a:p>
            <a:pPr marL="754380" lvl="1" indent="-342900">
              <a:buFont typeface="Arial" panose="020B0604020202020204" pitchFamily="34" charset="0"/>
              <a:buChar char="•"/>
            </a:pPr>
            <a:r>
              <a:rPr lang="en-US" dirty="0" smtClean="0">
                <a:hlinkClick r:id="rId4"/>
              </a:rPr>
              <a:t>Staff / Public Collections Viewer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754380" lvl="1" indent="-342900">
              <a:buFont typeface="Arial" panose="020B0604020202020204" pitchFamily="34" charset="0"/>
              <a:buChar char="•"/>
            </a:pPr>
            <a:r>
              <a:rPr lang="en-US" dirty="0" smtClean="0">
                <a:hlinkClick r:id="rId5"/>
              </a:rPr>
              <a:t>Human Rights Web Archive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Recent projects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302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How do we prioritize, fund and staff new digital projects?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Do we buy solutions or build solutions?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Do we build it ourselves or collaborate with other institutions?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How do we innovate, keep up with technology changes, and still create stable, effective, sustainable systems?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How do we deal with the flood of new collections that are born- or ‘delivered’-digital?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How can we address the enormity of our long-term digital preservation challenges?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620000" cy="1371600"/>
          </a:xfrm>
        </p:spPr>
        <p:txBody>
          <a:bodyPr/>
          <a:lstStyle/>
          <a:p>
            <a:r>
              <a:rPr lang="en-US" dirty="0" smtClean="0"/>
              <a:t>Key strategic 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232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46</TotalTime>
  <Words>137</Words>
  <Application>Microsoft Office PowerPoint</Application>
  <PresentationFormat>On-screen Show 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Hardcover</vt:lpstr>
      <vt:lpstr>Columbia Libraries Digital Program</vt:lpstr>
      <vt:lpstr>Digital Library Staffing</vt:lpstr>
      <vt:lpstr>Key Task Areas</vt:lpstr>
      <vt:lpstr>Key Technologies</vt:lpstr>
      <vt:lpstr>Key Internal Digital Library Partnerships</vt:lpstr>
      <vt:lpstr>Recent projects</vt:lpstr>
      <vt:lpstr>Key strategic questions</vt:lpstr>
    </vt:vector>
  </TitlesOfParts>
  <Company>LITO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Columbia Libraries Digital Program</dc:title>
  <dc:creator>Stephen Paul Davis</dc:creator>
  <cp:lastModifiedBy>Stephen Paul Davis</cp:lastModifiedBy>
  <cp:revision>15</cp:revision>
  <dcterms:created xsi:type="dcterms:W3CDTF">2014-03-13T16:58:49Z</dcterms:created>
  <dcterms:modified xsi:type="dcterms:W3CDTF">2015-07-28T15:57:58Z</dcterms:modified>
</cp:coreProperties>
</file>