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67" r:id="rId2"/>
    <p:sldId id="268" r:id="rId3"/>
    <p:sldId id="270" r:id="rId4"/>
    <p:sldId id="269" r:id="rId5"/>
    <p:sldId id="271" r:id="rId6"/>
    <p:sldId id="275" r:id="rId7"/>
    <p:sldId id="273" r:id="rId8"/>
    <p:sldId id="276" r:id="rId9"/>
    <p:sldId id="274" r:id="rId10"/>
    <p:sldId id="27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-82" y="-3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01F77-9C31-4196-9E8A-91414C70063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5743C-215C-4F5F-ACA6-348A60F74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55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.columbia.edu/sec/cu/libraries/inside/units/ldpd/reports/2014/current_digital_collections_2014-02-14a.pdf" TargetMode="External"/><Relationship Id="rId2" Type="http://schemas.openxmlformats.org/officeDocument/2006/relationships/hyperlink" Target="https://wiki.cul.columbia.edu/display/PDCV/DCV+Digital+Conten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Public Digital Collections Viewer (DCV)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4000" dirty="0" smtClean="0"/>
              <a:t>A platform for integrated access to CUL/IS specialized, digital collections</a:t>
            </a:r>
          </a:p>
          <a:p>
            <a:endParaRPr lang="en-US" sz="4000" dirty="0"/>
          </a:p>
          <a:p>
            <a:endParaRPr lang="en-US" sz="4000" dirty="0" smtClean="0"/>
          </a:p>
          <a:p>
            <a:pPr algn="ctr"/>
            <a:r>
              <a:rPr lang="en-US" sz="3600" dirty="0" smtClean="0"/>
              <a:t>Overview, 2/28/2014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27455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if there is already a website for the collection?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All collections (i.e., “projects”) will have landing pages in the DCV, with basic information about the content.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If a project already has a public website, the landing page will make it easy to jump to the external custom website.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If a project /</a:t>
            </a:r>
            <a:r>
              <a:rPr lang="en-US" sz="2800" dirty="0"/>
              <a:t> </a:t>
            </a:r>
            <a:r>
              <a:rPr lang="en-US" sz="2800" dirty="0" smtClean="0"/>
              <a:t>collection does not have a public website, the DCV landing page will serve as the home page for the project / collection.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231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522" y="1845734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A </a:t>
            </a:r>
            <a:r>
              <a:rPr lang="en-US" sz="2600" dirty="0"/>
              <a:t>system to </a:t>
            </a:r>
            <a:r>
              <a:rPr lang="en-US" sz="2600" b="1" dirty="0"/>
              <a:t>provide access</a:t>
            </a:r>
            <a:r>
              <a:rPr lang="en-US" sz="2600" dirty="0"/>
              <a:t> to traditional cultural heritage digital </a:t>
            </a:r>
            <a:r>
              <a:rPr lang="en-US" sz="2600" dirty="0" smtClean="0"/>
              <a:t>  collections</a:t>
            </a:r>
            <a:r>
              <a:rPr lang="en-US" sz="2600" dirty="0"/>
              <a:t>, audio/video collections, and born digital archival collections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A platform for </a:t>
            </a:r>
            <a:r>
              <a:rPr lang="en-US" sz="2600" b="1" dirty="0" smtClean="0"/>
              <a:t>integrating</a:t>
            </a:r>
            <a:r>
              <a:rPr lang="en-US" sz="2600" dirty="0" smtClean="0"/>
              <a:t> existing collections and publishing new collections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A set of tools for basic  </a:t>
            </a:r>
            <a:r>
              <a:rPr lang="en-US" sz="2600" b="1" dirty="0" smtClean="0"/>
              <a:t>viewing  / playing content</a:t>
            </a:r>
            <a:r>
              <a:rPr lang="en-US" sz="2600" dirty="0" smtClean="0"/>
              <a:t> in most media formats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A framework for bringing to the surface </a:t>
            </a:r>
            <a:r>
              <a:rPr lang="en-US" sz="2600" b="1" dirty="0" smtClean="0"/>
              <a:t>relationships</a:t>
            </a:r>
            <a:r>
              <a:rPr lang="en-US" sz="2600" dirty="0" smtClean="0"/>
              <a:t> between content in Columbia’s collections and content in other related collections at other locations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914013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the development team?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</a:t>
            </a:r>
            <a:r>
              <a:rPr lang="en-US" sz="2800" b="1" dirty="0" smtClean="0"/>
              <a:t>Advisory Group:</a:t>
            </a:r>
            <a:r>
              <a:rPr lang="en-US" sz="2800" dirty="0" smtClean="0"/>
              <a:t>  Jane </a:t>
            </a:r>
            <a:r>
              <a:rPr lang="en-US" sz="2800" dirty="0" err="1" smtClean="0"/>
              <a:t>Gorjevsky</a:t>
            </a:r>
            <a:r>
              <a:rPr lang="en-US" sz="2800" dirty="0" smtClean="0"/>
              <a:t>, Chris Sala, Kate Harcourt, Melanie Wacker, Robbie Blitz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</a:t>
            </a:r>
            <a:r>
              <a:rPr lang="en-US" sz="2800" b="1" dirty="0" smtClean="0"/>
              <a:t>Project Lead:</a:t>
            </a:r>
            <a:r>
              <a:rPr lang="en-US" sz="2800" dirty="0" smtClean="0"/>
              <a:t>  Stephen Davis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</a:t>
            </a:r>
            <a:r>
              <a:rPr lang="en-US" sz="2800" b="1" dirty="0" smtClean="0"/>
              <a:t>Project Management Support:</a:t>
            </a:r>
            <a:r>
              <a:rPr lang="en-US" sz="2800" dirty="0" smtClean="0"/>
              <a:t>  Leo </a:t>
            </a:r>
            <a:r>
              <a:rPr lang="en-US" sz="2800" dirty="0" err="1" smtClean="0"/>
              <a:t>Stezano</a:t>
            </a:r>
            <a:endParaRPr lang="en-US" sz="2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/>
              <a:t> </a:t>
            </a:r>
            <a:r>
              <a:rPr lang="en-US" sz="2800" b="1" dirty="0" smtClean="0"/>
              <a:t>Technical Staff:</a:t>
            </a:r>
            <a:r>
              <a:rPr lang="en-US" sz="2800" dirty="0" smtClean="0"/>
              <a:t>  Eric O’Hanlon, Ben </a:t>
            </a:r>
            <a:r>
              <a:rPr lang="en-US" sz="2800" dirty="0" err="1" smtClean="0"/>
              <a:t>Armintor</a:t>
            </a:r>
            <a:r>
              <a:rPr lang="en-US" sz="2800" dirty="0" smtClean="0"/>
              <a:t>, Erik Ryerson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53524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timetable for this project?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Phase I – Tentative Timetable</a:t>
            </a:r>
            <a:br>
              <a:rPr lang="en-US" sz="2400" b="1" dirty="0" smtClean="0"/>
            </a:br>
            <a:endParaRPr lang="en-US" sz="24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March–April 2014:  Internal prototypes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May 2014: CUL internal beta release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June-August  2014:  Further development, additional internal releases; user testing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September 2014:  Public beta release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October-November:  User testing, further development, public launch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273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Phase I content include?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b="1" i="1" dirty="0" smtClean="0"/>
              <a:t>Current target list of collections:</a:t>
            </a:r>
          </a:p>
          <a:p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wiki.cul.columbia.edu/display/PDCV/DCV+Digital+Content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hlinkClick r:id="rId3"/>
              </a:rPr>
              <a:t>https://www1.columbia.edu/sec/cu/libraries/inside/units/ldpd/reports/2014/current_digital_collections_2014-02-14a.pdf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0844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it not include?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Web archives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Finding aids (</a:t>
            </a:r>
            <a:r>
              <a:rPr lang="en-US" sz="3200" i="1" dirty="0" smtClean="0"/>
              <a:t>but finding aids can link to the DCV</a:t>
            </a:r>
            <a:r>
              <a:rPr lang="en-US" sz="3200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Collections / content with no metadata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44865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features will be in Phase 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Browsable list of collections / projects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Keyword searching within individual projects or across all projects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 Standard facets across all collections: names, material types, collection names, repositories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Custom facets where needed: e.g., geographic  or chronological content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Flexible displays for images; </a:t>
            </a:r>
            <a:r>
              <a:rPr lang="en-US" sz="2600" dirty="0" err="1" smtClean="0"/>
              <a:t>zoomable</a:t>
            </a:r>
            <a:r>
              <a:rPr lang="en-US" sz="2600" dirty="0" smtClean="0"/>
              <a:t>, </a:t>
            </a:r>
            <a:r>
              <a:rPr lang="en-US" sz="2600" dirty="0" err="1" smtClean="0"/>
              <a:t>multiresolution</a:t>
            </a:r>
            <a:r>
              <a:rPr lang="en-US" sz="2600" dirty="0" smtClean="0"/>
              <a:t> image functionality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905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</a:t>
            </a:r>
            <a:r>
              <a:rPr lang="en-US" dirty="0" smtClean="0"/>
              <a:t>in </a:t>
            </a:r>
            <a:r>
              <a:rPr lang="en-US" dirty="0" smtClean="0"/>
              <a:t>Phase I,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Persistent </a:t>
            </a:r>
            <a:r>
              <a:rPr lang="en-US" sz="2400" dirty="0"/>
              <a:t>identifiers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Function to generate a standard citation for individual objects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Session-specific “</a:t>
            </a:r>
            <a:r>
              <a:rPr lang="en-US" sz="2400" dirty="0" err="1" smtClean="0"/>
              <a:t>bookbags</a:t>
            </a:r>
            <a:r>
              <a:rPr lang="en-US" sz="2400" dirty="0" smtClean="0"/>
              <a:t>” / “shopping carts”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Search engine optimization features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Full-text searching where supported by </a:t>
            </a:r>
            <a:r>
              <a:rPr lang="en-US" sz="2400" smtClean="0"/>
              <a:t>the </a:t>
            </a:r>
            <a:r>
              <a:rPr lang="en-US" sz="2400" smtClean="0"/>
              <a:t>data </a:t>
            </a:r>
            <a:r>
              <a:rPr lang="en-US" sz="2400" dirty="0" smtClean="0"/>
              <a:t>(e.g., IFP, University </a:t>
            </a:r>
            <a:r>
              <a:rPr lang="en-US" sz="2400" dirty="0" err="1" smtClean="0"/>
              <a:t>Seminators</a:t>
            </a:r>
            <a:r>
              <a:rPr lang="en-US" sz="2400" dirty="0" smtClean="0"/>
              <a:t>, Harrison)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Ability to report errors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209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restricted content?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/>
              <a:t/>
            </a:r>
            <a:br>
              <a:rPr lang="en-US" sz="2800" b="1" i="1" dirty="0" smtClean="0"/>
            </a:br>
            <a:r>
              <a:rPr lang="en-US" sz="2800" b="1" i="1" dirty="0" smtClean="0"/>
              <a:t>There will actually be two separate digital collection viewers: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One available publicly, world-readable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One restricted to on-site access in a specific custodial location (for example, for parts of archival collections, for content that is under copyright but can be made available locally as preservation copies)</a:t>
            </a:r>
          </a:p>
          <a:p>
            <a:pPr marL="0" indent="0">
              <a:buNone/>
            </a:pPr>
            <a:r>
              <a:rPr lang="en-US" sz="2800" dirty="0" smtClean="0"/>
              <a:t>Having two separate, parallel viewers will help ensure the privacy and security of restricted content.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660073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233</TotalTime>
  <Words>402</Words>
  <Application>Microsoft Office PowerPoint</Application>
  <PresentationFormat>Custom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Retrospect</vt:lpstr>
      <vt:lpstr>Public Digital Collections Viewer (DCV)</vt:lpstr>
      <vt:lpstr>What is it?</vt:lpstr>
      <vt:lpstr>Who is the development team?</vt:lpstr>
      <vt:lpstr>What is the timetable for this project?</vt:lpstr>
      <vt:lpstr>What will Phase I content include?</vt:lpstr>
      <vt:lpstr>What will it not include?</vt:lpstr>
      <vt:lpstr>What features will be in Phase I?</vt:lpstr>
      <vt:lpstr>Features in Phase I, cont.</vt:lpstr>
      <vt:lpstr>What about restricted content? </vt:lpstr>
      <vt:lpstr>What if there is already a website for the collection?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Stephen Davis</dc:creator>
  <cp:lastModifiedBy>Stephen Paul Davis</cp:lastModifiedBy>
  <cp:revision>49</cp:revision>
  <dcterms:created xsi:type="dcterms:W3CDTF">2013-08-21T01:23:58Z</dcterms:created>
  <dcterms:modified xsi:type="dcterms:W3CDTF">2014-04-17T14:21:46Z</dcterms:modified>
</cp:coreProperties>
</file>