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6"/>
  </p:notesMasterIdLst>
  <p:sldIdLst>
    <p:sldId id="267" r:id="rId2"/>
    <p:sldId id="268" r:id="rId3"/>
    <p:sldId id="270" r:id="rId4"/>
    <p:sldId id="269" r:id="rId5"/>
    <p:sldId id="271" r:id="rId6"/>
    <p:sldId id="275" r:id="rId7"/>
    <p:sldId id="277" r:id="rId8"/>
    <p:sldId id="273" r:id="rId9"/>
    <p:sldId id="276" r:id="rId10"/>
    <p:sldId id="274" r:id="rId11"/>
    <p:sldId id="272" r:id="rId12"/>
    <p:sldId id="278" r:id="rId13"/>
    <p:sldId id="280" r:id="rId14"/>
    <p:sldId id="28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53" y="49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401F77-9C31-4196-9E8A-91414C70063B}" type="datetimeFigureOut">
              <a:rPr lang="en-US" smtClean="0"/>
              <a:t>9/29/2014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65743C-215C-4F5F-ACA6-348A60F74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555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5743C-215C-4F5F-ACA6-348A60F7472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443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5743C-215C-4F5F-ACA6-348A60F7472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7445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5743C-215C-4F5F-ACA6-348A60F7472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5990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5743C-215C-4F5F-ACA6-348A60F7472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3792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5743C-215C-4F5F-ACA6-348A60F7472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2343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5743C-215C-4F5F-ACA6-348A60F7472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080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5743C-215C-4F5F-ACA6-348A60F7472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6203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5743C-215C-4F5F-ACA6-348A60F7472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863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5743C-215C-4F5F-ACA6-348A60F7472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5370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5743C-215C-4F5F-ACA6-348A60F7472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523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5743C-215C-4F5F-ACA6-348A60F7472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9430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5743C-215C-4F5F-ACA6-348A60F7472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4507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5743C-215C-4F5F-ACA6-348A60F7472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6209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5743C-215C-4F5F-ACA6-348A60F7472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615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9/29/2014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9/29/2014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9/29/2014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9/29/2014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9/29/2014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9/29/2014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9/29/2014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9/29/2014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9/29/2014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9/29/2014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9/29/2014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9/29/2014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dcv-private-test.cul.columbia.edu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cul.columbia.edu/display/PDCV/DCV+Potential+Digital+Conte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1.columbia.edu/sec/cu/libraries/inside/units/ldpd/reports/2014/current_digital_collections_2014-02-14a.pdf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Digital Library Collections (DLC) Website 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endParaRPr lang="en-US" sz="4000" dirty="0"/>
          </a:p>
          <a:p>
            <a:r>
              <a:rPr lang="en-US" sz="4000" i="1" dirty="0"/>
              <a:t>A platform for integrated access to CUL/IS specialized, digital collections</a:t>
            </a:r>
          </a:p>
          <a:p>
            <a:endParaRPr lang="en-US" sz="4000" dirty="0" smtClean="0"/>
          </a:p>
          <a:p>
            <a:endParaRPr lang="en-US" sz="4000" dirty="0"/>
          </a:p>
          <a:p>
            <a:endParaRPr lang="en-US" sz="4000" dirty="0" smtClean="0"/>
          </a:p>
          <a:p>
            <a:pPr algn="ctr"/>
            <a:r>
              <a:rPr lang="en-US" sz="4000" dirty="0"/>
              <a:t> </a:t>
            </a:r>
            <a:r>
              <a:rPr lang="en-US" sz="4000" dirty="0" smtClean="0"/>
              <a:t>September </a:t>
            </a:r>
            <a:r>
              <a:rPr lang="en-US" sz="4000" dirty="0" smtClean="0"/>
              <a:t>2014 Status Report</a:t>
            </a:r>
          </a:p>
        </p:txBody>
      </p:sp>
    </p:spTree>
    <p:extLst>
      <p:ext uri="{BB962C8B-B14F-4D97-AF65-F5344CB8AC3E}">
        <p14:creationId xmlns:p14="http://schemas.microsoft.com/office/powerpoint/2010/main" val="10274559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restricted content?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i="1" dirty="0" smtClean="0"/>
              <a:t/>
            </a:r>
            <a:br>
              <a:rPr lang="en-US" sz="2800" b="1" i="1" dirty="0" smtClean="0"/>
            </a:br>
            <a:r>
              <a:rPr lang="en-US" sz="2800" b="1" i="1" dirty="0" smtClean="0"/>
              <a:t>There will actually be two separate digital collection viewers: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One available publicly, world-readable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One restricted to on-site access in a specific custodial location (for example, for parts of archival collections, for content that is under copyright but can be made available locally as preservation copies)</a:t>
            </a:r>
          </a:p>
          <a:p>
            <a:pPr marL="0" indent="0">
              <a:buNone/>
            </a:pPr>
            <a:r>
              <a:rPr lang="en-US" sz="2800" dirty="0" smtClean="0"/>
              <a:t>Having two separate, parallel viewers will help ensure the privacy and security of restricted content.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6600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What if there is already a website for the collection?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All collections (i.e., “projects”) will have landing pages in the DCV, with basic information about the content.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If a project already has a public website, the landing page will make it easy to jump to the external custom website.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If a project /</a:t>
            </a:r>
            <a:r>
              <a:rPr lang="en-US" sz="2800" dirty="0"/>
              <a:t> </a:t>
            </a:r>
            <a:r>
              <a:rPr lang="en-US" sz="2800" dirty="0" smtClean="0"/>
              <a:t>collection does not have a public website, the DCV landing page will serve as the home page for the project / collection.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231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DLC Desiderata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800" dirty="0" smtClean="0"/>
              <a:t> Visualization tools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800" dirty="0" smtClean="0"/>
              <a:t> Visual navigation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800" dirty="0" smtClean="0"/>
              <a:t> Analytic tools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800" dirty="0" smtClean="0"/>
              <a:t> Linkages to related content, local or remote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800" dirty="0"/>
              <a:t> </a:t>
            </a:r>
            <a:r>
              <a:rPr lang="en-US" sz="2800" dirty="0" smtClean="0"/>
              <a:t>Deeper integration with finding aids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800" dirty="0" smtClean="0"/>
              <a:t> Open API for access via other applications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800" dirty="0" smtClean="0"/>
              <a:t> Oral History content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43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DLC Platform advantages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Fedora, Hydra, SOLR, </a:t>
            </a:r>
            <a:r>
              <a:rPr lang="en-US" dirty="0" err="1" smtClean="0"/>
              <a:t>Blacklight</a:t>
            </a:r>
            <a:r>
              <a:rPr lang="en-US" dirty="0" smtClean="0"/>
              <a:t> – standard tools, technology stack – broad national and international support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All new DLC projects can be built on this platform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Projects can be developed  / made available more quickly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Past projects can be migrated into the future more easily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New functionality can be made available to existing / past projects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Assets can be managed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Metadata can be curated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685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DLC Beta Site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4400" dirty="0" smtClean="0">
                <a:hlinkClick r:id="rId3"/>
              </a:rPr>
              <a:t>https</a:t>
            </a:r>
            <a:r>
              <a:rPr lang="en-US" sz="4400" dirty="0">
                <a:hlinkClick r:id="rId3"/>
              </a:rPr>
              <a:t>://dcv-private-test.cul.columbia.edu/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448581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</a:t>
            </a:r>
            <a:r>
              <a:rPr lang="en-US" dirty="0" smtClean="0"/>
              <a:t>the DLC?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6522" y="1845734"/>
            <a:ext cx="10058400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US" sz="26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 smtClean="0"/>
              <a:t>A </a:t>
            </a:r>
            <a:r>
              <a:rPr lang="en-US" sz="2600" dirty="0"/>
              <a:t>system </a:t>
            </a:r>
            <a:r>
              <a:rPr lang="en-US" sz="2600" dirty="0" smtClean="0"/>
              <a:t>for </a:t>
            </a:r>
            <a:r>
              <a:rPr lang="en-US" sz="2600" b="1" dirty="0" smtClean="0"/>
              <a:t>providing </a:t>
            </a:r>
            <a:r>
              <a:rPr lang="en-US" sz="2600" b="1" dirty="0"/>
              <a:t>access</a:t>
            </a:r>
            <a:r>
              <a:rPr lang="en-US" sz="2600" dirty="0"/>
              <a:t> to </a:t>
            </a:r>
            <a:r>
              <a:rPr lang="en-US" sz="2600" dirty="0" smtClean="0"/>
              <a:t>Columbia’s cultural </a:t>
            </a:r>
            <a:r>
              <a:rPr lang="en-US" sz="2600" dirty="0"/>
              <a:t>heritage digital </a:t>
            </a:r>
            <a:r>
              <a:rPr lang="en-US" sz="2600" dirty="0" smtClean="0"/>
              <a:t>  collections</a:t>
            </a:r>
            <a:r>
              <a:rPr lang="en-US" sz="2600" dirty="0"/>
              <a:t>, audio/video collections, and born digital archival collections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 smtClean="0"/>
              <a:t>A platform for </a:t>
            </a:r>
            <a:r>
              <a:rPr lang="en-US" sz="2600" b="1" dirty="0" smtClean="0"/>
              <a:t>integrating</a:t>
            </a:r>
            <a:r>
              <a:rPr lang="en-US" sz="2600" dirty="0" smtClean="0"/>
              <a:t> </a:t>
            </a:r>
            <a:r>
              <a:rPr lang="en-US" sz="2600" b="1" dirty="0" smtClean="0"/>
              <a:t>access</a:t>
            </a:r>
            <a:r>
              <a:rPr lang="en-US" sz="2600" dirty="0" smtClean="0"/>
              <a:t> to Columbia’s digital collections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 smtClean="0"/>
              <a:t>A set of tools for basic </a:t>
            </a:r>
            <a:r>
              <a:rPr lang="en-US" sz="2600" b="1" dirty="0" smtClean="0"/>
              <a:t>viewing  / playing content</a:t>
            </a:r>
            <a:r>
              <a:rPr lang="en-US" sz="2600" dirty="0" smtClean="0"/>
              <a:t> in most media formats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 smtClean="0"/>
              <a:t>A framework for bringing to the surface </a:t>
            </a:r>
            <a:r>
              <a:rPr lang="en-US" sz="2600" b="1" dirty="0" smtClean="0"/>
              <a:t>relationships</a:t>
            </a:r>
            <a:r>
              <a:rPr lang="en-US" sz="2600" dirty="0" smtClean="0"/>
              <a:t> between content in Columbia’s collections and content in other related collections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914013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developed the DLC?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en-US" sz="2800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2800" dirty="0" smtClean="0"/>
              <a:t> </a:t>
            </a:r>
            <a:r>
              <a:rPr lang="en-US" sz="2800" b="1" dirty="0" smtClean="0"/>
              <a:t>Advisory Group:</a:t>
            </a:r>
            <a:r>
              <a:rPr lang="en-US" sz="2800" dirty="0" smtClean="0"/>
              <a:t>  Matthew Baker, Robbie </a:t>
            </a:r>
            <a:r>
              <a:rPr lang="en-US" sz="2800" dirty="0"/>
              <a:t>Blitz </a:t>
            </a:r>
            <a:r>
              <a:rPr lang="en-US" sz="2800" dirty="0" smtClean="0"/>
              <a:t>, Jane </a:t>
            </a:r>
            <a:r>
              <a:rPr lang="en-US" sz="2800" dirty="0" err="1" smtClean="0"/>
              <a:t>Gorjevsky</a:t>
            </a:r>
            <a:r>
              <a:rPr lang="en-US" sz="2800" dirty="0"/>
              <a:t>, Kate </a:t>
            </a:r>
            <a:r>
              <a:rPr lang="en-US" sz="2800" dirty="0" smtClean="0"/>
              <a:t>Harcourt, Thai Jones, Chris Sala, Melanie Wacker, </a:t>
            </a:r>
            <a:r>
              <a:rPr lang="en-US" sz="2800" dirty="0" err="1" smtClean="0"/>
              <a:t>Chengzhi</a:t>
            </a:r>
            <a:r>
              <a:rPr lang="en-US" sz="2800" dirty="0" smtClean="0"/>
              <a:t> Wang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800" b="1" dirty="0" smtClean="0"/>
              <a:t> Project Management Support:</a:t>
            </a:r>
            <a:r>
              <a:rPr lang="en-US" sz="2800" dirty="0" smtClean="0"/>
              <a:t>  Leo </a:t>
            </a:r>
            <a:r>
              <a:rPr lang="en-US" sz="2800" dirty="0" err="1" smtClean="0"/>
              <a:t>Stezano</a:t>
            </a:r>
            <a:endParaRPr lang="en-US" sz="28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sz="2800" dirty="0"/>
              <a:t> </a:t>
            </a:r>
            <a:r>
              <a:rPr lang="en-US" sz="2800" b="1" dirty="0" smtClean="0"/>
              <a:t>Technical Staff:</a:t>
            </a:r>
            <a:r>
              <a:rPr lang="en-US" sz="2800" dirty="0" smtClean="0"/>
              <a:t> Ben </a:t>
            </a:r>
            <a:r>
              <a:rPr lang="en-US" sz="2800" dirty="0" err="1" smtClean="0"/>
              <a:t>Armintor</a:t>
            </a:r>
            <a:r>
              <a:rPr lang="en-US" sz="2800" dirty="0" smtClean="0"/>
              <a:t>, </a:t>
            </a:r>
            <a:r>
              <a:rPr lang="en-US" sz="2800" dirty="0"/>
              <a:t>Eric </a:t>
            </a:r>
            <a:r>
              <a:rPr lang="en-US" sz="2800" dirty="0" smtClean="0"/>
              <a:t>O’Hanlon, Erik Ryerson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800" b="1" dirty="0" smtClean="0"/>
              <a:t> Project </a:t>
            </a:r>
            <a:r>
              <a:rPr lang="en-US" sz="2800" b="1" dirty="0"/>
              <a:t>Lead:</a:t>
            </a:r>
            <a:r>
              <a:rPr lang="en-US" sz="2800" dirty="0"/>
              <a:t>  Stephen Davis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2800" dirty="0" smtClean="0"/>
          </a:p>
          <a:p>
            <a:pPr>
              <a:buFont typeface="Wingdings" panose="05000000000000000000" pitchFamily="2" charset="2"/>
              <a:buChar char="q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53524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timetable for the DLC?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>Phase I – Current Timetable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i="1" dirty="0" smtClean="0"/>
              <a:t>December 2013:  Work began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August 2014: CUL Staff beta release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October 2014:  Public beta release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October-November 2014:  User testing, further development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Winter 2014:  Public Launch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79273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will Phase I content include?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sz="2800" b="1" i="1" dirty="0" smtClean="0"/>
              <a:t>Content as of </a:t>
            </a:r>
            <a:r>
              <a:rPr lang="en-US" sz="2800" b="1" i="1" dirty="0" smtClean="0"/>
              <a:t>September </a:t>
            </a:r>
            <a:r>
              <a:rPr lang="en-US" sz="2800" b="1" i="1" dirty="0" smtClean="0"/>
              <a:t>2014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i="1" dirty="0" smtClean="0"/>
              <a:t>John Jay Papers, Lindquist Photos, Community Service Society Photos, Chinese Paper Gods, Jewels in Her Crown, Spanish Civil War, Russian Corps of Pages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dirty="0" smtClean="0"/>
          </a:p>
          <a:p>
            <a:r>
              <a:rPr lang="en-US" sz="2800" b="1" i="1" dirty="0" smtClean="0"/>
              <a:t>Current target list of collections / projects:</a:t>
            </a:r>
            <a:endParaRPr lang="en-US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 </a:t>
            </a:r>
            <a:r>
              <a:rPr lang="en-US" sz="2400" dirty="0">
                <a:hlinkClick r:id="rId3"/>
              </a:rPr>
              <a:t>https://</a:t>
            </a:r>
            <a:r>
              <a:rPr lang="en-US" sz="2400" dirty="0" smtClean="0">
                <a:hlinkClick r:id="rId3"/>
              </a:rPr>
              <a:t>wiki.cul.columbia.edu/display/PDCV/DCV+Potential+Digital+Content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800" b="1" i="1" dirty="0" smtClean="0"/>
              <a:t>Additional collections / projects to come:</a:t>
            </a:r>
            <a:r>
              <a:rPr lang="en-US" sz="2800" dirty="0" smtClean="0"/>
              <a:t> </a:t>
            </a:r>
            <a:endParaRPr lang="en-US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>
                <a:hlinkClick r:id="rId4"/>
              </a:rPr>
              <a:t>https</a:t>
            </a:r>
            <a:r>
              <a:rPr lang="en-US" sz="2400" dirty="0">
                <a:hlinkClick r:id="rId4"/>
              </a:rPr>
              <a:t>://www1.columbia.edu/sec/cu/libraries/inside/units/ldpd/reports/2014/current_digital_collections_2014-02-14a.pdf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80844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will it not include?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2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Digitized books (CLIO </a:t>
            </a:r>
            <a:r>
              <a:rPr lang="en-US" sz="3200" dirty="0" smtClean="0">
                <a:sym typeface="Wingdings" panose="05000000000000000000" pitchFamily="2" charset="2"/>
              </a:rPr>
              <a:t></a:t>
            </a:r>
            <a:r>
              <a:rPr lang="en-US" sz="3200" dirty="0" err="1" smtClean="0"/>
              <a:t>Hathi</a:t>
            </a:r>
            <a:r>
              <a:rPr lang="en-US" sz="3200" dirty="0" smtClean="0"/>
              <a:t> Trust, Internet Archive)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Web archives (Archive-It)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Finding aids (</a:t>
            </a:r>
            <a:r>
              <a:rPr lang="en-US" sz="3200" i="1" dirty="0" smtClean="0"/>
              <a:t>but finding aids can link to the DCV</a:t>
            </a:r>
            <a:r>
              <a:rPr lang="en-US" sz="3200" dirty="0" smtClean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Collections / content with no metadata</a:t>
            </a:r>
          </a:p>
          <a:p>
            <a:pPr marL="0" indent="0">
              <a:buNone/>
            </a:pPr>
            <a:endParaRPr lang="en-US" sz="3200" dirty="0" smtClean="0"/>
          </a:p>
          <a:p>
            <a:pPr marL="0" indent="0">
              <a:buNone/>
            </a:pPr>
            <a:endParaRPr lang="en-US" sz="3200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4486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Size of DLC site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q"/>
            </a:pPr>
            <a:endParaRPr lang="en-US" sz="2600" dirty="0" smtClean="0"/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600" dirty="0" smtClean="0"/>
              <a:t> Ca. 30,000 items as of 8/5/2015</a:t>
            </a:r>
            <a:br>
              <a:rPr lang="en-US" sz="2600" dirty="0" smtClean="0"/>
            </a:br>
            <a:endParaRPr lang="en-US" sz="2600" dirty="0" smtClean="0"/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600" dirty="0" smtClean="0"/>
              <a:t> Over 500,000 items by the end of 2014 (</a:t>
            </a:r>
            <a:r>
              <a:rPr lang="en-US" sz="2600" dirty="0"/>
              <a:t>43,000 (Lehman) + 5,000 (Greene &amp; Greene) + 3,000  (Urban) + 1,300 (Biggert), 10,000 (Hebrew Mss.)  + 36,000 (University Seminars) + 375,000 (IFP) + 20,000 (Durst) + various online </a:t>
            </a:r>
            <a:r>
              <a:rPr lang="en-US" sz="2600" dirty="0" smtClean="0"/>
              <a:t>exhibitions</a:t>
            </a:r>
            <a:r>
              <a:rPr lang="en-US" sz="26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15489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features are be in Phase 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US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 smtClean="0"/>
              <a:t>Browsable list of collections / projects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 smtClean="0"/>
              <a:t>Keyword searching within individual projects or across all projects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 smtClean="0"/>
              <a:t> Standard facets across all collections: names, material types, collection names, repositories, chronology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 smtClean="0"/>
              <a:t>Custom facets where needed: e.g., geographic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 smtClean="0"/>
              <a:t>Flexible displays for images; </a:t>
            </a:r>
            <a:r>
              <a:rPr lang="en-US" sz="2600" dirty="0" err="1" smtClean="0"/>
              <a:t>zoomable</a:t>
            </a:r>
            <a:r>
              <a:rPr lang="en-US" sz="2600" dirty="0" smtClean="0"/>
              <a:t>, </a:t>
            </a:r>
            <a:r>
              <a:rPr lang="en-US" sz="2600" dirty="0" err="1" smtClean="0"/>
              <a:t>multiresolution</a:t>
            </a:r>
            <a:r>
              <a:rPr lang="en-US" sz="2600" dirty="0" smtClean="0"/>
              <a:t> image functionality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905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Features in Phase I,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Persistent </a:t>
            </a:r>
            <a:r>
              <a:rPr lang="en-US" sz="2800" dirty="0"/>
              <a:t>identifiers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Function to generate a standard citation for individual objects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Search engine optimization features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Full-text searching where supported by the data (e.g., IFP, University Seminars, Hubert Harrison Papers)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/>
              <a:t>Ability to report errors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20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332</TotalTime>
  <Words>577</Words>
  <Application>Microsoft Office PowerPoint</Application>
  <PresentationFormat>Widescreen</PresentationFormat>
  <Paragraphs>102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Calibri</vt:lpstr>
      <vt:lpstr>Calibri Light</vt:lpstr>
      <vt:lpstr>Wingdings</vt:lpstr>
      <vt:lpstr>Retrospect</vt:lpstr>
      <vt:lpstr>Digital Library Collections (DLC) Website </vt:lpstr>
      <vt:lpstr>What is the DLC?</vt:lpstr>
      <vt:lpstr>Who developed the DLC?</vt:lpstr>
      <vt:lpstr>What is the timetable for the DLC?</vt:lpstr>
      <vt:lpstr>What will Phase I content include?</vt:lpstr>
      <vt:lpstr>What will it not include?</vt:lpstr>
      <vt:lpstr>Size of DLC site</vt:lpstr>
      <vt:lpstr>What features are be in Phase I?</vt:lpstr>
      <vt:lpstr>Features in Phase I, cont.</vt:lpstr>
      <vt:lpstr>What about restricted content? </vt:lpstr>
      <vt:lpstr>What if there is already a website for the collection?</vt:lpstr>
      <vt:lpstr>DLC Desiderata </vt:lpstr>
      <vt:lpstr>New DLC Platform advantages </vt:lpstr>
      <vt:lpstr>DLC Beta Site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Digital Collections Viewer (DCV)</dc:title>
  <dc:creator>Stephen Davis</dc:creator>
  <cp:lastModifiedBy>Stephen Davis</cp:lastModifiedBy>
  <cp:revision>66</cp:revision>
  <dcterms:created xsi:type="dcterms:W3CDTF">2013-08-21T01:23:58Z</dcterms:created>
  <dcterms:modified xsi:type="dcterms:W3CDTF">2014-09-30T03:06:16Z</dcterms:modified>
</cp:coreProperties>
</file>