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3" r:id="rId3"/>
    <p:sldId id="265" r:id="rId4"/>
    <p:sldId id="278" r:id="rId5"/>
    <p:sldId id="269" r:id="rId6"/>
    <p:sldId id="287" r:id="rId7"/>
    <p:sldId id="293" r:id="rId8"/>
    <p:sldId id="285" r:id="rId9"/>
    <p:sldId id="276" r:id="rId10"/>
    <p:sldId id="292" r:id="rId11"/>
    <p:sldId id="270" r:id="rId12"/>
    <p:sldId id="272" r:id="rId13"/>
    <p:sldId id="291" r:id="rId14"/>
    <p:sldId id="288" r:id="rId15"/>
    <p:sldId id="289" r:id="rId16"/>
    <p:sldId id="273" r:id="rId17"/>
    <p:sldId id="274" r:id="rId18"/>
    <p:sldId id="290" r:id="rId19"/>
    <p:sldId id="259" r:id="rId20"/>
    <p:sldId id="261" r:id="rId21"/>
    <p:sldId id="262" r:id="rId22"/>
    <p:sldId id="284"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1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8F03C-5A91-42F8-827F-B8FEC5AC6E07}"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11CA8-C794-43ED-BBB6-B9A02A795A10}" type="slidenum">
              <a:rPr lang="en-US" smtClean="0"/>
              <a:t>‹#›</a:t>
            </a:fld>
            <a:endParaRPr lang="en-US"/>
          </a:p>
        </p:txBody>
      </p:sp>
    </p:spTree>
    <p:extLst>
      <p:ext uri="{BB962C8B-B14F-4D97-AF65-F5344CB8AC3E}">
        <p14:creationId xmlns:p14="http://schemas.microsoft.com/office/powerpoint/2010/main" val="36554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a:t>
            </a:fld>
            <a:endParaRPr lang="en-US"/>
          </a:p>
        </p:txBody>
      </p:sp>
    </p:spTree>
    <p:extLst>
      <p:ext uri="{BB962C8B-B14F-4D97-AF65-F5344CB8AC3E}">
        <p14:creationId xmlns:p14="http://schemas.microsoft.com/office/powerpoint/2010/main" val="257280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10</a:t>
            </a:fld>
            <a:endParaRPr lang="en-US"/>
          </a:p>
        </p:txBody>
      </p:sp>
    </p:spTree>
    <p:extLst>
      <p:ext uri="{BB962C8B-B14F-4D97-AF65-F5344CB8AC3E}">
        <p14:creationId xmlns:p14="http://schemas.microsoft.com/office/powerpoint/2010/main" val="12226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11</a:t>
            </a:fld>
            <a:endParaRPr lang="en-US"/>
          </a:p>
        </p:txBody>
      </p:sp>
    </p:spTree>
    <p:extLst>
      <p:ext uri="{BB962C8B-B14F-4D97-AF65-F5344CB8AC3E}">
        <p14:creationId xmlns:p14="http://schemas.microsoft.com/office/powerpoint/2010/main" val="178716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12</a:t>
            </a:fld>
            <a:endParaRPr lang="en-US"/>
          </a:p>
        </p:txBody>
      </p:sp>
    </p:spTree>
    <p:extLst>
      <p:ext uri="{BB962C8B-B14F-4D97-AF65-F5344CB8AC3E}">
        <p14:creationId xmlns:p14="http://schemas.microsoft.com/office/powerpoint/2010/main" val="97882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13</a:t>
            </a:fld>
            <a:endParaRPr lang="en-US"/>
          </a:p>
        </p:txBody>
      </p:sp>
    </p:spTree>
    <p:extLst>
      <p:ext uri="{BB962C8B-B14F-4D97-AF65-F5344CB8AC3E}">
        <p14:creationId xmlns:p14="http://schemas.microsoft.com/office/powerpoint/2010/main" val="348094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14</a:t>
            </a:fld>
            <a:endParaRPr lang="en-US"/>
          </a:p>
        </p:txBody>
      </p:sp>
    </p:spTree>
    <p:extLst>
      <p:ext uri="{BB962C8B-B14F-4D97-AF65-F5344CB8AC3E}">
        <p14:creationId xmlns:p14="http://schemas.microsoft.com/office/powerpoint/2010/main" val="142233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15</a:t>
            </a:fld>
            <a:endParaRPr lang="en-US"/>
          </a:p>
        </p:txBody>
      </p:sp>
    </p:spTree>
    <p:extLst>
      <p:ext uri="{BB962C8B-B14F-4D97-AF65-F5344CB8AC3E}">
        <p14:creationId xmlns:p14="http://schemas.microsoft.com/office/powerpoint/2010/main" val="103959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16</a:t>
            </a:fld>
            <a:endParaRPr lang="en-US"/>
          </a:p>
        </p:txBody>
      </p:sp>
    </p:spTree>
    <p:extLst>
      <p:ext uri="{BB962C8B-B14F-4D97-AF65-F5344CB8AC3E}">
        <p14:creationId xmlns:p14="http://schemas.microsoft.com/office/powerpoint/2010/main" val="244481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11CA8-C794-43ED-BBB6-B9A02A795A10}" type="slidenum">
              <a:rPr lang="en-US" smtClean="0"/>
              <a:t>17</a:t>
            </a:fld>
            <a:endParaRPr lang="en-US"/>
          </a:p>
        </p:txBody>
      </p:sp>
    </p:spTree>
    <p:extLst>
      <p:ext uri="{BB962C8B-B14F-4D97-AF65-F5344CB8AC3E}">
        <p14:creationId xmlns:p14="http://schemas.microsoft.com/office/powerpoint/2010/main" val="225274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18</a:t>
            </a:fld>
            <a:endParaRPr lang="en-US"/>
          </a:p>
        </p:txBody>
      </p:sp>
    </p:spTree>
    <p:extLst>
      <p:ext uri="{BB962C8B-B14F-4D97-AF65-F5344CB8AC3E}">
        <p14:creationId xmlns:p14="http://schemas.microsoft.com/office/powerpoint/2010/main" val="231473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19</a:t>
            </a:fld>
            <a:endParaRPr lang="en-US"/>
          </a:p>
        </p:txBody>
      </p:sp>
    </p:spTree>
    <p:extLst>
      <p:ext uri="{BB962C8B-B14F-4D97-AF65-F5344CB8AC3E}">
        <p14:creationId xmlns:p14="http://schemas.microsoft.com/office/powerpoint/2010/main" val="26639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2</a:t>
            </a:fld>
            <a:endParaRPr lang="en-US"/>
          </a:p>
        </p:txBody>
      </p:sp>
    </p:spTree>
    <p:extLst>
      <p:ext uri="{BB962C8B-B14F-4D97-AF65-F5344CB8AC3E}">
        <p14:creationId xmlns:p14="http://schemas.microsoft.com/office/powerpoint/2010/main" val="208936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20</a:t>
            </a:fld>
            <a:endParaRPr lang="en-US"/>
          </a:p>
        </p:txBody>
      </p:sp>
    </p:spTree>
    <p:extLst>
      <p:ext uri="{BB962C8B-B14F-4D97-AF65-F5344CB8AC3E}">
        <p14:creationId xmlns:p14="http://schemas.microsoft.com/office/powerpoint/2010/main" val="363279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21</a:t>
            </a:fld>
            <a:endParaRPr lang="en-US"/>
          </a:p>
        </p:txBody>
      </p:sp>
    </p:spTree>
    <p:extLst>
      <p:ext uri="{BB962C8B-B14F-4D97-AF65-F5344CB8AC3E}">
        <p14:creationId xmlns:p14="http://schemas.microsoft.com/office/powerpoint/2010/main" val="2383044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22</a:t>
            </a:fld>
            <a:endParaRPr lang="en-US"/>
          </a:p>
        </p:txBody>
      </p:sp>
    </p:spTree>
    <p:extLst>
      <p:ext uri="{BB962C8B-B14F-4D97-AF65-F5344CB8AC3E}">
        <p14:creationId xmlns:p14="http://schemas.microsoft.com/office/powerpoint/2010/main" val="49745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3</a:t>
            </a:fld>
            <a:endParaRPr lang="en-US"/>
          </a:p>
        </p:txBody>
      </p:sp>
    </p:spTree>
    <p:extLst>
      <p:ext uri="{BB962C8B-B14F-4D97-AF65-F5344CB8AC3E}">
        <p14:creationId xmlns:p14="http://schemas.microsoft.com/office/powerpoint/2010/main" val="338886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4</a:t>
            </a:fld>
            <a:endParaRPr lang="en-US"/>
          </a:p>
        </p:txBody>
      </p:sp>
    </p:spTree>
    <p:extLst>
      <p:ext uri="{BB962C8B-B14F-4D97-AF65-F5344CB8AC3E}">
        <p14:creationId xmlns:p14="http://schemas.microsoft.com/office/powerpoint/2010/main" val="412914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5</a:t>
            </a:fld>
            <a:endParaRPr lang="en-US"/>
          </a:p>
        </p:txBody>
      </p:sp>
    </p:spTree>
    <p:extLst>
      <p:ext uri="{BB962C8B-B14F-4D97-AF65-F5344CB8AC3E}">
        <p14:creationId xmlns:p14="http://schemas.microsoft.com/office/powerpoint/2010/main" val="28923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6</a:t>
            </a:fld>
            <a:endParaRPr lang="en-US"/>
          </a:p>
        </p:txBody>
      </p:sp>
    </p:spTree>
    <p:extLst>
      <p:ext uri="{BB962C8B-B14F-4D97-AF65-F5344CB8AC3E}">
        <p14:creationId xmlns:p14="http://schemas.microsoft.com/office/powerpoint/2010/main" val="12226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7</a:t>
            </a:fld>
            <a:endParaRPr lang="en-US"/>
          </a:p>
        </p:txBody>
      </p:sp>
    </p:spTree>
    <p:extLst>
      <p:ext uri="{BB962C8B-B14F-4D97-AF65-F5344CB8AC3E}">
        <p14:creationId xmlns:p14="http://schemas.microsoft.com/office/powerpoint/2010/main" val="12226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8</a:t>
            </a:fld>
            <a:endParaRPr lang="en-US"/>
          </a:p>
        </p:txBody>
      </p:sp>
    </p:spTree>
    <p:extLst>
      <p:ext uri="{BB962C8B-B14F-4D97-AF65-F5344CB8AC3E}">
        <p14:creationId xmlns:p14="http://schemas.microsoft.com/office/powerpoint/2010/main" val="135486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11CA8-C794-43ED-BBB6-B9A02A795A10}" type="slidenum">
              <a:rPr lang="en-US" smtClean="0"/>
              <a:t>9</a:t>
            </a:fld>
            <a:endParaRPr lang="en-US"/>
          </a:p>
        </p:txBody>
      </p:sp>
    </p:spTree>
    <p:extLst>
      <p:ext uri="{BB962C8B-B14F-4D97-AF65-F5344CB8AC3E}">
        <p14:creationId xmlns:p14="http://schemas.microsoft.com/office/powerpoint/2010/main" val="212388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19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4F59DA-12BE-4EF5-9D52-5EC4C6134F6C}" type="datetimeFigureOut">
              <a:rPr lang="en-US" smtClean="0"/>
              <a:t>11/20/2014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18376B0-F02D-4FA7-87F6-72D19578AC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9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Osaka" pitchFamily="-112" charset="-128"/>
                <a:cs typeface="Osaka" pitchFamily="-112" charset="-128"/>
              </a:defRPr>
            </a:lvl1pPr>
          </a:lstStyle>
          <a:p>
            <a:fld id="{BB4F59DA-12BE-4EF5-9D52-5EC4C6134F6C}" type="datetimeFigureOut">
              <a:rPr lang="en-US" smtClean="0"/>
              <a:t>11/20/2014</a:t>
            </a:fld>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Osaka" pitchFamily="-112" charset="-128"/>
                <a:cs typeface="Osaka" pitchFamily="-112" charset="-128"/>
              </a:defRPr>
            </a:lvl1pPr>
          </a:lstStyle>
          <a:p>
            <a:endParaRPr lang="en-US"/>
          </a:p>
        </p:txBody>
      </p:sp>
      <p:sp>
        <p:nvSpPr>
          <p:cNvPr id="409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12" charset="-128"/>
                <a:cs typeface="Osaka" pitchFamily="-112" charset="-128"/>
              </a:defRPr>
            </a:lvl1pPr>
          </a:lstStyle>
          <a:p>
            <a:fld id="{A18376B0-F02D-4FA7-87F6-72D19578ACD7}" type="slidenum">
              <a:rPr lang="en-US" smtClean="0"/>
              <a:t>‹#›</a:t>
            </a:fld>
            <a:endParaRPr lang="en-US"/>
          </a:p>
        </p:txBody>
      </p:sp>
      <p:grpSp>
        <p:nvGrpSpPr>
          <p:cNvPr id="1031" name="Group 7"/>
          <p:cNvGrpSpPr>
            <a:grpSpLocks/>
          </p:cNvGrpSpPr>
          <p:nvPr/>
        </p:nvGrpSpPr>
        <p:grpSpPr bwMode="auto">
          <a:xfrm>
            <a:off x="0" y="0"/>
            <a:ext cx="9144000" cy="806450"/>
            <a:chOff x="0" y="0"/>
            <a:chExt cx="5760" cy="508"/>
          </a:xfrm>
        </p:grpSpPr>
        <p:pic>
          <p:nvPicPr>
            <p:cNvPr id="1034" name="Picture 4" descr="alert"/>
            <p:cNvPicPr>
              <a:picLocks noChangeAspect="1" noChangeArrowheads="1"/>
            </p:cNvPicPr>
            <p:nvPr/>
          </p:nvPicPr>
          <p:blipFill>
            <a:blip r:embed="rId14"/>
            <a:srcRect/>
            <a:stretch>
              <a:fillRect/>
            </a:stretch>
          </p:blipFill>
          <p:spPr bwMode="auto">
            <a:xfrm>
              <a:off x="1863" y="0"/>
              <a:ext cx="3897" cy="508"/>
            </a:xfrm>
            <a:prstGeom prst="rect">
              <a:avLst/>
            </a:prstGeom>
            <a:noFill/>
            <a:ln w="9525">
              <a:noFill/>
              <a:miter lim="800000"/>
              <a:headEnd/>
              <a:tailEnd/>
            </a:ln>
          </p:spPr>
        </p:pic>
        <p:pic>
          <p:nvPicPr>
            <p:cNvPr id="1035" name="Picture 5" descr="banner"/>
            <p:cNvPicPr>
              <a:picLocks noChangeAspect="1" noChangeArrowheads="1"/>
            </p:cNvPicPr>
            <p:nvPr/>
          </p:nvPicPr>
          <p:blipFill>
            <a:blip r:embed="rId15"/>
            <a:srcRect/>
            <a:stretch>
              <a:fillRect/>
            </a:stretch>
          </p:blipFill>
          <p:spPr bwMode="auto">
            <a:xfrm>
              <a:off x="0" y="0"/>
              <a:ext cx="1920" cy="508"/>
            </a:xfrm>
            <a:prstGeom prst="rect">
              <a:avLst/>
            </a:prstGeom>
            <a:noFill/>
            <a:ln w="9525">
              <a:noFill/>
              <a:miter lim="800000"/>
              <a:headEnd/>
              <a:tailEnd/>
            </a:ln>
          </p:spPr>
        </p:pic>
      </p:grpSp>
      <p:cxnSp>
        <p:nvCxnSpPr>
          <p:cNvPr id="1032" name="Straight Connector 13"/>
          <p:cNvCxnSpPr>
            <a:cxnSpLocks noChangeShapeType="1"/>
          </p:cNvCxnSpPr>
          <p:nvPr/>
        </p:nvCxnSpPr>
        <p:spPr bwMode="auto">
          <a:xfrm>
            <a:off x="0" y="6837363"/>
            <a:ext cx="9144000" cy="1587"/>
          </a:xfrm>
          <a:prstGeom prst="line">
            <a:avLst/>
          </a:prstGeom>
          <a:noFill/>
          <a:ln w="57150">
            <a:solidFill>
              <a:srgbClr val="2D2A62"/>
            </a:solidFill>
            <a:round/>
            <a:headEnd/>
            <a:tailEnd/>
          </a:ln>
        </p:spPr>
      </p:cxnSp>
      <p:cxnSp>
        <p:nvCxnSpPr>
          <p:cNvPr id="1033" name="Straight Connector 16"/>
          <p:cNvCxnSpPr>
            <a:cxnSpLocks noChangeShapeType="1"/>
          </p:cNvCxnSpPr>
          <p:nvPr/>
        </p:nvCxnSpPr>
        <p:spPr bwMode="auto">
          <a:xfrm>
            <a:off x="0" y="804863"/>
            <a:ext cx="9144000" cy="1587"/>
          </a:xfrm>
          <a:prstGeom prst="line">
            <a:avLst/>
          </a:prstGeom>
          <a:noFill/>
          <a:ln w="57150" cmpd="thickThin">
            <a:solidFill>
              <a:srgbClr val="336699"/>
            </a:solidFill>
            <a:round/>
            <a:headEnd/>
            <a:tailEnd/>
          </a:ln>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a:solidFill>
            <a:srgbClr val="2D2A62"/>
          </a:solidFill>
          <a:latin typeface="+mj-lt"/>
          <a:ea typeface="+mj-ea"/>
          <a:cs typeface="+mj-cs"/>
        </a:defRPr>
      </a:lvl1pPr>
      <a:lvl2pPr algn="ctr" rtl="0" eaLnBrk="1" fontAlgn="base" hangingPunct="1">
        <a:spcBef>
          <a:spcPct val="0"/>
        </a:spcBef>
        <a:spcAft>
          <a:spcPct val="0"/>
        </a:spcAft>
        <a:defRPr sz="4000">
          <a:solidFill>
            <a:srgbClr val="2D2A62"/>
          </a:solidFill>
          <a:latin typeface="Arial" pitchFamily="-110" charset="0"/>
          <a:ea typeface="Osaka" pitchFamily="-110" charset="-128"/>
          <a:cs typeface="Osaka" pitchFamily="-110" charset="-128"/>
        </a:defRPr>
      </a:lvl2pPr>
      <a:lvl3pPr algn="ctr" rtl="0" eaLnBrk="1" fontAlgn="base" hangingPunct="1">
        <a:spcBef>
          <a:spcPct val="0"/>
        </a:spcBef>
        <a:spcAft>
          <a:spcPct val="0"/>
        </a:spcAft>
        <a:defRPr sz="4000">
          <a:solidFill>
            <a:srgbClr val="2D2A62"/>
          </a:solidFill>
          <a:latin typeface="Arial" pitchFamily="-110" charset="0"/>
          <a:ea typeface="Osaka" pitchFamily="-110" charset="-128"/>
          <a:cs typeface="Osaka" pitchFamily="-110" charset="-128"/>
        </a:defRPr>
      </a:lvl3pPr>
      <a:lvl4pPr algn="ctr" rtl="0" eaLnBrk="1" fontAlgn="base" hangingPunct="1">
        <a:spcBef>
          <a:spcPct val="0"/>
        </a:spcBef>
        <a:spcAft>
          <a:spcPct val="0"/>
        </a:spcAft>
        <a:defRPr sz="4000">
          <a:solidFill>
            <a:srgbClr val="2D2A62"/>
          </a:solidFill>
          <a:latin typeface="Arial" pitchFamily="-110" charset="0"/>
          <a:ea typeface="Osaka" pitchFamily="-110" charset="-128"/>
          <a:cs typeface="Osaka" pitchFamily="-110" charset="-128"/>
        </a:defRPr>
      </a:lvl4pPr>
      <a:lvl5pPr algn="ctr" rtl="0" eaLnBrk="1" fontAlgn="base" hangingPunct="1">
        <a:spcBef>
          <a:spcPct val="0"/>
        </a:spcBef>
        <a:spcAft>
          <a:spcPct val="0"/>
        </a:spcAft>
        <a:defRPr sz="4000">
          <a:solidFill>
            <a:srgbClr val="2D2A62"/>
          </a:solidFill>
          <a:latin typeface="Arial" pitchFamily="-110" charset="0"/>
          <a:ea typeface="Osaka" pitchFamily="-110" charset="-128"/>
          <a:cs typeface="Osaka" pitchFamily="-110" charset="-128"/>
        </a:defRPr>
      </a:lvl5pPr>
      <a:lvl6pPr marL="457200" algn="ctr" rtl="0" eaLnBrk="1" fontAlgn="base" hangingPunct="1">
        <a:spcBef>
          <a:spcPct val="0"/>
        </a:spcBef>
        <a:spcAft>
          <a:spcPct val="0"/>
        </a:spcAft>
        <a:defRPr sz="4400">
          <a:solidFill>
            <a:schemeClr val="tx2"/>
          </a:solidFill>
          <a:latin typeface="Arial" pitchFamily="-110" charset="0"/>
          <a:ea typeface="Osaka" pitchFamily="-110" charset="-128"/>
          <a:cs typeface="Osaka" pitchFamily="-110" charset="-128"/>
        </a:defRPr>
      </a:lvl6pPr>
      <a:lvl7pPr marL="914400" algn="ctr" rtl="0" eaLnBrk="1" fontAlgn="base" hangingPunct="1">
        <a:spcBef>
          <a:spcPct val="0"/>
        </a:spcBef>
        <a:spcAft>
          <a:spcPct val="0"/>
        </a:spcAft>
        <a:defRPr sz="4400">
          <a:solidFill>
            <a:schemeClr val="tx2"/>
          </a:solidFill>
          <a:latin typeface="Arial" pitchFamily="-110" charset="0"/>
          <a:ea typeface="Osaka" pitchFamily="-110" charset="-128"/>
          <a:cs typeface="Osaka" pitchFamily="-110" charset="-128"/>
        </a:defRPr>
      </a:lvl7pPr>
      <a:lvl8pPr marL="1371600" algn="ctr" rtl="0" eaLnBrk="1" fontAlgn="base" hangingPunct="1">
        <a:spcBef>
          <a:spcPct val="0"/>
        </a:spcBef>
        <a:spcAft>
          <a:spcPct val="0"/>
        </a:spcAft>
        <a:defRPr sz="4400">
          <a:solidFill>
            <a:schemeClr val="tx2"/>
          </a:solidFill>
          <a:latin typeface="Arial" pitchFamily="-110" charset="0"/>
          <a:ea typeface="Osaka" pitchFamily="-110" charset="-128"/>
          <a:cs typeface="Osaka" pitchFamily="-110" charset="-128"/>
        </a:defRPr>
      </a:lvl8pPr>
      <a:lvl9pPr marL="1828800" algn="ctr" rtl="0" eaLnBrk="1" fontAlgn="base" hangingPunct="1">
        <a:spcBef>
          <a:spcPct val="0"/>
        </a:spcBef>
        <a:spcAft>
          <a:spcPct val="0"/>
        </a:spcAft>
        <a:defRPr sz="4400">
          <a:solidFill>
            <a:schemeClr val="tx2"/>
          </a:solidFill>
          <a:latin typeface="Arial" pitchFamily="-110" charset="0"/>
          <a:ea typeface="Osaka" pitchFamily="-110" charset="-128"/>
          <a:cs typeface="Osaka" pitchFamily="-110"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pectatorarchive.library.columbia.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columbia.edu/cgi-bin/cul/resolve?clio8225262" TargetMode="External"/><Relationship Id="rId3" Type="http://schemas.openxmlformats.org/officeDocument/2006/relationships/hyperlink" Target="http://library.columbia.edu/digital/collections.html" TargetMode="External"/><Relationship Id="rId7" Type="http://schemas.openxmlformats.org/officeDocument/2006/relationships/hyperlink" Target="http://www.columbia.edu/cgi-bin/cul/resolve?clio868337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olumbia.edu/cgi-bin/cul/resolve?clio9124743" TargetMode="External"/><Relationship Id="rId5" Type="http://schemas.openxmlformats.org/officeDocument/2006/relationships/hyperlink" Target="https://ldpd.lamp.columbia.edu/omeka/exhibits/show/cc" TargetMode="External"/><Relationship Id="rId4" Type="http://schemas.openxmlformats.org/officeDocument/2006/relationships/hyperlink" Target="http://library.columbia.edu/content/libraryweb/digital/exhibitions.html" TargetMode="External"/><Relationship Id="rId9" Type="http://schemas.openxmlformats.org/officeDocument/2006/relationships/hyperlink" Target="http://www.archive-it.org/organizations/30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914400"/>
          </a:xfrm>
        </p:spPr>
        <p:txBody>
          <a:bodyPr/>
          <a:lstStyle/>
          <a:p>
            <a:r>
              <a:rPr lang="en-US" dirty="0" smtClean="0"/>
              <a:t/>
            </a:r>
            <a:br>
              <a:rPr lang="en-US" dirty="0" smtClean="0"/>
            </a:br>
            <a:r>
              <a:rPr lang="en-US" sz="3600" dirty="0" smtClean="0">
                <a:latin typeface="+mn-lt"/>
              </a:rPr>
              <a:t>Columbia Spectator </a:t>
            </a:r>
            <a:r>
              <a:rPr lang="en-US" sz="3600" dirty="0" smtClean="0">
                <a:latin typeface="+mn-lt"/>
              </a:rPr>
              <a:t>Archive Project</a:t>
            </a:r>
            <a:r>
              <a:rPr lang="en-US" dirty="0" smtClean="0"/>
              <a:t/>
            </a:r>
            <a:br>
              <a:rPr lang="en-US" dirty="0" smtClean="0"/>
            </a:br>
            <a:r>
              <a:rPr lang="en-US" dirty="0" smtClean="0">
                <a:latin typeface="+mn-lt"/>
              </a:rPr>
              <a:t>Behind the Scenes</a:t>
            </a:r>
            <a:r>
              <a:rPr lang="en-US" dirty="0" smtClean="0"/>
              <a:t/>
            </a:r>
            <a:br>
              <a:rPr lang="en-US" dirty="0" smtClean="0"/>
            </a:br>
            <a:r>
              <a:rPr lang="en-US" dirty="0" smtClean="0"/>
              <a:t/>
            </a:r>
            <a:br>
              <a:rPr lang="en-US" dirty="0" smtClean="0"/>
            </a:br>
            <a:endParaRPr lang="en-US" sz="2800" i="1" dirty="0"/>
          </a:p>
        </p:txBody>
      </p:sp>
      <p:sp>
        <p:nvSpPr>
          <p:cNvPr id="3" name="Subtitle 2"/>
          <p:cNvSpPr>
            <a:spLocks noGrp="1"/>
          </p:cNvSpPr>
          <p:nvPr>
            <p:ph type="subTitle" idx="1"/>
          </p:nvPr>
        </p:nvSpPr>
        <p:spPr>
          <a:xfrm>
            <a:off x="1447800" y="2514600"/>
            <a:ext cx="6248400" cy="1066800"/>
          </a:xfrm>
        </p:spPr>
        <p:txBody>
          <a:bodyPr/>
          <a:lstStyle/>
          <a:p>
            <a:r>
              <a:rPr lang="en-US" dirty="0" smtClean="0"/>
              <a:t/>
            </a:r>
            <a:br>
              <a:rPr lang="en-US" dirty="0" smtClean="0"/>
            </a:br>
            <a:endParaRPr lang="en-US" dirty="0"/>
          </a:p>
          <a:p>
            <a:r>
              <a:rPr lang="en-US" sz="2400" i="1" dirty="0" smtClean="0"/>
              <a:t>Stephen Paul </a:t>
            </a:r>
            <a:r>
              <a:rPr lang="en-US" sz="2400" i="1" dirty="0" smtClean="0"/>
              <a:t>Davis</a:t>
            </a:r>
          </a:p>
          <a:p>
            <a:r>
              <a:rPr lang="en-US" sz="2400" i="1" dirty="0" smtClean="0"/>
              <a:t>Director, </a:t>
            </a:r>
            <a:r>
              <a:rPr lang="en-US" sz="2400" i="1" dirty="0" smtClean="0"/>
              <a:t>Columbia Libraries Digital </a:t>
            </a:r>
            <a:r>
              <a:rPr lang="en-US" sz="2400" i="1" dirty="0" smtClean="0"/>
              <a:t>Program</a:t>
            </a:r>
            <a:br>
              <a:rPr lang="en-US" sz="2400" i="1" dirty="0" smtClean="0"/>
            </a:br>
            <a:r>
              <a:rPr lang="en-US" sz="2400" i="1" smtClean="0"/>
              <a:t>November </a:t>
            </a:r>
            <a:r>
              <a:rPr lang="en-US" sz="2400" i="1" smtClean="0"/>
              <a:t>20, 2014</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3131820" cy="381000"/>
          </a:xfrm>
          <a:prstGeom prst="rect">
            <a:avLst/>
          </a:prstGeom>
        </p:spPr>
      </p:pic>
    </p:spTree>
    <p:extLst>
      <p:ext uri="{BB962C8B-B14F-4D97-AF65-F5344CB8AC3E}">
        <p14:creationId xmlns:p14="http://schemas.microsoft.com/office/powerpoint/2010/main" val="1323674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667000"/>
            <a:ext cx="7772400" cy="838200"/>
          </a:xfrm>
        </p:spPr>
        <p:txBody>
          <a:bodyPr/>
          <a:lstStyle/>
          <a:p>
            <a:r>
              <a:rPr lang="en-US" dirty="0" smtClean="0"/>
              <a:t>Why Scan From Originals?</a:t>
            </a:r>
            <a:endParaRPr lang="en-US" dirty="0"/>
          </a:p>
        </p:txBody>
      </p:sp>
    </p:spTree>
    <p:extLst>
      <p:ext uri="{BB962C8B-B14F-4D97-AF65-F5344CB8AC3E}">
        <p14:creationId xmlns:p14="http://schemas.microsoft.com/office/powerpoint/2010/main" val="219612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tephen-PC\Desktop\temp\xsidebyside_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76400"/>
            <a:ext cx="9263846"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2800" dirty="0" smtClean="0"/>
              <a:t>Scanning from originals retains visual content</a:t>
            </a:r>
            <a:endParaRPr lang="en-US" sz="2800"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5" name="Rectangle 4"/>
          <p:cNvSpPr/>
          <p:nvPr/>
        </p:nvSpPr>
        <p:spPr>
          <a:xfrm>
            <a:off x="3810000" y="6324600"/>
            <a:ext cx="1402948" cy="369332"/>
          </a:xfrm>
          <a:prstGeom prst="rect">
            <a:avLst/>
          </a:prstGeom>
        </p:spPr>
        <p:txBody>
          <a:bodyPr wrap="none">
            <a:spAutoFit/>
          </a:bodyPr>
          <a:lstStyle/>
          <a:p>
            <a:r>
              <a:rPr lang="en-US" b="1" dirty="0"/>
              <a:t>6 May 1968</a:t>
            </a:r>
            <a:endParaRPr lang="en-US" b="1" dirty="0">
              <a:effectLst/>
            </a:endParaRPr>
          </a:p>
        </p:txBody>
      </p:sp>
    </p:spTree>
    <p:extLst>
      <p:ext uri="{BB962C8B-B14F-4D97-AF65-F5344CB8AC3E}">
        <p14:creationId xmlns:p14="http://schemas.microsoft.com/office/powerpoint/2010/main" val="169355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64" y="1143000"/>
            <a:ext cx="8826469" cy="5094803"/>
          </a:xfrm>
          <a:prstGeom prst="rect">
            <a:avLst/>
          </a:prstGeom>
        </p:spPr>
      </p:pic>
    </p:spTree>
    <p:extLst>
      <p:ext uri="{BB962C8B-B14F-4D97-AF65-F5344CB8AC3E}">
        <p14:creationId xmlns:p14="http://schemas.microsoft.com/office/powerpoint/2010/main" val="104195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667000"/>
            <a:ext cx="7772400" cy="838200"/>
          </a:xfrm>
        </p:spPr>
        <p:txBody>
          <a:bodyPr/>
          <a:lstStyle/>
          <a:p>
            <a:r>
              <a:rPr lang="en-US" sz="3400" dirty="0" smtClean="0"/>
              <a:t>Tiny sampler of Spec Archive images</a:t>
            </a:r>
            <a:endParaRPr lang="en-US" sz="3400" dirty="0"/>
          </a:p>
        </p:txBody>
      </p:sp>
    </p:spTree>
    <p:extLst>
      <p:ext uri="{BB962C8B-B14F-4D97-AF65-F5344CB8AC3E}">
        <p14:creationId xmlns:p14="http://schemas.microsoft.com/office/powerpoint/2010/main" val="226287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066800"/>
            <a:ext cx="2598420" cy="4160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714" y="5227320"/>
            <a:ext cx="2583180" cy="6400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 y="1897380"/>
            <a:ext cx="5212080" cy="405384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994" y="1066800"/>
            <a:ext cx="5227320" cy="982980"/>
          </a:xfrm>
          <a:prstGeom prst="rect">
            <a:avLst/>
          </a:prstGeom>
        </p:spPr>
      </p:pic>
      <p:sp>
        <p:nvSpPr>
          <p:cNvPr id="7" name="Rectangle 6"/>
          <p:cNvSpPr/>
          <p:nvPr/>
        </p:nvSpPr>
        <p:spPr>
          <a:xfrm>
            <a:off x="5943600" y="6031468"/>
            <a:ext cx="2069797" cy="369332"/>
          </a:xfrm>
          <a:prstGeom prst="rect">
            <a:avLst/>
          </a:prstGeom>
        </p:spPr>
        <p:txBody>
          <a:bodyPr wrap="none">
            <a:spAutoFit/>
          </a:bodyPr>
          <a:lstStyle/>
          <a:p>
            <a:r>
              <a:rPr lang="en-US" b="1" dirty="0"/>
              <a:t>19 February 1957</a:t>
            </a:r>
            <a:endParaRPr lang="en-US" b="1" dirty="0">
              <a:effectLst/>
            </a:endParaRPr>
          </a:p>
        </p:txBody>
      </p:sp>
      <p:sp>
        <p:nvSpPr>
          <p:cNvPr id="8" name="Rectangle 7"/>
          <p:cNvSpPr/>
          <p:nvPr/>
        </p:nvSpPr>
        <p:spPr>
          <a:xfrm>
            <a:off x="248194" y="6031468"/>
            <a:ext cx="1954446" cy="369332"/>
          </a:xfrm>
          <a:prstGeom prst="rect">
            <a:avLst/>
          </a:prstGeom>
        </p:spPr>
        <p:txBody>
          <a:bodyPr wrap="none">
            <a:spAutoFit/>
          </a:bodyPr>
          <a:lstStyle/>
          <a:p>
            <a:r>
              <a:rPr lang="en-US" b="1" dirty="0"/>
              <a:t>11 October 1956</a:t>
            </a:r>
            <a:endParaRPr lang="en-US" b="1" dirty="0">
              <a:effectLst/>
            </a:endParaRPr>
          </a:p>
        </p:txBody>
      </p:sp>
    </p:spTree>
    <p:extLst>
      <p:ext uri="{BB962C8B-B14F-4D97-AF65-F5344CB8AC3E}">
        <p14:creationId xmlns:p14="http://schemas.microsoft.com/office/powerpoint/2010/main" val="188676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82416"/>
            <a:ext cx="5334000" cy="30937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025216"/>
            <a:ext cx="5334000"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586" y="4576136"/>
            <a:ext cx="5318414" cy="1977064"/>
          </a:xfrm>
          <a:prstGeom prst="rect">
            <a:avLst/>
          </a:prstGeom>
        </p:spPr>
      </p:pic>
      <p:sp>
        <p:nvSpPr>
          <p:cNvPr id="6" name="Rectangle 5"/>
          <p:cNvSpPr/>
          <p:nvPr/>
        </p:nvSpPr>
        <p:spPr>
          <a:xfrm>
            <a:off x="6259418" y="2844610"/>
            <a:ext cx="2274982" cy="369332"/>
          </a:xfrm>
          <a:prstGeom prst="rect">
            <a:avLst/>
          </a:prstGeom>
        </p:spPr>
        <p:txBody>
          <a:bodyPr wrap="none">
            <a:spAutoFit/>
          </a:bodyPr>
          <a:lstStyle/>
          <a:p>
            <a:r>
              <a:rPr lang="en-US" b="1" dirty="0"/>
              <a:t>29 September 1959</a:t>
            </a:r>
            <a:endParaRPr lang="en-US" b="1" dirty="0">
              <a:effectLst/>
            </a:endParaRPr>
          </a:p>
        </p:txBody>
      </p:sp>
    </p:spTree>
    <p:extLst>
      <p:ext uri="{BB962C8B-B14F-4D97-AF65-F5344CB8AC3E}">
        <p14:creationId xmlns:p14="http://schemas.microsoft.com/office/powerpoint/2010/main" val="21879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362200"/>
            <a:ext cx="3854948" cy="381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57" y="1524000"/>
            <a:ext cx="4384537" cy="3628090"/>
          </a:xfrm>
          <a:prstGeom prst="rect">
            <a:avLst/>
          </a:prstGeom>
        </p:spPr>
      </p:pic>
      <p:sp>
        <p:nvSpPr>
          <p:cNvPr id="2" name="Rectangle 1"/>
          <p:cNvSpPr/>
          <p:nvPr/>
        </p:nvSpPr>
        <p:spPr>
          <a:xfrm>
            <a:off x="185057" y="5257800"/>
            <a:ext cx="1903085" cy="369332"/>
          </a:xfrm>
          <a:prstGeom prst="rect">
            <a:avLst/>
          </a:prstGeom>
        </p:spPr>
        <p:txBody>
          <a:bodyPr wrap="none">
            <a:spAutoFit/>
          </a:bodyPr>
          <a:lstStyle/>
          <a:p>
            <a:r>
              <a:rPr lang="en-US" dirty="0"/>
              <a:t>27 October 1961</a:t>
            </a:r>
          </a:p>
        </p:txBody>
      </p:sp>
      <p:sp>
        <p:nvSpPr>
          <p:cNvPr id="7" name="Rectangle 6"/>
          <p:cNvSpPr/>
          <p:nvPr/>
        </p:nvSpPr>
        <p:spPr>
          <a:xfrm>
            <a:off x="6400800" y="1828800"/>
            <a:ext cx="2133918" cy="369332"/>
          </a:xfrm>
          <a:prstGeom prst="rect">
            <a:avLst/>
          </a:prstGeom>
        </p:spPr>
        <p:txBody>
          <a:bodyPr wrap="none">
            <a:spAutoFit/>
          </a:bodyPr>
          <a:lstStyle/>
          <a:p>
            <a:r>
              <a:rPr lang="en-US" b="1" dirty="0"/>
              <a:t>3 December 1973 </a:t>
            </a:r>
            <a:endParaRPr lang="en-US" b="1" dirty="0">
              <a:effectLst/>
            </a:endParaRPr>
          </a:p>
        </p:txBody>
      </p:sp>
    </p:spTree>
    <p:extLst>
      <p:ext uri="{BB962C8B-B14F-4D97-AF65-F5344CB8AC3E}">
        <p14:creationId xmlns:p14="http://schemas.microsoft.com/office/powerpoint/2010/main" val="469188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03781"/>
            <a:ext cx="3657311" cy="52020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73" y="6248400"/>
            <a:ext cx="3655893" cy="4716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143000"/>
            <a:ext cx="3084650" cy="489815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6019475"/>
            <a:ext cx="3084650" cy="631277"/>
          </a:xfrm>
          <a:prstGeom prst="rect">
            <a:avLst/>
          </a:prstGeom>
        </p:spPr>
      </p:pic>
      <p:sp>
        <p:nvSpPr>
          <p:cNvPr id="8" name="Rectangle 7"/>
          <p:cNvSpPr/>
          <p:nvPr/>
        </p:nvSpPr>
        <p:spPr>
          <a:xfrm>
            <a:off x="76201" y="773668"/>
            <a:ext cx="1904854" cy="369332"/>
          </a:xfrm>
          <a:prstGeom prst="rect">
            <a:avLst/>
          </a:prstGeom>
        </p:spPr>
        <p:txBody>
          <a:bodyPr wrap="square">
            <a:spAutoFit/>
          </a:bodyPr>
          <a:lstStyle/>
          <a:p>
            <a:r>
              <a:rPr lang="en-US" b="1" dirty="0"/>
              <a:t>2 October 1972</a:t>
            </a:r>
            <a:endParaRPr lang="en-US" b="1" dirty="0">
              <a:effectLst/>
            </a:endParaRPr>
          </a:p>
        </p:txBody>
      </p:sp>
      <p:sp>
        <p:nvSpPr>
          <p:cNvPr id="11" name="Rectangle 10"/>
          <p:cNvSpPr/>
          <p:nvPr/>
        </p:nvSpPr>
        <p:spPr>
          <a:xfrm>
            <a:off x="4953000" y="795831"/>
            <a:ext cx="1633781" cy="369332"/>
          </a:xfrm>
          <a:prstGeom prst="rect">
            <a:avLst/>
          </a:prstGeom>
        </p:spPr>
        <p:txBody>
          <a:bodyPr wrap="none">
            <a:spAutoFit/>
          </a:bodyPr>
          <a:lstStyle/>
          <a:p>
            <a:r>
              <a:rPr lang="en-US" b="1" dirty="0"/>
              <a:t>7 March 1974</a:t>
            </a:r>
            <a:endParaRPr lang="en-US" b="1" dirty="0">
              <a:effectLst/>
            </a:endParaRPr>
          </a:p>
        </p:txBody>
      </p:sp>
    </p:spTree>
    <p:extLst>
      <p:ext uri="{BB962C8B-B14F-4D97-AF65-F5344CB8AC3E}">
        <p14:creationId xmlns:p14="http://schemas.microsoft.com/office/powerpoint/2010/main" val="272601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667000"/>
            <a:ext cx="7162800" cy="584775"/>
          </a:xfrm>
          <a:prstGeom prst="rect">
            <a:avLst/>
          </a:prstGeom>
        </p:spPr>
        <p:txBody>
          <a:bodyPr wrap="square">
            <a:spAutoFit/>
          </a:bodyPr>
          <a:lstStyle/>
          <a:p>
            <a:r>
              <a:rPr lang="en-US" sz="3200" dirty="0"/>
              <a:t>Challenges of Scanning from </a:t>
            </a:r>
            <a:r>
              <a:rPr lang="en-US" sz="3200" dirty="0" smtClean="0"/>
              <a:t>Originals</a:t>
            </a:r>
            <a:endParaRPr lang="en-US" sz="3200" dirty="0"/>
          </a:p>
        </p:txBody>
      </p:sp>
    </p:spTree>
    <p:extLst>
      <p:ext uri="{BB962C8B-B14F-4D97-AF65-F5344CB8AC3E}">
        <p14:creationId xmlns:p14="http://schemas.microsoft.com/office/powerpoint/2010/main" val="349060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ata\www\_swift\projects\spectator\preprocessing\1023034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92373"/>
            <a:ext cx="6248400" cy="4149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990600"/>
            <a:ext cx="7772400" cy="838200"/>
          </a:xfrm>
        </p:spPr>
        <p:txBody>
          <a:bodyPr/>
          <a:lstStyle/>
          <a:p>
            <a:r>
              <a:rPr lang="en-US" sz="3600" dirty="0" err="1" smtClean="0"/>
              <a:t>Disbinding</a:t>
            </a:r>
            <a:r>
              <a:rPr lang="en-US" sz="3600" dirty="0" smtClean="0"/>
              <a:t> fragile pages</a:t>
            </a:r>
            <a:endParaRPr lang="en-US" sz="36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12134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4900"/>
            <a:ext cx="7772400" cy="838200"/>
          </a:xfrm>
        </p:spPr>
        <p:txBody>
          <a:bodyPr/>
          <a:lstStyle/>
          <a:p>
            <a:r>
              <a:rPr lang="en-US" dirty="0" smtClean="0"/>
              <a:t>The </a:t>
            </a:r>
            <a:r>
              <a:rPr lang="en-US" dirty="0" smtClean="0"/>
              <a:t>Plan</a:t>
            </a:r>
            <a:endParaRPr lang="en-US" dirty="0"/>
          </a:p>
        </p:txBody>
      </p:sp>
      <p:sp>
        <p:nvSpPr>
          <p:cNvPr id="3" name="Content Placeholder 2"/>
          <p:cNvSpPr>
            <a:spLocks noGrp="1"/>
          </p:cNvSpPr>
          <p:nvPr>
            <p:ph idx="1"/>
          </p:nvPr>
        </p:nvSpPr>
        <p:spPr>
          <a:xfrm>
            <a:off x="685800" y="1981200"/>
            <a:ext cx="7772400" cy="4343400"/>
          </a:xfrm>
          <a:ln>
            <a:solidFill>
              <a:schemeClr val="accent2"/>
            </a:solidFill>
          </a:ln>
        </p:spPr>
        <p:txBody>
          <a:bodyPr/>
          <a:lstStyle/>
          <a:p>
            <a:r>
              <a:rPr lang="en-US" u="sng" dirty="0" smtClean="0"/>
              <a:t>Partnership</a:t>
            </a:r>
            <a:r>
              <a:rPr lang="en-US" dirty="0" smtClean="0"/>
              <a:t> between Columbia Libraries / Information Services and the Spectator</a:t>
            </a:r>
          </a:p>
          <a:p>
            <a:r>
              <a:rPr lang="en-US" u="sng" dirty="0" smtClean="0"/>
              <a:t>High quality scanning</a:t>
            </a:r>
            <a:r>
              <a:rPr lang="en-US" dirty="0" smtClean="0"/>
              <a:t> of original Spectator issues from Columbia University Archives and the Spectator Editorial Offices</a:t>
            </a:r>
          </a:p>
          <a:p>
            <a:r>
              <a:rPr lang="en-US" u="sng" dirty="0" smtClean="0"/>
              <a:t>State-of-the-art text processing </a:t>
            </a:r>
            <a:r>
              <a:rPr lang="en-US" dirty="0" smtClean="0"/>
              <a:t>(OCR) of scanned images and article segmentation </a:t>
            </a:r>
          </a:p>
          <a:p>
            <a:r>
              <a:rPr lang="en-US" u="sng" dirty="0" smtClean="0"/>
              <a:t>Feature-rich</a:t>
            </a:r>
            <a:r>
              <a:rPr lang="en-US" dirty="0" smtClean="0"/>
              <a:t> online presentation</a:t>
            </a:r>
          </a:p>
          <a:p>
            <a:r>
              <a:rPr lang="en-US" dirty="0" smtClean="0"/>
              <a:t>Permanent, </a:t>
            </a:r>
            <a:r>
              <a:rPr lang="en-US" u="sng" dirty="0" smtClean="0"/>
              <a:t>long-term digital preservation</a:t>
            </a:r>
          </a:p>
          <a:p>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3131820" cy="381000"/>
          </a:xfrm>
          <a:prstGeom prst="rect">
            <a:avLst/>
          </a:prstGeom>
        </p:spPr>
      </p:pic>
    </p:spTree>
    <p:extLst>
      <p:ext uri="{BB962C8B-B14F-4D97-AF65-F5344CB8AC3E}">
        <p14:creationId xmlns:p14="http://schemas.microsoft.com/office/powerpoint/2010/main" val="3746732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ata\www\_swift\projects\spectator\preprocessing\2464313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195" y="1905000"/>
            <a:ext cx="3771610"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600" dirty="0" smtClean="0"/>
              <a:t>Repairing and Conserving</a:t>
            </a:r>
            <a:endParaRPr lang="en-US" sz="3600" dirty="0"/>
          </a:p>
        </p:txBody>
      </p:sp>
    </p:spTree>
    <p:extLst>
      <p:ext uri="{BB962C8B-B14F-4D97-AF65-F5344CB8AC3E}">
        <p14:creationId xmlns:p14="http://schemas.microsoft.com/office/powerpoint/2010/main" val="815405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data\www\_swift\projects\spectator\preprocessing\3063143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597" y="2209800"/>
            <a:ext cx="3418807" cy="440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066800"/>
            <a:ext cx="7772400" cy="838200"/>
          </a:xfrm>
        </p:spPr>
        <p:txBody>
          <a:bodyPr/>
          <a:lstStyle/>
          <a:p>
            <a:r>
              <a:rPr lang="en-US" sz="3200" dirty="0" smtClean="0"/>
              <a:t>Preservation Boxing</a:t>
            </a:r>
            <a:br>
              <a:rPr lang="en-US" sz="3200" dirty="0" smtClean="0"/>
            </a:br>
            <a:r>
              <a:rPr lang="en-US" sz="2400" dirty="0" smtClean="0"/>
              <a:t>(for shipping &amp; long-term storage)</a:t>
            </a:r>
            <a:endParaRPr lang="en-US" sz="2400" dirty="0"/>
          </a:p>
        </p:txBody>
      </p:sp>
    </p:spTree>
    <p:extLst>
      <p:ext uri="{BB962C8B-B14F-4D97-AF65-F5344CB8AC3E}">
        <p14:creationId xmlns:p14="http://schemas.microsoft.com/office/powerpoint/2010/main" val="138582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838200"/>
            <a:ext cx="7696200" cy="5874572"/>
          </a:xfrm>
        </p:spPr>
      </p:pic>
    </p:spTree>
    <p:extLst>
      <p:ext uri="{BB962C8B-B14F-4D97-AF65-F5344CB8AC3E}">
        <p14:creationId xmlns:p14="http://schemas.microsoft.com/office/powerpoint/2010/main" val="597480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endParaRPr lang="en-US" dirty="0"/>
          </a:p>
        </p:txBody>
      </p:sp>
      <p:sp>
        <p:nvSpPr>
          <p:cNvPr id="3" name="Content Placeholder 2"/>
          <p:cNvSpPr>
            <a:spLocks noGrp="1"/>
          </p:cNvSpPr>
          <p:nvPr>
            <p:ph idx="1"/>
          </p:nvPr>
        </p:nvSpPr>
        <p:spPr>
          <a:xfrm>
            <a:off x="533400" y="1981200"/>
            <a:ext cx="7924800" cy="4114800"/>
          </a:xfrm>
        </p:spPr>
        <p:txBody>
          <a:bodyPr/>
          <a:lstStyle/>
          <a:p>
            <a:r>
              <a:rPr lang="en-US" dirty="0" smtClean="0"/>
              <a:t>Include volumes</a:t>
            </a:r>
            <a:br>
              <a:rPr lang="en-US" dirty="0" smtClean="0"/>
            </a:br>
            <a:r>
              <a:rPr lang="en-US" dirty="0" smtClean="0"/>
              <a:t>from 2013, 2014</a:t>
            </a:r>
            <a:br>
              <a:rPr lang="en-US" dirty="0" smtClean="0"/>
            </a:br>
            <a:endParaRPr lang="en-US" dirty="0" smtClean="0"/>
          </a:p>
          <a:p>
            <a:r>
              <a:rPr lang="en-US" dirty="0" smtClean="0"/>
              <a:t>Discuss long </a:t>
            </a:r>
            <a:br>
              <a:rPr lang="en-US" dirty="0" smtClean="0"/>
            </a:br>
            <a:r>
              <a:rPr lang="en-US" dirty="0" smtClean="0"/>
              <a:t>term archiving </a:t>
            </a:r>
            <a:br>
              <a:rPr lang="en-US" dirty="0" smtClean="0"/>
            </a:br>
            <a:r>
              <a:rPr lang="en-US" dirty="0" smtClean="0"/>
              <a:t>of and access </a:t>
            </a:r>
            <a:br>
              <a:rPr lang="en-US" dirty="0" smtClean="0"/>
            </a:br>
            <a:r>
              <a:rPr lang="en-US" dirty="0" smtClean="0"/>
              <a:t>to Spec online</a:t>
            </a:r>
            <a:br>
              <a:rPr lang="en-US" dirty="0" smtClean="0"/>
            </a:br>
            <a:r>
              <a:rPr lang="en-US" dirty="0" smtClean="0"/>
              <a:t>content</a:t>
            </a:r>
          </a:p>
          <a:p>
            <a:pPr marL="0" indent="0">
              <a:buNone/>
            </a:pPr>
            <a:endParaRPr lang="en-US" dirty="0"/>
          </a:p>
        </p:txBody>
      </p:sp>
      <p:pic>
        <p:nvPicPr>
          <p:cNvPr id="2050" name="Picture 2" descr="H:\www\_swift\units\ldpd\reports\2014\spectator_2014-11-20\spec_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81200"/>
            <a:ext cx="5354638" cy="426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1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4900"/>
            <a:ext cx="7772400" cy="838200"/>
          </a:xfrm>
        </p:spPr>
        <p:txBody>
          <a:bodyPr/>
          <a:lstStyle/>
          <a:p>
            <a:r>
              <a:rPr lang="en-US" dirty="0" smtClean="0"/>
              <a:t>The Players</a:t>
            </a:r>
            <a:endParaRPr lang="en-US" dirty="0"/>
          </a:p>
        </p:txBody>
      </p:sp>
      <p:sp>
        <p:nvSpPr>
          <p:cNvPr id="3" name="Content Placeholder 2"/>
          <p:cNvSpPr>
            <a:spLocks noGrp="1"/>
          </p:cNvSpPr>
          <p:nvPr>
            <p:ph idx="1"/>
          </p:nvPr>
        </p:nvSpPr>
        <p:spPr>
          <a:xfrm>
            <a:off x="685800" y="1981200"/>
            <a:ext cx="7772400" cy="3810000"/>
          </a:xfrm>
          <a:ln>
            <a:solidFill>
              <a:schemeClr val="accent2"/>
            </a:solidFill>
          </a:ln>
        </p:spPr>
        <p:txBody>
          <a:bodyPr/>
          <a:lstStyle/>
          <a:p>
            <a:r>
              <a:rPr lang="en-US" sz="2400" dirty="0" smtClean="0"/>
              <a:t>The </a:t>
            </a:r>
            <a:r>
              <a:rPr lang="en-US" sz="2400" dirty="0" smtClean="0"/>
              <a:t>Spectator staff and board</a:t>
            </a:r>
          </a:p>
          <a:p>
            <a:r>
              <a:rPr lang="en-US" sz="2400" dirty="0" smtClean="0"/>
              <a:t>Columbia University </a:t>
            </a:r>
            <a:r>
              <a:rPr lang="en-US" sz="2400" dirty="0" smtClean="0"/>
              <a:t>Archives</a:t>
            </a:r>
          </a:p>
          <a:p>
            <a:r>
              <a:rPr lang="en-US" sz="2400" dirty="0" smtClean="0"/>
              <a:t>Libraries’ Preservation &amp; Digital Conversion Division</a:t>
            </a:r>
          </a:p>
          <a:p>
            <a:r>
              <a:rPr lang="en-US" sz="2400" dirty="0" smtClean="0"/>
              <a:t>Libraries’ Digital Program Division</a:t>
            </a:r>
          </a:p>
          <a:p>
            <a:r>
              <a:rPr lang="en-US" sz="2400" dirty="0" smtClean="0"/>
              <a:t>Libraries’ Information Technology Division</a:t>
            </a:r>
          </a:p>
          <a:p>
            <a:r>
              <a:rPr lang="en-US" sz="2400" dirty="0" smtClean="0"/>
              <a:t>Digital Divide Data (DDD) </a:t>
            </a:r>
            <a:endParaRPr lang="en-US" sz="2400" dirty="0" smtClean="0"/>
          </a:p>
          <a:p>
            <a:r>
              <a:rPr lang="en-US" sz="2400" dirty="0" err="1" smtClean="0"/>
              <a:t>Brechin</a:t>
            </a:r>
            <a:r>
              <a:rPr lang="en-US" sz="2400" dirty="0" smtClean="0"/>
              <a:t> </a:t>
            </a:r>
            <a:r>
              <a:rPr lang="en-US" sz="2400" dirty="0" smtClean="0"/>
              <a:t>Imaging Services</a:t>
            </a:r>
          </a:p>
          <a:p>
            <a:r>
              <a:rPr lang="en-US" sz="2400" dirty="0" smtClean="0"/>
              <a:t>Digital Library Consulting (</a:t>
            </a:r>
            <a:r>
              <a:rPr lang="en-US" sz="2400" dirty="0" err="1" smtClean="0"/>
              <a:t>Veridian</a:t>
            </a:r>
            <a:r>
              <a:rPr lang="en-US" sz="2400" dirty="0" smtClean="0"/>
              <a:t> provider</a:t>
            </a:r>
            <a:r>
              <a:rPr lang="en-US" sz="2400" dirty="0" smtClean="0"/>
              <a:t>)</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3131820" cy="381000"/>
          </a:xfrm>
          <a:prstGeom prst="rect">
            <a:avLst/>
          </a:prstGeom>
        </p:spPr>
      </p:pic>
    </p:spTree>
    <p:extLst>
      <p:ext uri="{BB962C8B-B14F-4D97-AF65-F5344CB8AC3E}">
        <p14:creationId xmlns:p14="http://schemas.microsoft.com/office/powerpoint/2010/main" val="114253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Columbia Libraries Digitization Program</a:t>
            </a:r>
            <a:endParaRPr lang="en-US" sz="3200" dirty="0"/>
          </a:p>
        </p:txBody>
      </p:sp>
      <p:sp>
        <p:nvSpPr>
          <p:cNvPr id="3" name="Content Placeholder 2"/>
          <p:cNvSpPr>
            <a:spLocks noGrp="1"/>
          </p:cNvSpPr>
          <p:nvPr>
            <p:ph idx="1"/>
          </p:nvPr>
        </p:nvSpPr>
        <p:spPr>
          <a:xfrm>
            <a:off x="304800" y="1981200"/>
            <a:ext cx="8534400" cy="4038600"/>
          </a:xfrm>
          <a:ln>
            <a:solidFill>
              <a:schemeClr val="accent2"/>
            </a:solidFill>
          </a:ln>
        </p:spPr>
        <p:txBody>
          <a:bodyPr/>
          <a:lstStyle/>
          <a:p>
            <a:r>
              <a:rPr lang="en-US" dirty="0" smtClean="0">
                <a:hlinkClick r:id="rId3"/>
              </a:rPr>
              <a:t>Digitization Projects</a:t>
            </a:r>
            <a:r>
              <a:rPr lang="en-US" dirty="0" smtClean="0"/>
              <a:t> </a:t>
            </a:r>
            <a:br>
              <a:rPr lang="en-US" dirty="0" smtClean="0"/>
            </a:br>
            <a:r>
              <a:rPr lang="en-US" sz="2000" dirty="0" smtClean="0"/>
              <a:t>(Books, manuscripts, papyri, archives, oral histories, multimedia, etc.)</a:t>
            </a:r>
            <a:r>
              <a:rPr lang="en-US" sz="2000" dirty="0" smtClean="0"/>
              <a:t/>
            </a:r>
            <a:br>
              <a:rPr lang="en-US" sz="2000" dirty="0" smtClean="0"/>
            </a:br>
            <a:endParaRPr lang="en-US" sz="2000" dirty="0" smtClean="0"/>
          </a:p>
          <a:p>
            <a:r>
              <a:rPr lang="en-US" dirty="0" smtClean="0">
                <a:hlinkClick r:id="rId4"/>
              </a:rPr>
              <a:t>Digital Exhibitions</a:t>
            </a:r>
            <a:r>
              <a:rPr lang="en-US" dirty="0"/>
              <a:t/>
            </a:r>
            <a:br>
              <a:rPr lang="en-US" dirty="0"/>
            </a:br>
            <a:r>
              <a:rPr lang="en-US" sz="2000" dirty="0" smtClean="0"/>
              <a:t>(See especially: </a:t>
            </a:r>
            <a:r>
              <a:rPr lang="en-US" sz="2000" dirty="0" smtClean="0">
                <a:hlinkClick r:id="rId5"/>
              </a:rPr>
              <a:t>Core </a:t>
            </a:r>
            <a:r>
              <a:rPr lang="en-US" sz="2000" dirty="0" err="1" smtClean="0">
                <a:hlinkClick r:id="rId5"/>
              </a:rPr>
              <a:t>Curriculum:CC</a:t>
            </a:r>
            <a:r>
              <a:rPr lang="en-US" sz="2000" dirty="0" smtClean="0"/>
              <a:t>, </a:t>
            </a:r>
            <a:r>
              <a:rPr lang="en-US" sz="2000" dirty="0" smtClean="0">
                <a:hlinkClick r:id="rId6"/>
              </a:rPr>
              <a:t>Core </a:t>
            </a:r>
            <a:r>
              <a:rPr lang="en-US" sz="2000" dirty="0" err="1" smtClean="0">
                <a:hlinkClick r:id="rId6"/>
              </a:rPr>
              <a:t>Curriculum:LitHum</a:t>
            </a:r>
            <a:r>
              <a:rPr lang="en-US" sz="2000" dirty="0" smtClean="0"/>
              <a:t>, </a:t>
            </a:r>
            <a:r>
              <a:rPr lang="en-US" sz="2000" dirty="0" smtClean="0">
                <a:hlinkClick r:id="rId7"/>
              </a:rPr>
              <a:t>1968:Columbia in Crisis</a:t>
            </a:r>
            <a:r>
              <a:rPr lang="en-US" sz="2000" dirty="0" smtClean="0"/>
              <a:t>, </a:t>
            </a:r>
            <a:r>
              <a:rPr lang="en-US" sz="2000" dirty="0" smtClean="0">
                <a:hlinkClick r:id="rId8"/>
              </a:rPr>
              <a:t>Varsity Show</a:t>
            </a:r>
            <a:r>
              <a:rPr lang="en-US" sz="2000" dirty="0" smtClean="0"/>
              <a:t>)</a:t>
            </a:r>
            <a:br>
              <a:rPr lang="en-US" sz="2000" dirty="0" smtClean="0"/>
            </a:br>
            <a:endParaRPr lang="en-US" sz="2000" dirty="0" smtClean="0"/>
          </a:p>
          <a:p>
            <a:r>
              <a:rPr lang="en-US" dirty="0" smtClean="0">
                <a:hlinkClick r:id="rId9"/>
              </a:rPr>
              <a:t>‘Born-Digital’ &amp; Web Archives</a:t>
            </a:r>
            <a:r>
              <a:rPr lang="en-US" dirty="0" smtClean="0"/>
              <a:t/>
            </a:r>
            <a:br>
              <a:rPr lang="en-US" dirty="0" smtClean="0"/>
            </a:br>
            <a:r>
              <a:rPr lang="en-US" sz="2000" dirty="0" smtClean="0"/>
              <a:t>(Columbia University, Human Rights Organizations, etc.)</a:t>
            </a:r>
          </a:p>
        </p:txBody>
      </p:sp>
    </p:spTree>
    <p:extLst>
      <p:ext uri="{BB962C8B-B14F-4D97-AF65-F5344CB8AC3E}">
        <p14:creationId xmlns:p14="http://schemas.microsoft.com/office/powerpoint/2010/main" val="1028308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599"/>
            <a:ext cx="6477000" cy="5629541"/>
          </a:xfrm>
          <a:prstGeom prst="rect">
            <a:avLst/>
          </a:prstGeom>
        </p:spPr>
      </p:pic>
    </p:spTree>
    <p:extLst>
      <p:ext uri="{BB962C8B-B14F-4D97-AF65-F5344CB8AC3E}">
        <p14:creationId xmlns:p14="http://schemas.microsoft.com/office/powerpoint/2010/main" val="3062904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90600"/>
            <a:ext cx="7772400" cy="5562600"/>
          </a:xfrm>
        </p:spPr>
        <p:txBody>
          <a:bodyPr/>
          <a:lstStyle/>
          <a:p>
            <a:endParaRPr lang="en-US" dirty="0"/>
          </a:p>
        </p:txBody>
      </p:sp>
      <p:pic>
        <p:nvPicPr>
          <p:cNvPr id="1026" name="Picture 2" descr="H:\www\_swift\units\ldpd\reports\2014\spectator_2014-11-20\columbia_spect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01199"/>
            <a:ext cx="3605212" cy="6520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www\_swift\units\ldpd\reports\2014\spectator_2014-11-20\librar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75537"/>
            <a:ext cx="3843337" cy="59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www\_swift\units\ldpd\reports\2014\spectator_2014-11-20\Brechin_group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622" y="2286000"/>
            <a:ext cx="2308378" cy="5730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H="1">
            <a:off x="3886200" y="1669937"/>
            <a:ext cx="1524000" cy="616063"/>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4062413" y="1427216"/>
            <a:ext cx="357187" cy="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pic>
        <p:nvPicPr>
          <p:cNvPr id="1029" name="Picture 5" descr="H:\www\_swift\units\ldpd\reports\2014\spectator_2014-11-20\dd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3276600"/>
            <a:ext cx="2717800" cy="70035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a:off x="3810000" y="2667000"/>
            <a:ext cx="0" cy="60960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pic>
        <p:nvPicPr>
          <p:cNvPr id="1030" name="Picture 6" descr="H:\www\_swift\units\ldpd\reports\2014\spectator_2014-11-20\Veridian-logo-76px.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381479"/>
            <a:ext cx="2819400" cy="58866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bwMode="auto">
          <a:xfrm>
            <a:off x="3810000" y="3976956"/>
            <a:ext cx="0" cy="59504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pic>
        <p:nvPicPr>
          <p:cNvPr id="1031" name="Picture 7" descr="H:\www\_swift\units\ldpd\reports\2014\spectator_2014-11-20\columbia_spectator_archiv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825" y="5486400"/>
            <a:ext cx="5464175" cy="77787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bwMode="auto">
          <a:xfrm>
            <a:off x="3810000" y="4970145"/>
            <a:ext cx="0" cy="744855"/>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297293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371600"/>
            <a:ext cx="7772400" cy="1143000"/>
          </a:xfrm>
        </p:spPr>
        <p:txBody>
          <a:bodyPr/>
          <a:lstStyle/>
          <a:p>
            <a:r>
              <a:rPr lang="en-US" dirty="0" smtClean="0"/>
              <a:t>Digital Divide Data</a:t>
            </a:r>
            <a:endParaRPr lang="en-US" dirty="0"/>
          </a:p>
        </p:txBody>
      </p:sp>
      <p:sp>
        <p:nvSpPr>
          <p:cNvPr id="4" name="Subtitle 3"/>
          <p:cNvSpPr>
            <a:spLocks noGrp="1"/>
          </p:cNvSpPr>
          <p:nvPr>
            <p:ph type="subTitle" idx="1"/>
          </p:nvPr>
        </p:nvSpPr>
        <p:spPr>
          <a:xfrm>
            <a:off x="1371600" y="2667000"/>
            <a:ext cx="6400800" cy="2971800"/>
          </a:xfrm>
        </p:spPr>
        <p:txBody>
          <a:bodyPr/>
          <a:lstStyle/>
          <a:p>
            <a:r>
              <a:rPr lang="en-US" sz="2400" dirty="0" smtClean="0"/>
              <a:t>“DDD’s </a:t>
            </a:r>
            <a:r>
              <a:rPr lang="en-US" sz="2400" dirty="0"/>
              <a:t>innovative social model enables talented youth from low-income families to access professional opportunities and earn lasting higher incomes. This model, established by DDD in 2001, is now called “Impact Sourcing” and has been implemented by dozens of firms around the world</a:t>
            </a:r>
            <a:r>
              <a:rPr lang="en-US" sz="2400" dirty="0" smtClean="0"/>
              <a:t>.”</a:t>
            </a:r>
            <a:endParaRPr lang="en-US" sz="2400" dirty="0"/>
          </a:p>
        </p:txBody>
      </p:sp>
    </p:spTree>
    <p:extLst>
      <p:ext uri="{BB962C8B-B14F-4D97-AF65-F5344CB8AC3E}">
        <p14:creationId xmlns:p14="http://schemas.microsoft.com/office/powerpoint/2010/main" val="292152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Newspaper Access </a:t>
            </a:r>
            <a:r>
              <a:rPr lang="en-US" sz="3600" dirty="0" smtClean="0"/>
              <a:t>!?</a:t>
            </a:r>
            <a:endParaRPr lang="en-US" sz="3600" dirty="0"/>
          </a:p>
        </p:txBody>
      </p:sp>
      <p:sp>
        <p:nvSpPr>
          <p:cNvPr id="3" name="Content Placeholder 2"/>
          <p:cNvSpPr>
            <a:spLocks noGrp="1"/>
          </p:cNvSpPr>
          <p:nvPr>
            <p:ph idx="1"/>
          </p:nvPr>
        </p:nvSpPr>
        <p:spPr>
          <a:ln>
            <a:solidFill>
              <a:schemeClr val="accent2"/>
            </a:solidFill>
          </a:ln>
        </p:spPr>
        <p:txBody>
          <a:bodyPr/>
          <a:lstStyle/>
          <a:p>
            <a:r>
              <a:rPr lang="en-US" dirty="0" smtClean="0"/>
              <a:t>Providing flexible access to newspaper content is </a:t>
            </a:r>
            <a:r>
              <a:rPr lang="en-US" i="1" u="sng" dirty="0" smtClean="0"/>
              <a:t>complicated and expensive</a:t>
            </a:r>
          </a:p>
          <a:p>
            <a:r>
              <a:rPr lang="en-US" i="1" u="sng" dirty="0" smtClean="0"/>
              <a:t>Not cost-effective</a:t>
            </a:r>
            <a:r>
              <a:rPr lang="en-US" dirty="0" smtClean="0"/>
              <a:t> for single institutions to build custom, newspaper-oriented software</a:t>
            </a:r>
          </a:p>
          <a:p>
            <a:r>
              <a:rPr lang="en-US" dirty="0" smtClean="0"/>
              <a:t>Only </a:t>
            </a:r>
            <a:r>
              <a:rPr lang="en-US" i="1" u="sng" dirty="0" smtClean="0"/>
              <a:t>two major vendors</a:t>
            </a:r>
            <a:r>
              <a:rPr lang="en-US" dirty="0" smtClean="0"/>
              <a:t> provide software optimized for newspapers</a:t>
            </a:r>
          </a:p>
          <a:p>
            <a:r>
              <a:rPr lang="en-US" i="1" u="sng" dirty="0" smtClean="0"/>
              <a:t>DL Consulting’s </a:t>
            </a:r>
            <a:r>
              <a:rPr lang="en-US" u="sng" dirty="0" err="1" smtClean="0"/>
              <a:t>Veridian</a:t>
            </a:r>
            <a:r>
              <a:rPr lang="en-US" dirty="0" smtClean="0"/>
              <a:t> is by far the better &amp; most frequent choice for research libraries</a:t>
            </a:r>
            <a:endParaRPr lang="en-US" dirty="0"/>
          </a:p>
        </p:txBody>
      </p:sp>
    </p:spTree>
    <p:extLst>
      <p:ext uri="{BB962C8B-B14F-4D97-AF65-F5344CB8AC3E}">
        <p14:creationId xmlns:p14="http://schemas.microsoft.com/office/powerpoint/2010/main" val="114262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153886"/>
            <a:ext cx="7772400" cy="838200"/>
          </a:xfrm>
        </p:spPr>
        <p:txBody>
          <a:bodyPr/>
          <a:lstStyle/>
          <a:p>
            <a:r>
              <a:rPr lang="en-US" sz="3600" dirty="0" smtClean="0"/>
              <a:t>Spectator Stats</a:t>
            </a:r>
            <a:endParaRPr lang="en-US" sz="3600" dirty="0"/>
          </a:p>
        </p:txBody>
      </p:sp>
      <p:sp>
        <p:nvSpPr>
          <p:cNvPr id="5" name="Content Placeholder 2"/>
          <p:cNvSpPr>
            <a:spLocks noGrp="1"/>
          </p:cNvSpPr>
          <p:nvPr>
            <p:ph idx="1"/>
          </p:nvPr>
        </p:nvSpPr>
        <p:spPr>
          <a:xfrm>
            <a:off x="685800" y="2209800"/>
            <a:ext cx="7772400" cy="4114800"/>
          </a:xfrm>
          <a:ln>
            <a:solidFill>
              <a:schemeClr val="accent4"/>
            </a:solidFill>
          </a:ln>
        </p:spPr>
        <p:txBody>
          <a:bodyPr>
            <a:normAutofit/>
          </a:bodyPr>
          <a:lstStyle/>
          <a:p>
            <a:pPr marL="0" lvl="0" indent="0">
              <a:buNone/>
            </a:pPr>
            <a:r>
              <a:rPr lang="en-US" dirty="0" smtClean="0"/>
              <a:t>Spectator run from 1877-2012</a:t>
            </a:r>
            <a:r>
              <a:rPr lang="en-US" dirty="0" smtClean="0"/>
              <a:t>:</a:t>
            </a:r>
            <a:br>
              <a:rPr lang="en-US" dirty="0" smtClean="0"/>
            </a:br>
            <a:endParaRPr lang="en-US" dirty="0" smtClean="0"/>
          </a:p>
          <a:p>
            <a:pPr marL="0" lvl="0" indent="0">
              <a:buNone/>
            </a:pPr>
            <a:r>
              <a:rPr lang="en-US" dirty="0" smtClean="0"/>
              <a:t>	No</a:t>
            </a:r>
            <a:r>
              <a:rPr lang="en-US" dirty="0" smtClean="0"/>
              <a:t>. of </a:t>
            </a:r>
            <a:r>
              <a:rPr lang="en-US" dirty="0" smtClean="0"/>
              <a:t>pages =  127,623 </a:t>
            </a:r>
            <a:endParaRPr lang="en-US" dirty="0"/>
          </a:p>
          <a:p>
            <a:pPr marL="0" lvl="0" indent="0">
              <a:buNone/>
            </a:pPr>
            <a:r>
              <a:rPr lang="en-US" dirty="0" smtClean="0"/>
              <a:t>	No. of vols</a:t>
            </a:r>
            <a:r>
              <a:rPr lang="en-US" dirty="0" smtClean="0"/>
              <a:t>. requiring </a:t>
            </a:r>
            <a:r>
              <a:rPr lang="en-US" dirty="0" err="1" smtClean="0"/>
              <a:t>disbinding</a:t>
            </a:r>
            <a:r>
              <a:rPr lang="en-US" dirty="0" smtClean="0"/>
              <a:t> = ~100 </a:t>
            </a:r>
            <a:r>
              <a:rPr lang="en-US" dirty="0" smtClean="0"/>
              <a:t/>
            </a:r>
            <a:br>
              <a:rPr lang="en-US" dirty="0" smtClean="0"/>
            </a:br>
            <a:r>
              <a:rPr lang="en-US" dirty="0" smtClean="0"/>
              <a:t>	</a:t>
            </a:r>
            <a:r>
              <a:rPr lang="en-US" dirty="0" smtClean="0"/>
              <a:t>No of vols</a:t>
            </a:r>
            <a:r>
              <a:rPr lang="en-US" dirty="0" smtClean="0"/>
              <a:t>. unable to be </a:t>
            </a:r>
            <a:r>
              <a:rPr lang="en-US" dirty="0" smtClean="0"/>
              <a:t>digitized = ~10</a:t>
            </a:r>
            <a:endParaRPr lang="en-US" dirty="0" smtClean="0"/>
          </a:p>
          <a:p>
            <a:pPr marL="0" indent="0">
              <a:buNone/>
            </a:pPr>
            <a:endParaRPr lang="en-US" dirty="0"/>
          </a:p>
          <a:p>
            <a:pPr marL="0" indent="0">
              <a:buNone/>
            </a:pPr>
            <a:r>
              <a:rPr lang="en-US" dirty="0" smtClean="0"/>
              <a:t>NB: Most </a:t>
            </a:r>
            <a:r>
              <a:rPr lang="en-US" dirty="0" smtClean="0"/>
              <a:t>older volumes </a:t>
            </a:r>
            <a:r>
              <a:rPr lang="en-US" dirty="0"/>
              <a:t>contain severely brittle </a:t>
            </a:r>
            <a:r>
              <a:rPr lang="en-US" dirty="0" smtClean="0"/>
              <a:t>paper; only </a:t>
            </a:r>
            <a:r>
              <a:rPr lang="en-US" dirty="0"/>
              <a:t>24 volumes have flexible </a:t>
            </a:r>
            <a:r>
              <a:rPr lang="en-US" dirty="0" smtClean="0"/>
              <a:t>paper</a:t>
            </a:r>
          </a:p>
          <a:p>
            <a:pPr lvl="0"/>
            <a:endParaRPr lang="en-US" dirty="0"/>
          </a:p>
          <a:p>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3131820" cy="381000"/>
          </a:xfrm>
          <a:prstGeom prst="rect">
            <a:avLst/>
          </a:prstGeom>
        </p:spPr>
      </p:pic>
    </p:spTree>
    <p:extLst>
      <p:ext uri="{BB962C8B-B14F-4D97-AF65-F5344CB8AC3E}">
        <p14:creationId xmlns:p14="http://schemas.microsoft.com/office/powerpoint/2010/main" val="2897827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l1">
  <a:themeElements>
    <a:clrScheme name="">
      <a:dk1>
        <a:srgbClr val="000000"/>
      </a:dk1>
      <a:lt1>
        <a:srgbClr val="FFFFFF"/>
      </a:lt1>
      <a:dk2>
        <a:srgbClr val="000099"/>
      </a:dk2>
      <a:lt2>
        <a:srgbClr val="808080"/>
      </a:lt2>
      <a:accent1>
        <a:srgbClr val="3366FF"/>
      </a:accent1>
      <a:accent2>
        <a:srgbClr val="333399"/>
      </a:accent2>
      <a:accent3>
        <a:srgbClr val="FFFFFF"/>
      </a:accent3>
      <a:accent4>
        <a:srgbClr val="000000"/>
      </a:accent4>
      <a:accent5>
        <a:srgbClr val="ADB8FF"/>
      </a:accent5>
      <a:accent6>
        <a:srgbClr val="2D2D8A"/>
      </a:accent6>
      <a:hlink>
        <a:srgbClr val="0033CC"/>
      </a:hlink>
      <a:folHlink>
        <a:srgbClr val="6699FF"/>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cul1</Template>
  <TotalTime>904</TotalTime>
  <Words>286</Words>
  <Application>Microsoft Office PowerPoint</Application>
  <PresentationFormat>On-screen Show (4:3)</PresentationFormat>
  <Paragraphs>79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cul1</vt:lpstr>
      <vt:lpstr> Columbia Spectator Archive Project Behind the Scenes  </vt:lpstr>
      <vt:lpstr>The Plan</vt:lpstr>
      <vt:lpstr>The Players</vt:lpstr>
      <vt:lpstr>Columbia Libraries Digitization Program</vt:lpstr>
      <vt:lpstr>PowerPoint Presentation</vt:lpstr>
      <vt:lpstr>PowerPoint Presentation</vt:lpstr>
      <vt:lpstr>Digital Divide Data</vt:lpstr>
      <vt:lpstr>Newspaper Access !?</vt:lpstr>
      <vt:lpstr>Spectator Stats</vt:lpstr>
      <vt:lpstr>Why Scan From Originals?</vt:lpstr>
      <vt:lpstr>Scanning from originals retains visual content</vt:lpstr>
      <vt:lpstr>PowerPoint Presentation</vt:lpstr>
      <vt:lpstr>Tiny sampler of Spec Archive images</vt:lpstr>
      <vt:lpstr>PowerPoint Presentation</vt:lpstr>
      <vt:lpstr>PowerPoint Presentation</vt:lpstr>
      <vt:lpstr>PowerPoint Presentation</vt:lpstr>
      <vt:lpstr>PowerPoint Presentation</vt:lpstr>
      <vt:lpstr>PowerPoint Presentation</vt:lpstr>
      <vt:lpstr>Disbinding fragile pages</vt:lpstr>
      <vt:lpstr>Repairing and Conserving</vt:lpstr>
      <vt:lpstr>Preservation Boxing (for shipping &amp; long-term storage)</vt:lpstr>
      <vt:lpstr>PowerPoint Presentation</vt:lpstr>
      <vt:lpstr>Future? </vt:lpstr>
    </vt:vector>
  </TitlesOfParts>
  <Company>LITO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Spectator Digitization</dc:title>
  <dc:creator>Stephen Paul Davis</dc:creator>
  <cp:lastModifiedBy>Stephen Paul Davis</cp:lastModifiedBy>
  <cp:revision>119</cp:revision>
  <dcterms:created xsi:type="dcterms:W3CDTF">2012-06-26T19:49:59Z</dcterms:created>
  <dcterms:modified xsi:type="dcterms:W3CDTF">2014-11-20T22:10:35Z</dcterms:modified>
</cp:coreProperties>
</file>