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4"/>
  </p:notesMasterIdLst>
  <p:handoutMasterIdLst>
    <p:handoutMasterId r:id="rId35"/>
  </p:handoutMasterIdLst>
  <p:sldIdLst>
    <p:sldId id="288" r:id="rId4"/>
    <p:sldId id="256" r:id="rId5"/>
    <p:sldId id="261" r:id="rId6"/>
    <p:sldId id="266" r:id="rId7"/>
    <p:sldId id="257" r:id="rId8"/>
    <p:sldId id="262" r:id="rId9"/>
    <p:sldId id="263" r:id="rId10"/>
    <p:sldId id="272" r:id="rId11"/>
    <p:sldId id="259" r:id="rId12"/>
    <p:sldId id="264" r:id="rId13"/>
    <p:sldId id="265" r:id="rId14"/>
    <p:sldId id="289" r:id="rId15"/>
    <p:sldId id="271" r:id="rId16"/>
    <p:sldId id="270" r:id="rId17"/>
    <p:sldId id="268" r:id="rId18"/>
    <p:sldId id="267" r:id="rId19"/>
    <p:sldId id="287" r:id="rId20"/>
    <p:sldId id="29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5" r:id="rId32"/>
    <p:sldId id="286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52" autoAdjust="0"/>
  </p:normalViewPr>
  <p:slideViewPr>
    <p:cSldViewPr>
      <p:cViewPr>
        <p:scale>
          <a:sx n="95" d="100"/>
          <a:sy n="95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fld id="{ABE8D3B7-F392-4A80-873B-1368E548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>
                <a:cs typeface="Arial" charset="0"/>
              </a:defRPr>
            </a:lvl1pPr>
          </a:lstStyle>
          <a:p>
            <a:pPr>
              <a:defRPr/>
            </a:pPr>
            <a:fld id="{608AE166-F444-4D3B-B77C-6435D956A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2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C9FE1F-6B29-4034-B6CB-C057E214C43A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488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3EE6E-C952-48BB-9524-39895DCAF5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3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3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AE166-F444-4D3B-B77C-6435D956AC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779B-455A-4D89-B1B2-006A5D725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19D2-155E-4897-BCF0-D4B249799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3462B-5F3D-4607-B820-3F111691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E9E4-F77B-4F75-83D0-2ECF1FD7D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52FF-AAB4-42FB-A00A-2D236A81B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C298-FFBA-40FB-815A-1D6A0F1E3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B937-2FE2-4BA8-9560-DD795B33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E07E-83DE-46B7-B916-35E097B7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F411-022C-45B0-A4E4-47AA8FA51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8560-E34E-431E-8B2B-ABCB60EC9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FC9F-4531-498A-A439-71D75EB0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A72A-835A-4F6F-AA99-9275638CB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67B5-2BDE-478C-A6BD-BB53BD29D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DF13-A7F2-48CE-8746-5A14E75C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FBD8-3021-4D10-B897-185B8A51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EB8D-01AF-4E6D-A486-851FE7720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AB9E-37C8-4453-85CC-96BD07132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4EEB-B670-481A-A9B9-649E519F5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98D7-0EAD-42EA-AF08-FA3A4600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74BD-716B-4C82-B646-062A39536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4A62-5997-468D-8627-D122B74C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DAAD-EAD6-4104-97EB-97BBD1A25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3A5A-6200-4857-AA49-6F5FCF9C6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C3BF-D759-43EB-A8A1-A4C699CDE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9412-DFC4-411C-8E53-C6A9877B2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7E3E-5341-4432-9A78-99CF2A84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9420-5F7F-4409-BBF9-2CA6AE25C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D9A9-BE09-4713-B1BF-289FF5333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841B-D30C-4B40-9A0D-BB031184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64E6-D7A7-4958-9E61-9AB08EFD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8DDF-5C26-4F38-A0FC-41D147CE2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0EA0-9E1A-4AE9-AF65-C1CE79D7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A6F5-2329-4CDE-A7E6-F01E03D06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24x768notbutl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096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D0472B46-2619-444C-91E7-EF98D9D3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024x768monocrow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-436563"/>
            <a:ext cx="9144000" cy="828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97C21911-A0E3-4ECA-83A3-F138618DC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024x768monocrow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-436563"/>
            <a:ext cx="9144000" cy="828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96018C99-AAD3-47E8-8AFF-347C2BC9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dlc.library.columbia.edu/if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lc.library.columbia.edu/ifp/partner/palestine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lc.library.columbia.edu/ifp/ldpd:494633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lc.library.columbia.edu/ifp?utf8=%E2%9C%93&amp;format=html&amp;search_field=fulltext_teim&amp;q=social+justice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cdm.org/file-format-type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lumbia.edu/bts/ford-ifp.html" TargetMode="External"/><Relationship Id="rId2" Type="http://schemas.openxmlformats.org/officeDocument/2006/relationships/hyperlink" Target="https://dlc.library.columbia.edu/ifp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/>
              <a:t>Navigating </a:t>
            </a:r>
            <a:r>
              <a:rPr lang="en-US" sz="4400" i="1" dirty="0"/>
              <a:t>the Born-Digital </a:t>
            </a:r>
            <a:r>
              <a:rPr lang="en-US" sz="4400" i="1" dirty="0" smtClean="0"/>
              <a:t>Wilderness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The </a:t>
            </a:r>
            <a:r>
              <a:rPr lang="en-US" dirty="0"/>
              <a:t>Ford International Fellowships Archive At Columbia University</a:t>
            </a: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Stephen Davis, Ben </a:t>
            </a:r>
            <a:r>
              <a:rPr lang="en-US" sz="2800" dirty="0" err="1" smtClean="0"/>
              <a:t>Armintor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Columbia University Libraries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2015 Digital Library Federation Forum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26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Metadata?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i="1" dirty="0" smtClean="0"/>
              <a:t>No conventional file-level metadata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Instead we used the following as surrogate metadata:</a:t>
            </a:r>
          </a:p>
          <a:p>
            <a:pPr lvl="1"/>
            <a:r>
              <a:rPr lang="en-US" dirty="0" smtClean="0"/>
              <a:t>Office of origin</a:t>
            </a:r>
          </a:p>
          <a:p>
            <a:pPr lvl="1"/>
            <a:r>
              <a:rPr lang="en-US" dirty="0" smtClean="0"/>
              <a:t>Original file name</a:t>
            </a:r>
          </a:p>
          <a:p>
            <a:pPr lvl="1"/>
            <a:r>
              <a:rPr lang="en-US" dirty="0" smtClean="0"/>
              <a:t>Original folder path from hard drive</a:t>
            </a:r>
          </a:p>
          <a:p>
            <a:pPr lvl="1"/>
            <a:r>
              <a:rPr lang="en-US" dirty="0" smtClean="0"/>
              <a:t>File format type (normalized)</a:t>
            </a:r>
          </a:p>
        </p:txBody>
      </p:sp>
    </p:spTree>
    <p:extLst>
      <p:ext uri="{BB962C8B-B14F-4D97-AF65-F5344CB8AC3E}">
        <p14:creationId xmlns:p14="http://schemas.microsoft.com/office/powerpoint/2010/main" val="1712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895600"/>
            <a:ext cx="6019800" cy="1295400"/>
          </a:xfrm>
          <a:prstGeom prst="rect">
            <a:avLst/>
          </a:prstGeom>
          <a:solidFill>
            <a:schemeClr val="accent2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563454"/>
            <a:ext cx="3886200" cy="1066800"/>
          </a:xfrm>
          <a:prstGeom prst="rect">
            <a:avLst/>
          </a:prstGeom>
          <a:solidFill>
            <a:schemeClr val="accent2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4419600"/>
            <a:ext cx="2209800" cy="1066800"/>
          </a:xfrm>
          <a:prstGeom prst="rect">
            <a:avLst/>
          </a:prstGeom>
          <a:solidFill>
            <a:schemeClr val="accent2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6412"/>
            <a:ext cx="8229600" cy="4244788"/>
          </a:xfrm>
        </p:spPr>
        <p:txBody>
          <a:bodyPr/>
          <a:lstStyle/>
          <a:p>
            <a:pPr marL="400050" lvl="1" indent="0">
              <a:buNone/>
            </a:pPr>
            <a:r>
              <a:rPr lang="en-US" sz="1400" i="1" dirty="0" smtClean="0"/>
              <a:t>Country</a:t>
            </a:r>
            <a:r>
              <a:rPr lang="en-US" sz="1400" b="1" i="1" dirty="0" smtClean="0"/>
              <a:t>:</a:t>
            </a:r>
            <a:r>
              <a:rPr lang="en-US" sz="1400" i="1" dirty="0" smtClean="0"/>
              <a:t>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Palestine</a:t>
            </a:r>
          </a:p>
          <a:p>
            <a:pPr marL="400050" lvl="1" indent="0">
              <a:buNone/>
            </a:pPr>
            <a:r>
              <a:rPr lang="en-US" sz="1400" i="1" dirty="0" smtClean="0"/>
              <a:t>Folder </a:t>
            </a:r>
            <a:r>
              <a:rPr lang="en-US" sz="1400" i="1" dirty="0"/>
              <a:t>path: </a:t>
            </a:r>
            <a:r>
              <a:rPr lang="en-US" sz="1400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Recruitment/Guidelines/2006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400050" lvl="1" indent="0">
              <a:buNone/>
            </a:pPr>
            <a:r>
              <a:rPr lang="en-US" sz="1400" i="1" dirty="0"/>
              <a:t>File name: </a:t>
            </a:r>
            <a:r>
              <a:rPr lang="en-US" sz="1400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IFP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Guidelines Arabic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2006.doc</a:t>
            </a:r>
          </a:p>
          <a:p>
            <a:pPr marL="400050" lvl="1" indent="0">
              <a:buNone/>
            </a:pPr>
            <a:r>
              <a:rPr lang="en-US" sz="1400" i="1" dirty="0" smtClean="0"/>
              <a:t>Resource type: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400050" lvl="1" indent="0">
              <a:buNone/>
            </a:pPr>
            <a:r>
              <a:rPr lang="en-US" sz="1400" i="1" dirty="0" smtClean="0"/>
              <a:t>Country:</a:t>
            </a:r>
            <a:r>
              <a:rPr lang="en-US" sz="1400" b="1" i="1" dirty="0" smtClean="0"/>
              <a:t>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Philippines</a:t>
            </a:r>
          </a:p>
          <a:p>
            <a:pPr marL="400050" lvl="1" indent="0">
              <a:buNone/>
            </a:pPr>
            <a:r>
              <a:rPr lang="en-US" sz="1400" i="1" dirty="0"/>
              <a:t>Folder path:</a:t>
            </a:r>
            <a:r>
              <a:rPr lang="en-US" sz="1400" b="1" i="1" dirty="0"/>
              <a:t> </a:t>
            </a:r>
            <a:r>
              <a:rPr lang="en-US" sz="1400" b="1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COMPUTER B (Program Officer)/IFP PHILIPPINES SLIDE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PRESENTATIONS/Bali Presentations/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400" i="1" dirty="0"/>
              <a:t>File name: </a:t>
            </a:r>
            <a:r>
              <a:rPr lang="en-US" sz="1400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Indonesia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(Needs Assessment).ppt</a:t>
            </a:r>
          </a:p>
          <a:p>
            <a:pPr marL="400050" lvl="1" indent="0">
              <a:buNone/>
            </a:pPr>
            <a:r>
              <a:rPr lang="en-US" sz="1400" i="1" dirty="0"/>
              <a:t>Resource type: </a:t>
            </a:r>
            <a:r>
              <a:rPr lang="en-US" sz="1400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Presentation/Slideshow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800" dirty="0" smtClean="0"/>
          </a:p>
          <a:p>
            <a:pPr marL="400050" lvl="1" indent="0">
              <a:buNone/>
            </a:pPr>
            <a:r>
              <a:rPr lang="en-US" sz="1400" i="1" dirty="0" smtClean="0"/>
              <a:t>Country</a:t>
            </a:r>
            <a:r>
              <a:rPr lang="en-US" sz="1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South Africa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400" i="1" dirty="0"/>
              <a:t>Folder path: </a:t>
            </a:r>
            <a:r>
              <a:rPr lang="en-US" sz="1400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sz="1400" i="1" dirty="0"/>
              <a:t>File name:</a:t>
            </a:r>
            <a:r>
              <a:rPr lang="en-US" sz="1400" b="1" i="1" dirty="0"/>
              <a:t> </a:t>
            </a:r>
            <a:r>
              <a:rPr lang="en-US" sz="1400" b="1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0033.JPG</a:t>
            </a:r>
          </a:p>
          <a:p>
            <a:pPr marL="400050" lvl="1" indent="0">
              <a:buNone/>
            </a:pPr>
            <a:r>
              <a:rPr lang="en-US" sz="1400" i="1" dirty="0"/>
              <a:t>Resource type: </a:t>
            </a:r>
            <a:r>
              <a:rPr lang="en-US" sz="1400" i="1" dirty="0" smtClean="0"/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“Metadata”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The Ford IFP Archive website…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23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cus\Desktop\CUL_IS single 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1" y="6251860"/>
            <a:ext cx="4902530" cy="4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5-10-01 at 1.53.3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368533"/>
            <a:ext cx="8001000" cy="72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0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9876"/>
            <a:ext cx="9144000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4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sz="3600" dirty="0" smtClean="0"/>
              <a:t>Lessons </a:t>
            </a:r>
            <a:r>
              <a:rPr lang="en-US" sz="3600" dirty="0" smtClean="0"/>
              <a:t>Learned from the Ford IFP Archive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25963"/>
          </a:xfrm>
        </p:spPr>
        <p:txBody>
          <a:bodyPr/>
          <a:lstStyle/>
          <a:p>
            <a:r>
              <a:rPr lang="en-US" sz="2800" dirty="0" smtClean="0"/>
              <a:t>Survey the </a:t>
            </a:r>
            <a:r>
              <a:rPr lang="en-US" sz="2800" dirty="0" smtClean="0"/>
              <a:t>born-digital content </a:t>
            </a:r>
            <a:r>
              <a:rPr lang="en-US" sz="2800" dirty="0" smtClean="0"/>
              <a:t>before </a:t>
            </a:r>
            <a:r>
              <a:rPr lang="en-US" sz="2800" dirty="0" smtClean="0"/>
              <a:t>acquiring it</a:t>
            </a:r>
          </a:p>
          <a:p>
            <a:r>
              <a:rPr lang="en-US" sz="2800" dirty="0" smtClean="0"/>
              <a:t>Plan in advance for dealing with confidential content, personally identifiable information (PID), copyright and related issues</a:t>
            </a:r>
          </a:p>
          <a:p>
            <a:r>
              <a:rPr lang="en-US" sz="2800" dirty="0" smtClean="0"/>
              <a:t>If </a:t>
            </a:r>
            <a:r>
              <a:rPr lang="en-US" sz="2800" dirty="0" smtClean="0"/>
              <a:t>possible, </a:t>
            </a:r>
            <a:r>
              <a:rPr lang="en-US" sz="2800" dirty="0" smtClean="0"/>
              <a:t>arrange with </a:t>
            </a:r>
            <a:r>
              <a:rPr lang="en-US" sz="2800" dirty="0" smtClean="0"/>
              <a:t>original content owners </a:t>
            </a:r>
            <a:r>
              <a:rPr lang="en-US" sz="2800" dirty="0" smtClean="0"/>
              <a:t>how </a:t>
            </a:r>
            <a:r>
              <a:rPr lang="en-US" sz="2800" dirty="0" smtClean="0"/>
              <a:t>content should be organized before </a:t>
            </a:r>
            <a:r>
              <a:rPr lang="en-US" sz="2800" dirty="0" smtClean="0"/>
              <a:t>delivery</a:t>
            </a:r>
          </a:p>
          <a:p>
            <a:r>
              <a:rPr lang="en-US" sz="2800" dirty="0" smtClean="0"/>
              <a:t>Assume that there will be unexpected data types and conditions</a:t>
            </a:r>
            <a:endParaRPr lang="en-US" sz="2800" dirty="0"/>
          </a:p>
          <a:p>
            <a:r>
              <a:rPr lang="en-US" sz="2800" dirty="0" smtClean="0"/>
              <a:t>Try to use (and help develop) ‘best practices’</a:t>
            </a:r>
            <a:endParaRPr lang="en-US" sz="280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93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3124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Technology strategies  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80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Goals of the Ford IFP Web Interface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on well-established digital preservation practices</a:t>
            </a:r>
          </a:p>
          <a:p>
            <a:r>
              <a:rPr lang="en-US" dirty="0" smtClean="0"/>
              <a:t>Make content available on our general repository platform</a:t>
            </a:r>
          </a:p>
          <a:p>
            <a:r>
              <a:rPr lang="en-US" dirty="0" smtClean="0"/>
              <a:t>Provide a familiar interface for browsing the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view_final.jpg"/>
          <p:cNvPicPr>
            <a:picLocks noChangeAspect="1"/>
          </p:cNvPicPr>
          <p:nvPr/>
        </p:nvPicPr>
        <p:blipFill rotWithShape="1">
          <a:blip r:embed="rId3" cstate="print"/>
          <a:srcRect t="18462"/>
          <a:stretch/>
        </p:blipFill>
        <p:spPr>
          <a:xfrm>
            <a:off x="-76200" y="304800"/>
            <a:ext cx="912189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to Paraphrase…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the submitted disk images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Archivematica</a:t>
            </a:r>
            <a:r>
              <a:rPr lang="en-US" dirty="0" smtClean="0"/>
              <a:t> </a:t>
            </a:r>
            <a:r>
              <a:rPr lang="en-US" dirty="0" err="1" smtClean="0"/>
              <a:t>AIPs</a:t>
            </a:r>
            <a:endParaRPr lang="en-US" dirty="0" smtClean="0"/>
          </a:p>
          <a:p>
            <a:r>
              <a:rPr lang="en-US" dirty="0" smtClean="0"/>
              <a:t>In Fedora (3.x)</a:t>
            </a:r>
          </a:p>
          <a:p>
            <a:r>
              <a:rPr lang="en-US" dirty="0" smtClean="0"/>
              <a:t>Accessed via Hydra web apps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Archivematica</a:t>
            </a:r>
            <a:r>
              <a:rPr lang="en-US" sz="3600" dirty="0" smtClean="0"/>
              <a:t> produces </a:t>
            </a:r>
            <a:r>
              <a:rPr lang="en-US" sz="3600" dirty="0" err="1" smtClean="0"/>
              <a:t>BagIt</a:t>
            </a:r>
            <a:r>
              <a:rPr lang="en-US" sz="3600" dirty="0" smtClean="0"/>
              <a:t> Archives</a:t>
            </a:r>
            <a:br>
              <a:rPr lang="en-US" sz="3600" dirty="0" smtClean="0"/>
            </a:br>
            <a:r>
              <a:rPr lang="en-US" sz="3600" dirty="0" smtClean="0"/>
              <a:t>with a difference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 descr="bagit-archivematica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363" b="-223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Portland Common Data Model for Repository Content</a:t>
            </a:r>
            <a:endParaRPr lang="en-US" sz="3600" dirty="0"/>
          </a:p>
        </p:txBody>
      </p:sp>
      <p:pic>
        <p:nvPicPr>
          <p:cNvPr id="4" name="Content Placeholder 3" descr="IFP PCDM - White Tex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565" r="-105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Mapping </a:t>
            </a:r>
            <a:r>
              <a:rPr lang="en-US" sz="3600" dirty="0" err="1" smtClean="0"/>
              <a:t>Archivematica/BagIt</a:t>
            </a:r>
            <a:r>
              <a:rPr lang="en-US" sz="3600" dirty="0" smtClean="0"/>
              <a:t> to PCDM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BagIt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PCDM/Repository Target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archive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AdministrativeSet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bag-</a:t>
                      </a:r>
                      <a:r>
                        <a:rPr lang="en-US" dirty="0" err="1" smtClean="0"/>
                        <a:t>info.txt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(description)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Manifest &amp;  METS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Collection (structure)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Data/objects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FileSets</a:t>
                      </a:r>
                      <a:r>
                        <a:rPr lang="en-US" baseline="0" dirty="0" smtClean="0"/>
                        <a:t> (Object subclass)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Structure Navigable</a:t>
            </a:r>
            <a:br>
              <a:rPr lang="en-US" dirty="0" smtClean="0"/>
            </a:br>
            <a:r>
              <a:rPr lang="en-US" sz="2400" dirty="0" smtClean="0"/>
              <a:t>PCDM Recommends ORE Proxies for List Structure</a:t>
            </a:r>
            <a:endParaRPr lang="en-US" sz="2400" dirty="0"/>
          </a:p>
        </p:txBody>
      </p:sp>
      <p:pic>
        <p:nvPicPr>
          <p:cNvPr id="4" name="Content Placeholder 3" descr="pcdm-ore-ordering-extens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64" r="-116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… but we don’t think of a file system like a linked list</a:t>
            </a:r>
            <a:endParaRPr lang="en-US" sz="2400" dirty="0"/>
          </a:p>
        </p:txBody>
      </p:sp>
      <p:pic>
        <p:nvPicPr>
          <p:cNvPr id="4" name="Content Placeholder 3" descr="VietnamFile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347" b="-63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worry! There’s an ontology for that.</a:t>
            </a:r>
            <a:endParaRPr lang="en-US" dirty="0"/>
          </a:p>
        </p:txBody>
      </p:sp>
      <p:pic>
        <p:nvPicPr>
          <p:cNvPr id="4" name="Content Placeholder 3" descr="nepomuk-logo_00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891" b="-7891"/>
          <a:stretch>
            <a:fillRect/>
          </a:stretch>
        </p:blipFill>
        <p:spPr>
          <a:xfrm>
            <a:off x="2286000" y="1905000"/>
            <a:ext cx="4295210" cy="2362200"/>
          </a:xfrm>
        </p:spPr>
      </p:pic>
      <p:pic>
        <p:nvPicPr>
          <p:cNvPr id="5" name="Picture 4" descr="nfo-belongsToContai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267200"/>
            <a:ext cx="6629400" cy="1636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 + NEPOMUK</a:t>
            </a:r>
            <a:br>
              <a:rPr lang="en-US" dirty="0" smtClean="0"/>
            </a:br>
            <a:r>
              <a:rPr lang="en-US" sz="2400" dirty="0" smtClean="0"/>
              <a:t>An Alternate Ordering Construction</a:t>
            </a:r>
            <a:endParaRPr lang="en-US" sz="2400" dirty="0"/>
          </a:p>
        </p:txBody>
      </p:sp>
      <p:pic>
        <p:nvPicPr>
          <p:cNvPr id="6" name="Content Placeholder 5" descr="ore_nepomuk_proxi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6395" r="-46395"/>
          <a:stretch>
            <a:fillRect/>
          </a:stretch>
        </p:blipFill>
        <p:spPr>
          <a:xfrm>
            <a:off x="152400" y="1371600"/>
            <a:ext cx="8686800" cy="4777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Files for Discovery</a:t>
            </a:r>
            <a:br>
              <a:rPr lang="en-US" dirty="0" smtClean="0"/>
            </a:br>
            <a:r>
              <a:rPr lang="en-US" sz="2000" dirty="0" smtClean="0"/>
              <a:t>Leveraging External &amp; Collaboratively Authored Vocabularies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dc:type</a:t>
            </a:r>
            <a:r>
              <a:rPr lang="en-US" dirty="0" smtClean="0"/>
              <a:t> – file type genre</a:t>
            </a:r>
          </a:p>
          <a:p>
            <a:pPr lvl="1"/>
            <a:r>
              <a:rPr lang="en-US" dirty="0" smtClean="0"/>
              <a:t>Cross-referencing UDFR, PRONOM, Getty, SKOS into a PCDM vocabulary for file types</a:t>
            </a:r>
          </a:p>
          <a:p>
            <a:pPr lvl="1"/>
            <a:r>
              <a:rPr lang="en-US" dirty="0" smtClean="0">
                <a:hlinkClick r:id="rId2"/>
              </a:rPr>
              <a:t>http://pcdm.org/file-format-types#</a:t>
            </a:r>
            <a:endParaRPr lang="en-US" dirty="0" smtClean="0"/>
          </a:p>
          <a:p>
            <a:pPr lvl="1"/>
            <a:r>
              <a:rPr lang="en-US" dirty="0" err="1" smtClean="0"/>
              <a:t>https://github.com/duraspace/pcdm/blob/master/pcdm-ext/file-format-types.rdf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Benefits of Common Practices and Shared Modeling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practice for separately linkable contexts (</a:t>
            </a:r>
            <a:r>
              <a:rPr lang="en-US" dirty="0" err="1" smtClean="0"/>
              <a:t>eg</a:t>
            </a:r>
            <a:r>
              <a:rPr lang="en-US" dirty="0" smtClean="0"/>
              <a:t> file folders)</a:t>
            </a:r>
          </a:p>
          <a:p>
            <a:r>
              <a:rPr lang="en-US" dirty="0" smtClean="0"/>
              <a:t>A common practice for describing file categories, articulated in a number of frequently used vocabularies</a:t>
            </a:r>
          </a:p>
          <a:p>
            <a:r>
              <a:rPr lang="en-US" dirty="0" smtClean="0"/>
              <a:t>Well-documented, shareable modeling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1828800"/>
            <a:ext cx="7543800" cy="34778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“The </a:t>
            </a:r>
            <a:r>
              <a:rPr lang="en-US" sz="2000" dirty="0"/>
              <a:t>Ford Foundation International Fellowships Program (IFP) began with the conviction that social justice is advanced through equitable opportunities for higher education.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Foundation </a:t>
            </a:r>
            <a:r>
              <a:rPr lang="en-US" sz="2000" dirty="0"/>
              <a:t>trustees and staff </a:t>
            </a:r>
            <a:r>
              <a:rPr lang="en-US" sz="2000" dirty="0" smtClean="0"/>
              <a:t>believed </a:t>
            </a:r>
            <a:r>
              <a:rPr lang="en-US" sz="2000" dirty="0"/>
              <a:t>that, if given the right tools, socially committed </a:t>
            </a:r>
            <a:r>
              <a:rPr lang="en-US" sz="2000" dirty="0" smtClean="0"/>
              <a:t>individuals, grassroots leaders and social innovators </a:t>
            </a:r>
            <a:r>
              <a:rPr lang="en-US" sz="2000" dirty="0"/>
              <a:t>from disadvantaged communities could succeed in postgraduate studies and would advance social change upon returning </a:t>
            </a:r>
            <a:r>
              <a:rPr lang="en-US" sz="2000" dirty="0" smtClean="0"/>
              <a:t>home.”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Ford Foundation International </a:t>
            </a:r>
            <a:br>
              <a:rPr lang="en-US" sz="3200" dirty="0" smtClean="0"/>
            </a:br>
            <a:r>
              <a:rPr lang="en-US" sz="3200" dirty="0" smtClean="0"/>
              <a:t>Fellowships Program, 2001-2014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514" b="8403"/>
          <a:stretch/>
        </p:blipFill>
        <p:spPr>
          <a:xfrm>
            <a:off x="609600" y="430874"/>
            <a:ext cx="768724" cy="8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IFP Website: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dlc.library.columbia.edu/ifp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IFP Project Page: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library.columbia.edu/bts/ford-ifp.html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Grant to 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Accession all paper and digital archives from a worldwide organization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Build an online archive for the born-digital content</a:t>
            </a:r>
          </a:p>
          <a:p>
            <a:r>
              <a:rPr lang="en-US" sz="2400" dirty="0" smtClean="0"/>
              <a:t>Build out and share capacity for acquiring, processing, preserving and making accessible digital archives</a:t>
            </a:r>
          </a:p>
          <a:p>
            <a:r>
              <a:rPr lang="en-US" sz="2400" i="1" dirty="0" smtClean="0"/>
              <a:t>Also:</a:t>
            </a:r>
            <a:r>
              <a:rPr lang="en-US" sz="2400" dirty="0" smtClean="0"/>
              <a:t> create research fellowships, support external longitudinal study evaluation,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7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IFP Digital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Content from 21 international partners and </a:t>
            </a:r>
            <a:r>
              <a:rPr lang="en-US" sz="2400" dirty="0" smtClean="0"/>
              <a:t>Secretariat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ngoing content deposits for 10-year program evaluation study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Ca. 350,000 digital </a:t>
            </a:r>
            <a:r>
              <a:rPr lang="en-US" sz="2400" dirty="0" smtClean="0"/>
              <a:t>files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Ca.  250 data file formats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Content </a:t>
            </a:r>
            <a:r>
              <a:rPr lang="en-US" sz="2400" dirty="0"/>
              <a:t>in 10 </a:t>
            </a:r>
            <a:r>
              <a:rPr lang="en-US" sz="2400" dirty="0" smtClean="0"/>
              <a:t>languages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Content </a:t>
            </a:r>
            <a:r>
              <a:rPr lang="en-US" sz="2400" dirty="0"/>
              <a:t>with </a:t>
            </a:r>
            <a:r>
              <a:rPr lang="en-US" sz="2400" dirty="0" smtClean="0"/>
              <a:t>5 </a:t>
            </a:r>
            <a:r>
              <a:rPr lang="en-US" sz="2400" dirty="0"/>
              <a:t>non-Roman character sets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File Formats 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32, 3gp, a5p, </a:t>
            </a:r>
            <a:r>
              <a:rPr lang="en-US" sz="1800" dirty="0" err="1"/>
              <a:t>accdb</a:t>
            </a:r>
            <a:r>
              <a:rPr lang="en-US" sz="1800" dirty="0"/>
              <a:t>, </a:t>
            </a:r>
            <a:r>
              <a:rPr lang="en-US" sz="1800" dirty="0" err="1"/>
              <a:t>adb</a:t>
            </a:r>
            <a:r>
              <a:rPr lang="en-US" sz="1800" dirty="0"/>
              <a:t>, </a:t>
            </a:r>
            <a:r>
              <a:rPr lang="en-US" sz="1800" dirty="0" err="1"/>
              <a:t>adp</a:t>
            </a:r>
            <a:r>
              <a:rPr lang="en-US" sz="1800" dirty="0"/>
              <a:t>, </a:t>
            </a:r>
            <a:r>
              <a:rPr lang="en-US" sz="1800" dirty="0" err="1"/>
              <a:t>adx</a:t>
            </a:r>
            <a:r>
              <a:rPr lang="en-US" sz="1800" dirty="0"/>
              <a:t>, </a:t>
            </a:r>
            <a:r>
              <a:rPr lang="en-US" sz="1800" dirty="0" err="1"/>
              <a:t>ai</a:t>
            </a:r>
            <a:r>
              <a:rPr lang="en-US" sz="1800" dirty="0"/>
              <a:t>, </a:t>
            </a:r>
            <a:r>
              <a:rPr lang="en-US" sz="1800" dirty="0" err="1"/>
              <a:t>aif</a:t>
            </a:r>
            <a:r>
              <a:rPr lang="en-US" sz="1800" dirty="0"/>
              <a:t>, </a:t>
            </a:r>
            <a:r>
              <a:rPr lang="en-US" sz="1800" dirty="0" err="1"/>
              <a:t>amr</a:t>
            </a:r>
            <a:r>
              <a:rPr lang="en-US" sz="1800" dirty="0"/>
              <a:t>, </a:t>
            </a:r>
            <a:r>
              <a:rPr lang="en-US" sz="1800" dirty="0" err="1"/>
              <a:t>asf</a:t>
            </a:r>
            <a:r>
              <a:rPr lang="en-US" sz="1800" dirty="0"/>
              <a:t>, </a:t>
            </a:r>
            <a:r>
              <a:rPr lang="en-US" sz="1800" dirty="0" err="1"/>
              <a:t>avi</a:t>
            </a:r>
            <a:r>
              <a:rPr lang="en-US" sz="1800" dirty="0"/>
              <a:t>, </a:t>
            </a:r>
            <a:r>
              <a:rPr lang="en-US" sz="1800" dirty="0" err="1"/>
              <a:t>axd</a:t>
            </a:r>
            <a:r>
              <a:rPr lang="en-US" sz="1800" dirty="0"/>
              <a:t>, back, bat, bin, </a:t>
            </a:r>
            <a:r>
              <a:rPr lang="en-US" sz="1800" dirty="0" err="1"/>
              <a:t>bk</a:t>
            </a:r>
            <a:r>
              <a:rPr lang="en-US" sz="1800" dirty="0"/>
              <a:t>, </a:t>
            </a:r>
            <a:r>
              <a:rPr lang="en-US" sz="1800" dirty="0" err="1"/>
              <a:t>blb</a:t>
            </a:r>
            <a:r>
              <a:rPr lang="en-US" sz="1800" dirty="0"/>
              <a:t>, bmp, </a:t>
            </a:r>
            <a:r>
              <a:rPr lang="en-US" sz="1800" dirty="0" err="1"/>
              <a:t>BridgeSort</a:t>
            </a:r>
            <a:r>
              <a:rPr lang="en-US" sz="1800" dirty="0"/>
              <a:t>, </a:t>
            </a:r>
            <a:r>
              <a:rPr lang="en-US" sz="1800" dirty="0" err="1"/>
              <a:t>btr</a:t>
            </a:r>
            <a:r>
              <a:rPr lang="en-US" sz="1800" dirty="0"/>
              <a:t>, </a:t>
            </a:r>
            <a:r>
              <a:rPr lang="en-US" sz="1800" dirty="0" err="1"/>
              <a:t>bup</a:t>
            </a:r>
            <a:r>
              <a:rPr lang="en-US" sz="1800" dirty="0"/>
              <a:t>, cab, cat, </a:t>
            </a:r>
            <a:r>
              <a:rPr lang="en-US" sz="1800" dirty="0" err="1"/>
              <a:t>cda</a:t>
            </a:r>
            <a:r>
              <a:rPr lang="en-US" sz="1800" dirty="0"/>
              <a:t>, </a:t>
            </a:r>
            <a:r>
              <a:rPr lang="en-US" sz="1800" dirty="0" err="1"/>
              <a:t>cdr</a:t>
            </a:r>
            <a:r>
              <a:rPr lang="en-US" sz="1800" dirty="0"/>
              <a:t>, </a:t>
            </a:r>
            <a:r>
              <a:rPr lang="en-US" sz="1800" dirty="0" err="1"/>
              <a:t>cfg</a:t>
            </a:r>
            <a:r>
              <a:rPr lang="en-US" sz="1800" dirty="0"/>
              <a:t>, chm, </a:t>
            </a:r>
            <a:r>
              <a:rPr lang="en-US" sz="1800" dirty="0" err="1"/>
              <a:t>cnf</a:t>
            </a:r>
            <a:r>
              <a:rPr lang="en-US" sz="1800" dirty="0"/>
              <a:t>, </a:t>
            </a:r>
            <a:r>
              <a:rPr lang="en-US" sz="1800" dirty="0" err="1"/>
              <a:t>cnm</a:t>
            </a:r>
            <a:r>
              <a:rPr lang="en-US" sz="1800" dirty="0"/>
              <a:t>, con, </a:t>
            </a:r>
            <a:r>
              <a:rPr lang="en-US" sz="1800" dirty="0" err="1"/>
              <a:t>css</a:t>
            </a:r>
            <a:r>
              <a:rPr lang="en-US" sz="1800" dirty="0"/>
              <a:t>, </a:t>
            </a:r>
            <a:r>
              <a:rPr lang="en-US" sz="1800" dirty="0" err="1"/>
              <a:t>cst</a:t>
            </a:r>
            <a:r>
              <a:rPr lang="en-US" sz="1800" dirty="0"/>
              <a:t>, csv, </a:t>
            </a:r>
            <a:r>
              <a:rPr lang="en-US" sz="1800" dirty="0" err="1"/>
              <a:t>cxt</a:t>
            </a:r>
            <a:r>
              <a:rPr lang="en-US" sz="1800" dirty="0"/>
              <a:t>, d, </a:t>
            </a:r>
            <a:r>
              <a:rPr lang="en-US" sz="1800" dirty="0" err="1"/>
              <a:t>dat</a:t>
            </a:r>
            <a:r>
              <a:rPr lang="en-US" sz="1800" dirty="0"/>
              <a:t>, </a:t>
            </a:r>
            <a:r>
              <a:rPr lang="en-US" sz="1800" dirty="0" err="1"/>
              <a:t>db</a:t>
            </a:r>
            <a:r>
              <a:rPr lang="en-US" sz="1800" dirty="0"/>
              <a:t>, dbf, ddb, </a:t>
            </a:r>
            <a:r>
              <a:rPr lang="en-US" sz="1800" dirty="0" err="1"/>
              <a:t>ddx</a:t>
            </a:r>
            <a:r>
              <a:rPr lang="en-US" sz="1800" dirty="0"/>
              <a:t>, </a:t>
            </a:r>
            <a:r>
              <a:rPr lang="en-US" sz="1800" dirty="0" err="1"/>
              <a:t>dfont</a:t>
            </a:r>
            <a:r>
              <a:rPr lang="en-US" sz="1800" dirty="0"/>
              <a:t>, </a:t>
            </a:r>
            <a:r>
              <a:rPr lang="en-US" sz="1800" dirty="0" err="1"/>
              <a:t>dir</a:t>
            </a:r>
            <a:r>
              <a:rPr lang="en-US" sz="1800" dirty="0"/>
              <a:t>, </a:t>
            </a:r>
            <a:r>
              <a:rPr lang="en-US" sz="1800" dirty="0" err="1"/>
              <a:t>dll</a:t>
            </a:r>
            <a:r>
              <a:rPr lang="en-US" sz="1800" dirty="0"/>
              <a:t>, </a:t>
            </a:r>
            <a:r>
              <a:rPr lang="en-US" sz="1800" dirty="0" err="1"/>
              <a:t>dmi</a:t>
            </a:r>
            <a:r>
              <a:rPr lang="en-US" sz="1800" dirty="0"/>
              <a:t>, doc, doc-MRB, </a:t>
            </a:r>
            <a:r>
              <a:rPr lang="en-US" sz="1800" dirty="0" err="1"/>
              <a:t>docm</a:t>
            </a:r>
            <a:r>
              <a:rPr lang="en-US" sz="1800" dirty="0"/>
              <a:t>, </a:t>
            </a:r>
            <a:r>
              <a:rPr lang="en-US" sz="1800" dirty="0" err="1"/>
              <a:t>docx</a:t>
            </a:r>
            <a:r>
              <a:rPr lang="en-US" sz="1800" dirty="0"/>
              <a:t>, dot, </a:t>
            </a:r>
            <a:r>
              <a:rPr lang="en-US" sz="1800" dirty="0" err="1"/>
              <a:t>ds_store</a:t>
            </a:r>
            <a:r>
              <a:rPr lang="en-US" sz="1800" dirty="0"/>
              <a:t>, </a:t>
            </a:r>
            <a:r>
              <a:rPr lang="en-US" sz="1800" dirty="0" err="1"/>
              <a:t>dtd</a:t>
            </a:r>
            <a:r>
              <a:rPr lang="en-US" sz="1800" dirty="0"/>
              <a:t>, </a:t>
            </a:r>
            <a:r>
              <a:rPr lang="en-US" sz="1800" dirty="0" err="1"/>
              <a:t>dwz</a:t>
            </a:r>
            <a:r>
              <a:rPr lang="en-US" sz="1800" dirty="0"/>
              <a:t>, </a:t>
            </a:r>
            <a:r>
              <a:rPr lang="en-US" sz="1800" dirty="0" err="1"/>
              <a:t>dxr</a:t>
            </a:r>
            <a:r>
              <a:rPr lang="en-US" sz="1800" dirty="0"/>
              <a:t>, </a:t>
            </a:r>
            <a:r>
              <a:rPr lang="en-US" sz="1800" dirty="0" err="1"/>
              <a:t>edb</a:t>
            </a:r>
            <a:r>
              <a:rPr lang="en-US" sz="1800" dirty="0"/>
              <a:t>, </a:t>
            </a:r>
            <a:r>
              <a:rPr lang="en-US" sz="1800" dirty="0" err="1"/>
              <a:t>edx</a:t>
            </a:r>
            <a:r>
              <a:rPr lang="en-US" sz="1800" dirty="0"/>
              <a:t>, </a:t>
            </a:r>
            <a:r>
              <a:rPr lang="en-US" sz="1800" dirty="0" err="1"/>
              <a:t>emf</a:t>
            </a:r>
            <a:r>
              <a:rPr lang="en-US" sz="1800" dirty="0"/>
              <a:t>, </a:t>
            </a:r>
            <a:r>
              <a:rPr lang="en-US" sz="1800" dirty="0" err="1"/>
              <a:t>eml</a:t>
            </a:r>
            <a:r>
              <a:rPr lang="en-US" sz="1800" dirty="0"/>
              <a:t>, </a:t>
            </a:r>
            <a:r>
              <a:rPr lang="en-US" sz="1800" dirty="0" err="1"/>
              <a:t>emz</a:t>
            </a:r>
            <a:r>
              <a:rPr lang="en-US" sz="1800" dirty="0"/>
              <a:t>, eps, exe, F&amp;A, </a:t>
            </a:r>
            <a:r>
              <a:rPr lang="en-US" sz="1800" dirty="0" err="1"/>
              <a:t>fcp</a:t>
            </a:r>
            <a:r>
              <a:rPr lang="en-US" sz="1800" dirty="0"/>
              <a:t>, </a:t>
            </a:r>
            <a:r>
              <a:rPr lang="en-US" sz="1800" dirty="0" err="1"/>
              <a:t>fff</a:t>
            </a:r>
            <a:r>
              <a:rPr lang="en-US" sz="1800" dirty="0"/>
              <a:t>, fh9, fil, </a:t>
            </a:r>
            <a:r>
              <a:rPr lang="en-US" sz="1800" dirty="0" err="1"/>
              <a:t>flp</a:t>
            </a:r>
            <a:r>
              <a:rPr lang="en-US" sz="1800" dirty="0"/>
              <a:t>, </a:t>
            </a:r>
            <a:r>
              <a:rPr lang="en-US" sz="1800" dirty="0" err="1"/>
              <a:t>flv</a:t>
            </a:r>
            <a:r>
              <a:rPr lang="en-US" sz="1800" dirty="0"/>
              <a:t>, </a:t>
            </a:r>
            <a:r>
              <a:rPr lang="en-US" sz="1800" dirty="0" err="1"/>
              <a:t>fol</a:t>
            </a:r>
            <a:r>
              <a:rPr lang="en-US" sz="1800" dirty="0"/>
              <a:t>, </a:t>
            </a:r>
            <a:r>
              <a:rPr lang="en-US" sz="1800" dirty="0" err="1"/>
              <a:t>frm</a:t>
            </a:r>
            <a:r>
              <a:rPr lang="en-US" sz="1800" dirty="0"/>
              <a:t>, </a:t>
            </a:r>
            <a:r>
              <a:rPr lang="en-US" sz="1800" dirty="0" err="1"/>
              <a:t>gdb</a:t>
            </a:r>
            <a:r>
              <a:rPr lang="en-US" sz="1800" dirty="0"/>
              <a:t>, </a:t>
            </a:r>
            <a:r>
              <a:rPr lang="en-US" sz="1800" dirty="0" err="1"/>
              <a:t>gdx</a:t>
            </a:r>
            <a:r>
              <a:rPr lang="en-US" sz="1800" dirty="0"/>
              <a:t>, gif, </a:t>
            </a:r>
            <a:r>
              <a:rPr lang="en-US" sz="1800" dirty="0" err="1"/>
              <a:t>hdb</a:t>
            </a:r>
            <a:r>
              <a:rPr lang="en-US" sz="1800" dirty="0"/>
              <a:t>, </a:t>
            </a:r>
            <a:r>
              <a:rPr lang="en-US" sz="1800" dirty="0" err="1"/>
              <a:t>hdx</a:t>
            </a:r>
            <a:r>
              <a:rPr lang="en-US" sz="1800" dirty="0"/>
              <a:t>, hk4, </a:t>
            </a:r>
            <a:r>
              <a:rPr lang="en-US" sz="1800" dirty="0" err="1"/>
              <a:t>hlp</a:t>
            </a:r>
            <a:r>
              <a:rPr lang="en-US" sz="1800" dirty="0"/>
              <a:t>, </a:t>
            </a:r>
            <a:r>
              <a:rPr lang="en-US" sz="1800" dirty="0" err="1"/>
              <a:t>hta</a:t>
            </a:r>
            <a:r>
              <a:rPr lang="en-US" sz="1800" dirty="0"/>
              <a:t>, </a:t>
            </a:r>
            <a:r>
              <a:rPr lang="en-US" sz="1800" dirty="0" err="1"/>
              <a:t>htm</a:t>
            </a:r>
            <a:r>
              <a:rPr lang="en-US" sz="1800" dirty="0"/>
              <a:t>, html, </a:t>
            </a:r>
            <a:r>
              <a:rPr lang="en-US" sz="1800" dirty="0" err="1"/>
              <a:t>ico</a:t>
            </a:r>
            <a:r>
              <a:rPr lang="en-US" sz="1800" dirty="0"/>
              <a:t>, </a:t>
            </a:r>
            <a:r>
              <a:rPr lang="en-US" sz="1800" dirty="0" err="1"/>
              <a:t>idx</a:t>
            </a:r>
            <a:r>
              <a:rPr lang="en-US" sz="1800" dirty="0"/>
              <a:t>, </a:t>
            </a:r>
            <a:r>
              <a:rPr lang="en-US" sz="1800" dirty="0" err="1"/>
              <a:t>ifo</a:t>
            </a:r>
            <a:r>
              <a:rPr lang="en-US" sz="1800" dirty="0"/>
              <a:t>,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indd</a:t>
            </a:r>
            <a:r>
              <a:rPr lang="en-US" sz="1800" dirty="0"/>
              <a:t>, </a:t>
            </a:r>
            <a:r>
              <a:rPr lang="en-US" sz="1800" dirty="0" err="1"/>
              <a:t>inf</a:t>
            </a:r>
            <a:r>
              <a:rPr lang="en-US" sz="1800" dirty="0"/>
              <a:t>, info, </a:t>
            </a:r>
            <a:r>
              <a:rPr lang="en-US" sz="1800" dirty="0" err="1"/>
              <a:t>ini</a:t>
            </a:r>
            <a:r>
              <a:rPr lang="en-US" sz="1800" dirty="0"/>
              <a:t>, itc2, </a:t>
            </a:r>
            <a:r>
              <a:rPr lang="en-US" sz="1800" dirty="0" err="1"/>
              <a:t>itdb</a:t>
            </a:r>
            <a:r>
              <a:rPr lang="en-US" sz="1800" dirty="0"/>
              <a:t>, </a:t>
            </a:r>
            <a:r>
              <a:rPr lang="en-US" sz="1800" dirty="0" err="1"/>
              <a:t>itl</a:t>
            </a:r>
            <a:r>
              <a:rPr lang="en-US" sz="1800" dirty="0"/>
              <a:t>, jar, jp2, </a:t>
            </a:r>
            <a:r>
              <a:rPr lang="en-US" sz="1800" dirty="0" err="1"/>
              <a:t>jpe</a:t>
            </a:r>
            <a:r>
              <a:rPr lang="en-US" sz="1800" dirty="0"/>
              <a:t>, jpeg, jpg, </a:t>
            </a:r>
            <a:r>
              <a:rPr lang="en-US" sz="1800" dirty="0" err="1"/>
              <a:t>js</a:t>
            </a:r>
            <a:r>
              <a:rPr lang="en-US" sz="1800" dirty="0"/>
              <a:t>, l, </a:t>
            </a:r>
            <a:r>
              <a:rPr lang="en-US" sz="1800" dirty="0" err="1"/>
              <a:t>lck</a:t>
            </a:r>
            <a:r>
              <a:rPr lang="en-US" sz="1800" dirty="0"/>
              <a:t>, </a:t>
            </a:r>
            <a:r>
              <a:rPr lang="en-US" sz="1800" dirty="0" err="1"/>
              <a:t>ldb</a:t>
            </a:r>
            <a:r>
              <a:rPr lang="en-US" sz="1800" dirty="0"/>
              <a:t>, </a:t>
            </a:r>
            <a:r>
              <a:rPr lang="en-US" sz="1800" dirty="0" err="1"/>
              <a:t>ldif</a:t>
            </a:r>
            <a:r>
              <a:rPr lang="en-US" sz="1800" dirty="0"/>
              <a:t>, </a:t>
            </a:r>
            <a:r>
              <a:rPr lang="en-US" sz="1800" dirty="0" err="1"/>
              <a:t>lnk</a:t>
            </a:r>
            <a:r>
              <a:rPr lang="en-US" sz="1800" dirty="0"/>
              <a:t>, log, m4a, m4v, </a:t>
            </a:r>
            <a:r>
              <a:rPr lang="en-US" sz="1800" dirty="0" err="1"/>
              <a:t>mbx</a:t>
            </a:r>
            <a:r>
              <a:rPr lang="en-US" sz="1800" dirty="0"/>
              <a:t>, </a:t>
            </a:r>
            <a:r>
              <a:rPr lang="en-US" sz="1800" dirty="0" err="1"/>
              <a:t>mdb</a:t>
            </a:r>
            <a:r>
              <a:rPr lang="en-US" sz="1800" dirty="0"/>
              <a:t>, </a:t>
            </a:r>
            <a:r>
              <a:rPr lang="en-US" sz="1800" dirty="0" err="1"/>
              <a:t>mde</a:t>
            </a:r>
            <a:r>
              <a:rPr lang="en-US" sz="1800" dirty="0"/>
              <a:t>, mdi, mdx, </a:t>
            </a:r>
            <a:r>
              <a:rPr lang="en-US" sz="1800" dirty="0" err="1"/>
              <a:t>mht</a:t>
            </a:r>
            <a:r>
              <a:rPr lang="en-US" sz="1800" dirty="0"/>
              <a:t>, mid, </a:t>
            </a:r>
            <a:r>
              <a:rPr lang="en-US" sz="1800" dirty="0" err="1"/>
              <a:t>mls</a:t>
            </a:r>
            <a:r>
              <a:rPr lang="en-US" sz="1800" dirty="0"/>
              <a:t>, </a:t>
            </a:r>
            <a:r>
              <a:rPr lang="en-US" sz="1800" dirty="0" err="1"/>
              <a:t>mno</a:t>
            </a:r>
            <a:r>
              <a:rPr lang="en-US" sz="1800" dirty="0"/>
              <a:t>, </a:t>
            </a:r>
            <a:r>
              <a:rPr lang="en-US" sz="1800" dirty="0" err="1"/>
              <a:t>mov</a:t>
            </a:r>
            <a:r>
              <a:rPr lang="en-US" sz="1800" dirty="0"/>
              <a:t>, mp3, mp4, mpeg, mpg, </a:t>
            </a:r>
            <a:r>
              <a:rPr lang="en-US" sz="1800" dirty="0" err="1"/>
              <a:t>mpp</a:t>
            </a:r>
            <a:r>
              <a:rPr lang="en-US" sz="1800" dirty="0"/>
              <a:t>, </a:t>
            </a:r>
            <a:r>
              <a:rPr lang="en-US" sz="1800" dirty="0" err="1"/>
              <a:t>msf</a:t>
            </a:r>
            <a:r>
              <a:rPr lang="en-US" sz="1800" dirty="0"/>
              <a:t>, </a:t>
            </a:r>
            <a:r>
              <a:rPr lang="en-US" sz="1800" dirty="0" err="1"/>
              <a:t>msg</a:t>
            </a:r>
            <a:r>
              <a:rPr lang="en-US" sz="1800" dirty="0"/>
              <a:t>, </a:t>
            </a:r>
            <a:r>
              <a:rPr lang="en-US" sz="1800" dirty="0" err="1"/>
              <a:t>msi</a:t>
            </a:r>
            <a:r>
              <a:rPr lang="en-US" sz="1800" dirty="0"/>
              <a:t>, </a:t>
            </a:r>
            <a:r>
              <a:rPr lang="en-US" sz="1800" dirty="0" err="1"/>
              <a:t>mso</a:t>
            </a:r>
            <a:r>
              <a:rPr lang="en-US" sz="1800" dirty="0"/>
              <a:t>, </a:t>
            </a:r>
            <a:r>
              <a:rPr lang="en-US" sz="1800" dirty="0" err="1"/>
              <a:t>msv</a:t>
            </a:r>
            <a:r>
              <a:rPr lang="en-US" sz="1800" dirty="0"/>
              <a:t>, </a:t>
            </a:r>
            <a:r>
              <a:rPr lang="en-US" sz="1800" dirty="0" err="1"/>
              <a:t>mswmm</a:t>
            </a:r>
            <a:r>
              <a:rPr lang="en-US" sz="1800" dirty="0"/>
              <a:t>, </a:t>
            </a:r>
            <a:r>
              <a:rPr lang="en-US" sz="1800" dirty="0" err="1"/>
              <a:t>nri</a:t>
            </a:r>
            <a:r>
              <a:rPr lang="en-US" sz="1800" dirty="0"/>
              <a:t>, </a:t>
            </a:r>
            <a:r>
              <a:rPr lang="en-US" sz="1800" dirty="0" err="1"/>
              <a:t>ocx</a:t>
            </a:r>
            <a:r>
              <a:rPr lang="en-US" sz="1800" dirty="0"/>
              <a:t>, </a:t>
            </a:r>
            <a:r>
              <a:rPr lang="en-US" sz="1800" dirty="0" err="1"/>
              <a:t>odc</a:t>
            </a:r>
            <a:r>
              <a:rPr lang="en-US" sz="1800" dirty="0"/>
              <a:t>, </a:t>
            </a:r>
            <a:r>
              <a:rPr lang="en-US" sz="1800" dirty="0" err="1"/>
              <a:t>odt</a:t>
            </a:r>
            <a:r>
              <a:rPr lang="en-US" sz="1800" dirty="0"/>
              <a:t>, </a:t>
            </a:r>
            <a:r>
              <a:rPr lang="en-US" sz="1800" dirty="0" err="1"/>
              <a:t>ofa</a:t>
            </a:r>
            <a:r>
              <a:rPr lang="en-US" sz="1800" dirty="0"/>
              <a:t>, oft, </a:t>
            </a:r>
            <a:r>
              <a:rPr lang="en-US" sz="1800" dirty="0" err="1"/>
              <a:t>opd</a:t>
            </a:r>
            <a:r>
              <a:rPr lang="en-US" sz="1800" dirty="0"/>
              <a:t>, </a:t>
            </a:r>
            <a:r>
              <a:rPr lang="en-US" sz="1800" dirty="0" err="1"/>
              <a:t>opf</a:t>
            </a:r>
            <a:r>
              <a:rPr lang="en-US" sz="1800" dirty="0"/>
              <a:t>, </a:t>
            </a:r>
            <a:r>
              <a:rPr lang="en-US" sz="1800" dirty="0" err="1"/>
              <a:t>otf</a:t>
            </a:r>
            <a:r>
              <a:rPr lang="en-US" sz="1800" dirty="0"/>
              <a:t>, p65, </a:t>
            </a:r>
            <a:r>
              <a:rPr lang="en-US" sz="1800" dirty="0" err="1"/>
              <a:t>pab</a:t>
            </a:r>
            <a:r>
              <a:rPr lang="en-US" sz="1800" dirty="0"/>
              <a:t>, pages, </a:t>
            </a:r>
            <a:r>
              <a:rPr lang="en-US" sz="1800" dirty="0" err="1"/>
              <a:t>pcx</a:t>
            </a:r>
            <a:r>
              <a:rPr lang="en-US" sz="1800" dirty="0"/>
              <a:t>, pdf, </a:t>
            </a:r>
            <a:r>
              <a:rPr lang="en-US" sz="1800" dirty="0" err="1"/>
              <a:t>php</a:t>
            </a:r>
            <a:r>
              <a:rPr lang="en-US" sz="1800" dirty="0"/>
              <a:t>, </a:t>
            </a:r>
            <a:r>
              <a:rPr lang="en-US" sz="1800" dirty="0" err="1"/>
              <a:t>pif</a:t>
            </a:r>
            <a:r>
              <a:rPr lang="en-US" sz="1800" dirty="0"/>
              <a:t>, </a:t>
            </a:r>
            <a:r>
              <a:rPr lang="en-US" sz="1800" dirty="0" err="1"/>
              <a:t>plist</a:t>
            </a:r>
            <a:r>
              <a:rPr lang="en-US" sz="1800" dirty="0"/>
              <a:t>, pm, pm!, pm0, pm5, </a:t>
            </a:r>
            <a:r>
              <a:rPr lang="en-US" sz="1800" dirty="0" err="1"/>
              <a:t>pmd</a:t>
            </a:r>
            <a:r>
              <a:rPr lang="en-US" sz="1800" dirty="0"/>
              <a:t>, </a:t>
            </a:r>
            <a:r>
              <a:rPr lang="en-US" sz="1800" dirty="0" err="1"/>
              <a:t>pmh</a:t>
            </a:r>
            <a:r>
              <a:rPr lang="en-US" sz="1800" dirty="0"/>
              <a:t>, </a:t>
            </a:r>
            <a:r>
              <a:rPr lang="en-US" sz="1800" dirty="0" err="1"/>
              <a:t>pmi</a:t>
            </a:r>
            <a:r>
              <a:rPr lang="en-US" sz="1800" dirty="0"/>
              <a:t>, </a:t>
            </a:r>
            <a:r>
              <a:rPr lang="en-US" sz="1800" dirty="0" err="1"/>
              <a:t>pmj</a:t>
            </a:r>
            <a:r>
              <a:rPr lang="en-US" sz="1800" dirty="0"/>
              <a:t>, </a:t>
            </a:r>
            <a:r>
              <a:rPr lang="en-US" sz="1800" dirty="0" err="1"/>
              <a:t>pml</a:t>
            </a:r>
            <a:r>
              <a:rPr lang="en-US" sz="1800" dirty="0"/>
              <a:t>, </a:t>
            </a:r>
            <a:r>
              <a:rPr lang="en-US" sz="1800" dirty="0" err="1"/>
              <a:t>pmm</a:t>
            </a:r>
            <a:r>
              <a:rPr lang="en-US" sz="1800" dirty="0"/>
              <a:t>, </a:t>
            </a:r>
            <a:r>
              <a:rPr lang="en-US" sz="1800" dirty="0" err="1"/>
              <a:t>pmo</a:t>
            </a:r>
            <a:r>
              <a:rPr lang="en-US" sz="1800" dirty="0"/>
              <a:t>, </a:t>
            </a:r>
            <a:r>
              <a:rPr lang="en-US" sz="1800" dirty="0" err="1"/>
              <a:t>pmr</a:t>
            </a:r>
            <a:r>
              <a:rPr lang="en-US" sz="1800" dirty="0"/>
              <a:t>, </a:t>
            </a:r>
            <a:r>
              <a:rPr lang="en-US" sz="1800" dirty="0" err="1"/>
              <a:t>pms</a:t>
            </a:r>
            <a:r>
              <a:rPr lang="en-US" sz="1800" dirty="0"/>
              <a:t>, </a:t>
            </a:r>
            <a:r>
              <a:rPr lang="en-US" sz="1800" dirty="0" err="1"/>
              <a:t>pmx</a:t>
            </a:r>
            <a:r>
              <a:rPr lang="en-US" sz="1800" dirty="0"/>
              <a:t>, </a:t>
            </a:r>
            <a:r>
              <a:rPr lang="en-US" sz="1800" dirty="0" err="1"/>
              <a:t>pnc</a:t>
            </a:r>
            <a:r>
              <a:rPr lang="en-US" sz="1800" dirty="0"/>
              <a:t>, </a:t>
            </a:r>
            <a:r>
              <a:rPr lang="en-US" sz="1800" dirty="0" err="1"/>
              <a:t>pnd</a:t>
            </a:r>
            <a:r>
              <a:rPr lang="en-US" sz="1800" dirty="0"/>
              <a:t>, </a:t>
            </a:r>
            <a:r>
              <a:rPr lang="en-US" sz="1800" dirty="0" err="1"/>
              <a:t>png</a:t>
            </a:r>
            <a:r>
              <a:rPr lang="en-US" sz="1800" dirty="0"/>
              <a:t>, </a:t>
            </a:r>
            <a:r>
              <a:rPr lang="en-US" sz="1800" dirty="0" err="1"/>
              <a:t>pns</a:t>
            </a:r>
            <a:r>
              <a:rPr lang="en-US" sz="1800" dirty="0"/>
              <a:t>, </a:t>
            </a:r>
            <a:r>
              <a:rPr lang="en-US" sz="1800" dirty="0" err="1"/>
              <a:t>pnx</a:t>
            </a:r>
            <a:r>
              <a:rPr lang="en-US" sz="1800" dirty="0"/>
              <a:t>, pot, </a:t>
            </a:r>
            <a:r>
              <a:rPr lang="en-US" sz="1800" dirty="0" err="1"/>
              <a:t>pps</a:t>
            </a:r>
            <a:r>
              <a:rPr lang="en-US" sz="1800" dirty="0"/>
              <a:t>, </a:t>
            </a:r>
            <a:r>
              <a:rPr lang="en-US" sz="1800" dirty="0" err="1"/>
              <a:t>ppsx</a:t>
            </a:r>
            <a:r>
              <a:rPr lang="en-US" sz="1800" dirty="0"/>
              <a:t>, </a:t>
            </a:r>
            <a:r>
              <a:rPr lang="en-US" sz="1800" dirty="0" err="1"/>
              <a:t>ppt</a:t>
            </a:r>
            <a:r>
              <a:rPr lang="en-US" sz="1800" dirty="0"/>
              <a:t>, </a:t>
            </a:r>
            <a:r>
              <a:rPr lang="en-US" sz="1800" dirty="0" err="1"/>
              <a:t>pptx</a:t>
            </a:r>
            <a:r>
              <a:rPr lang="en-US" sz="1800" dirty="0"/>
              <a:t>, prod, prod1, properties, </a:t>
            </a:r>
            <a:r>
              <a:rPr lang="en-US" sz="1800" dirty="0" err="1"/>
              <a:t>psd</a:t>
            </a:r>
            <a:r>
              <a:rPr lang="en-US" sz="1800" dirty="0"/>
              <a:t>, </a:t>
            </a:r>
            <a:r>
              <a:rPr lang="en-US" sz="1800" dirty="0" err="1"/>
              <a:t>psp</a:t>
            </a:r>
            <a:r>
              <a:rPr lang="en-US" sz="1800" dirty="0"/>
              <a:t>, </a:t>
            </a:r>
            <a:r>
              <a:rPr lang="en-US" sz="1800" dirty="0" err="1"/>
              <a:t>pst</a:t>
            </a:r>
            <a:r>
              <a:rPr lang="en-US" sz="1800" dirty="0"/>
              <a:t>, pub, </a:t>
            </a:r>
            <a:r>
              <a:rPr lang="en-US" sz="1800" dirty="0" err="1"/>
              <a:t>qpw</a:t>
            </a:r>
            <a:r>
              <a:rPr lang="en-US" sz="1800" dirty="0"/>
              <a:t>, </a:t>
            </a:r>
            <a:r>
              <a:rPr lang="en-US" sz="1800" dirty="0" err="1"/>
              <a:t>qxd</a:t>
            </a:r>
            <a:r>
              <a:rPr lang="en-US" sz="1800" dirty="0"/>
              <a:t>, r, </a:t>
            </a:r>
            <a:r>
              <a:rPr lang="en-US" sz="1800" dirty="0" err="1"/>
              <a:t>ra</a:t>
            </a:r>
            <a:r>
              <a:rPr lang="en-US" sz="1800" dirty="0"/>
              <a:t>, </a:t>
            </a:r>
            <a:r>
              <a:rPr lang="en-US" sz="1800" dirty="0" err="1"/>
              <a:t>ra-att</a:t>
            </a:r>
            <a:r>
              <a:rPr lang="en-US" sz="1800" dirty="0"/>
              <a:t>, </a:t>
            </a:r>
            <a:r>
              <a:rPr lang="en-US" sz="1800" dirty="0" err="1"/>
              <a:t>rar</a:t>
            </a:r>
            <a:r>
              <a:rPr lang="en-US" sz="1800" dirty="0"/>
              <a:t>, </a:t>
            </a:r>
            <a:r>
              <a:rPr lang="en-US" sz="1800" dirty="0" err="1"/>
              <a:t>rdp</a:t>
            </a:r>
            <a:r>
              <a:rPr lang="en-US" sz="1800" dirty="0"/>
              <a:t>, </a:t>
            </a:r>
            <a:r>
              <a:rPr lang="en-US" sz="1800" dirty="0" err="1"/>
              <a:t>rel</a:t>
            </a:r>
            <a:r>
              <a:rPr lang="en-US" sz="1800" dirty="0"/>
              <a:t>, </a:t>
            </a:r>
            <a:r>
              <a:rPr lang="en-US" sz="1800" dirty="0" err="1"/>
              <a:t>rels</a:t>
            </a:r>
            <a:r>
              <a:rPr lang="en-US" sz="1800" dirty="0"/>
              <a:t>, rem, rex, </a:t>
            </a:r>
            <a:r>
              <a:rPr lang="en-US" sz="1800" dirty="0" err="1"/>
              <a:t>rpt</a:t>
            </a:r>
            <a:r>
              <a:rPr lang="en-US" sz="1800" dirty="0"/>
              <a:t>, </a:t>
            </a:r>
            <a:r>
              <a:rPr lang="en-US" sz="1800" dirty="0" err="1"/>
              <a:t>rsc</a:t>
            </a:r>
            <a:r>
              <a:rPr lang="en-US" sz="1800" dirty="0"/>
              <a:t>, rtf, </a:t>
            </a:r>
            <a:r>
              <a:rPr lang="en-US" sz="1800" dirty="0" err="1"/>
              <a:t>sav</a:t>
            </a:r>
            <a:r>
              <a:rPr lang="en-US" sz="1800" dirty="0"/>
              <a:t>, sc4, </a:t>
            </a:r>
            <a:r>
              <a:rPr lang="en-US" sz="1800" dirty="0" err="1"/>
              <a:t>sdb</a:t>
            </a:r>
            <a:r>
              <a:rPr lang="en-US" sz="1800" dirty="0"/>
              <a:t>, </a:t>
            </a:r>
            <a:r>
              <a:rPr lang="en-US" sz="1800" dirty="0" err="1"/>
              <a:t>sdx</a:t>
            </a:r>
            <a:r>
              <a:rPr lang="en-US" sz="1800" dirty="0"/>
              <a:t>, </a:t>
            </a:r>
            <a:r>
              <a:rPr lang="en-US" sz="1800" dirty="0" err="1"/>
              <a:t>sh</a:t>
            </a:r>
            <a:r>
              <a:rPr lang="en-US" sz="1800" dirty="0"/>
              <a:t>, </a:t>
            </a:r>
            <a:r>
              <a:rPr lang="en-US" sz="1800" dirty="0" err="1"/>
              <a:t>shs</a:t>
            </a:r>
            <a:r>
              <a:rPr lang="en-US" sz="1800" dirty="0"/>
              <a:t>, </a:t>
            </a:r>
            <a:r>
              <a:rPr lang="en-US" sz="1800" dirty="0" err="1"/>
              <a:t>snm</a:t>
            </a:r>
            <a:r>
              <a:rPr lang="en-US" sz="1800" dirty="0"/>
              <a:t>, </a:t>
            </a:r>
            <a:r>
              <a:rPr lang="en-US" sz="1800" dirty="0" err="1"/>
              <a:t>spi</a:t>
            </a:r>
            <a:r>
              <a:rPr lang="en-US" sz="1800" dirty="0"/>
              <a:t>, </a:t>
            </a:r>
            <a:r>
              <a:rPr lang="en-US" sz="1800" dirty="0" err="1"/>
              <a:t>spss</a:t>
            </a:r>
            <a:r>
              <a:rPr lang="en-US" sz="1800" dirty="0"/>
              <a:t>, </a:t>
            </a:r>
            <a:r>
              <a:rPr lang="en-US" sz="1800" dirty="0" err="1"/>
              <a:t>spv</a:t>
            </a:r>
            <a:r>
              <a:rPr lang="en-US" sz="1800" dirty="0"/>
              <a:t>, </a:t>
            </a:r>
            <a:r>
              <a:rPr lang="en-US" sz="1800" dirty="0" err="1"/>
              <a:t>spx</a:t>
            </a:r>
            <a:r>
              <a:rPr lang="en-US" sz="1800" dirty="0"/>
              <a:t>, </a:t>
            </a:r>
            <a:r>
              <a:rPr lang="en-US" sz="1800" dirty="0" err="1"/>
              <a:t>sql</a:t>
            </a:r>
            <a:r>
              <a:rPr lang="en-US" sz="1800" dirty="0"/>
              <a:t>, </a:t>
            </a:r>
            <a:r>
              <a:rPr lang="en-US" sz="1800" dirty="0" err="1"/>
              <a:t>svn</a:t>
            </a:r>
            <a:r>
              <a:rPr lang="en-US" sz="1800" dirty="0"/>
              <a:t>-base, </a:t>
            </a:r>
            <a:r>
              <a:rPr lang="en-US" sz="1800" dirty="0" err="1"/>
              <a:t>swa</a:t>
            </a:r>
            <a:r>
              <a:rPr lang="en-US" sz="1800" dirty="0"/>
              <a:t>, </a:t>
            </a:r>
            <a:r>
              <a:rPr lang="en-US" sz="1800" dirty="0" err="1"/>
              <a:t>swf</a:t>
            </a:r>
            <a:r>
              <a:rPr lang="en-US" sz="1800" dirty="0"/>
              <a:t>, sys, </a:t>
            </a:r>
            <a:r>
              <a:rPr lang="en-US" sz="1800" dirty="0" err="1"/>
              <a:t>tdb</a:t>
            </a:r>
            <a:r>
              <a:rPr lang="en-US" sz="1800" dirty="0"/>
              <a:t>, </a:t>
            </a:r>
            <a:r>
              <a:rPr lang="en-US" sz="1800" dirty="0" err="1"/>
              <a:t>tdx</a:t>
            </a:r>
            <a:r>
              <a:rPr lang="en-US" sz="1800" dirty="0"/>
              <a:t>, </a:t>
            </a:r>
            <a:r>
              <a:rPr lang="en-US" sz="1800" dirty="0" err="1"/>
              <a:t>thm</a:t>
            </a:r>
            <a:r>
              <a:rPr lang="en-US" sz="1800" dirty="0"/>
              <a:t>, </a:t>
            </a:r>
            <a:r>
              <a:rPr lang="en-US" sz="1800" dirty="0" err="1"/>
              <a:t>thmx</a:t>
            </a:r>
            <a:r>
              <a:rPr lang="en-US" sz="1800" dirty="0"/>
              <a:t>, </a:t>
            </a:r>
            <a:r>
              <a:rPr lang="en-US" sz="1800" dirty="0" err="1"/>
              <a:t>tif</a:t>
            </a:r>
            <a:r>
              <a:rPr lang="en-US" sz="1800" dirty="0"/>
              <a:t>, tiff, </a:t>
            </a:r>
            <a:r>
              <a:rPr lang="en-US" sz="1800" dirty="0" err="1"/>
              <a:t>tlb</a:t>
            </a:r>
            <a:r>
              <a:rPr lang="en-US" sz="1800" dirty="0"/>
              <a:t>, </a:t>
            </a:r>
            <a:r>
              <a:rPr lang="en-US" sz="1800" dirty="0" err="1"/>
              <a:t>tmp</a:t>
            </a:r>
            <a:r>
              <a:rPr lang="en-US" sz="1800" dirty="0"/>
              <a:t>, toc, </a:t>
            </a:r>
            <a:r>
              <a:rPr lang="en-US" sz="1800" dirty="0" err="1"/>
              <a:t>tpl</a:t>
            </a:r>
            <a:r>
              <a:rPr lang="en-US" sz="1800" dirty="0"/>
              <a:t>, </a:t>
            </a:r>
            <a:r>
              <a:rPr lang="en-US" sz="1800" dirty="0" err="1"/>
              <a:t>ttf</a:t>
            </a:r>
            <a:r>
              <a:rPr lang="en-US" sz="1800" dirty="0"/>
              <a:t>, txt, </a:t>
            </a:r>
            <a:r>
              <a:rPr lang="en-US" sz="1800" dirty="0" err="1"/>
              <a:t>txz</a:t>
            </a:r>
            <a:r>
              <a:rPr lang="en-US" sz="1800" dirty="0"/>
              <a:t>, up, </a:t>
            </a:r>
            <a:r>
              <a:rPr lang="en-US" sz="1800" dirty="0" err="1"/>
              <a:t>url</a:t>
            </a:r>
            <a:r>
              <a:rPr lang="en-US" sz="1800" dirty="0"/>
              <a:t>, </a:t>
            </a:r>
            <a:r>
              <a:rPr lang="en-US" sz="1800" dirty="0" err="1"/>
              <a:t>usr</a:t>
            </a:r>
            <a:r>
              <a:rPr lang="en-US" sz="1800" dirty="0"/>
              <a:t>, utf8, </a:t>
            </a:r>
            <a:r>
              <a:rPr lang="en-US" sz="1800" dirty="0" err="1"/>
              <a:t>vcd</a:t>
            </a:r>
            <a:r>
              <a:rPr lang="en-US" sz="1800" dirty="0"/>
              <a:t>, </a:t>
            </a:r>
            <a:r>
              <a:rPr lang="en-US" sz="1800" dirty="0" err="1"/>
              <a:t>vcf</a:t>
            </a:r>
            <a:r>
              <a:rPr lang="en-US" sz="1800" dirty="0"/>
              <a:t>, </a:t>
            </a:r>
            <a:r>
              <a:rPr lang="en-US" sz="1800" dirty="0" err="1"/>
              <a:t>vdproj</a:t>
            </a:r>
            <a:r>
              <a:rPr lang="en-US" sz="1800" dirty="0"/>
              <a:t>, </a:t>
            </a:r>
            <a:r>
              <a:rPr lang="en-US" sz="1800" dirty="0" err="1"/>
              <a:t>vob</a:t>
            </a:r>
            <a:r>
              <a:rPr lang="en-US" sz="1800" dirty="0"/>
              <a:t>, </a:t>
            </a:r>
            <a:r>
              <a:rPr lang="en-US" sz="1800" dirty="0" err="1"/>
              <a:t>vsd</a:t>
            </a:r>
            <a:r>
              <a:rPr lang="en-US" sz="1800" dirty="0"/>
              <a:t>, wav, </a:t>
            </a:r>
            <a:r>
              <a:rPr lang="en-US" sz="1800" dirty="0" err="1"/>
              <a:t>wbk</a:t>
            </a:r>
            <a:r>
              <a:rPr lang="en-US" sz="1800" dirty="0"/>
              <a:t>, </a:t>
            </a:r>
            <a:r>
              <a:rPr lang="en-US" sz="1800" dirty="0" err="1"/>
              <a:t>webarchive</a:t>
            </a:r>
            <a:r>
              <a:rPr lang="en-US" sz="1800" dirty="0"/>
              <a:t>, </a:t>
            </a:r>
            <a:r>
              <a:rPr lang="en-US" sz="1800" dirty="0" err="1"/>
              <a:t>wks</a:t>
            </a:r>
            <a:r>
              <a:rPr lang="en-US" sz="1800" dirty="0"/>
              <a:t>, </a:t>
            </a:r>
            <a:r>
              <a:rPr lang="en-US" sz="1800" dirty="0" err="1"/>
              <a:t>wma</a:t>
            </a:r>
            <a:r>
              <a:rPr lang="en-US" sz="1800" dirty="0"/>
              <a:t>, </a:t>
            </a:r>
            <a:r>
              <a:rPr lang="en-US" sz="1800" dirty="0" err="1"/>
              <a:t>wmf</a:t>
            </a:r>
            <a:r>
              <a:rPr lang="en-US" sz="1800" dirty="0"/>
              <a:t>, </a:t>
            </a:r>
            <a:r>
              <a:rPr lang="en-US" sz="1800" dirty="0" err="1"/>
              <a:t>wmv</a:t>
            </a:r>
            <a:r>
              <a:rPr lang="en-US" sz="1800" dirty="0"/>
              <a:t>, </a:t>
            </a:r>
            <a:r>
              <a:rPr lang="en-US" sz="1800" dirty="0" err="1"/>
              <a:t>wmz</a:t>
            </a:r>
            <a:r>
              <a:rPr lang="en-US" sz="1800" dirty="0"/>
              <a:t>, </a:t>
            </a:r>
            <a:r>
              <a:rPr lang="en-US" sz="1800" dirty="0" err="1"/>
              <a:t>wpd</a:t>
            </a:r>
            <a:r>
              <a:rPr lang="en-US" sz="1800" dirty="0"/>
              <a:t>, </a:t>
            </a:r>
            <a:r>
              <a:rPr lang="en-US" sz="1800" dirty="0" err="1"/>
              <a:t>wpl</a:t>
            </a:r>
            <a:r>
              <a:rPr lang="en-US" sz="1800" dirty="0"/>
              <a:t>, </a:t>
            </a:r>
            <a:r>
              <a:rPr lang="en-US" sz="1800" dirty="0" err="1"/>
              <a:t>wps</a:t>
            </a:r>
            <a:r>
              <a:rPr lang="en-US" sz="1800" dirty="0"/>
              <a:t>, </a:t>
            </a:r>
            <a:r>
              <a:rPr lang="en-US" sz="1800" dirty="0" err="1"/>
              <a:t>xla</a:t>
            </a:r>
            <a:r>
              <a:rPr lang="en-US" sz="1800" dirty="0"/>
              <a:t>, </a:t>
            </a:r>
            <a:r>
              <a:rPr lang="en-US" sz="1800" dirty="0" err="1"/>
              <a:t>xlk</a:t>
            </a:r>
            <a:r>
              <a:rPr lang="en-US" sz="1800" dirty="0"/>
              <a:t>, </a:t>
            </a:r>
            <a:r>
              <a:rPr lang="en-US" sz="1800" dirty="0" err="1"/>
              <a:t>xls</a:t>
            </a:r>
            <a:r>
              <a:rPr lang="en-US" sz="1800" dirty="0"/>
              <a:t>, </a:t>
            </a:r>
            <a:r>
              <a:rPr lang="en-US" sz="1800" dirty="0" err="1"/>
              <a:t>xlsb</a:t>
            </a:r>
            <a:r>
              <a:rPr lang="en-US" sz="1800" dirty="0"/>
              <a:t>, </a:t>
            </a:r>
            <a:r>
              <a:rPr lang="en-US" sz="1800" dirty="0" err="1"/>
              <a:t>xlsm</a:t>
            </a:r>
            <a:r>
              <a:rPr lang="en-US" sz="1800" dirty="0"/>
              <a:t>, </a:t>
            </a:r>
            <a:r>
              <a:rPr lang="en-US" sz="1800" dirty="0" err="1"/>
              <a:t>xlsx</a:t>
            </a:r>
            <a:r>
              <a:rPr lang="en-US" sz="1800" dirty="0"/>
              <a:t>, </a:t>
            </a:r>
            <a:r>
              <a:rPr lang="en-US" sz="1800" dirty="0" err="1"/>
              <a:t>xlt</a:t>
            </a:r>
            <a:r>
              <a:rPr lang="en-US" sz="1800" dirty="0"/>
              <a:t>, </a:t>
            </a:r>
            <a:r>
              <a:rPr lang="en-US" sz="1800" dirty="0" err="1"/>
              <a:t>xlw</a:t>
            </a:r>
            <a:r>
              <a:rPr lang="en-US" sz="1800" dirty="0"/>
              <a:t>, xml, </a:t>
            </a:r>
            <a:r>
              <a:rPr lang="en-US" sz="1800" dirty="0" err="1"/>
              <a:t>xnk</a:t>
            </a:r>
            <a:r>
              <a:rPr lang="en-US" sz="1800" dirty="0"/>
              <a:t>, </a:t>
            </a:r>
            <a:r>
              <a:rPr lang="en-US" sz="1800" dirty="0" err="1"/>
              <a:t>xps</a:t>
            </a:r>
            <a:r>
              <a:rPr lang="en-US" sz="1800" dirty="0"/>
              <a:t>, zip, no extension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1143000"/>
          </a:xfrm>
        </p:spPr>
        <p:txBody>
          <a:bodyPr/>
          <a:lstStyle/>
          <a:p>
            <a:r>
              <a:rPr lang="en-US" dirty="0" smtClean="0"/>
              <a:t>IFP Workflow Overview</a:t>
            </a:r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8418"/>
          <a:stretch/>
        </p:blipFill>
        <p:spPr>
          <a:xfrm>
            <a:off x="814145" y="1143000"/>
            <a:ext cx="7515710" cy="4724400"/>
          </a:xfrm>
        </p:spPr>
      </p:pic>
    </p:spTree>
    <p:extLst>
      <p:ext uri="{BB962C8B-B14F-4D97-AF65-F5344CB8AC3E}">
        <p14:creationId xmlns:p14="http://schemas.microsoft.com/office/powerpoint/2010/main" val="31927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IFP Content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42934" cy="44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2948781" cy="29487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3290"/>
            <a:ext cx="3771901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" y="3276600"/>
            <a:ext cx="3945653" cy="2573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91011"/>
            <a:ext cx="4448774" cy="15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umbia">
  <a:themeElements>
    <a:clrScheme name="1_cul 15">
      <a:dk1>
        <a:srgbClr val="808080"/>
      </a:dk1>
      <a:lt1>
        <a:srgbClr val="FFFFFF"/>
      </a:lt1>
      <a:dk2>
        <a:srgbClr val="000066"/>
      </a:dk2>
      <a:lt2>
        <a:srgbClr val="FFFFCC"/>
      </a:lt2>
      <a:accent1>
        <a:srgbClr val="BBE0E3"/>
      </a:accent1>
      <a:accent2>
        <a:srgbClr val="333399"/>
      </a:accent2>
      <a:accent3>
        <a:srgbClr val="AAAAB8"/>
      </a:accent3>
      <a:accent4>
        <a:srgbClr val="DADADA"/>
      </a:accent4>
      <a:accent5>
        <a:srgbClr val="DAEDEF"/>
      </a:accent5>
      <a:accent6>
        <a:srgbClr val="2D2D8A"/>
      </a:accent6>
      <a:hlink>
        <a:srgbClr val="FFFF99"/>
      </a:hlink>
      <a:folHlink>
        <a:srgbClr val="99CC00"/>
      </a:folHlink>
    </a:clrScheme>
    <a:fontScheme name="1_cu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14">
        <a:dk1>
          <a:srgbClr val="000000"/>
        </a:dk1>
        <a:lt1>
          <a:srgbClr val="0000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l 15">
        <a:dk1>
          <a:srgbClr val="808080"/>
        </a:dk1>
        <a:lt1>
          <a:srgbClr val="FFFFFF"/>
        </a:lt1>
        <a:dk2>
          <a:srgbClr val="000066"/>
        </a:dk2>
        <a:lt2>
          <a:srgbClr val="FFFFCC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l">
  <a:themeElements>
    <a:clrScheme name="cul 15">
      <a:dk1>
        <a:srgbClr val="808080"/>
      </a:dk1>
      <a:lt1>
        <a:srgbClr val="FFFFFF"/>
      </a:lt1>
      <a:dk2>
        <a:srgbClr val="000066"/>
      </a:dk2>
      <a:lt2>
        <a:srgbClr val="FFFFCC"/>
      </a:lt2>
      <a:accent1>
        <a:srgbClr val="BBE0E3"/>
      </a:accent1>
      <a:accent2>
        <a:srgbClr val="333399"/>
      </a:accent2>
      <a:accent3>
        <a:srgbClr val="AAAAB8"/>
      </a:accent3>
      <a:accent4>
        <a:srgbClr val="DADADA"/>
      </a:accent4>
      <a:accent5>
        <a:srgbClr val="DAEDEF"/>
      </a:accent5>
      <a:accent6>
        <a:srgbClr val="2D2D8A"/>
      </a:accent6>
      <a:hlink>
        <a:srgbClr val="FFFF99"/>
      </a:hlink>
      <a:folHlink>
        <a:srgbClr val="99CC00"/>
      </a:folHlink>
    </a:clrScheme>
    <a:fontScheme name="cu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14">
        <a:dk1>
          <a:srgbClr val="000000"/>
        </a:dk1>
        <a:lt1>
          <a:srgbClr val="0000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l 15">
        <a:dk1>
          <a:srgbClr val="808080"/>
        </a:dk1>
        <a:lt1>
          <a:srgbClr val="FFFFFF"/>
        </a:lt1>
        <a:dk2>
          <a:srgbClr val="000066"/>
        </a:dk2>
        <a:lt2>
          <a:srgbClr val="FFFFCC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l">
  <a:themeElements>
    <a:clrScheme name="2_cul 15">
      <a:dk1>
        <a:srgbClr val="808080"/>
      </a:dk1>
      <a:lt1>
        <a:srgbClr val="FFFFFF"/>
      </a:lt1>
      <a:dk2>
        <a:srgbClr val="000066"/>
      </a:dk2>
      <a:lt2>
        <a:srgbClr val="FFFFCC"/>
      </a:lt2>
      <a:accent1>
        <a:srgbClr val="BBE0E3"/>
      </a:accent1>
      <a:accent2>
        <a:srgbClr val="333399"/>
      </a:accent2>
      <a:accent3>
        <a:srgbClr val="AAAAB8"/>
      </a:accent3>
      <a:accent4>
        <a:srgbClr val="DADADA"/>
      </a:accent4>
      <a:accent5>
        <a:srgbClr val="DAEDEF"/>
      </a:accent5>
      <a:accent6>
        <a:srgbClr val="2D2D8A"/>
      </a:accent6>
      <a:hlink>
        <a:srgbClr val="FFFF99"/>
      </a:hlink>
      <a:folHlink>
        <a:srgbClr val="99CC00"/>
      </a:folHlink>
    </a:clrScheme>
    <a:fontScheme name="2_cu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14">
        <a:dk1>
          <a:srgbClr val="000000"/>
        </a:dk1>
        <a:lt1>
          <a:srgbClr val="0000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l 15">
        <a:dk1>
          <a:srgbClr val="808080"/>
        </a:dk1>
        <a:lt1>
          <a:srgbClr val="FFFFFF"/>
        </a:lt1>
        <a:dk2>
          <a:srgbClr val="000066"/>
        </a:dk2>
        <a:lt2>
          <a:srgbClr val="FFFFCC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940</Words>
  <Application>Microsoft Office PowerPoint</Application>
  <PresentationFormat>On-screen Show (4:3)</PresentationFormat>
  <Paragraphs>101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columbia</vt:lpstr>
      <vt:lpstr>cul</vt:lpstr>
      <vt:lpstr>2_cul</vt:lpstr>
      <vt:lpstr>PowerPoint Presentation</vt:lpstr>
      <vt:lpstr>PowerPoint Presentation</vt:lpstr>
      <vt:lpstr>Ford Foundation International  Fellowships Program, 2001-2014</vt:lpstr>
      <vt:lpstr>2011 Grant to Columbia</vt:lpstr>
      <vt:lpstr>IFP Digital Content</vt:lpstr>
      <vt:lpstr>File Formats Received</vt:lpstr>
      <vt:lpstr>IFP Workflow Overview</vt:lpstr>
      <vt:lpstr>IFP Content Access</vt:lpstr>
      <vt:lpstr>PowerPoint Presentation</vt:lpstr>
      <vt:lpstr>Metadata?</vt:lpstr>
      <vt:lpstr>“Metadata”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 from the Ford IFP Archive Project</vt:lpstr>
      <vt:lpstr>PowerPoint Presentation</vt:lpstr>
      <vt:lpstr>Goals of the Ford IFP Web Interface</vt:lpstr>
      <vt:lpstr>Or to Paraphrase…</vt:lpstr>
      <vt:lpstr>Archivematica produces BagIt Archives with a difference </vt:lpstr>
      <vt:lpstr>The Portland Common Data Model for Repository Content</vt:lpstr>
      <vt:lpstr>Mapping Archivematica/BagIt to PCDM</vt:lpstr>
      <vt:lpstr>Making the Structure Navigable PCDM Recommends ORE Proxies for List Structure</vt:lpstr>
      <vt:lpstr>… but we don’t think of a file system like a linked list</vt:lpstr>
      <vt:lpstr>Don’t worry! There’s an ontology for that.</vt:lpstr>
      <vt:lpstr>ORE + NEPOMUK An Alternate Ordering Construction</vt:lpstr>
      <vt:lpstr>Describing Files for Discovery Leveraging External &amp; Collaboratively Authored Vocabularies</vt:lpstr>
      <vt:lpstr>Benefits of Common Practices and Shared Modeling</vt:lpstr>
      <vt:lpstr>Thank you!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Stephen Paul Davis</cp:lastModifiedBy>
  <cp:revision>44</cp:revision>
  <cp:lastPrinted>2015-11-11T01:51:09Z</cp:lastPrinted>
  <dcterms:created xsi:type="dcterms:W3CDTF">2015-10-24T01:38:03Z</dcterms:created>
  <dcterms:modified xsi:type="dcterms:W3CDTF">2015-11-11T01:51:25Z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