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76" r:id="rId3"/>
    <p:sldId id="279" r:id="rId4"/>
    <p:sldId id="260" r:id="rId5"/>
    <p:sldId id="259" r:id="rId6"/>
    <p:sldId id="282" r:id="rId7"/>
    <p:sldId id="283" r:id="rId8"/>
    <p:sldId id="290" r:id="rId9"/>
    <p:sldId id="270" r:id="rId10"/>
    <p:sldId id="285" r:id="rId11"/>
    <p:sldId id="286" r:id="rId12"/>
    <p:sldId id="287" r:id="rId13"/>
    <p:sldId id="291" r:id="rId14"/>
    <p:sldId id="284" r:id="rId15"/>
    <p:sldId id="273" r:id="rId16"/>
    <p:sldId id="289" r:id="rId17"/>
    <p:sldId id="288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82" d="100"/>
          <a:sy n="82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69B4CF7-F968-4CE6-91E5-524B575916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81F69F-82E2-4759-866A-F73C0E3D1D2A}" type="datetimeFigureOut">
              <a:rPr lang="en-US" smtClean="0"/>
              <a:t>1/8/2015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indingaids.cul.columbia.edu/staging/ead/nnc-rb/ldpd_948903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cv-private-test.cul.columbia.edu/if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.archive.org/web/20020811002300/http:/www.fordifp.net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" y="2209800"/>
            <a:ext cx="7429028" cy="21282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2521676" cy="17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Impact" panose="020B0806030902050204" pitchFamily="34" charset="0"/>
              </a:rPr>
              <a:t> </a:t>
            </a:r>
            <a:r>
              <a:rPr lang="en-US" sz="2400" b="1" dirty="0" smtClean="0">
                <a:latin typeface="+mj-lt"/>
              </a:rPr>
              <a:t>Built beta version of website presenting the IFP archive as a whole and as individual partner sites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Developed new repository-based software techniques for navigating archival files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Archived all legacy / current IFP websites in </a:t>
            </a:r>
            <a:r>
              <a:rPr lang="en-US" sz="2400" b="1" i="1" dirty="0" smtClean="0">
                <a:latin typeface="+mj-lt"/>
              </a:rPr>
              <a:t>Archive-It </a:t>
            </a:r>
            <a:r>
              <a:rPr lang="en-US" sz="2400" b="1" dirty="0" smtClean="0">
                <a:latin typeface="+mj-lt"/>
              </a:rPr>
              <a:t>and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Wayback</a:t>
            </a:r>
            <a:r>
              <a:rPr lang="en-US" sz="2400" b="1" i="1" dirty="0" smtClean="0">
                <a:latin typeface="+mj-lt"/>
              </a:rPr>
              <a:t> Machine</a:t>
            </a:r>
            <a:br>
              <a:rPr lang="en-US" sz="2400" b="1" i="1" dirty="0" smtClean="0">
                <a:latin typeface="+mj-lt"/>
              </a:rPr>
            </a:br>
            <a:endParaRPr lang="en-US" sz="2400" b="1" i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Gave presentations at several conferences about the project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5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Development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Impact" panose="020B0806030902050204" pitchFamily="34" charset="0"/>
              </a:rPr>
              <a:t> </a:t>
            </a:r>
            <a:r>
              <a:rPr lang="en-US" sz="2400" b="1" dirty="0" smtClean="0">
                <a:latin typeface="+mj-lt"/>
              </a:rPr>
              <a:t>Implemented new state of the art hardware and software tools for preserving born-digital archives, including:  </a:t>
            </a:r>
            <a:r>
              <a:rPr lang="en-US" sz="2400" b="1" i="1" dirty="0" smtClean="0">
                <a:latin typeface="+mj-lt"/>
              </a:rPr>
              <a:t>FTK (Forensic Toolkit), FRED (Forensic Recovery Device), Archivematica and others</a:t>
            </a:r>
            <a:br>
              <a:rPr lang="en-US" sz="2400" b="1" i="1" dirty="0" smtClean="0">
                <a:latin typeface="+mj-lt"/>
              </a:rPr>
            </a:br>
            <a:endParaRPr lang="en-US" sz="2400" b="1" i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Created standard workflows for born-digital archival information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Upgraded / customized Fedora, </a:t>
            </a:r>
            <a:r>
              <a:rPr lang="en-US" sz="2400" b="1" dirty="0" err="1" smtClean="0">
                <a:latin typeface="+mj-lt"/>
              </a:rPr>
              <a:t>Blacklight</a:t>
            </a:r>
            <a:r>
              <a:rPr lang="en-US" sz="2400" b="1" dirty="0" smtClean="0">
                <a:latin typeface="+mj-lt"/>
              </a:rPr>
              <a:t>, and SOLR software platforms to accommodate IFP data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6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Development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Impact" panose="020B0806030902050204" pitchFamily="34" charset="0"/>
              </a:rPr>
              <a:t> </a:t>
            </a:r>
            <a:r>
              <a:rPr lang="en-US" sz="2400" b="1" dirty="0" smtClean="0">
                <a:latin typeface="+mj-lt"/>
              </a:rPr>
              <a:t>Improved streaming media capacity for IFP audio-visual content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latin typeface="+mj-lt"/>
              </a:rPr>
              <a:t>Developed hardware and software strategy for providing access to restricted content onsite in the Rare Book and Manuscript Library Reading </a:t>
            </a:r>
            <a:r>
              <a:rPr lang="en-US" sz="2400" b="1" dirty="0" smtClean="0">
                <a:latin typeface="+mj-lt"/>
              </a:rPr>
              <a:t>Room</a:t>
            </a:r>
            <a:br>
              <a:rPr lang="en-US" sz="2400" b="1" dirty="0" smtClean="0">
                <a:latin typeface="+mj-lt"/>
              </a:rPr>
            </a:br>
            <a:endParaRPr lang="en-US" sz="24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Built out knowledge base to enable staff to acquire and manage the increasing number of born-digital archival collections we receive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000" b="1" dirty="0"/>
              <a:t>Biggest </a:t>
            </a:r>
            <a:r>
              <a:rPr lang="en-US" sz="4000" b="1" dirty="0" smtClean="0"/>
              <a:t>Challenge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Understanding and addressing issues of confidentiality in IFP digital content</a:t>
            </a:r>
            <a:endParaRPr lang="en-US" sz="4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Confidentiality Review…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i="1" dirty="0">
                <a:latin typeface="Impact" panose="020B0806030902050204" pitchFamily="34" charset="0"/>
              </a:rPr>
              <a:t> </a:t>
            </a:r>
            <a:r>
              <a:rPr lang="en-US" sz="2800" b="1" dirty="0" smtClean="0">
                <a:latin typeface="+mj-lt"/>
              </a:rPr>
              <a:t>Develop specification of what needs to be public, onsite or embargoed</a:t>
            </a:r>
            <a:br>
              <a:rPr lang="en-US" sz="2800" b="1" dirty="0" smtClean="0">
                <a:latin typeface="+mj-lt"/>
              </a:rPr>
            </a:br>
            <a:endParaRPr lang="en-US" sz="28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+mj-lt"/>
              </a:rPr>
              <a:t>Review and move relevant files to restricted, embargoed categories</a:t>
            </a:r>
            <a:br>
              <a:rPr lang="en-US" sz="2800" b="1" dirty="0" smtClean="0">
                <a:latin typeface="+mj-lt"/>
              </a:rPr>
            </a:br>
            <a:endParaRPr lang="en-US" sz="28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+mj-lt"/>
              </a:rPr>
              <a:t>Identify files marked as restricted or embargoed that could be made publicly available</a:t>
            </a:r>
            <a:br>
              <a:rPr lang="en-US" sz="2800" b="1" dirty="0" smtClean="0">
                <a:latin typeface="+mj-lt"/>
              </a:rPr>
            </a:br>
            <a:endParaRPr lang="en-US" sz="28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+mj-lt"/>
              </a:rPr>
              <a:t>Reorganize and reprocess ingest streams 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endParaRPr lang="en-US" sz="2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+mj-lt"/>
              </a:rPr>
              <a:t>About half-way done</a:t>
            </a:r>
            <a:br>
              <a:rPr lang="en-US" sz="2800" b="1" dirty="0" smtClean="0">
                <a:latin typeface="+mj-lt"/>
              </a:rPr>
            </a:b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3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Still to come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Completion of confidentiality review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Review of  beta website by IIE, others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Implementation of full-text searching of textual content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Conversion / transcoding of audio and video content to allow for online access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Public launch of website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Still to come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Processing of paper archives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Completion of EAD finding </a:t>
            </a:r>
            <a:r>
              <a:rPr lang="en-US" sz="2400" b="1" dirty="0" smtClean="0">
                <a:latin typeface="+mj-lt"/>
              </a:rPr>
              <a:t>aid</a:t>
            </a:r>
            <a:br>
              <a:rPr lang="en-US" sz="2400" b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(see </a:t>
            </a:r>
            <a:r>
              <a:rPr lang="en-US" sz="2400" b="1" i="1" dirty="0" smtClean="0">
                <a:latin typeface="+mj-lt"/>
                <a:hlinkClick r:id="rId2"/>
              </a:rPr>
              <a:t>preliminary version</a:t>
            </a:r>
            <a:r>
              <a:rPr lang="en-US" sz="2400" b="1" i="1" dirty="0" smtClean="0">
                <a:latin typeface="+mj-lt"/>
              </a:rPr>
              <a:t>)</a:t>
            </a:r>
            <a:r>
              <a:rPr lang="en-US" sz="2400" b="1" i="1" dirty="0" smtClean="0">
                <a:latin typeface="+mj-lt"/>
              </a:rPr>
              <a:t/>
            </a:r>
            <a:br>
              <a:rPr lang="en-US" sz="2400" b="1" i="1" dirty="0" smtClean="0">
                <a:latin typeface="+mj-lt"/>
              </a:rPr>
            </a:br>
            <a:endParaRPr lang="en-US" sz="2400" b="1" i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Linking of finding aid to website</a:t>
            </a:r>
          </a:p>
          <a:p>
            <a:endParaRPr lang="en-US" sz="2400" b="1" dirty="0">
              <a:latin typeface="+mj-lt"/>
            </a:endParaRP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63562"/>
          </a:xfrm>
        </p:spPr>
        <p:txBody>
          <a:bodyPr/>
          <a:lstStyle/>
          <a:p>
            <a:pPr algn="ctr"/>
            <a:r>
              <a:rPr lang="en-US" sz="2800" i="1" dirty="0" smtClean="0"/>
              <a:t>Quick demo of beta website </a:t>
            </a:r>
            <a:endParaRPr lang="en-US" sz="2800" i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6906997" cy="5353207"/>
          </a:xfrm>
        </p:spPr>
      </p:pic>
    </p:spTree>
    <p:extLst>
      <p:ext uri="{BB962C8B-B14F-4D97-AF65-F5344CB8AC3E}">
        <p14:creationId xmlns:p14="http://schemas.microsoft.com/office/powerpoint/2010/main" val="23905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Thank you.  Questions?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4" y="2819400"/>
            <a:ext cx="6490393" cy="1859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24786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1"/>
            <a:ext cx="5715000" cy="587897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381000"/>
          </a:xfrm>
        </p:spPr>
        <p:txBody>
          <a:bodyPr/>
          <a:lstStyle/>
          <a:p>
            <a:pPr algn="ctr"/>
            <a:r>
              <a:rPr lang="en-US" sz="2000" b="1" dirty="0" smtClean="0"/>
              <a:t>Archived IFP Website from August 11, 2002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Columbia’s tasks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To preserve and make accessible IFP’s paper and digital archives to scholars, researchers and students</a:t>
            </a:r>
            <a:br>
              <a:rPr lang="en-US" sz="3200" b="1" dirty="0" smtClean="0"/>
            </a:br>
            <a:endParaRPr lang="en-US" sz="3200" b="1" dirty="0" smtClean="0"/>
          </a:p>
          <a:p>
            <a:r>
              <a:rPr lang="en-US" sz="3200" b="1" dirty="0" smtClean="0"/>
              <a:t>To build </a:t>
            </a:r>
            <a:r>
              <a:rPr lang="en-US" sz="3200" b="1" dirty="0"/>
              <a:t>out a full set </a:t>
            </a:r>
            <a:r>
              <a:rPr lang="en-US" sz="3200" b="1" dirty="0" smtClean="0"/>
              <a:t>of digital archival repository systems </a:t>
            </a:r>
            <a:r>
              <a:rPr lang="en-US" sz="3200" b="1" dirty="0"/>
              <a:t>and </a:t>
            </a:r>
            <a:r>
              <a:rPr lang="en-US" sz="3200" b="1" dirty="0" smtClean="0"/>
              <a:t>services at Columbia to support the IFP archive and other born-digital archives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04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7930860" cy="5410200"/>
          </a:xfrm>
        </p:spPr>
      </p:pic>
    </p:spTree>
    <p:extLst>
      <p:ext uri="{BB962C8B-B14F-4D97-AF65-F5344CB8AC3E}">
        <p14:creationId xmlns:p14="http://schemas.microsoft.com/office/powerpoint/2010/main" val="30313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www\_swift\units\ldpd\reports\2015\preservation_asset_overview_2014-03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3584"/>
            <a:ext cx="684847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2010: Preliminary discussion between Columbia and IFP</a:t>
            </a:r>
          </a:p>
          <a:p>
            <a:r>
              <a:rPr lang="en-US" dirty="0" smtClean="0">
                <a:latin typeface="+mj-lt"/>
              </a:rPr>
              <a:t>2011 Q1: Columbia proposal submitted</a:t>
            </a:r>
          </a:p>
          <a:p>
            <a:r>
              <a:rPr lang="en-US" dirty="0" smtClean="0">
                <a:latin typeface="+mj-lt"/>
              </a:rPr>
              <a:t>2011 Q4 Quarter: Project began</a:t>
            </a:r>
          </a:p>
          <a:p>
            <a:r>
              <a:rPr lang="en-US" dirty="0" smtClean="0">
                <a:latin typeface="+mj-lt"/>
              </a:rPr>
              <a:t>2012 Q1: Hired Columbia IFP Project Librarian</a:t>
            </a:r>
          </a:p>
          <a:p>
            <a:r>
              <a:rPr lang="en-US" dirty="0" smtClean="0">
                <a:latin typeface="+mj-lt"/>
              </a:rPr>
              <a:t>2012 Q2: Received first partner digital data set (Russia)</a:t>
            </a:r>
          </a:p>
          <a:p>
            <a:r>
              <a:rPr lang="en-US" dirty="0" smtClean="0">
                <a:latin typeface="+mj-lt"/>
              </a:rPr>
              <a:t>2012-2014:  Implemented software tools, built out workflows, moved all data to replicated preservation storage</a:t>
            </a:r>
          </a:p>
          <a:p>
            <a:r>
              <a:rPr lang="en-US" dirty="0" smtClean="0">
                <a:latin typeface="+mj-lt"/>
              </a:rPr>
              <a:t>2014 Q4:  Received last archival content (Secretariat)</a:t>
            </a:r>
          </a:p>
          <a:p>
            <a:r>
              <a:rPr lang="en-US" dirty="0" smtClean="0">
                <a:latin typeface="+mj-lt"/>
              </a:rPr>
              <a:t>2014 Q4:  Developed online archive platform</a:t>
            </a:r>
          </a:p>
          <a:p>
            <a:r>
              <a:rPr lang="en-US" dirty="0" smtClean="0">
                <a:latin typeface="+mj-lt"/>
              </a:rPr>
              <a:t>2015 Q1:   Release public beta of online archive </a:t>
            </a: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8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IFP Digital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2400" b="1" dirty="0" smtClean="0"/>
              <a:t>Content from 21 international partners</a:t>
            </a:r>
            <a:r>
              <a:rPr lang="en-US" sz="2400" b="1" dirty="0"/>
              <a:t> </a:t>
            </a:r>
            <a:r>
              <a:rPr lang="en-US" sz="2400" b="1" dirty="0" smtClean="0"/>
              <a:t>and Secretariat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Ca. 350,000 files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Ca.  250 data file formats 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Content in 10 languages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Content with 7 non-Roman character sets</a:t>
            </a:r>
          </a:p>
        </p:txBody>
      </p:sp>
    </p:spTree>
    <p:extLst>
      <p:ext uri="{BB962C8B-B14F-4D97-AF65-F5344CB8AC3E}">
        <p14:creationId xmlns:p14="http://schemas.microsoft.com/office/powerpoint/2010/main" val="23989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(File formats received…)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32, 3gp, a5p, </a:t>
            </a:r>
            <a:r>
              <a:rPr lang="en-US" dirty="0" err="1"/>
              <a:t>accdb</a:t>
            </a:r>
            <a:r>
              <a:rPr lang="en-US" dirty="0"/>
              <a:t>, </a:t>
            </a:r>
            <a:r>
              <a:rPr lang="en-US" dirty="0" err="1"/>
              <a:t>adb</a:t>
            </a:r>
            <a:r>
              <a:rPr lang="en-US" dirty="0"/>
              <a:t>, </a:t>
            </a:r>
            <a:r>
              <a:rPr lang="en-US" dirty="0" err="1"/>
              <a:t>adp</a:t>
            </a:r>
            <a:r>
              <a:rPr lang="en-US" dirty="0"/>
              <a:t>, </a:t>
            </a:r>
            <a:r>
              <a:rPr lang="en-US" dirty="0" err="1"/>
              <a:t>adx</a:t>
            </a:r>
            <a:r>
              <a:rPr lang="en-US" dirty="0"/>
              <a:t>, </a:t>
            </a:r>
            <a:r>
              <a:rPr lang="en-US" dirty="0" err="1"/>
              <a:t>ai</a:t>
            </a:r>
            <a:r>
              <a:rPr lang="en-US" dirty="0"/>
              <a:t>, </a:t>
            </a:r>
            <a:r>
              <a:rPr lang="en-US" dirty="0" err="1"/>
              <a:t>aif</a:t>
            </a:r>
            <a:r>
              <a:rPr lang="en-US" dirty="0"/>
              <a:t>, </a:t>
            </a:r>
            <a:r>
              <a:rPr lang="en-US" dirty="0" err="1"/>
              <a:t>amr</a:t>
            </a:r>
            <a:r>
              <a:rPr lang="en-US" dirty="0"/>
              <a:t>, </a:t>
            </a:r>
            <a:r>
              <a:rPr lang="en-US" dirty="0" err="1"/>
              <a:t>asf</a:t>
            </a:r>
            <a:r>
              <a:rPr lang="en-US" dirty="0"/>
              <a:t>, </a:t>
            </a:r>
            <a:r>
              <a:rPr lang="en-US" dirty="0" err="1"/>
              <a:t>avi</a:t>
            </a:r>
            <a:r>
              <a:rPr lang="en-US" dirty="0"/>
              <a:t>, </a:t>
            </a:r>
            <a:r>
              <a:rPr lang="en-US" dirty="0" err="1"/>
              <a:t>axd</a:t>
            </a:r>
            <a:r>
              <a:rPr lang="en-US" dirty="0"/>
              <a:t>, back, bat, bin, </a:t>
            </a:r>
            <a:r>
              <a:rPr lang="en-US" dirty="0" err="1"/>
              <a:t>bk</a:t>
            </a:r>
            <a:r>
              <a:rPr lang="en-US" dirty="0"/>
              <a:t>, </a:t>
            </a:r>
            <a:r>
              <a:rPr lang="en-US" dirty="0" err="1"/>
              <a:t>blb</a:t>
            </a:r>
            <a:r>
              <a:rPr lang="en-US" dirty="0"/>
              <a:t>, bmp, </a:t>
            </a:r>
            <a:r>
              <a:rPr lang="en-US" dirty="0" err="1"/>
              <a:t>BridgeSort</a:t>
            </a:r>
            <a:r>
              <a:rPr lang="en-US" dirty="0"/>
              <a:t>, </a:t>
            </a:r>
            <a:r>
              <a:rPr lang="en-US" dirty="0" err="1"/>
              <a:t>btr</a:t>
            </a:r>
            <a:r>
              <a:rPr lang="en-US" dirty="0"/>
              <a:t>, </a:t>
            </a:r>
            <a:r>
              <a:rPr lang="en-US" dirty="0" err="1"/>
              <a:t>bup</a:t>
            </a:r>
            <a:r>
              <a:rPr lang="en-US" dirty="0"/>
              <a:t>, cab, cat, </a:t>
            </a:r>
            <a:r>
              <a:rPr lang="en-US" dirty="0" err="1"/>
              <a:t>cda</a:t>
            </a:r>
            <a:r>
              <a:rPr lang="en-US" dirty="0"/>
              <a:t>, </a:t>
            </a:r>
            <a:r>
              <a:rPr lang="en-US" dirty="0" err="1"/>
              <a:t>cdr</a:t>
            </a:r>
            <a:r>
              <a:rPr lang="en-US" dirty="0"/>
              <a:t>, </a:t>
            </a:r>
            <a:r>
              <a:rPr lang="en-US" dirty="0" err="1"/>
              <a:t>cfg</a:t>
            </a:r>
            <a:r>
              <a:rPr lang="en-US" dirty="0"/>
              <a:t>, chm, </a:t>
            </a:r>
            <a:r>
              <a:rPr lang="en-US" dirty="0" err="1"/>
              <a:t>cnf</a:t>
            </a:r>
            <a:r>
              <a:rPr lang="en-US" dirty="0"/>
              <a:t>, </a:t>
            </a:r>
            <a:r>
              <a:rPr lang="en-US" dirty="0" err="1"/>
              <a:t>cnm</a:t>
            </a:r>
            <a:r>
              <a:rPr lang="en-US" dirty="0"/>
              <a:t>, con, </a:t>
            </a:r>
            <a:r>
              <a:rPr lang="en-US" dirty="0" err="1"/>
              <a:t>css</a:t>
            </a:r>
            <a:r>
              <a:rPr lang="en-US" dirty="0"/>
              <a:t>, </a:t>
            </a:r>
            <a:r>
              <a:rPr lang="en-US" dirty="0" err="1"/>
              <a:t>cst</a:t>
            </a:r>
            <a:r>
              <a:rPr lang="en-US" dirty="0"/>
              <a:t>, csv, </a:t>
            </a:r>
            <a:r>
              <a:rPr lang="en-US" dirty="0" err="1"/>
              <a:t>cxt</a:t>
            </a:r>
            <a:r>
              <a:rPr lang="en-US" dirty="0"/>
              <a:t>, d, 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db</a:t>
            </a:r>
            <a:r>
              <a:rPr lang="en-US" dirty="0"/>
              <a:t>, dbf, ddb, </a:t>
            </a:r>
            <a:r>
              <a:rPr lang="en-US" dirty="0" err="1"/>
              <a:t>ddx</a:t>
            </a:r>
            <a:r>
              <a:rPr lang="en-US" dirty="0"/>
              <a:t>, </a:t>
            </a:r>
            <a:r>
              <a:rPr lang="en-US" dirty="0" err="1"/>
              <a:t>dfont</a:t>
            </a:r>
            <a:r>
              <a:rPr lang="en-US" dirty="0"/>
              <a:t>, </a:t>
            </a:r>
            <a:r>
              <a:rPr lang="en-US" dirty="0" err="1"/>
              <a:t>dir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, </a:t>
            </a:r>
            <a:r>
              <a:rPr lang="en-US" dirty="0" err="1"/>
              <a:t>dmi</a:t>
            </a:r>
            <a:r>
              <a:rPr lang="en-US" dirty="0"/>
              <a:t>, doc, doc-MRB, </a:t>
            </a:r>
            <a:r>
              <a:rPr lang="en-US" dirty="0" err="1"/>
              <a:t>docm</a:t>
            </a:r>
            <a:r>
              <a:rPr lang="en-US" dirty="0"/>
              <a:t>, </a:t>
            </a:r>
            <a:r>
              <a:rPr lang="en-US" dirty="0" err="1"/>
              <a:t>docx</a:t>
            </a:r>
            <a:r>
              <a:rPr lang="en-US" dirty="0"/>
              <a:t>, dot, </a:t>
            </a:r>
            <a:r>
              <a:rPr lang="en-US" dirty="0" err="1"/>
              <a:t>ds_store</a:t>
            </a:r>
            <a:r>
              <a:rPr lang="en-US" dirty="0"/>
              <a:t>, </a:t>
            </a:r>
            <a:r>
              <a:rPr lang="en-US" dirty="0" err="1"/>
              <a:t>dtd</a:t>
            </a:r>
            <a:r>
              <a:rPr lang="en-US" dirty="0"/>
              <a:t>, </a:t>
            </a:r>
            <a:r>
              <a:rPr lang="en-US" dirty="0" err="1"/>
              <a:t>dwz</a:t>
            </a:r>
            <a:r>
              <a:rPr lang="en-US" dirty="0"/>
              <a:t>, </a:t>
            </a:r>
            <a:r>
              <a:rPr lang="en-US" dirty="0" err="1"/>
              <a:t>dxr</a:t>
            </a:r>
            <a:r>
              <a:rPr lang="en-US" dirty="0"/>
              <a:t>, </a:t>
            </a:r>
            <a:r>
              <a:rPr lang="en-US" dirty="0" err="1"/>
              <a:t>edb</a:t>
            </a:r>
            <a:r>
              <a:rPr lang="en-US" dirty="0"/>
              <a:t>, </a:t>
            </a:r>
            <a:r>
              <a:rPr lang="en-US" dirty="0" err="1"/>
              <a:t>edx</a:t>
            </a:r>
            <a:r>
              <a:rPr lang="en-US" dirty="0"/>
              <a:t>, </a:t>
            </a:r>
            <a:r>
              <a:rPr lang="en-US" dirty="0" err="1"/>
              <a:t>emf</a:t>
            </a:r>
            <a:r>
              <a:rPr lang="en-US" dirty="0"/>
              <a:t>, </a:t>
            </a:r>
            <a:r>
              <a:rPr lang="en-US" dirty="0" err="1"/>
              <a:t>eml</a:t>
            </a:r>
            <a:r>
              <a:rPr lang="en-US" dirty="0"/>
              <a:t>, </a:t>
            </a:r>
            <a:r>
              <a:rPr lang="en-US" dirty="0" err="1"/>
              <a:t>emz</a:t>
            </a:r>
            <a:r>
              <a:rPr lang="en-US" dirty="0"/>
              <a:t>, eps, exe, F&amp;A, </a:t>
            </a:r>
            <a:r>
              <a:rPr lang="en-US" dirty="0" err="1"/>
              <a:t>fcp</a:t>
            </a:r>
            <a:r>
              <a:rPr lang="en-US" dirty="0"/>
              <a:t>, </a:t>
            </a:r>
            <a:r>
              <a:rPr lang="en-US" dirty="0" err="1"/>
              <a:t>fff</a:t>
            </a:r>
            <a:r>
              <a:rPr lang="en-US" dirty="0"/>
              <a:t>, fh9, fil, </a:t>
            </a:r>
            <a:r>
              <a:rPr lang="en-US" dirty="0" err="1"/>
              <a:t>flp</a:t>
            </a:r>
            <a:r>
              <a:rPr lang="en-US" dirty="0"/>
              <a:t>, </a:t>
            </a:r>
            <a:r>
              <a:rPr lang="en-US" dirty="0" err="1"/>
              <a:t>flv</a:t>
            </a:r>
            <a:r>
              <a:rPr lang="en-US" dirty="0"/>
              <a:t>, </a:t>
            </a:r>
            <a:r>
              <a:rPr lang="en-US" dirty="0" err="1"/>
              <a:t>fol</a:t>
            </a:r>
            <a:r>
              <a:rPr lang="en-US" dirty="0"/>
              <a:t>, </a:t>
            </a:r>
            <a:r>
              <a:rPr lang="en-US" dirty="0" err="1"/>
              <a:t>frm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, </a:t>
            </a:r>
            <a:r>
              <a:rPr lang="en-US" dirty="0" err="1"/>
              <a:t>gdx</a:t>
            </a:r>
            <a:r>
              <a:rPr lang="en-US" dirty="0"/>
              <a:t>, gif, </a:t>
            </a:r>
            <a:r>
              <a:rPr lang="en-US" dirty="0" err="1"/>
              <a:t>hdb</a:t>
            </a:r>
            <a:r>
              <a:rPr lang="en-US" dirty="0"/>
              <a:t>, </a:t>
            </a:r>
            <a:r>
              <a:rPr lang="en-US" dirty="0" err="1"/>
              <a:t>hdx</a:t>
            </a:r>
            <a:r>
              <a:rPr lang="en-US" dirty="0"/>
              <a:t>, hk4, </a:t>
            </a:r>
            <a:r>
              <a:rPr lang="en-US" dirty="0" err="1"/>
              <a:t>hlp</a:t>
            </a:r>
            <a:r>
              <a:rPr lang="en-US" dirty="0"/>
              <a:t>, </a:t>
            </a:r>
            <a:r>
              <a:rPr lang="en-US" dirty="0" err="1"/>
              <a:t>hta</a:t>
            </a:r>
            <a:r>
              <a:rPr lang="en-US" dirty="0"/>
              <a:t>, </a:t>
            </a:r>
            <a:r>
              <a:rPr lang="en-US" dirty="0" err="1"/>
              <a:t>htm</a:t>
            </a:r>
            <a:r>
              <a:rPr lang="en-US" dirty="0"/>
              <a:t>, html, </a:t>
            </a:r>
            <a:r>
              <a:rPr lang="en-US" dirty="0" err="1"/>
              <a:t>ico</a:t>
            </a:r>
            <a:r>
              <a:rPr lang="en-US" dirty="0"/>
              <a:t>, </a:t>
            </a:r>
            <a:r>
              <a:rPr lang="en-US" dirty="0" err="1"/>
              <a:t>idx</a:t>
            </a:r>
            <a:r>
              <a:rPr lang="en-US" dirty="0"/>
              <a:t>, </a:t>
            </a:r>
            <a:r>
              <a:rPr lang="en-US" dirty="0" err="1"/>
              <a:t>ifo</a:t>
            </a:r>
            <a:r>
              <a:rPr lang="en-US" dirty="0"/>
              <a:t>, </a:t>
            </a:r>
            <a:r>
              <a:rPr lang="en-US" dirty="0" err="1"/>
              <a:t>inc</a:t>
            </a:r>
            <a:r>
              <a:rPr lang="en-US" dirty="0"/>
              <a:t>, </a:t>
            </a:r>
            <a:r>
              <a:rPr lang="en-US" dirty="0" err="1"/>
              <a:t>indd</a:t>
            </a:r>
            <a:r>
              <a:rPr lang="en-US" dirty="0"/>
              <a:t>, </a:t>
            </a:r>
            <a:r>
              <a:rPr lang="en-US" dirty="0" err="1"/>
              <a:t>inf</a:t>
            </a:r>
            <a:r>
              <a:rPr lang="en-US" dirty="0"/>
              <a:t>, info, </a:t>
            </a:r>
            <a:r>
              <a:rPr lang="en-US" dirty="0" err="1"/>
              <a:t>ini</a:t>
            </a:r>
            <a:r>
              <a:rPr lang="en-US" dirty="0"/>
              <a:t>, itc2, </a:t>
            </a:r>
            <a:r>
              <a:rPr lang="en-US" dirty="0" err="1"/>
              <a:t>itdb</a:t>
            </a:r>
            <a:r>
              <a:rPr lang="en-US" dirty="0"/>
              <a:t>, </a:t>
            </a:r>
            <a:r>
              <a:rPr lang="en-US" dirty="0" err="1"/>
              <a:t>itl</a:t>
            </a:r>
            <a:r>
              <a:rPr lang="en-US" dirty="0"/>
              <a:t>, jar, jp2, </a:t>
            </a:r>
            <a:r>
              <a:rPr lang="en-US" dirty="0" err="1"/>
              <a:t>jpe</a:t>
            </a:r>
            <a:r>
              <a:rPr lang="en-US" dirty="0"/>
              <a:t>, jpeg, jpg, </a:t>
            </a:r>
            <a:r>
              <a:rPr lang="en-US" dirty="0" err="1"/>
              <a:t>js</a:t>
            </a:r>
            <a:r>
              <a:rPr lang="en-US" dirty="0"/>
              <a:t>, l, </a:t>
            </a:r>
            <a:r>
              <a:rPr lang="en-US" dirty="0" err="1"/>
              <a:t>lck</a:t>
            </a:r>
            <a:r>
              <a:rPr lang="en-US" dirty="0"/>
              <a:t>, </a:t>
            </a:r>
            <a:r>
              <a:rPr lang="en-US" dirty="0" err="1"/>
              <a:t>ldb</a:t>
            </a:r>
            <a:r>
              <a:rPr lang="en-US" dirty="0"/>
              <a:t>, </a:t>
            </a:r>
            <a:r>
              <a:rPr lang="en-US" dirty="0" err="1"/>
              <a:t>ldif</a:t>
            </a:r>
            <a:r>
              <a:rPr lang="en-US" dirty="0"/>
              <a:t>, </a:t>
            </a:r>
            <a:r>
              <a:rPr lang="en-US" dirty="0" err="1"/>
              <a:t>lnk</a:t>
            </a:r>
            <a:r>
              <a:rPr lang="en-US" dirty="0"/>
              <a:t>, log, m4a, m4v, </a:t>
            </a:r>
            <a:r>
              <a:rPr lang="en-US" dirty="0" err="1"/>
              <a:t>mbx</a:t>
            </a:r>
            <a:r>
              <a:rPr lang="en-US" dirty="0"/>
              <a:t>, </a:t>
            </a:r>
            <a:r>
              <a:rPr lang="en-US" dirty="0" err="1"/>
              <a:t>mdb</a:t>
            </a:r>
            <a:r>
              <a:rPr lang="en-US" dirty="0"/>
              <a:t>, </a:t>
            </a:r>
            <a:r>
              <a:rPr lang="en-US" dirty="0" err="1"/>
              <a:t>mde</a:t>
            </a:r>
            <a:r>
              <a:rPr lang="en-US" dirty="0"/>
              <a:t>, mdi, mdx, </a:t>
            </a:r>
            <a:r>
              <a:rPr lang="en-US" dirty="0" err="1"/>
              <a:t>mht</a:t>
            </a:r>
            <a:r>
              <a:rPr lang="en-US" dirty="0"/>
              <a:t>, mid, </a:t>
            </a:r>
            <a:r>
              <a:rPr lang="en-US" dirty="0" err="1"/>
              <a:t>mls</a:t>
            </a:r>
            <a:r>
              <a:rPr lang="en-US" dirty="0"/>
              <a:t>, </a:t>
            </a:r>
            <a:r>
              <a:rPr lang="en-US" dirty="0" err="1"/>
              <a:t>mno</a:t>
            </a:r>
            <a:r>
              <a:rPr lang="en-US" dirty="0"/>
              <a:t>, </a:t>
            </a:r>
            <a:r>
              <a:rPr lang="en-US" dirty="0" err="1"/>
              <a:t>mov</a:t>
            </a:r>
            <a:r>
              <a:rPr lang="en-US" dirty="0"/>
              <a:t>, mp3, mp4, mpeg, mpg, </a:t>
            </a:r>
            <a:r>
              <a:rPr lang="en-US" dirty="0" err="1"/>
              <a:t>mpp</a:t>
            </a:r>
            <a:r>
              <a:rPr lang="en-US" dirty="0"/>
              <a:t>, </a:t>
            </a:r>
            <a:r>
              <a:rPr lang="en-US" dirty="0" err="1"/>
              <a:t>msf</a:t>
            </a:r>
            <a:r>
              <a:rPr lang="en-US" dirty="0"/>
              <a:t>,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msi</a:t>
            </a:r>
            <a:r>
              <a:rPr lang="en-US" dirty="0"/>
              <a:t>, </a:t>
            </a:r>
            <a:r>
              <a:rPr lang="en-US" dirty="0" err="1"/>
              <a:t>mso</a:t>
            </a:r>
            <a:r>
              <a:rPr lang="en-US" dirty="0"/>
              <a:t>, </a:t>
            </a:r>
            <a:r>
              <a:rPr lang="en-US" dirty="0" err="1"/>
              <a:t>msv</a:t>
            </a:r>
            <a:r>
              <a:rPr lang="en-US" dirty="0"/>
              <a:t>, </a:t>
            </a:r>
            <a:r>
              <a:rPr lang="en-US" dirty="0" err="1"/>
              <a:t>mswmm</a:t>
            </a:r>
            <a:r>
              <a:rPr lang="en-US" dirty="0"/>
              <a:t>, </a:t>
            </a:r>
            <a:r>
              <a:rPr lang="en-US" dirty="0" err="1"/>
              <a:t>nri</a:t>
            </a:r>
            <a:r>
              <a:rPr lang="en-US" dirty="0"/>
              <a:t>, </a:t>
            </a:r>
            <a:r>
              <a:rPr lang="en-US" dirty="0" err="1"/>
              <a:t>ocx</a:t>
            </a:r>
            <a:r>
              <a:rPr lang="en-US" dirty="0"/>
              <a:t>, </a:t>
            </a:r>
            <a:r>
              <a:rPr lang="en-US" dirty="0" err="1"/>
              <a:t>odc</a:t>
            </a:r>
            <a:r>
              <a:rPr lang="en-US" dirty="0"/>
              <a:t>, </a:t>
            </a:r>
            <a:r>
              <a:rPr lang="en-US" dirty="0" err="1"/>
              <a:t>odt</a:t>
            </a:r>
            <a:r>
              <a:rPr lang="en-US" dirty="0"/>
              <a:t>, </a:t>
            </a:r>
            <a:r>
              <a:rPr lang="en-US" dirty="0" err="1"/>
              <a:t>ofa</a:t>
            </a:r>
            <a:r>
              <a:rPr lang="en-US" dirty="0"/>
              <a:t>, oft, </a:t>
            </a:r>
            <a:r>
              <a:rPr lang="en-US" dirty="0" err="1"/>
              <a:t>opd</a:t>
            </a:r>
            <a:r>
              <a:rPr lang="en-US" dirty="0"/>
              <a:t>, </a:t>
            </a:r>
            <a:r>
              <a:rPr lang="en-US" dirty="0" err="1"/>
              <a:t>opf</a:t>
            </a:r>
            <a:r>
              <a:rPr lang="en-US" dirty="0"/>
              <a:t>, </a:t>
            </a:r>
            <a:r>
              <a:rPr lang="en-US" dirty="0" err="1"/>
              <a:t>otf</a:t>
            </a:r>
            <a:r>
              <a:rPr lang="en-US" dirty="0"/>
              <a:t>, p65, </a:t>
            </a:r>
            <a:r>
              <a:rPr lang="en-US" dirty="0" err="1"/>
              <a:t>pab</a:t>
            </a:r>
            <a:r>
              <a:rPr lang="en-US" dirty="0"/>
              <a:t>, pages, </a:t>
            </a:r>
            <a:r>
              <a:rPr lang="en-US" dirty="0" err="1"/>
              <a:t>pcx</a:t>
            </a:r>
            <a:r>
              <a:rPr lang="en-US" dirty="0"/>
              <a:t>, pdf, </a:t>
            </a:r>
            <a:r>
              <a:rPr lang="en-US" dirty="0" err="1"/>
              <a:t>php</a:t>
            </a:r>
            <a:r>
              <a:rPr lang="en-US" dirty="0"/>
              <a:t>, </a:t>
            </a:r>
            <a:r>
              <a:rPr lang="en-US" dirty="0" err="1"/>
              <a:t>pif</a:t>
            </a:r>
            <a:r>
              <a:rPr lang="en-US" dirty="0"/>
              <a:t>, </a:t>
            </a:r>
            <a:r>
              <a:rPr lang="en-US" dirty="0" err="1"/>
              <a:t>plist</a:t>
            </a:r>
            <a:r>
              <a:rPr lang="en-US" dirty="0"/>
              <a:t>, pm, pm!, pm0, pm5, </a:t>
            </a:r>
            <a:r>
              <a:rPr lang="en-US" dirty="0" err="1"/>
              <a:t>pmd</a:t>
            </a:r>
            <a:r>
              <a:rPr lang="en-US" dirty="0"/>
              <a:t>, </a:t>
            </a:r>
            <a:r>
              <a:rPr lang="en-US" dirty="0" err="1"/>
              <a:t>pmh</a:t>
            </a:r>
            <a:r>
              <a:rPr lang="en-US" dirty="0"/>
              <a:t>, </a:t>
            </a:r>
            <a:r>
              <a:rPr lang="en-US" dirty="0" err="1"/>
              <a:t>pmi</a:t>
            </a:r>
            <a:r>
              <a:rPr lang="en-US" dirty="0"/>
              <a:t>, </a:t>
            </a:r>
            <a:r>
              <a:rPr lang="en-US" dirty="0" err="1"/>
              <a:t>pmj</a:t>
            </a:r>
            <a:r>
              <a:rPr lang="en-US" dirty="0"/>
              <a:t>, </a:t>
            </a:r>
            <a:r>
              <a:rPr lang="en-US" dirty="0" err="1"/>
              <a:t>pml</a:t>
            </a:r>
            <a:r>
              <a:rPr lang="en-US" dirty="0"/>
              <a:t>, </a:t>
            </a:r>
            <a:r>
              <a:rPr lang="en-US" dirty="0" err="1"/>
              <a:t>pmm</a:t>
            </a:r>
            <a:r>
              <a:rPr lang="en-US" dirty="0"/>
              <a:t>, </a:t>
            </a:r>
            <a:r>
              <a:rPr lang="en-US" dirty="0" err="1"/>
              <a:t>pmo</a:t>
            </a:r>
            <a:r>
              <a:rPr lang="en-US" dirty="0"/>
              <a:t>, </a:t>
            </a:r>
            <a:r>
              <a:rPr lang="en-US" dirty="0" err="1"/>
              <a:t>pmr</a:t>
            </a:r>
            <a:r>
              <a:rPr lang="en-US" dirty="0"/>
              <a:t>, </a:t>
            </a:r>
            <a:r>
              <a:rPr lang="en-US" dirty="0" err="1"/>
              <a:t>pms</a:t>
            </a:r>
            <a:r>
              <a:rPr lang="en-US" dirty="0"/>
              <a:t>, </a:t>
            </a:r>
            <a:r>
              <a:rPr lang="en-US" dirty="0" err="1"/>
              <a:t>pmx</a:t>
            </a:r>
            <a:r>
              <a:rPr lang="en-US" dirty="0"/>
              <a:t>, </a:t>
            </a:r>
            <a:r>
              <a:rPr lang="en-US" dirty="0" err="1"/>
              <a:t>pnc</a:t>
            </a:r>
            <a:r>
              <a:rPr lang="en-US" dirty="0"/>
              <a:t>, </a:t>
            </a:r>
            <a:r>
              <a:rPr lang="en-US" dirty="0" err="1"/>
              <a:t>pnd</a:t>
            </a:r>
            <a:r>
              <a:rPr lang="en-US" dirty="0"/>
              <a:t>, </a:t>
            </a:r>
            <a:r>
              <a:rPr lang="en-US" dirty="0" err="1"/>
              <a:t>png</a:t>
            </a:r>
            <a:r>
              <a:rPr lang="en-US" dirty="0"/>
              <a:t>, </a:t>
            </a:r>
            <a:r>
              <a:rPr lang="en-US" dirty="0" err="1"/>
              <a:t>pns</a:t>
            </a:r>
            <a:r>
              <a:rPr lang="en-US" dirty="0"/>
              <a:t>, </a:t>
            </a:r>
            <a:r>
              <a:rPr lang="en-US" dirty="0" err="1"/>
              <a:t>pnx</a:t>
            </a:r>
            <a:r>
              <a:rPr lang="en-US" dirty="0"/>
              <a:t>, pot, </a:t>
            </a:r>
            <a:r>
              <a:rPr lang="en-US" dirty="0" err="1"/>
              <a:t>pps</a:t>
            </a:r>
            <a:r>
              <a:rPr lang="en-US" dirty="0"/>
              <a:t>, </a:t>
            </a:r>
            <a:r>
              <a:rPr lang="en-US" dirty="0" err="1"/>
              <a:t>ppsx</a:t>
            </a:r>
            <a:r>
              <a:rPr lang="en-US" dirty="0"/>
              <a:t>, </a:t>
            </a:r>
            <a:r>
              <a:rPr lang="en-US" dirty="0" err="1"/>
              <a:t>ppt</a:t>
            </a:r>
            <a:r>
              <a:rPr lang="en-US" dirty="0"/>
              <a:t>, </a:t>
            </a:r>
            <a:r>
              <a:rPr lang="en-US" dirty="0" err="1"/>
              <a:t>pptx</a:t>
            </a:r>
            <a:r>
              <a:rPr lang="en-US" dirty="0"/>
              <a:t>, prod, prod1, properties, </a:t>
            </a:r>
            <a:r>
              <a:rPr lang="en-US" dirty="0" err="1"/>
              <a:t>psd</a:t>
            </a:r>
            <a:r>
              <a:rPr lang="en-US" dirty="0"/>
              <a:t>, </a:t>
            </a:r>
            <a:r>
              <a:rPr lang="en-US" dirty="0" err="1"/>
              <a:t>psp</a:t>
            </a:r>
            <a:r>
              <a:rPr lang="en-US" dirty="0"/>
              <a:t>, </a:t>
            </a:r>
            <a:r>
              <a:rPr lang="en-US" dirty="0" err="1"/>
              <a:t>pst</a:t>
            </a:r>
            <a:r>
              <a:rPr lang="en-US" dirty="0"/>
              <a:t>, pub, </a:t>
            </a:r>
            <a:r>
              <a:rPr lang="en-US" dirty="0" err="1"/>
              <a:t>qpw</a:t>
            </a:r>
            <a:r>
              <a:rPr lang="en-US" dirty="0"/>
              <a:t>, </a:t>
            </a:r>
            <a:r>
              <a:rPr lang="en-US" dirty="0" err="1"/>
              <a:t>qxd</a:t>
            </a:r>
            <a:r>
              <a:rPr lang="en-US" dirty="0"/>
              <a:t>, r,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ra-att</a:t>
            </a:r>
            <a:r>
              <a:rPr lang="en-US" dirty="0"/>
              <a:t>, </a:t>
            </a:r>
            <a:r>
              <a:rPr lang="en-US" dirty="0" err="1"/>
              <a:t>rar</a:t>
            </a:r>
            <a:r>
              <a:rPr lang="en-US" dirty="0"/>
              <a:t>, </a:t>
            </a:r>
            <a:r>
              <a:rPr lang="en-US" dirty="0" err="1"/>
              <a:t>rdp</a:t>
            </a:r>
            <a:r>
              <a:rPr lang="en-US" dirty="0"/>
              <a:t>, </a:t>
            </a:r>
            <a:r>
              <a:rPr lang="en-US" dirty="0" err="1"/>
              <a:t>rel</a:t>
            </a:r>
            <a:r>
              <a:rPr lang="en-US" dirty="0"/>
              <a:t>, </a:t>
            </a:r>
            <a:r>
              <a:rPr lang="en-US" dirty="0" err="1"/>
              <a:t>rels</a:t>
            </a:r>
            <a:r>
              <a:rPr lang="en-US" dirty="0"/>
              <a:t>, rem, rex, </a:t>
            </a:r>
            <a:r>
              <a:rPr lang="en-US" dirty="0" err="1"/>
              <a:t>rpt</a:t>
            </a:r>
            <a:r>
              <a:rPr lang="en-US" dirty="0"/>
              <a:t>, </a:t>
            </a:r>
            <a:r>
              <a:rPr lang="en-US" dirty="0" err="1"/>
              <a:t>rsc</a:t>
            </a:r>
            <a:r>
              <a:rPr lang="en-US" dirty="0"/>
              <a:t>, rtf, </a:t>
            </a:r>
            <a:r>
              <a:rPr lang="en-US" dirty="0" err="1"/>
              <a:t>sav</a:t>
            </a:r>
            <a:r>
              <a:rPr lang="en-US" dirty="0"/>
              <a:t>, sc4, </a:t>
            </a:r>
            <a:r>
              <a:rPr lang="en-US" dirty="0" err="1"/>
              <a:t>sdb</a:t>
            </a:r>
            <a:r>
              <a:rPr lang="en-US" dirty="0"/>
              <a:t>, </a:t>
            </a:r>
            <a:r>
              <a:rPr lang="en-US" dirty="0" err="1"/>
              <a:t>sdx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, </a:t>
            </a:r>
            <a:r>
              <a:rPr lang="en-US" dirty="0" err="1"/>
              <a:t>shs</a:t>
            </a:r>
            <a:r>
              <a:rPr lang="en-US" dirty="0"/>
              <a:t>, </a:t>
            </a:r>
            <a:r>
              <a:rPr lang="en-US" dirty="0" err="1"/>
              <a:t>snm</a:t>
            </a:r>
            <a:r>
              <a:rPr lang="en-US" dirty="0"/>
              <a:t>, </a:t>
            </a:r>
            <a:r>
              <a:rPr lang="en-US" dirty="0" err="1"/>
              <a:t>spi</a:t>
            </a:r>
            <a:r>
              <a:rPr lang="en-US" dirty="0"/>
              <a:t>, </a:t>
            </a:r>
            <a:r>
              <a:rPr lang="en-US" dirty="0" err="1"/>
              <a:t>spss</a:t>
            </a:r>
            <a:r>
              <a:rPr lang="en-US" dirty="0"/>
              <a:t>, </a:t>
            </a:r>
            <a:r>
              <a:rPr lang="en-US" dirty="0" err="1"/>
              <a:t>spv</a:t>
            </a:r>
            <a:r>
              <a:rPr lang="en-US" dirty="0"/>
              <a:t>, </a:t>
            </a:r>
            <a:r>
              <a:rPr lang="en-US" dirty="0" err="1"/>
              <a:t>spx</a:t>
            </a:r>
            <a:r>
              <a:rPr lang="en-US" dirty="0"/>
              <a:t>, </a:t>
            </a:r>
            <a:r>
              <a:rPr lang="en-US" dirty="0" err="1"/>
              <a:t>sql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-base, </a:t>
            </a:r>
            <a:r>
              <a:rPr lang="en-US" dirty="0" err="1"/>
              <a:t>swa</a:t>
            </a:r>
            <a:r>
              <a:rPr lang="en-US" dirty="0"/>
              <a:t>, </a:t>
            </a:r>
            <a:r>
              <a:rPr lang="en-US" dirty="0" err="1"/>
              <a:t>swf</a:t>
            </a:r>
            <a:r>
              <a:rPr lang="en-US" dirty="0"/>
              <a:t>, sys, </a:t>
            </a:r>
            <a:r>
              <a:rPr lang="en-US" dirty="0" err="1"/>
              <a:t>tdb</a:t>
            </a:r>
            <a:r>
              <a:rPr lang="en-US" dirty="0"/>
              <a:t>, </a:t>
            </a:r>
            <a:r>
              <a:rPr lang="en-US" dirty="0" err="1"/>
              <a:t>tdx</a:t>
            </a:r>
            <a:r>
              <a:rPr lang="en-US" dirty="0"/>
              <a:t>, </a:t>
            </a:r>
            <a:r>
              <a:rPr lang="en-US" dirty="0" err="1"/>
              <a:t>thm</a:t>
            </a:r>
            <a:r>
              <a:rPr lang="en-US" dirty="0"/>
              <a:t>, </a:t>
            </a:r>
            <a:r>
              <a:rPr lang="en-US" dirty="0" err="1"/>
              <a:t>thmx</a:t>
            </a:r>
            <a:r>
              <a:rPr lang="en-US" dirty="0"/>
              <a:t>, </a:t>
            </a:r>
            <a:r>
              <a:rPr lang="en-US" dirty="0" err="1"/>
              <a:t>tif</a:t>
            </a:r>
            <a:r>
              <a:rPr lang="en-US" dirty="0"/>
              <a:t>, tiff, </a:t>
            </a:r>
            <a:r>
              <a:rPr lang="en-US" dirty="0" err="1"/>
              <a:t>tlb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toc</a:t>
            </a:r>
            <a:r>
              <a:rPr lang="en-US" dirty="0"/>
              <a:t>, </a:t>
            </a:r>
            <a:r>
              <a:rPr lang="en-US" dirty="0" err="1"/>
              <a:t>tpl</a:t>
            </a:r>
            <a:r>
              <a:rPr lang="en-US" dirty="0"/>
              <a:t>, </a:t>
            </a:r>
            <a:r>
              <a:rPr lang="en-US" dirty="0" err="1"/>
              <a:t>ttf</a:t>
            </a:r>
            <a:r>
              <a:rPr lang="en-US" dirty="0"/>
              <a:t>, txt, </a:t>
            </a:r>
            <a:r>
              <a:rPr lang="en-US" dirty="0" err="1"/>
              <a:t>txz</a:t>
            </a:r>
            <a:r>
              <a:rPr lang="en-US" dirty="0"/>
              <a:t>, up, </a:t>
            </a:r>
            <a:r>
              <a:rPr lang="en-US" dirty="0" err="1"/>
              <a:t>url</a:t>
            </a:r>
            <a:r>
              <a:rPr lang="en-US" dirty="0"/>
              <a:t>, </a:t>
            </a:r>
            <a:r>
              <a:rPr lang="en-US" dirty="0" err="1"/>
              <a:t>usr</a:t>
            </a:r>
            <a:r>
              <a:rPr lang="en-US" dirty="0"/>
              <a:t>, utf8, </a:t>
            </a:r>
            <a:r>
              <a:rPr lang="en-US" dirty="0" err="1"/>
              <a:t>vcd</a:t>
            </a:r>
            <a:r>
              <a:rPr lang="en-US" dirty="0"/>
              <a:t>, </a:t>
            </a:r>
            <a:r>
              <a:rPr lang="en-US" dirty="0" err="1"/>
              <a:t>vcf</a:t>
            </a:r>
            <a:r>
              <a:rPr lang="en-US" dirty="0"/>
              <a:t>, </a:t>
            </a:r>
            <a:r>
              <a:rPr lang="en-US" dirty="0" err="1"/>
              <a:t>vdproj</a:t>
            </a:r>
            <a:r>
              <a:rPr lang="en-US" dirty="0"/>
              <a:t>, </a:t>
            </a:r>
            <a:r>
              <a:rPr lang="en-US" dirty="0" err="1"/>
              <a:t>vob</a:t>
            </a:r>
            <a:r>
              <a:rPr lang="en-US" dirty="0"/>
              <a:t>, </a:t>
            </a:r>
            <a:r>
              <a:rPr lang="en-US" dirty="0" err="1"/>
              <a:t>vsd</a:t>
            </a:r>
            <a:r>
              <a:rPr lang="en-US" dirty="0"/>
              <a:t>, wav, </a:t>
            </a:r>
            <a:r>
              <a:rPr lang="en-US" dirty="0" err="1"/>
              <a:t>wbk</a:t>
            </a:r>
            <a:r>
              <a:rPr lang="en-US" dirty="0"/>
              <a:t>, </a:t>
            </a:r>
            <a:r>
              <a:rPr lang="en-US" dirty="0" err="1"/>
              <a:t>webarchive</a:t>
            </a:r>
            <a:r>
              <a:rPr lang="en-US" dirty="0"/>
              <a:t>, </a:t>
            </a:r>
            <a:r>
              <a:rPr lang="en-US" dirty="0" err="1"/>
              <a:t>wks</a:t>
            </a:r>
            <a:r>
              <a:rPr lang="en-US" dirty="0"/>
              <a:t>, wma, </a:t>
            </a:r>
            <a:r>
              <a:rPr lang="en-US" dirty="0" err="1"/>
              <a:t>wmf</a:t>
            </a:r>
            <a:r>
              <a:rPr lang="en-US" dirty="0"/>
              <a:t>, </a:t>
            </a:r>
            <a:r>
              <a:rPr lang="en-US" dirty="0" err="1"/>
              <a:t>wmv</a:t>
            </a:r>
            <a:r>
              <a:rPr lang="en-US" dirty="0"/>
              <a:t>, </a:t>
            </a:r>
            <a:r>
              <a:rPr lang="en-US" dirty="0" err="1"/>
              <a:t>wmz</a:t>
            </a:r>
            <a:r>
              <a:rPr lang="en-US" dirty="0"/>
              <a:t>, </a:t>
            </a:r>
            <a:r>
              <a:rPr lang="en-US" dirty="0" err="1"/>
              <a:t>wpd</a:t>
            </a:r>
            <a:r>
              <a:rPr lang="en-US" dirty="0"/>
              <a:t>, </a:t>
            </a:r>
            <a:r>
              <a:rPr lang="en-US" dirty="0" err="1"/>
              <a:t>wpl</a:t>
            </a:r>
            <a:r>
              <a:rPr lang="en-US" dirty="0"/>
              <a:t>, </a:t>
            </a:r>
            <a:r>
              <a:rPr lang="en-US" dirty="0" err="1"/>
              <a:t>wps</a:t>
            </a:r>
            <a:r>
              <a:rPr lang="en-US" dirty="0"/>
              <a:t>, </a:t>
            </a:r>
            <a:r>
              <a:rPr lang="en-US" dirty="0" err="1"/>
              <a:t>xla</a:t>
            </a:r>
            <a:r>
              <a:rPr lang="en-US" dirty="0"/>
              <a:t>, </a:t>
            </a:r>
            <a:r>
              <a:rPr lang="en-US" dirty="0" err="1"/>
              <a:t>xlk</a:t>
            </a:r>
            <a:r>
              <a:rPr lang="en-US" dirty="0"/>
              <a:t>, </a:t>
            </a:r>
            <a:r>
              <a:rPr lang="en-US" dirty="0" err="1"/>
              <a:t>xls</a:t>
            </a:r>
            <a:r>
              <a:rPr lang="en-US" dirty="0"/>
              <a:t>, </a:t>
            </a:r>
            <a:r>
              <a:rPr lang="en-US" dirty="0" err="1"/>
              <a:t>xlsb</a:t>
            </a:r>
            <a:r>
              <a:rPr lang="en-US" dirty="0"/>
              <a:t>, </a:t>
            </a:r>
            <a:r>
              <a:rPr lang="en-US" dirty="0" err="1"/>
              <a:t>xlsm</a:t>
            </a:r>
            <a:r>
              <a:rPr lang="en-US" dirty="0"/>
              <a:t>, </a:t>
            </a:r>
            <a:r>
              <a:rPr lang="en-US" dirty="0" err="1"/>
              <a:t>xlsx</a:t>
            </a:r>
            <a:r>
              <a:rPr lang="en-US" dirty="0"/>
              <a:t>, </a:t>
            </a:r>
            <a:r>
              <a:rPr lang="en-US" dirty="0" err="1"/>
              <a:t>xlt</a:t>
            </a:r>
            <a:r>
              <a:rPr lang="en-US" dirty="0"/>
              <a:t>, </a:t>
            </a:r>
            <a:r>
              <a:rPr lang="en-US" dirty="0" err="1"/>
              <a:t>xlw</a:t>
            </a:r>
            <a:r>
              <a:rPr lang="en-US" dirty="0"/>
              <a:t>, xml, </a:t>
            </a:r>
            <a:r>
              <a:rPr lang="en-US" dirty="0" err="1"/>
              <a:t>xnk</a:t>
            </a:r>
            <a:r>
              <a:rPr lang="en-US" dirty="0"/>
              <a:t>, </a:t>
            </a:r>
            <a:r>
              <a:rPr lang="en-US" dirty="0" err="1"/>
              <a:t>xps</a:t>
            </a:r>
            <a:r>
              <a:rPr lang="en-US" dirty="0"/>
              <a:t>, zip, no extension</a:t>
            </a:r>
          </a:p>
        </p:txBody>
      </p:sp>
    </p:spTree>
    <p:extLst>
      <p:ext uri="{BB962C8B-B14F-4D97-AF65-F5344CB8AC3E}">
        <p14:creationId xmlns:p14="http://schemas.microsoft.com/office/powerpoint/2010/main" val="31611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latin typeface="Impact" panose="020B0806030902050204" pitchFamily="34" charset="0"/>
              </a:rPr>
              <a:t> </a:t>
            </a:r>
            <a:r>
              <a:rPr lang="en-US" sz="2400" b="1" dirty="0" smtClean="0">
                <a:latin typeface="+mj-lt"/>
              </a:rPr>
              <a:t>Accessioned all IFP content and moved it into our replicated Fedora-based preservation storage system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Performed core preservation actions (checksums, file characterization, basic metadata generation) on all content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+mj-lt"/>
              </a:rPr>
              <a:t>Reviewed ca.  ½ of content for personally identifiable information (PID) with assistance of outside consultant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4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857</TotalTime>
  <Words>761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PowerPoint Presentation</vt:lpstr>
      <vt:lpstr>Archived IFP Website from August 11, 2002</vt:lpstr>
      <vt:lpstr>Columbia’s tasks …</vt:lpstr>
      <vt:lpstr>PowerPoint Presentation</vt:lpstr>
      <vt:lpstr>PowerPoint Presentation</vt:lpstr>
      <vt:lpstr>Project Timetable</vt:lpstr>
      <vt:lpstr>IFP Digital Content</vt:lpstr>
      <vt:lpstr>(File formats received…)</vt:lpstr>
      <vt:lpstr>Accomplishments -1</vt:lpstr>
      <vt:lpstr>Accomplishments -2</vt:lpstr>
      <vt:lpstr>Infrastructure Development -1</vt:lpstr>
      <vt:lpstr>Infrastructure Development -2</vt:lpstr>
      <vt:lpstr>PowerPoint Presentation</vt:lpstr>
      <vt:lpstr>Confidentiality Review…</vt:lpstr>
      <vt:lpstr>Still to come -1</vt:lpstr>
      <vt:lpstr>Still to come -2</vt:lpstr>
      <vt:lpstr>Quick demo of beta website </vt:lpstr>
      <vt:lpstr>Thank you.  Questions?</vt:lpstr>
    </vt:vector>
  </TitlesOfParts>
  <Company>LITO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International Fellowships Program Archive at Columbia University Libraries  Accomplishments &amp; Lessons Learned</dc:title>
  <dc:creator>Stephen Paul Davis</dc:creator>
  <cp:lastModifiedBy>Stephen Paul Davis</cp:lastModifiedBy>
  <cp:revision>77</cp:revision>
  <dcterms:created xsi:type="dcterms:W3CDTF">2013-09-11T23:34:09Z</dcterms:created>
  <dcterms:modified xsi:type="dcterms:W3CDTF">2015-01-08T22:33:53Z</dcterms:modified>
</cp:coreProperties>
</file>