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10" r:id="rId2"/>
    <p:sldId id="514" r:id="rId3"/>
    <p:sldId id="511" r:id="rId4"/>
    <p:sldId id="525" r:id="rId5"/>
    <p:sldId id="515" r:id="rId6"/>
    <p:sldId id="516" r:id="rId7"/>
    <p:sldId id="512" r:id="rId8"/>
    <p:sldId id="517" r:id="rId9"/>
    <p:sldId id="518" r:id="rId10"/>
    <p:sldId id="520" r:id="rId11"/>
    <p:sldId id="521" r:id="rId12"/>
    <p:sldId id="519" r:id="rId13"/>
    <p:sldId id="524" r:id="rId14"/>
    <p:sldId id="522" r:id="rId15"/>
    <p:sldId id="523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1D57"/>
    <a:srgbClr val="F2DD2F"/>
    <a:srgbClr val="F2D30F"/>
    <a:srgbClr val="00336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16" autoAdjust="0"/>
  </p:normalViewPr>
  <p:slideViewPr>
    <p:cSldViewPr>
      <p:cViewPr>
        <p:scale>
          <a:sx n="73" d="100"/>
          <a:sy n="73" d="100"/>
        </p:scale>
        <p:origin x="-725" y="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-2408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fld id="{13C5A6AE-0FC0-49FB-A3CF-CCF7EFC7F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71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fld id="{2A451A09-D54D-4175-983B-2D3693BD8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21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90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C553-FC34-41AF-A685-86208F33A3A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C553-FC34-41AF-A685-86208F33A3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85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066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200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20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37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61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6BFD3-B0D7-4E9C-B973-CE7F4A652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85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10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1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40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49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09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451A09-D54D-4175-983B-2D3693BD8C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4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1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00" y="0"/>
            <a:ext cx="530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38A23B-3AF8-46B1-97A1-6EFBFD5AE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73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0A36EE-8B71-4EE7-AA7C-02C3888EF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4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F1533D-2473-44FE-8B3D-B953BD1C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1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6F7706-4387-4DD5-BA78-B64D35E0E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9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579E1-DBE0-41C9-AB02-8A24CD79C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5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9B41AF-B103-4A57-9B45-74A850A75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7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E1BBDB-06C7-4706-9F14-5E2F769A0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76A4B-4EA3-4C08-8053-9F944389F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3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E581AC-1FB8-4AAD-B869-8AA957016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1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FBDF19-DF14-4610-932C-CB24CE6FF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7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1D7A40-FC3A-4D85-B869-E775A9399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3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324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C7C1D040-6B71-4DB9-9924-F3FF88A33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248400"/>
            <a:ext cx="73152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cul.columbia.edu/spacedirectory/view.action" TargetMode="External"/><Relationship Id="rId3" Type="http://schemas.openxmlformats.org/officeDocument/2006/relationships/hyperlink" Target="http://library.columbia.edu/" TargetMode="External"/><Relationship Id="rId7" Type="http://schemas.openxmlformats.org/officeDocument/2006/relationships/hyperlink" Target="https://blogs.cul.columbia.edu/" TargetMode="External"/><Relationship Id="rId12" Type="http://schemas.openxmlformats.org/officeDocument/2006/relationships/hyperlink" Target="http://library.columbia.edu/find/oral-history-portal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lumni-friends.library.columbia.edu/" TargetMode="External"/><Relationship Id="rId11" Type="http://schemas.openxmlformats.org/officeDocument/2006/relationships/hyperlink" Target="http://library.columbia.edu/find/archives-portal.html" TargetMode="External"/><Relationship Id="rId5" Type="http://schemas.openxmlformats.org/officeDocument/2006/relationships/hyperlink" Target="https://culis.columbia.edu/" TargetMode="External"/><Relationship Id="rId10" Type="http://schemas.openxmlformats.org/officeDocument/2006/relationships/hyperlink" Target="https://culis.columbia.edu/content/staffweb/units/ldpd/web/training.html" TargetMode="External"/><Relationship Id="rId4" Type="http://schemas.openxmlformats.org/officeDocument/2006/relationships/hyperlink" Target="https://library.columbia.edu/bts.html" TargetMode="External"/><Relationship Id="rId9" Type="http://schemas.openxmlformats.org/officeDocument/2006/relationships/hyperlink" Target="https://culis.columbia.edu/content/staffweb/web/design_development/assessment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ibrary.columbia.edu/find/online-exhibition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wa.cul.columbia.edu/" TargetMode="External"/><Relationship Id="rId5" Type="http://schemas.openxmlformats.org/officeDocument/2006/relationships/hyperlink" Target="https://wiki.cul.columbia.edu/display/digprog/CUL+Digital+Projects" TargetMode="External"/><Relationship Id="rId4" Type="http://schemas.openxmlformats.org/officeDocument/2006/relationships/hyperlink" Target="https://dlc.library.columbia.ed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cul.columbia.edu/display/digprog/duPont+Video+Archiv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lc.library.columbia.edu/ifp/partner/ugand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0"/>
            <a:ext cx="7772400" cy="1143000"/>
          </a:xfrm>
        </p:spPr>
        <p:txBody>
          <a:bodyPr/>
          <a:lstStyle/>
          <a:p>
            <a:r>
              <a:rPr lang="en-US" sz="4800" dirty="0"/>
              <a:t>Libraries Digital Program </a:t>
            </a:r>
            <a:r>
              <a:rPr lang="en-US" sz="4800" dirty="0" smtClean="0"/>
              <a:t>Division (LDPD)</a:t>
            </a:r>
            <a:endParaRPr lang="en-US" sz="4800" dirty="0">
              <a:latin typeface="Magneto" panose="04030805050802020D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66800" y="3920490"/>
            <a:ext cx="6705600" cy="689610"/>
          </a:xfrm>
        </p:spPr>
        <p:txBody>
          <a:bodyPr/>
          <a:lstStyle/>
          <a:p>
            <a:pPr marL="0" indent="0">
              <a:buNone/>
            </a:pPr>
            <a:r>
              <a:rPr lang="en-US" sz="4800" i="1" dirty="0" smtClean="0"/>
              <a:t>Overview</a:t>
            </a: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38122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779" y="152400"/>
            <a:ext cx="7735834" cy="6096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7475247" y="4504451"/>
            <a:ext cx="408008" cy="492353"/>
          </a:xfrm>
          <a:prstGeom prst="straightConnector1">
            <a:avLst/>
          </a:prstGeom>
          <a:ln w="38100">
            <a:solidFill>
              <a:srgbClr val="00206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1718840" y="5015455"/>
            <a:ext cx="520672" cy="23084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4738456"/>
            <a:ext cx="1718840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500" dirty="0" err="1"/>
              <a:t>Consortial</a:t>
            </a:r>
            <a:r>
              <a:rPr lang="en-US" sz="1500" dirty="0"/>
              <a:t> Solution?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8328" y="5038539"/>
            <a:ext cx="1739096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500" dirty="0" err="1"/>
              <a:t>Consortial</a:t>
            </a:r>
            <a:r>
              <a:rPr lang="en-US" sz="1500" dirty="0"/>
              <a:t> Solution? </a:t>
            </a:r>
          </a:p>
        </p:txBody>
      </p:sp>
    </p:spTree>
    <p:extLst>
      <p:ext uri="{BB962C8B-B14F-4D97-AF65-F5344CB8AC3E}">
        <p14:creationId xmlns:p14="http://schemas.microsoft.com/office/powerpoint/2010/main" val="422397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50" y="457200"/>
            <a:ext cx="8486909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17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Support for </a:t>
            </a:r>
            <a:r>
              <a:rPr lang="en-US" sz="3200" dirty="0" smtClean="0"/>
              <a:t>CUL Center for </a:t>
            </a:r>
            <a:br>
              <a:rPr lang="en-US" sz="3200" dirty="0" smtClean="0"/>
            </a:br>
            <a:r>
              <a:rPr lang="en-US" sz="3200" dirty="0" smtClean="0"/>
              <a:t>Digital Research and Scholarship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11445"/>
              </p:ext>
            </p:extLst>
          </p:nvPr>
        </p:nvGraphicFramePr>
        <p:xfrm>
          <a:off x="533400" y="1524001"/>
          <a:ext cx="8229600" cy="435677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229600"/>
              </a:tblGrid>
              <a:tr h="914399">
                <a:tc>
                  <a:txBody>
                    <a:bodyPr/>
                    <a:lstStyle/>
                    <a:p>
                      <a:pPr lvl="0"/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Ben Armintor (in part), Erik Ryerson (in part)</a:t>
                      </a:r>
                      <a:endParaRPr lang="en-US" sz="1800" b="1" i="1" kern="1200" dirty="0" smtClean="0">
                        <a:solidFill>
                          <a:srgbClr val="611D5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2372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Fedora support for Academic Commons (ongoing)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Academic Commons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application support, emergency maintenance (2015)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CIAO web design support (2015)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Next generation Academic Commons support (Hydra, </a:t>
                      </a: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Sufia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2016)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70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Strength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Talented and dedicated staff</a:t>
            </a:r>
          </a:p>
          <a:p>
            <a:r>
              <a:rPr lang="en-US" sz="2800" dirty="0" smtClean="0"/>
              <a:t>Exceptional programming resources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trategic internal / external collaborative initiatives</a:t>
            </a:r>
          </a:p>
          <a:p>
            <a:r>
              <a:rPr lang="en-US" sz="2800" dirty="0" smtClean="0"/>
              <a:t>Strong relationships with LITO, Preservation, CDRS</a:t>
            </a:r>
          </a:p>
          <a:p>
            <a:r>
              <a:rPr lang="en-US" sz="2800" dirty="0" smtClean="0"/>
              <a:t>Successful </a:t>
            </a:r>
            <a:r>
              <a:rPr lang="en-US" sz="2800" dirty="0" err="1" smtClean="0"/>
              <a:t>grantsmanship</a:t>
            </a:r>
            <a:r>
              <a:rPr lang="en-US" sz="2800" dirty="0" smtClean="0"/>
              <a:t> and grant-related capacity building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037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4419600"/>
          </a:xfrm>
        </p:spPr>
        <p:txBody>
          <a:bodyPr/>
          <a:lstStyle/>
          <a:p>
            <a:r>
              <a:rPr lang="en-US" dirty="0" smtClean="0"/>
              <a:t>Digital Preservation Capacity (staff and storage funding)</a:t>
            </a:r>
          </a:p>
          <a:p>
            <a:r>
              <a:rPr lang="en-US" dirty="0" smtClean="0"/>
              <a:t>A/V Expertise and Processing Capacity</a:t>
            </a:r>
          </a:p>
          <a:p>
            <a:r>
              <a:rPr lang="en-US" dirty="0" smtClean="0"/>
              <a:t>Usability / Assessment Capacity</a:t>
            </a:r>
          </a:p>
          <a:p>
            <a:r>
              <a:rPr lang="en-US" dirty="0" smtClean="0"/>
              <a:t>Training Capacity</a:t>
            </a:r>
          </a:p>
          <a:p>
            <a:r>
              <a:rPr lang="en-US" dirty="0" smtClean="0"/>
              <a:t>Project Management Capacity</a:t>
            </a:r>
          </a:p>
          <a:p>
            <a:r>
              <a:rPr lang="en-US" dirty="0" smtClean="0"/>
              <a:t>CUIT Support and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5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8176"/>
            <a:ext cx="7772400" cy="4572000"/>
          </a:xfrm>
        </p:spPr>
        <p:txBody>
          <a:bodyPr/>
          <a:lstStyle/>
          <a:p>
            <a:r>
              <a:rPr lang="en-US" sz="2800" dirty="0" smtClean="0"/>
              <a:t>Burgeoning born- and delivered-digital content acquisition by special and general collections</a:t>
            </a:r>
          </a:p>
          <a:p>
            <a:r>
              <a:rPr lang="en-US" sz="2800" dirty="0" smtClean="0"/>
              <a:t>Proliferation of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party software applications requiring support</a:t>
            </a:r>
          </a:p>
          <a:p>
            <a:r>
              <a:rPr lang="en-US" sz="2800" dirty="0" smtClean="0"/>
              <a:t>Inadequate usability testing </a:t>
            </a:r>
          </a:p>
          <a:p>
            <a:r>
              <a:rPr lang="en-US" sz="2800" dirty="0" smtClean="0"/>
              <a:t>Undefined need for Digital Humanities Support</a:t>
            </a:r>
          </a:p>
          <a:p>
            <a:r>
              <a:rPr lang="en-US" sz="2800" dirty="0" smtClean="0"/>
              <a:t>Unpredictable and </a:t>
            </a:r>
            <a:r>
              <a:rPr lang="en-US" sz="2800" dirty="0" err="1" smtClean="0"/>
              <a:t>unprioritized</a:t>
            </a:r>
            <a:r>
              <a:rPr lang="en-US" sz="2800" dirty="0" smtClean="0"/>
              <a:t> inflow of unexpected new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4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sz="3600" dirty="0" smtClean="0"/>
              <a:t>LDPD Staff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219200"/>
            <a:ext cx="47244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Ben </a:t>
            </a:r>
            <a:r>
              <a:rPr lang="en-US" sz="1600" b="1" dirty="0" err="1"/>
              <a:t>Armintor</a:t>
            </a:r>
            <a:r>
              <a:rPr lang="en-US" sz="1600" dirty="0"/>
              <a:t>, Lead Programmer/Analyst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Robbie Blitz</a:t>
            </a:r>
            <a:r>
              <a:rPr lang="en-US" sz="1600" dirty="0"/>
              <a:t>, Digital Projects </a:t>
            </a:r>
            <a:r>
              <a:rPr lang="en-US" sz="1600" dirty="0" smtClean="0"/>
              <a:t>Librarian</a:t>
            </a:r>
            <a:br>
              <a:rPr lang="en-US" sz="1600" dirty="0" smtClean="0"/>
            </a:b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Terry </a:t>
            </a:r>
            <a:r>
              <a:rPr lang="en-US" sz="1600" b="1" dirty="0" err="1"/>
              <a:t>Catapano</a:t>
            </a:r>
            <a:r>
              <a:rPr lang="en-US" sz="1600" dirty="0"/>
              <a:t>, Special Collections </a:t>
            </a:r>
            <a:r>
              <a:rPr lang="en-US" sz="1600" dirty="0" smtClean="0"/>
              <a:t>Analyst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Fred </a:t>
            </a:r>
            <a:r>
              <a:rPr lang="en-US" sz="1600" b="1" dirty="0" err="1"/>
              <a:t>Duby</a:t>
            </a:r>
            <a:r>
              <a:rPr lang="en-US" sz="1600" dirty="0"/>
              <a:t>, </a:t>
            </a:r>
            <a:r>
              <a:rPr lang="en-US" sz="1600" dirty="0" smtClean="0"/>
              <a:t>Programmer/Analyst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Candice </a:t>
            </a:r>
            <a:r>
              <a:rPr lang="en-US" sz="1600" b="1" dirty="0" err="1"/>
              <a:t>Kail</a:t>
            </a:r>
            <a:r>
              <a:rPr lang="en-US" sz="1600" dirty="0"/>
              <a:t>, Web Services </a:t>
            </a:r>
            <a:r>
              <a:rPr lang="en-US" sz="1600" dirty="0" smtClean="0"/>
              <a:t>Librarian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Dmitri </a:t>
            </a:r>
            <a:r>
              <a:rPr lang="en-US" sz="1600" b="1" dirty="0" err="1"/>
              <a:t>Laury</a:t>
            </a:r>
            <a:r>
              <a:rPr lang="en-US" sz="1600" dirty="0"/>
              <a:t>, Senior Web Systems </a:t>
            </a:r>
            <a:r>
              <a:rPr lang="en-US" sz="1600" dirty="0" smtClean="0"/>
              <a:t>Manager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Eric O'Ha</a:t>
            </a:r>
            <a:r>
              <a:rPr lang="en-US" sz="1600" dirty="0"/>
              <a:t>nlon, Programmer / </a:t>
            </a:r>
            <a:r>
              <a:rPr lang="en-US" sz="1600" dirty="0" smtClean="0"/>
              <a:t>Analyst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Erik Ryerson</a:t>
            </a:r>
            <a:r>
              <a:rPr lang="en-US" sz="1600" dirty="0"/>
              <a:t>, Web Designer / </a:t>
            </a:r>
            <a:r>
              <a:rPr lang="en-US" sz="1600" dirty="0" smtClean="0"/>
              <a:t>Developer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Dina Sokolova</a:t>
            </a:r>
            <a:r>
              <a:rPr lang="en-US" sz="1600" dirty="0"/>
              <a:t>, Digital Preservation </a:t>
            </a:r>
            <a:r>
              <a:rPr lang="en-US" sz="1600" dirty="0" smtClean="0"/>
              <a:t>Librarian</a:t>
            </a:r>
            <a:endParaRPr lang="en-US" sz="1600" dirty="0"/>
          </a:p>
          <a:p>
            <a:r>
              <a:rPr lang="en-US" sz="1400" i="1" dirty="0" smtClean="0"/>
              <a:t>      (</a:t>
            </a:r>
            <a:r>
              <a:rPr lang="en-US" sz="1400" i="1" dirty="0"/>
              <a:t>through 9/30/2016)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Stephen P. Davis</a:t>
            </a:r>
            <a:r>
              <a:rPr lang="en-US" sz="1600" dirty="0"/>
              <a:t>, </a:t>
            </a:r>
            <a:r>
              <a:rPr lang="en-US" sz="1600" dirty="0" smtClean="0"/>
              <a:t>Director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730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7362"/>
            <a:ext cx="8157832" cy="607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36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 smtClean="0"/>
              <a:t>LDPD Task Areas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5095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Support for Libraries’ Web Properties / Applications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822220"/>
              </p:ext>
            </p:extLst>
          </p:nvPr>
        </p:nvGraphicFramePr>
        <p:xfrm>
          <a:off x="533400" y="1524001"/>
          <a:ext cx="8001000" cy="46634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810000"/>
                <a:gridCol w="4191000"/>
              </a:tblGrid>
              <a:tr h="873352">
                <a:tc gridSpan="2">
                  <a:txBody>
                    <a:bodyPr/>
                    <a:lstStyle/>
                    <a:p>
                      <a:pPr lvl="0"/>
                      <a: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  <a:r>
                        <a:rPr lang="en-US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Candice Kail,  Dmitri </a:t>
                      </a:r>
                      <a:r>
                        <a:rPr lang="en-US" sz="1800" b="1" i="1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Laury</a:t>
                      </a:r>
                      <a: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 O’Hanlon (in part), </a:t>
                      </a:r>
                      <a:b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i="1" kern="12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Erik </a:t>
                      </a:r>
                      <a:r>
                        <a:rPr lang="en-US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Ryerson (in part</a:t>
                      </a: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800" b="1" i="1" kern="1200" dirty="0" smtClean="0">
                        <a:solidFill>
                          <a:srgbClr val="611D5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3622448"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 support</a:t>
                      </a:r>
                    </a:p>
                    <a:p>
                      <a:pPr lvl="2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LibraryWeb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Behind the Scenes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StaffWeb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Alumni/Friends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CUL Blogs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CUL Wikis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Usability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 / Assessment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Staff Training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Archives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Oral History Portal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support  </a:t>
                      </a:r>
                      <a:b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Adobe Enterprise Management CMS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Wordpress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LibGuides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Aeon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ProQuest/Serials Solutions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Illiad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Interlibrary Loan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Hours application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Bedework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2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Support for Digital Library /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Born-Digital </a:t>
            </a:r>
            <a:r>
              <a:rPr lang="en-US" sz="3200" dirty="0"/>
              <a:t>Projects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460989"/>
              </p:ext>
            </p:extLst>
          </p:nvPr>
        </p:nvGraphicFramePr>
        <p:xfrm>
          <a:off x="685800" y="1524001"/>
          <a:ext cx="7924800" cy="463109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191000"/>
                <a:gridCol w="3733800"/>
              </a:tblGrid>
              <a:tr h="1129627">
                <a:tc gridSpan="2">
                  <a:txBody>
                    <a:bodyPr/>
                    <a:lstStyle/>
                    <a:p>
                      <a:pPr lvl="0"/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Robbie Blitz, Fred Duby , Eric O’Hanlon (in part), </a:t>
                      </a:r>
                      <a:b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Ben Armintor (in part), Terry </a:t>
                      </a:r>
                      <a:r>
                        <a:rPr lang="en-US" sz="1800" b="1" i="1" kern="1200" dirty="0" err="1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Catapano</a:t>
                      </a: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 part), </a:t>
                      </a:r>
                      <a:b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Erik Ryerson (in part) </a:t>
                      </a:r>
                      <a:b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800" b="1" i="1" kern="1200" dirty="0" smtClean="0">
                        <a:solidFill>
                          <a:srgbClr val="611D5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3442372"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 support</a:t>
                      </a:r>
                    </a:p>
                    <a:p>
                      <a:pPr lvl="2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Online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 Exhibitions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Digital Library Collections Portal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Collection Digitization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Born-Digital Collections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Web Archives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support  </a:t>
                      </a:r>
                      <a:b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Omeka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Fedora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Hydra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Blacklight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Hyacinth (Metadata Editor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5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47800" y="3810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Consolidated Digital Collections Infrastructure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58" y="1143000"/>
            <a:ext cx="839071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1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Support for </a:t>
            </a:r>
            <a:r>
              <a:rPr lang="en-US" sz="3200" dirty="0" smtClean="0"/>
              <a:t>Audio Visual Content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936025"/>
              </p:ext>
            </p:extLst>
          </p:nvPr>
        </p:nvGraphicFramePr>
        <p:xfrm>
          <a:off x="685800" y="1524001"/>
          <a:ext cx="8001000" cy="435677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971800"/>
                <a:gridCol w="5029200"/>
              </a:tblGrid>
              <a:tr h="914399">
                <a:tc gridSpan="2">
                  <a:txBody>
                    <a:bodyPr/>
                    <a:lstStyle/>
                    <a:p>
                      <a:pPr lvl="0"/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Dmitri </a:t>
                      </a:r>
                      <a:r>
                        <a:rPr lang="en-US" sz="1800" b="1" i="1" kern="1200" dirty="0" err="1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Laury</a:t>
                      </a:r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 part), Erik Ryerson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 part), Dina </a:t>
                      </a:r>
                      <a:r>
                        <a:rPr lang="en-US" sz="1800" b="1" i="1" kern="1200" baseline="0" dirty="0" err="1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Sokolova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(in part)</a:t>
                      </a:r>
                      <a:endParaRPr lang="en-US" sz="1800" b="1" i="1" kern="1200" dirty="0" smtClean="0">
                        <a:solidFill>
                          <a:srgbClr val="611D5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3442372"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 support</a:t>
                      </a:r>
                    </a:p>
                    <a:p>
                      <a:pPr lvl="2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Digitized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 A/V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Born-Digital A/V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support  </a:t>
                      </a:r>
                      <a:b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Wowza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Streaming Media Server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Elements Player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Ffmpeg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conversion software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Avalon Media System (evaluation)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Hyacinth (Metadata Editor)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37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Support for </a:t>
            </a:r>
            <a:r>
              <a:rPr lang="en-US" sz="3200" dirty="0" smtClean="0"/>
              <a:t>Digital Preservation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525872"/>
              </p:ext>
            </p:extLst>
          </p:nvPr>
        </p:nvGraphicFramePr>
        <p:xfrm>
          <a:off x="381000" y="1524001"/>
          <a:ext cx="8534400" cy="435677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933245"/>
                <a:gridCol w="4601155"/>
              </a:tblGrid>
              <a:tr h="914399">
                <a:tc gridSpan="2">
                  <a:txBody>
                    <a:bodyPr/>
                    <a:lstStyle/>
                    <a:p>
                      <a:pPr lvl="0"/>
                      <a:r>
                        <a:rPr lang="en-US" sz="1800" b="1" i="1" kern="120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Staff: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Dina </a:t>
                      </a:r>
                      <a:r>
                        <a:rPr lang="en-US" sz="1800" b="1" i="1" kern="1200" baseline="0" dirty="0" err="1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Sokolova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 part), Terry </a:t>
                      </a:r>
                      <a:r>
                        <a:rPr lang="en-US" sz="1800" b="1" i="1" kern="1200" baseline="0" dirty="0" err="1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Catapano</a:t>
                      </a: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(in part), Ben Armintor </a:t>
                      </a:r>
                      <a:b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i="1" kern="1200" baseline="0" dirty="0" smtClean="0">
                          <a:solidFill>
                            <a:srgbClr val="611D5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(in part)</a:t>
                      </a:r>
                      <a:endParaRPr lang="en-US" sz="1800" b="1" i="1" kern="1200" dirty="0" smtClean="0">
                        <a:solidFill>
                          <a:srgbClr val="611D5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3442372"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 support</a:t>
                      </a:r>
                    </a:p>
                    <a:p>
                      <a:pPr lvl="2"/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Digitized, born-digital &amp; delivered-digital content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Preservation 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Preservation Metadata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Asset Management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support  </a:t>
                      </a:r>
                      <a:b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FTK (Forensics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Toolkit)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Archivematica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FRED (Forensic Recovery of Evidence)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Fedora / Hydra / Blacklight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Academic Preservation Trust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Preservation Network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93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66846</TotalTime>
  <Words>342</Words>
  <Application>Microsoft Office PowerPoint</Application>
  <PresentationFormat>On-screen Show (4:3)</PresentationFormat>
  <Paragraphs>130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Blank Presentation</vt:lpstr>
      <vt:lpstr>Libraries Digital Program Division (LDPD)</vt:lpstr>
      <vt:lpstr>LDPD Staff </vt:lpstr>
      <vt:lpstr>PowerPoint Presentation</vt:lpstr>
      <vt:lpstr>PowerPoint Presentation</vt:lpstr>
      <vt:lpstr>Support for Libraries’ Web Properties / Applications</vt:lpstr>
      <vt:lpstr>Support for Digital Library /  Born-Digital Projects</vt:lpstr>
      <vt:lpstr>PowerPoint Presentation</vt:lpstr>
      <vt:lpstr>Support for Audio Visual Content</vt:lpstr>
      <vt:lpstr>Support for Digital Preservation</vt:lpstr>
      <vt:lpstr>PowerPoint Presentation</vt:lpstr>
      <vt:lpstr>PowerPoint Presentation</vt:lpstr>
      <vt:lpstr>Support for CUL Center for  Digital Research and Scholarship</vt:lpstr>
      <vt:lpstr>Areas of Strength</vt:lpstr>
      <vt:lpstr>Gap Analysis</vt:lpstr>
      <vt:lpstr>Pressure Points</vt:lpstr>
    </vt:vector>
  </TitlesOfParts>
  <Company>Columbia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DataNet: CUL as Partners</dc:title>
  <dc:creator>Rob Cartolano and Rebecca Kennision</dc:creator>
  <cp:lastModifiedBy>Stephen Paul Davis</cp:lastModifiedBy>
  <cp:revision>1017</cp:revision>
  <cp:lastPrinted>2015-07-27T15:58:45Z</cp:lastPrinted>
  <dcterms:created xsi:type="dcterms:W3CDTF">2012-05-08T01:57:32Z</dcterms:created>
  <dcterms:modified xsi:type="dcterms:W3CDTF">2015-07-28T15:26:04Z</dcterms:modified>
</cp:coreProperties>
</file>