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5" r:id="rId1"/>
  </p:sldMasterIdLst>
  <p:notesMasterIdLst>
    <p:notesMasterId r:id="rId15"/>
  </p:notesMasterIdLst>
  <p:sldIdLst>
    <p:sldId id="256" r:id="rId2"/>
    <p:sldId id="258" r:id="rId3"/>
    <p:sldId id="266" r:id="rId4"/>
    <p:sldId id="257" r:id="rId5"/>
    <p:sldId id="261" r:id="rId6"/>
    <p:sldId id="267" r:id="rId7"/>
    <p:sldId id="265" r:id="rId8"/>
    <p:sldId id="262" r:id="rId9"/>
    <p:sldId id="264" r:id="rId10"/>
    <p:sldId id="259" r:id="rId11"/>
    <p:sldId id="263" r:id="rId12"/>
    <p:sldId id="260" r:id="rId13"/>
    <p:sldId id="268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0E20774B-F377-4743-B6B1-DCADB269CDA3}">
          <p14:sldIdLst>
            <p14:sldId id="256"/>
            <p14:sldId id="258"/>
            <p14:sldId id="266"/>
            <p14:sldId id="257"/>
            <p14:sldId id="261"/>
            <p14:sldId id="267"/>
            <p14:sldId id="265"/>
            <p14:sldId id="262"/>
            <p14:sldId id="264"/>
            <p14:sldId id="259"/>
            <p14:sldId id="263"/>
            <p14:sldId id="260"/>
            <p14:sldId id="268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32" autoAdjust="0"/>
    <p:restoredTop sz="94660"/>
  </p:normalViewPr>
  <p:slideViewPr>
    <p:cSldViewPr snapToGrid="0">
      <p:cViewPr varScale="1">
        <p:scale>
          <a:sx n="60" d="100"/>
          <a:sy n="60" d="100"/>
        </p:scale>
        <p:origin x="72" y="4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80CF39D-97C0-44CF-B597-A5F3C1D78AF1}" type="datetimeFigureOut">
              <a:rPr lang="en-US" smtClean="0"/>
              <a:t>10/7/2015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254C04B-4CEC-4FB5-B564-A121CACDAD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70748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54C04B-4CEC-4FB5-B564-A121CACDAD4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579571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54C04B-4CEC-4FB5-B564-A121CACDAD4F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780300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54C04B-4CEC-4FB5-B564-A121CACDAD4F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911008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54C04B-4CEC-4FB5-B564-A121CACDAD4F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096592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54C04B-4CEC-4FB5-B564-A121CACDAD4F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72981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907849-302A-4DE5-9470-07995534C0BE}" type="datetimeFigureOut">
              <a:rPr lang="en-US" smtClean="0"/>
              <a:t>10/7/2015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B4FFFAF-0CE2-4A18-8885-B6D49813D6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5281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907849-302A-4DE5-9470-07995534C0BE}" type="datetimeFigureOut">
              <a:rPr lang="en-US" smtClean="0"/>
              <a:t>10/7/2015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B4FFFAF-0CE2-4A18-8885-B6D49813D6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93440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907849-302A-4DE5-9470-07995534C0BE}" type="datetimeFigureOut">
              <a:rPr lang="en-US" smtClean="0"/>
              <a:t>10/7/2015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B4FFFAF-0CE2-4A18-8885-B6D49813D686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12602746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907849-302A-4DE5-9470-07995534C0BE}" type="datetimeFigureOut">
              <a:rPr lang="en-US" smtClean="0"/>
              <a:t>10/7/2015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B4FFFAF-0CE2-4A18-8885-B6D49813D6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067314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907849-302A-4DE5-9470-07995534C0BE}" type="datetimeFigureOut">
              <a:rPr lang="en-US" smtClean="0"/>
              <a:t>10/7/2015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B4FFFAF-0CE2-4A18-8885-B6D49813D686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07624053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907849-302A-4DE5-9470-07995534C0BE}" type="datetimeFigureOut">
              <a:rPr lang="en-US" smtClean="0"/>
              <a:t>10/7/2015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B4FFFAF-0CE2-4A18-8885-B6D49813D6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317874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907849-302A-4DE5-9470-07995534C0BE}" type="datetimeFigureOut">
              <a:rPr lang="en-US" smtClean="0"/>
              <a:t>10/7/2015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4FFFAF-0CE2-4A18-8885-B6D49813D6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04597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907849-302A-4DE5-9470-07995534C0BE}" type="datetimeFigureOut">
              <a:rPr lang="en-US" smtClean="0"/>
              <a:t>10/7/2015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4FFFAF-0CE2-4A18-8885-B6D49813D6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99987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907849-302A-4DE5-9470-07995534C0BE}" type="datetimeFigureOut">
              <a:rPr lang="en-US" smtClean="0"/>
              <a:t>10/7/2015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4FFFAF-0CE2-4A18-8885-B6D49813D6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6523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907849-302A-4DE5-9470-07995534C0BE}" type="datetimeFigureOut">
              <a:rPr lang="en-US" smtClean="0"/>
              <a:t>10/7/2015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B4FFFAF-0CE2-4A18-8885-B6D49813D6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60437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907849-302A-4DE5-9470-07995534C0BE}" type="datetimeFigureOut">
              <a:rPr lang="en-US" smtClean="0"/>
              <a:t>10/7/2015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B4FFFAF-0CE2-4A18-8885-B6D49813D6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4310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907849-302A-4DE5-9470-07995534C0BE}" type="datetimeFigureOut">
              <a:rPr lang="en-US" smtClean="0"/>
              <a:t>10/7/2015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B4FFFAF-0CE2-4A18-8885-B6D49813D6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01223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907849-302A-4DE5-9470-07995534C0BE}" type="datetimeFigureOut">
              <a:rPr lang="en-US" smtClean="0"/>
              <a:t>10/7/2015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4FFFAF-0CE2-4A18-8885-B6D49813D6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15724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907849-302A-4DE5-9470-07995534C0BE}" type="datetimeFigureOut">
              <a:rPr lang="en-US" smtClean="0"/>
              <a:t>10/7/2015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4FFFAF-0CE2-4A18-8885-B6D49813D6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85099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907849-302A-4DE5-9470-07995534C0BE}" type="datetimeFigureOut">
              <a:rPr lang="en-US" smtClean="0"/>
              <a:t>10/7/2015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4FFFAF-0CE2-4A18-8885-B6D49813D6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38240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907849-302A-4DE5-9470-07995534C0BE}" type="datetimeFigureOut">
              <a:rPr lang="en-US" smtClean="0"/>
              <a:t>10/7/2015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B4FFFAF-0CE2-4A18-8885-B6D49813D6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43648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907849-302A-4DE5-9470-07995534C0BE}" type="datetimeFigureOut">
              <a:rPr lang="en-US" smtClean="0"/>
              <a:t>10/7/2015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B4FFFAF-0CE2-4A18-8885-B6D49813D6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12055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6" r:id="rId1"/>
    <p:sldLayoutId id="2147483727" r:id="rId2"/>
    <p:sldLayoutId id="2147483728" r:id="rId3"/>
    <p:sldLayoutId id="2147483729" r:id="rId4"/>
    <p:sldLayoutId id="2147483730" r:id="rId5"/>
    <p:sldLayoutId id="2147483731" r:id="rId6"/>
    <p:sldLayoutId id="2147483732" r:id="rId7"/>
    <p:sldLayoutId id="2147483733" r:id="rId8"/>
    <p:sldLayoutId id="2147483734" r:id="rId9"/>
    <p:sldLayoutId id="2147483735" r:id="rId10"/>
    <p:sldLayoutId id="2147483736" r:id="rId11"/>
    <p:sldLayoutId id="2147483737" r:id="rId12"/>
    <p:sldLayoutId id="2147483738" r:id="rId13"/>
    <p:sldLayoutId id="2147483739" r:id="rId14"/>
    <p:sldLayoutId id="2147483740" r:id="rId15"/>
    <p:sldLayoutId id="2147483741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://tinyurl.com/APTTDR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crl.edu/archiving-preservation/digital-archives/certification-assessment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hyperlink" Target="mailto:jsteele@jhu.edu" TargetMode="External"/><Relationship Id="rId3" Type="http://schemas.openxmlformats.org/officeDocument/2006/relationships/hyperlink" Target="mailto:bjd2b@eservices.virginia.edu" TargetMode="External"/><Relationship Id="rId7" Type="http://schemas.openxmlformats.org/officeDocument/2006/relationships/hyperlink" Target="mailto:ds2057@columbia.edu" TargetMode="External"/><Relationship Id="rId2" Type="http://schemas.openxmlformats.org/officeDocument/2006/relationships/hyperlink" Target="mailto:crowesn@ucmail.uc.edu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mailto:kmm6ef@eservices.virginia.edu" TargetMode="External"/><Relationship Id="rId5" Type="http://schemas.openxmlformats.org/officeDocument/2006/relationships/hyperlink" Target="https://cubmail.cc.columbia.edu/horde/imp/compose.php?to=ashart@email.unc.edu&amp;thismailbox=AP+Trust" TargetMode="External"/><Relationship Id="rId4" Type="http://schemas.openxmlformats.org/officeDocument/2006/relationships/hyperlink" Target="https://libraries.indiana.edu/email/node/194773/field_user_email" TargetMode="External"/><Relationship Id="rId9" Type="http://schemas.openxmlformats.org/officeDocument/2006/relationships/hyperlink" Target="https://cubmail.cc.columbia.edu/horde/imp/compose.php?to=daviss@columbia.edu&amp;thismailbox=AP+Trust" TargetMode="Externa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trac-audit-aptrust.cul.columbia.edu/trac/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tinyurl.com/APTTDR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APT Trustworthy Digital Repository / Certification Working Group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 smtClean="0"/>
              <a:t>Progress Report, October 2015</a:t>
            </a:r>
            <a:br>
              <a:rPr lang="en-US" sz="2400" dirty="0" smtClean="0"/>
            </a:br>
            <a:r>
              <a:rPr lang="en-US" sz="2400" dirty="0" smtClean="0"/>
              <a:t>Stephen Paul Davis, Columbia University Libraries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4271540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Evolving TDR Strategies / Issues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“Digital Preservation Maturity Model” (</a:t>
            </a:r>
            <a:r>
              <a:rPr lang="en-US" dirty="0" err="1" smtClean="0"/>
              <a:t>Tournesol</a:t>
            </a:r>
            <a:r>
              <a:rPr lang="en-US" dirty="0" smtClean="0"/>
              <a:t> Consulting)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“Data Seal of Approval” (Research Data)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New Standard:  ISO </a:t>
            </a:r>
            <a:r>
              <a:rPr lang="en-US" dirty="0"/>
              <a:t>16919:2014, Requirements for Bodies Providing Audit and Certification of Candidate Trustworthy Digital </a:t>
            </a:r>
            <a:r>
              <a:rPr lang="en-US" dirty="0" smtClean="0"/>
              <a:t>Repositories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Critiques of ISO 16363 – e.g., by Seth Anderson, </a:t>
            </a:r>
            <a:r>
              <a:rPr lang="en-US" dirty="0" err="1" smtClean="0"/>
              <a:t>Preservica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  <a:p>
            <a:r>
              <a:rPr lang="en-US" b="1" dirty="0" smtClean="0"/>
              <a:t>Important for APT to continue environmental scan of evolving TDR practices, policies, opportunities, initiatives and tooling.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791430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Related Task Areas / Topics for Discussion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Does </a:t>
            </a:r>
            <a:r>
              <a:rPr lang="en-US" dirty="0" err="1" smtClean="0"/>
              <a:t>APTrust’s</a:t>
            </a:r>
            <a:r>
              <a:rPr lang="en-US" dirty="0" smtClean="0"/>
              <a:t> implementation of the OAIS Reference Model conform to </a:t>
            </a:r>
            <a:r>
              <a:rPr lang="en-US" dirty="0"/>
              <a:t>ISO </a:t>
            </a:r>
            <a:r>
              <a:rPr lang="en-US" dirty="0" smtClean="0"/>
              <a:t>14721:2012</a:t>
            </a:r>
            <a:r>
              <a:rPr lang="en-US" dirty="0"/>
              <a:t>?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What should depositors’ SIPs include in order to meet OAIS and TDR requirements?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What role might </a:t>
            </a:r>
            <a:r>
              <a:rPr lang="en-US" dirty="0" err="1" smtClean="0"/>
              <a:t>APTrust</a:t>
            </a:r>
            <a:r>
              <a:rPr lang="en-US" dirty="0" smtClean="0"/>
              <a:t> have in supporting the “curation lifecycle”?</a:t>
            </a:r>
          </a:p>
          <a:p>
            <a:endParaRPr lang="en-US" dirty="0" smtClean="0"/>
          </a:p>
          <a:p>
            <a:r>
              <a:rPr lang="en-US" dirty="0" smtClean="0"/>
              <a:t>Does the preservation of born-digital content such as institutional records and research data raise new questions / bring new opportunities?</a:t>
            </a:r>
          </a:p>
          <a:p>
            <a:pPr marL="0" indent="0">
              <a:buNone/>
            </a:pP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46549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Proposed Timeframe for TDR/Cert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b="1" dirty="0" smtClean="0"/>
              <a:t>2015 November-December</a:t>
            </a:r>
            <a:r>
              <a:rPr lang="en-US" sz="2000" dirty="0" smtClean="0"/>
              <a:t>:  Document Current </a:t>
            </a:r>
            <a:r>
              <a:rPr lang="en-US" sz="2000" dirty="0" err="1" smtClean="0"/>
              <a:t>APTrust</a:t>
            </a:r>
            <a:r>
              <a:rPr lang="en-US" sz="2000" dirty="0" smtClean="0"/>
              <a:t> Environment; identify gaps, issues</a:t>
            </a:r>
            <a:br>
              <a:rPr lang="en-US" sz="2000" dirty="0" smtClean="0"/>
            </a:br>
            <a:endParaRPr lang="en-US" sz="2000" dirty="0" smtClean="0"/>
          </a:p>
          <a:p>
            <a:r>
              <a:rPr lang="en-US" sz="2000" b="1" dirty="0" smtClean="0"/>
              <a:t>2016 January-June</a:t>
            </a:r>
            <a:r>
              <a:rPr lang="en-US" sz="2000" dirty="0" smtClean="0"/>
              <a:t>:  Collaborate to fill gaps, address issues</a:t>
            </a:r>
            <a:br>
              <a:rPr lang="en-US" sz="2000" dirty="0" smtClean="0"/>
            </a:br>
            <a:endParaRPr lang="en-US" sz="2000" dirty="0" smtClean="0"/>
          </a:p>
          <a:p>
            <a:r>
              <a:rPr lang="en-US" sz="2000" b="1" dirty="0" smtClean="0"/>
              <a:t>2016 June-December:</a:t>
            </a:r>
            <a:r>
              <a:rPr lang="en-US" sz="2000" dirty="0" smtClean="0"/>
              <a:t>  Conduct full self-audit (possibly with outside consultant)</a:t>
            </a:r>
            <a:br>
              <a:rPr lang="en-US" sz="2000" dirty="0" smtClean="0"/>
            </a:br>
            <a:endParaRPr lang="en-US" sz="2000" dirty="0" smtClean="0"/>
          </a:p>
          <a:p>
            <a:r>
              <a:rPr lang="en-US" sz="2000" b="1" dirty="0" smtClean="0"/>
              <a:t>2017:</a:t>
            </a:r>
            <a:r>
              <a:rPr lang="en-US" sz="2000" dirty="0" smtClean="0"/>
              <a:t> Formal ISO 16363 Audit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42497949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Current info will be posted to </a:t>
            </a:r>
            <a:r>
              <a:rPr lang="en-US" dirty="0" smtClean="0">
                <a:hlinkClick r:id="rId2"/>
              </a:rPr>
              <a:t>http</a:t>
            </a:r>
            <a:r>
              <a:rPr lang="en-US" dirty="0">
                <a:hlinkClick r:id="rId2"/>
              </a:rPr>
              <a:t>://tinyurl.com/APTTDR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36156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548640" y="419246"/>
            <a:ext cx="11899900" cy="1325563"/>
          </a:xfrm>
        </p:spPr>
        <p:txBody>
          <a:bodyPr/>
          <a:lstStyle/>
          <a:p>
            <a:pPr algn="ctr"/>
            <a:r>
              <a:rPr lang="en-US" dirty="0" smtClean="0"/>
              <a:t>Why Create a Consortial</a:t>
            </a:r>
            <a:br>
              <a:rPr lang="en-US" dirty="0" smtClean="0"/>
            </a:br>
            <a:r>
              <a:rPr lang="en-US" dirty="0" smtClean="0"/>
              <a:t>Trustworthy Digital Repository?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50266" y="2125980"/>
            <a:ext cx="10515600" cy="5054600"/>
          </a:xfrm>
        </p:spPr>
        <p:txBody>
          <a:bodyPr>
            <a:normAutofit/>
          </a:bodyPr>
          <a:lstStyle/>
          <a:p>
            <a:pPr>
              <a:buClr>
                <a:schemeClr val="accent1">
                  <a:lumMod val="75000"/>
                </a:schemeClr>
              </a:buClr>
              <a:buFont typeface="Wingdings" panose="05000000000000000000" pitchFamily="2" charset="2"/>
              <a:buChar char="ü"/>
            </a:pPr>
            <a:r>
              <a:rPr lang="en-US" dirty="0" smtClean="0"/>
              <a:t>To responsibly preserve our </a:t>
            </a:r>
            <a:r>
              <a:rPr lang="en-US" u="sng" dirty="0" smtClean="0"/>
              <a:t>cultural record</a:t>
            </a:r>
            <a:r>
              <a:rPr lang="en-US" dirty="0" smtClean="0"/>
              <a:t> for the future</a:t>
            </a:r>
            <a:br>
              <a:rPr lang="en-US" dirty="0" smtClean="0"/>
            </a:br>
            <a:endParaRPr lang="en-US" dirty="0" smtClean="0"/>
          </a:p>
          <a:p>
            <a:pPr>
              <a:buClr>
                <a:schemeClr val="accent1">
                  <a:lumMod val="75000"/>
                </a:schemeClr>
              </a:buClr>
              <a:buFont typeface="Wingdings" panose="05000000000000000000" pitchFamily="2" charset="2"/>
              <a:buChar char="ü"/>
            </a:pPr>
            <a:r>
              <a:rPr lang="en-US" dirty="0" smtClean="0"/>
              <a:t>To be able to assure </a:t>
            </a:r>
            <a:r>
              <a:rPr lang="en-US" u="sng" dirty="0" smtClean="0"/>
              <a:t>donors</a:t>
            </a:r>
            <a:r>
              <a:rPr lang="en-US" dirty="0" smtClean="0"/>
              <a:t> that their digital and digitized collections will be responsibly</a:t>
            </a:r>
            <a:br>
              <a:rPr lang="en-US" dirty="0" smtClean="0"/>
            </a:br>
            <a:r>
              <a:rPr lang="en-US" dirty="0" smtClean="0"/>
              <a:t> cared for and made available over the long term</a:t>
            </a:r>
            <a:br>
              <a:rPr lang="en-US" dirty="0" smtClean="0"/>
            </a:br>
            <a:endParaRPr lang="en-US" dirty="0" smtClean="0"/>
          </a:p>
          <a:p>
            <a:pPr>
              <a:buClr>
                <a:schemeClr val="accent1">
                  <a:lumMod val="75000"/>
                </a:schemeClr>
              </a:buClr>
              <a:buFont typeface="Wingdings" panose="05000000000000000000" pitchFamily="2" charset="2"/>
              <a:buChar char="ü"/>
            </a:pPr>
            <a:r>
              <a:rPr lang="en-US" dirty="0" smtClean="0"/>
              <a:t>To be able to assure </a:t>
            </a:r>
            <a:r>
              <a:rPr lang="en-US" u="sng" dirty="0" smtClean="0"/>
              <a:t>funding agencies</a:t>
            </a:r>
            <a:r>
              <a:rPr lang="en-US" dirty="0" smtClean="0"/>
              <a:t> that their grants and gifts will yield long-term benefits</a:t>
            </a:r>
            <a:br>
              <a:rPr lang="en-US" dirty="0" smtClean="0"/>
            </a:br>
            <a:endParaRPr lang="en-US" dirty="0" smtClean="0"/>
          </a:p>
          <a:p>
            <a:pPr>
              <a:buClr>
                <a:schemeClr val="accent1">
                  <a:lumMod val="75000"/>
                </a:schemeClr>
              </a:buClr>
              <a:buFont typeface="Wingdings" panose="05000000000000000000" pitchFamily="2" charset="2"/>
              <a:buChar char="ü"/>
            </a:pPr>
            <a:r>
              <a:rPr lang="en-US" dirty="0" smtClean="0"/>
              <a:t>To make it unnecessary for individual institutions to build </a:t>
            </a:r>
            <a:r>
              <a:rPr lang="en-US" u="sng" dirty="0" smtClean="0"/>
              <a:t>separate, standalone</a:t>
            </a:r>
            <a:r>
              <a:rPr lang="en-US" dirty="0" smtClean="0"/>
              <a:t> preservation repositories</a:t>
            </a:r>
            <a:br>
              <a:rPr lang="en-US" dirty="0" smtClean="0"/>
            </a:br>
            <a:endParaRPr lang="en-US" dirty="0" smtClean="0"/>
          </a:p>
          <a:p>
            <a:pPr>
              <a:buClr>
                <a:schemeClr val="accent1">
                  <a:lumMod val="75000"/>
                </a:schemeClr>
              </a:buClr>
              <a:buFont typeface="Wingdings" panose="05000000000000000000" pitchFamily="2" charset="2"/>
              <a:buChar char="ü"/>
            </a:pPr>
            <a:r>
              <a:rPr lang="en-US" dirty="0" smtClean="0"/>
              <a:t>To </a:t>
            </a:r>
            <a:r>
              <a:rPr lang="en-US" u="sng" dirty="0" smtClean="0"/>
              <a:t>reduce the costs</a:t>
            </a:r>
            <a:r>
              <a:rPr lang="en-US" dirty="0" smtClean="0"/>
              <a:t> of long-term preservation</a:t>
            </a:r>
            <a:br>
              <a:rPr lang="en-US" dirty="0" smtClean="0"/>
            </a:b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63902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a TDR? (Reminder)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repository that has implemented </a:t>
            </a:r>
            <a:r>
              <a:rPr lang="en-US" b="1" i="1" dirty="0" smtClean="0"/>
              <a:t>ISO </a:t>
            </a:r>
            <a:r>
              <a:rPr lang="en-US" b="1" i="1" dirty="0"/>
              <a:t>14721:2012, Space data and information transfer systems – Open archival information system (OAIS) – Reference </a:t>
            </a:r>
            <a:r>
              <a:rPr lang="en-US" b="1" i="1" dirty="0" smtClean="0"/>
              <a:t>model</a:t>
            </a:r>
            <a:br>
              <a:rPr lang="en-US" b="1" i="1" dirty="0" smtClean="0"/>
            </a:br>
            <a:endParaRPr lang="en-US" b="1" i="1" dirty="0" smtClean="0"/>
          </a:p>
          <a:p>
            <a:r>
              <a:rPr lang="en-US" dirty="0" smtClean="0"/>
              <a:t>A repository that is in compliance </a:t>
            </a:r>
            <a:r>
              <a:rPr lang="en-US" dirty="0"/>
              <a:t>with </a:t>
            </a:r>
            <a:r>
              <a:rPr lang="en-US" b="1" i="1" dirty="0"/>
              <a:t>ISO </a:t>
            </a:r>
            <a:r>
              <a:rPr lang="en-US" b="1" i="1" dirty="0" smtClean="0"/>
              <a:t>16363:201, Space </a:t>
            </a:r>
            <a:r>
              <a:rPr lang="en-US" b="1" i="1" dirty="0"/>
              <a:t>data and information transfer systems -- Audit and certification of trustworthy digital </a:t>
            </a:r>
            <a:r>
              <a:rPr lang="en-US" b="1" i="1" dirty="0" smtClean="0"/>
              <a:t>repositories</a:t>
            </a:r>
            <a:br>
              <a:rPr lang="en-US" b="1" i="1" dirty="0" smtClean="0"/>
            </a:br>
            <a:endParaRPr lang="en-US" b="1" i="1" dirty="0" smtClean="0"/>
          </a:p>
          <a:p>
            <a:r>
              <a:rPr lang="en-US" dirty="0" smtClean="0"/>
              <a:t>A repository that has undergone certification according </a:t>
            </a:r>
            <a:r>
              <a:rPr lang="en-US" dirty="0"/>
              <a:t>to </a:t>
            </a:r>
            <a:r>
              <a:rPr lang="en-US" b="1" i="1" dirty="0"/>
              <a:t>ISO 16919:2014, Requirements for Bodies Providing Audit and Certification of Candidate Trustworthy Digital Repositories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88067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32109" y="1173480"/>
            <a:ext cx="10515600" cy="596900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Organizational Infrastructure</a:t>
            </a:r>
          </a:p>
          <a:p>
            <a:pPr lvl="1"/>
            <a:r>
              <a:rPr lang="en-US" dirty="0" smtClean="0"/>
              <a:t>Governance and Organizational Viability</a:t>
            </a:r>
          </a:p>
          <a:p>
            <a:pPr lvl="1"/>
            <a:r>
              <a:rPr lang="en-US" dirty="0" smtClean="0"/>
              <a:t>Organizational Structure and Staffing</a:t>
            </a:r>
          </a:p>
          <a:p>
            <a:pPr lvl="1"/>
            <a:r>
              <a:rPr lang="en-US" dirty="0" smtClean="0"/>
              <a:t>Preservation Policy and Framework</a:t>
            </a:r>
          </a:p>
          <a:p>
            <a:pPr lvl="1"/>
            <a:r>
              <a:rPr lang="en-US" dirty="0" smtClean="0"/>
              <a:t>Financial Sustainability</a:t>
            </a:r>
            <a:br>
              <a:rPr lang="en-US" dirty="0" smtClean="0"/>
            </a:br>
            <a:endParaRPr lang="en-US" dirty="0" smtClean="0"/>
          </a:p>
          <a:p>
            <a:pPr marL="0" indent="0">
              <a:buNone/>
            </a:pP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Digital Object Management</a:t>
            </a:r>
          </a:p>
          <a:p>
            <a:pPr lvl="1"/>
            <a:r>
              <a:rPr lang="en-US" dirty="0" smtClean="0"/>
              <a:t>Acquisition of Content</a:t>
            </a:r>
          </a:p>
          <a:p>
            <a:pPr lvl="1"/>
            <a:r>
              <a:rPr lang="en-US" dirty="0" smtClean="0"/>
              <a:t>Creation of Archival Information Package</a:t>
            </a:r>
          </a:p>
          <a:p>
            <a:pPr lvl="1"/>
            <a:r>
              <a:rPr lang="en-US" dirty="0" smtClean="0"/>
              <a:t>Preservation Planning</a:t>
            </a:r>
          </a:p>
          <a:p>
            <a:pPr lvl="1"/>
            <a:r>
              <a:rPr lang="en-US" dirty="0" smtClean="0"/>
              <a:t>Access Management</a:t>
            </a:r>
            <a:br>
              <a:rPr lang="en-US" dirty="0" smtClean="0"/>
            </a:br>
            <a:endParaRPr lang="en-US" dirty="0" smtClean="0"/>
          </a:p>
          <a:p>
            <a:pPr marL="0" indent="0">
              <a:buNone/>
            </a:pP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Infrastructure and Security Risk Management</a:t>
            </a:r>
          </a:p>
          <a:p>
            <a:pPr lvl="1"/>
            <a:r>
              <a:rPr lang="en-US" dirty="0" smtClean="0"/>
              <a:t>Content </a:t>
            </a:r>
            <a:r>
              <a:rPr lang="en-US" dirty="0"/>
              <a:t>Replication</a:t>
            </a:r>
          </a:p>
          <a:p>
            <a:pPr lvl="1"/>
            <a:r>
              <a:rPr lang="en-US" dirty="0" smtClean="0"/>
              <a:t>Technology Inventory and Monitoring</a:t>
            </a:r>
          </a:p>
          <a:p>
            <a:pPr lvl="1"/>
            <a:r>
              <a:rPr lang="en-US" dirty="0" smtClean="0"/>
              <a:t>Technical Audits</a:t>
            </a:r>
          </a:p>
          <a:p>
            <a:pPr lvl="1"/>
            <a:r>
              <a:rPr lang="en-US" dirty="0" smtClean="0"/>
              <a:t>Software Replacement and Monitoring</a:t>
            </a:r>
          </a:p>
          <a:p>
            <a:pPr lvl="1"/>
            <a:endParaRPr lang="en-US" dirty="0" smtClean="0"/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-200463" y="465594"/>
            <a:ext cx="119507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latin typeface="+mj-lt"/>
              </a:rPr>
              <a:t>Key Characteristics of a TDR</a:t>
            </a:r>
            <a:endParaRPr lang="en-US" sz="40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0512703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77332" y="638178"/>
            <a:ext cx="8911687" cy="1280890"/>
          </a:xfrm>
        </p:spPr>
        <p:txBody>
          <a:bodyPr/>
          <a:lstStyle/>
          <a:p>
            <a:r>
              <a:rPr lang="en-US" dirty="0" err="1" smtClean="0"/>
              <a:t>APTrust’s</a:t>
            </a:r>
            <a:r>
              <a:rPr lang="en-US" dirty="0" smtClean="0"/>
              <a:t> Opportunity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75145" y="2045677"/>
            <a:ext cx="8915400" cy="3777622"/>
          </a:xfrm>
        </p:spPr>
        <p:txBody>
          <a:bodyPr>
            <a:normAutofit/>
          </a:bodyPr>
          <a:lstStyle/>
          <a:p>
            <a:r>
              <a:rPr lang="en-US" dirty="0" smtClean="0"/>
              <a:t>To build a TDR from the ground up rather than after the fact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/>
              <a:t>To help shape the technical, policy and organizational framework of APT to meet the goal of “trustworthiness</a:t>
            </a:r>
            <a:r>
              <a:rPr lang="en-US" dirty="0" smtClean="0"/>
              <a:t>”</a:t>
            </a:r>
            <a:br>
              <a:rPr lang="en-US" dirty="0" smtClean="0"/>
            </a:br>
            <a:endParaRPr lang="en-US" dirty="0"/>
          </a:p>
          <a:p>
            <a:r>
              <a:rPr lang="en-US" dirty="0" smtClean="0"/>
              <a:t>To save time and money when formal audit and certification is conducted</a:t>
            </a:r>
          </a:p>
          <a:p>
            <a:pPr marL="0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6751430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Which Repositories Have Already Been Certified?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en-US" dirty="0" smtClean="0"/>
          </a:p>
          <a:p>
            <a:r>
              <a:rPr lang="en-US" dirty="0" smtClean="0"/>
              <a:t>Canadiana.org (2015)</a:t>
            </a:r>
            <a:endParaRPr lang="en-US" dirty="0"/>
          </a:p>
          <a:p>
            <a:r>
              <a:rPr lang="en-US" dirty="0"/>
              <a:t>CLOCKSS (2014)</a:t>
            </a:r>
          </a:p>
          <a:p>
            <a:r>
              <a:rPr lang="en-US" dirty="0"/>
              <a:t>Scholars Portal (2013)</a:t>
            </a:r>
            <a:endParaRPr lang="en-US" dirty="0" smtClean="0"/>
          </a:p>
          <a:p>
            <a:r>
              <a:rPr lang="en-US" dirty="0" err="1" smtClean="0"/>
              <a:t>Chronopolis</a:t>
            </a:r>
            <a:r>
              <a:rPr lang="en-US" dirty="0" smtClean="0"/>
              <a:t> (2012)</a:t>
            </a:r>
            <a:endParaRPr lang="en-US" dirty="0"/>
          </a:p>
          <a:p>
            <a:r>
              <a:rPr lang="en-US" dirty="0" err="1" smtClean="0"/>
              <a:t>Hathitrust</a:t>
            </a:r>
            <a:r>
              <a:rPr lang="en-US" dirty="0" smtClean="0"/>
              <a:t> (2011)</a:t>
            </a:r>
            <a:endParaRPr lang="en-US" dirty="0"/>
          </a:p>
          <a:p>
            <a:r>
              <a:rPr lang="en-US" dirty="0" smtClean="0"/>
              <a:t>Portico (2010)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  <a:p>
            <a:pPr marL="0" indent="0">
              <a:buNone/>
            </a:pPr>
            <a:r>
              <a:rPr lang="en-US" dirty="0"/>
              <a:t>(Per CRL </a:t>
            </a:r>
            <a:r>
              <a:rPr lang="en-US" dirty="0">
                <a:hlinkClick r:id="rId2"/>
              </a:rPr>
              <a:t>https://</a:t>
            </a:r>
            <a:r>
              <a:rPr lang="en-US" dirty="0" smtClean="0">
                <a:hlinkClick r:id="rId2"/>
              </a:rPr>
              <a:t>www.crl.edu/archiving-preservation/digital-archives/certification-assessment</a:t>
            </a:r>
            <a:r>
              <a:rPr lang="en-US" dirty="0" smtClean="0"/>
              <a:t> -- 10/2/2014)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4920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TDR/Cert Working Group Members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Sean Crowe, University of Cincinnati (</a:t>
            </a:r>
            <a:r>
              <a:rPr lang="en-US" dirty="0">
                <a:hlinkClick r:id="rId2"/>
              </a:rPr>
              <a:t>crowesn@ucmail.uc.edu</a:t>
            </a:r>
            <a:r>
              <a:rPr lang="en-US" dirty="0"/>
              <a:t>)</a:t>
            </a:r>
          </a:p>
          <a:p>
            <a:r>
              <a:rPr lang="en-US" dirty="0"/>
              <a:t>Bradley Daigle, </a:t>
            </a:r>
            <a:r>
              <a:rPr lang="en-US" dirty="0" err="1"/>
              <a:t>UVa</a:t>
            </a:r>
            <a:r>
              <a:rPr lang="en-US" dirty="0"/>
              <a:t> (</a:t>
            </a:r>
            <a:r>
              <a:rPr lang="en-US" dirty="0">
                <a:hlinkClick r:id="rId3"/>
              </a:rPr>
              <a:t>bjd2b@eservices.virginia.edu</a:t>
            </a:r>
            <a:r>
              <a:rPr lang="en-US" dirty="0"/>
              <a:t>)</a:t>
            </a:r>
          </a:p>
          <a:p>
            <a:r>
              <a:rPr lang="en-US" dirty="0"/>
              <a:t>Heidi </a:t>
            </a:r>
            <a:r>
              <a:rPr lang="en-US" dirty="0" err="1"/>
              <a:t>Dowding</a:t>
            </a:r>
            <a:r>
              <a:rPr lang="en-US" dirty="0"/>
              <a:t>, Indiana University ( </a:t>
            </a:r>
            <a:r>
              <a:rPr lang="en-US" dirty="0">
                <a:hlinkClick r:id="rId4"/>
              </a:rPr>
              <a:t>heidowdi@indiana.edu</a:t>
            </a:r>
            <a:r>
              <a:rPr lang="en-US" dirty="0"/>
              <a:t> )</a:t>
            </a:r>
          </a:p>
          <a:p>
            <a:r>
              <a:rPr lang="en-US" dirty="0"/>
              <a:t>Andrew Hart, UNC (</a:t>
            </a:r>
            <a:r>
              <a:rPr lang="en-US" dirty="0">
                <a:hlinkClick r:id="rId5"/>
              </a:rPr>
              <a:t>ashart@email.unc.edu</a:t>
            </a:r>
            <a:r>
              <a:rPr lang="en-US" dirty="0"/>
              <a:t>)</a:t>
            </a:r>
          </a:p>
          <a:p>
            <a:r>
              <a:rPr lang="en-US" dirty="0"/>
              <a:t>Kara </a:t>
            </a:r>
            <a:r>
              <a:rPr lang="en-US" dirty="0" err="1"/>
              <a:t>McClurken</a:t>
            </a:r>
            <a:r>
              <a:rPr lang="en-US" dirty="0"/>
              <a:t>, </a:t>
            </a:r>
            <a:r>
              <a:rPr lang="en-US" dirty="0" err="1"/>
              <a:t>UVa</a:t>
            </a:r>
            <a:r>
              <a:rPr lang="en-US" dirty="0"/>
              <a:t> (</a:t>
            </a:r>
            <a:r>
              <a:rPr lang="en-US" dirty="0">
                <a:hlinkClick r:id="rId6"/>
              </a:rPr>
              <a:t>kmm6ef@eservices.virginia.edu</a:t>
            </a:r>
            <a:r>
              <a:rPr lang="en-US" dirty="0"/>
              <a:t>)</a:t>
            </a:r>
          </a:p>
          <a:p>
            <a:r>
              <a:rPr lang="en-US" dirty="0"/>
              <a:t>Dina </a:t>
            </a:r>
            <a:r>
              <a:rPr lang="en-US" dirty="0" err="1"/>
              <a:t>Sokolova</a:t>
            </a:r>
            <a:r>
              <a:rPr lang="en-US" dirty="0"/>
              <a:t>, Columbia (</a:t>
            </a:r>
            <a:r>
              <a:rPr lang="en-US" dirty="0">
                <a:hlinkClick r:id="rId7"/>
              </a:rPr>
              <a:t>ds2057@columbia.edu</a:t>
            </a:r>
            <a:r>
              <a:rPr lang="en-US" dirty="0"/>
              <a:t>)</a:t>
            </a:r>
          </a:p>
          <a:p>
            <a:r>
              <a:rPr lang="en-US" dirty="0"/>
              <a:t>Jordon Steele, Johns Hopkins (</a:t>
            </a:r>
            <a:r>
              <a:rPr lang="en-US" dirty="0">
                <a:hlinkClick r:id="rId8"/>
              </a:rPr>
              <a:t>jsteele@jhu.edu</a:t>
            </a:r>
            <a:r>
              <a:rPr lang="en-US" dirty="0"/>
              <a:t>)</a:t>
            </a:r>
          </a:p>
          <a:p>
            <a:r>
              <a:rPr lang="en-US" dirty="0"/>
              <a:t>Stephen Davis, Columbia, Sub-Group Lead (</a:t>
            </a:r>
            <a:r>
              <a:rPr lang="en-US" dirty="0">
                <a:hlinkClick r:id="rId9"/>
              </a:rPr>
              <a:t>daviss@columbia.edu</a:t>
            </a:r>
            <a:r>
              <a:rPr lang="en-US" dirty="0"/>
              <a:t>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15675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Working Group Methodology: 2015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Study ISO 16363: </a:t>
            </a:r>
            <a:r>
              <a:rPr lang="en-US" dirty="0"/>
              <a:t>Audit and certification of trustworthy digital </a:t>
            </a:r>
            <a:r>
              <a:rPr lang="en-US" dirty="0" smtClean="0"/>
              <a:t>repositories</a:t>
            </a:r>
          </a:p>
          <a:p>
            <a:r>
              <a:rPr lang="en-US" dirty="0" smtClean="0"/>
              <a:t>Identify current APT organizational structure</a:t>
            </a:r>
          </a:p>
          <a:p>
            <a:r>
              <a:rPr lang="en-US" dirty="0" smtClean="0"/>
              <a:t>Identify highest priority ISO requirements</a:t>
            </a:r>
          </a:p>
          <a:p>
            <a:r>
              <a:rPr lang="en-US" dirty="0" smtClean="0"/>
              <a:t>Locate and document existing documentation addressing ISO requirements</a:t>
            </a:r>
          </a:p>
          <a:p>
            <a:r>
              <a:rPr lang="en-US" dirty="0" smtClean="0"/>
              <a:t>Identify areas where there is no appropriate documentation – or no appropriate policies, procedures, strategies</a:t>
            </a:r>
            <a:endParaRPr lang="en-US" dirty="0"/>
          </a:p>
          <a:p>
            <a:r>
              <a:rPr lang="en-US" dirty="0" smtClean="0"/>
              <a:t>Ask questions, elicit answers, encourage creation of policies, procedures, strategies and documentation as needed</a:t>
            </a:r>
          </a:p>
          <a:p>
            <a:r>
              <a:rPr lang="en-US" dirty="0" smtClean="0"/>
              <a:t>Put in place mechanism for change monitoring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21644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TDR / Cert Working Group Tools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Nancy </a:t>
            </a:r>
            <a:r>
              <a:rPr lang="en-US" dirty="0"/>
              <a:t>McGovern’s ISO/TDR Drupal </a:t>
            </a:r>
            <a:r>
              <a:rPr lang="en-US" dirty="0" smtClean="0"/>
              <a:t>application – AP Trust Edition</a:t>
            </a:r>
            <a:r>
              <a:rPr lang="en-US" dirty="0"/>
              <a:t/>
            </a:r>
            <a:br>
              <a:rPr lang="en-US" dirty="0"/>
            </a:br>
            <a:r>
              <a:rPr lang="en-US" dirty="0">
                <a:hlinkClick r:id="rId3"/>
              </a:rPr>
              <a:t>https://</a:t>
            </a:r>
            <a:r>
              <a:rPr lang="en-US" dirty="0" smtClean="0">
                <a:hlinkClick r:id="rId3"/>
              </a:rPr>
              <a:t>trac-audit-aptrust.cul.columbia.edu/trac/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  <a:p>
            <a:r>
              <a:rPr lang="en-US" dirty="0"/>
              <a:t>Documentation Library on Google </a:t>
            </a:r>
            <a:r>
              <a:rPr lang="en-US" dirty="0" smtClean="0"/>
              <a:t>Drive</a:t>
            </a:r>
            <a:br>
              <a:rPr lang="en-US" dirty="0" smtClean="0"/>
            </a:br>
            <a:r>
              <a:rPr lang="en-US" dirty="0">
                <a:hlinkClick r:id="rId4"/>
              </a:rPr>
              <a:t>http://tinyurl.com/APTTDR</a:t>
            </a:r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81480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2187</TotalTime>
  <Words>345</Words>
  <Application>Microsoft Office PowerPoint</Application>
  <PresentationFormat>Widescreen</PresentationFormat>
  <Paragraphs>84</Paragraphs>
  <Slides>13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Arial</vt:lpstr>
      <vt:lpstr>Calibri</vt:lpstr>
      <vt:lpstr>Century Gothic</vt:lpstr>
      <vt:lpstr>Wingdings</vt:lpstr>
      <vt:lpstr>Wingdings 3</vt:lpstr>
      <vt:lpstr>Wisp</vt:lpstr>
      <vt:lpstr>APT Trustworthy Digital Repository / Certification Working Group</vt:lpstr>
      <vt:lpstr>Why Create a Consortial Trustworthy Digital Repository?</vt:lpstr>
      <vt:lpstr>What is a TDR? (Reminder)</vt:lpstr>
      <vt:lpstr>PowerPoint Presentation</vt:lpstr>
      <vt:lpstr>APTrust’s Opportunity </vt:lpstr>
      <vt:lpstr>Which Repositories Have Already Been Certified?</vt:lpstr>
      <vt:lpstr>TDR/Cert Working Group Members</vt:lpstr>
      <vt:lpstr>Working Group Methodology: 2015</vt:lpstr>
      <vt:lpstr>TDR / Cert Working Group Tools</vt:lpstr>
      <vt:lpstr>Evolving TDR Strategies / Issues</vt:lpstr>
      <vt:lpstr>Related Task Areas / Topics for Discussion </vt:lpstr>
      <vt:lpstr>Proposed Timeframe for TDR/Cert</vt:lpstr>
      <vt:lpstr>Current info will be posted to http://tinyurl.com/APTTDR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APT TDR</dc:title>
  <dc:creator>Stephen Davis</dc:creator>
  <cp:lastModifiedBy>Stephen Davis</cp:lastModifiedBy>
  <cp:revision>32</cp:revision>
  <dcterms:created xsi:type="dcterms:W3CDTF">2015-10-03T18:53:22Z</dcterms:created>
  <dcterms:modified xsi:type="dcterms:W3CDTF">2015-10-07T23:47:05Z</dcterms:modified>
</cp:coreProperties>
</file>