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15"/>
  </p:notesMasterIdLst>
  <p:sldIdLst>
    <p:sldId id="256" r:id="rId2"/>
    <p:sldId id="258" r:id="rId3"/>
    <p:sldId id="261" r:id="rId4"/>
    <p:sldId id="260" r:id="rId5"/>
    <p:sldId id="257" r:id="rId6"/>
    <p:sldId id="259" r:id="rId7"/>
    <p:sldId id="265" r:id="rId8"/>
    <p:sldId id="266" r:id="rId9"/>
    <p:sldId id="262" r:id="rId10"/>
    <p:sldId id="263" r:id="rId11"/>
    <p:sldId id="268" r:id="rId12"/>
    <p:sldId id="264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0" autoAdjust="0"/>
    <p:restoredTop sz="94595" autoAdjust="0"/>
  </p:normalViewPr>
  <p:slideViewPr>
    <p:cSldViewPr snapToGrid="0" snapToObjects="1">
      <p:cViewPr>
        <p:scale>
          <a:sx n="80" d="100"/>
          <a:sy n="80" d="100"/>
        </p:scale>
        <p:origin x="-792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4416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4F39B0-3A42-B943-A245-C1BDDC01B857}" type="datetimeFigureOut">
              <a:rPr lang="en-US" smtClean="0"/>
              <a:t>7/8/2016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14D103-6792-D34B-8FF7-A68B28BD7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347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During the last 18 years of his life, he gave away to charities, foundations, and universities about $350 million</a:t>
            </a:r>
            <a:r>
              <a:rPr lang="en-US" sz="1200" kern="12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[3]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(in 2015 share of GDP, $78.6 billion) – almost 90 percent of his fortune.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4D103-6792-D34B-8FF7-A68B28BD7ED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7182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Gunnar Myrdal’s landmark study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 American Dilemma: The Negro Problem and Modern Democracy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published in 1944.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4D103-6792-D34B-8FF7-A68B28BD7ED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9117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1413E3-6862-4FF7-86C3-616A649783F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5976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1413E3-6862-4FF7-86C3-616A649783F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0524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1413E3-6862-4FF7-86C3-616A649783F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5976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9C06D-4ED8-42C6-905D-CA84CA1B6CBF}" type="datetime2">
              <a:rPr lang="en-US" smtClean="0"/>
              <a:t>Friday, July 08, 2016</a:t>
            </a:fld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EEE0E-EDB0-4D84-86B0-50833DF22902}" type="datetime2">
              <a:rPr lang="en-US" smtClean="0"/>
              <a:t>Friday, July 08,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372C-B5AB-4C39-B273-B99224EB4DD5}" type="datetime2">
              <a:rPr lang="en-US" smtClean="0"/>
              <a:t>Friday, July 08,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t>Friday, July 08, 2016</a:t>
            </a:fld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DC4-3D19-4983-B478-82F6B8E5AB66}" type="datetime2">
              <a:rPr lang="en-US" smtClean="0"/>
              <a:t>Friday, July 08, 2016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82477-D5D3-4181-8C11-75D0F2433A87}" type="datetime2">
              <a:rPr lang="en-US" smtClean="0"/>
              <a:t>Friday, July 08, 2016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E253B-1893-4367-8BAE-DF4BC10DC578}" type="datetime2">
              <a:rPr lang="en-US" smtClean="0"/>
              <a:t>Friday, July 08, 2016</a:t>
            </a:fld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300D-25B3-4603-86C9-4CB776489F00}" type="datetime2">
              <a:rPr lang="en-US" smtClean="0"/>
              <a:t>Friday, July 08, 2016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4AD9-FCC8-48B7-B85B-012A91320DFF}" type="datetime2">
              <a:rPr lang="en-US" smtClean="0"/>
              <a:t>Friday, July 08, 2016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2DC50-D5DB-4F94-B367-9876CD2C4012}" type="datetime2">
              <a:rPr lang="en-US" smtClean="0"/>
              <a:t>Friday, July 08, 2016</a:t>
            </a:fld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B412-E790-42EA-81FE-2925D3A43D91}" type="datetime2">
              <a:rPr lang="en-US" smtClean="0"/>
              <a:t>Friday, July 08, 2016</a:t>
            </a:fld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0B385921-A91A-409C-921C-0E0EC1E750EC}" type="datetime2">
              <a:rPr lang="en-US" smtClean="0"/>
              <a:t>Friday, July 08, 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lumbia.edu/cu/lweb/digital/collections/oral_hist/carnegie/about-project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39" y="1219200"/>
            <a:ext cx="7692865" cy="2152650"/>
          </a:xfrm>
        </p:spPr>
        <p:txBody>
          <a:bodyPr/>
          <a:lstStyle/>
          <a:p>
            <a:r>
              <a:rPr lang="en-US" sz="5400" dirty="0" smtClean="0"/>
              <a:t>Carnegie Corporation </a:t>
            </a:r>
            <a:br>
              <a:rPr lang="en-US" sz="5400" dirty="0" smtClean="0"/>
            </a:br>
            <a:r>
              <a:rPr lang="en-US" sz="5400" dirty="0" smtClean="0"/>
              <a:t>of New York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Digital Past and Future</a:t>
            </a:r>
          </a:p>
          <a:p>
            <a:r>
              <a:rPr lang="en-US" sz="1700" dirty="0" smtClean="0"/>
              <a:t>Stephen Davis and Sean Quimby</a:t>
            </a: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695341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953" y="296893"/>
            <a:ext cx="8858901" cy="5846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190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82121" y="605414"/>
            <a:ext cx="7786865" cy="3657599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en-US" sz="2400" dirty="0" smtClean="0"/>
              <a:t>Outsourced / Collaborative Programming Development</a:t>
            </a:r>
          </a:p>
          <a:p>
            <a:endParaRPr lang="en-US" dirty="0" smtClean="0"/>
          </a:p>
          <a:p>
            <a:r>
              <a:rPr lang="en-US" dirty="0" smtClean="0"/>
              <a:t>Oral History Synchronizer module (OHMS-like)</a:t>
            </a:r>
          </a:p>
          <a:p>
            <a:r>
              <a:rPr lang="en-US" dirty="0" smtClean="0"/>
              <a:t>Oral History Presentation module</a:t>
            </a:r>
          </a:p>
          <a:p>
            <a:r>
              <a:rPr lang="en-US" dirty="0" smtClean="0"/>
              <a:t>Rights and Permissions module</a:t>
            </a:r>
          </a:p>
          <a:p>
            <a:pPr marL="18288" indent="0">
              <a:buNone/>
            </a:pPr>
            <a:endParaRPr lang="en-US" dirty="0" smtClean="0"/>
          </a:p>
          <a:p>
            <a:pPr marL="18288" indent="0">
              <a:buNone/>
            </a:pPr>
            <a:r>
              <a:rPr lang="en-US" dirty="0" smtClean="0"/>
              <a:t>All integrated within our Fedora/Hydra/Blacklight stack but able to be used by other institutions if desired.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725492" cy="914400"/>
          </a:xfrm>
        </p:spPr>
        <p:txBody>
          <a:bodyPr/>
          <a:lstStyle/>
          <a:p>
            <a:r>
              <a:rPr lang="en-US" dirty="0" smtClean="0"/>
              <a:t>The Software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261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798" y="293420"/>
            <a:ext cx="8853477" cy="5974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374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664" y="4876800"/>
            <a:ext cx="7543800" cy="914400"/>
          </a:xfrm>
        </p:spPr>
        <p:txBody>
          <a:bodyPr/>
          <a:lstStyle/>
          <a:p>
            <a:pPr algn="ctr"/>
            <a:r>
              <a:rPr lang="en-US" dirty="0"/>
              <a:t>Thank you.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3705" y="305972"/>
            <a:ext cx="3303719" cy="4359746"/>
          </a:xfrm>
        </p:spPr>
      </p:pic>
    </p:spTree>
    <p:extLst>
      <p:ext uri="{BB962C8B-B14F-4D97-AF65-F5344CB8AC3E}">
        <p14:creationId xmlns:p14="http://schemas.microsoft.com/office/powerpoint/2010/main" val="261556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479117" y="739450"/>
            <a:ext cx="7315200" cy="4330249"/>
          </a:xfrm>
        </p:spPr>
        <p:txBody>
          <a:bodyPr>
            <a:noAutofit/>
          </a:bodyPr>
          <a:lstStyle/>
          <a:p>
            <a:r>
              <a:rPr lang="en-US" sz="1800" dirty="0" smtClean="0"/>
              <a:t>CCNY was founded in 1911 by Andrew Carnegie with an investment of $125 million “to promote the advancement and diffusion of knowledge and understanding.”</a:t>
            </a:r>
          </a:p>
          <a:p>
            <a:r>
              <a:rPr lang="en-US" sz="1800" dirty="0" smtClean="0"/>
              <a:t>Over the years funding priorities have changed, but the core values have always included education and international peace.</a:t>
            </a:r>
          </a:p>
          <a:p>
            <a:r>
              <a:rPr lang="en-US" sz="1800" dirty="0" smtClean="0"/>
              <a:t>Notable projects/grantees included library construction (1883-1929), TIAA </a:t>
            </a:r>
            <a:r>
              <a:rPr lang="en-US" sz="1800" dirty="0" err="1" smtClean="0"/>
              <a:t>Cref</a:t>
            </a:r>
            <a:r>
              <a:rPr lang="en-US" sz="1800" dirty="0" smtClean="0"/>
              <a:t> (1918), the Tuskegee Institute (1921), White House Fellows Program (1964)</a:t>
            </a:r>
            <a:r>
              <a:rPr lang="en-US" sz="1800" i="1" dirty="0" smtClean="0"/>
              <a:t>, Sesame Street</a:t>
            </a:r>
            <a:r>
              <a:rPr lang="en-US" sz="1800" dirty="0" smtClean="0"/>
              <a:t> (1969), NPR (1970)</a:t>
            </a:r>
            <a:endParaRPr lang="en-US" sz="1800" dirty="0"/>
          </a:p>
          <a:p>
            <a:r>
              <a:rPr lang="en-US" sz="1800" dirty="0" smtClean="0"/>
              <a:t>CCNY placed its corporate records with Columbia’s Rare Book &amp; Manuscript Library in 1990 and funds a full-time archivist (Jennifer </a:t>
            </a:r>
            <a:r>
              <a:rPr lang="en-US" sz="1800" dirty="0" err="1" smtClean="0"/>
              <a:t>Comins</a:t>
            </a:r>
            <a:r>
              <a:rPr lang="en-US" sz="1800" dirty="0" smtClean="0"/>
              <a:t>) to process and provide access to them.</a:t>
            </a:r>
          </a:p>
          <a:p>
            <a:r>
              <a:rPr lang="en-US" sz="1800" dirty="0" smtClean="0"/>
              <a:t>The archive continues to grow. At present, it comprises more than 1,000 linear feet. CCNY has moved to a paperless grants management system (</a:t>
            </a:r>
            <a:r>
              <a:rPr lang="en-US" sz="1800" dirty="0" err="1" smtClean="0"/>
              <a:t>Fluxx</a:t>
            </a:r>
            <a:r>
              <a:rPr lang="en-US" sz="1800" dirty="0" smtClean="0"/>
              <a:t>).</a:t>
            </a:r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First, some background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171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ccny_archival_1911110_trustees.jpg__570x421_q85_crop_subject_location-328,195_subsampling-2_upscale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82" b="9382"/>
          <a:stretch>
            <a:fillRect/>
          </a:stretch>
        </p:blipFill>
        <p:spPr>
          <a:xfrm>
            <a:off x="193874" y="251775"/>
            <a:ext cx="8743130" cy="5245877"/>
          </a:xfrm>
        </p:spPr>
      </p:pic>
      <p:sp>
        <p:nvSpPr>
          <p:cNvPr id="5" name="Rectangle 4"/>
          <p:cNvSpPr/>
          <p:nvPr/>
        </p:nvSpPr>
        <p:spPr>
          <a:xfrm>
            <a:off x="308485" y="5783005"/>
            <a:ext cx="86124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+mj-lt"/>
              </a:rPr>
              <a:t>Andrew Carnegie, (seated, fourth from left), his daughter, Margaret, and wife, Louise, at the Corporation's first board meeting, November 10, 1911.</a:t>
            </a:r>
          </a:p>
        </p:txBody>
      </p:sp>
    </p:spTree>
    <p:extLst>
      <p:ext uri="{BB962C8B-B14F-4D97-AF65-F5344CB8AC3E}">
        <p14:creationId xmlns:p14="http://schemas.microsoft.com/office/powerpoint/2010/main" val="3541882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02266" y="685801"/>
            <a:ext cx="7018774" cy="419099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CCNY records include</a:t>
            </a:r>
          </a:p>
          <a:p>
            <a:pPr lvl="1"/>
            <a:r>
              <a:rPr lang="en-US" dirty="0" smtClean="0"/>
              <a:t>Administrative (Finance Committee, Staff &amp; Trustee Files, Secretary’s Office)</a:t>
            </a:r>
          </a:p>
          <a:p>
            <a:pPr lvl="1"/>
            <a:r>
              <a:rPr lang="en-US" dirty="0" smtClean="0"/>
              <a:t>Microfilm (Gift &amp; Grant files through 1950s)</a:t>
            </a:r>
          </a:p>
          <a:p>
            <a:pPr lvl="1"/>
            <a:r>
              <a:rPr lang="en-US" dirty="0" smtClean="0"/>
              <a:t>Grant Files (Correspondence, phone/in-person meeting notes, memoranda, reports)</a:t>
            </a:r>
          </a:p>
          <a:p>
            <a:pPr lvl="1"/>
            <a:r>
              <a:rPr lang="en-US" dirty="0" smtClean="0"/>
              <a:t>Special Initiatives (study-groups and taskforces)</a:t>
            </a:r>
          </a:p>
          <a:p>
            <a:pPr lvl="1"/>
            <a:r>
              <a:rPr lang="en-US" dirty="0" smtClean="0"/>
              <a:t>Material relating to Andrew Carnegie and other CCNY organizations (e.g. TIAA)</a:t>
            </a:r>
          </a:p>
          <a:p>
            <a:pPr lvl="1"/>
            <a:r>
              <a:rPr lang="en-US" dirty="0" smtClean="0"/>
              <a:t>Oral Histories (3 projects: 1966-70, </a:t>
            </a:r>
            <a:r>
              <a:rPr lang="en-US" dirty="0" smtClean="0">
                <a:hlinkClick r:id="rId2"/>
              </a:rPr>
              <a:t>1996-2004</a:t>
            </a:r>
            <a:r>
              <a:rPr lang="en-US" dirty="0" smtClean="0"/>
              <a:t>, 2011-2013)</a:t>
            </a:r>
          </a:p>
          <a:p>
            <a:pPr lvl="1"/>
            <a:r>
              <a:rPr lang="en-US" dirty="0" smtClean="0"/>
              <a:t>Born-digital grant files, mostly promotional videos and exported data from </a:t>
            </a:r>
            <a:r>
              <a:rPr lang="en-US" dirty="0" err="1" smtClean="0"/>
              <a:t>Fluxx</a:t>
            </a:r>
            <a:r>
              <a:rPr lang="en-US" dirty="0" smtClean="0"/>
              <a:t> database.</a:t>
            </a:r>
          </a:p>
          <a:p>
            <a:pPr lvl="1"/>
            <a:r>
              <a:rPr lang="en-US" dirty="0" smtClean="0"/>
              <a:t>NYPL (1,000 documents relating to the NY public library system)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CCNY records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05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479116" y="476826"/>
            <a:ext cx="7122273" cy="4715401"/>
          </a:xfrm>
        </p:spPr>
        <p:txBody>
          <a:bodyPr>
            <a:normAutofit/>
          </a:bodyPr>
          <a:lstStyle/>
          <a:p>
            <a:r>
              <a:rPr lang="en-US" sz="1800" dirty="0" smtClean="0"/>
              <a:t>$2.2 million over 3 years</a:t>
            </a:r>
          </a:p>
          <a:p>
            <a:r>
              <a:rPr lang="en-US" sz="1800" dirty="0" smtClean="0"/>
              <a:t>To develop an online portal to the Corporation’s institutional records, from 1886 to the present.</a:t>
            </a:r>
          </a:p>
          <a:p>
            <a:r>
              <a:rPr lang="en-US" sz="1800" dirty="0" smtClean="0"/>
              <a:t>Content will include digitized pre-1923 “paper” (ledger books, correspondence, reports, some 187,000 in total), time-based media (including 300+ oral histories), and digitized and born-digital content that we are receiving from CCNY (38 terabytes)</a:t>
            </a:r>
          </a:p>
          <a:p>
            <a:r>
              <a:rPr lang="en-US" sz="1800" dirty="0" smtClean="0"/>
              <a:t>A “capacity building” grant:</a:t>
            </a:r>
          </a:p>
          <a:p>
            <a:pPr lvl="1"/>
            <a:r>
              <a:rPr lang="en-US" sz="1800" dirty="0" smtClean="0"/>
              <a:t>expand CUL’s capacity (i.e. storage) to preserve archival digital content, </a:t>
            </a:r>
          </a:p>
          <a:p>
            <a:pPr lvl="1"/>
            <a:r>
              <a:rPr lang="en-US" sz="1800" dirty="0" smtClean="0"/>
              <a:t>develop a module for the DLC viewer that provides for the delivery of oral history and other forms of time-based media, </a:t>
            </a:r>
          </a:p>
          <a:p>
            <a:pPr lvl="1"/>
            <a:r>
              <a:rPr lang="en-US" sz="1800" dirty="0" smtClean="0"/>
              <a:t>build rights management metadata into DLC, and </a:t>
            </a:r>
          </a:p>
          <a:p>
            <a:pPr lvl="1"/>
            <a:r>
              <a:rPr lang="en-US" sz="1800" dirty="0" smtClean="0"/>
              <a:t>to develop a mechanism for the ongoing ingest of born-digital content into our preservation repository.</a:t>
            </a:r>
          </a:p>
          <a:p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Grant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77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623814" y="685801"/>
            <a:ext cx="6697225" cy="3975951"/>
          </a:xfrm>
        </p:spPr>
        <p:txBody>
          <a:bodyPr>
            <a:noAutofit/>
          </a:bodyPr>
          <a:lstStyle/>
          <a:p>
            <a:r>
              <a:rPr lang="en-US" sz="1800" dirty="0" smtClean="0"/>
              <a:t>Principal Investigator (Sean Quimby)</a:t>
            </a:r>
          </a:p>
          <a:p>
            <a:r>
              <a:rPr lang="en-US" sz="1800" dirty="0" smtClean="0"/>
              <a:t>Project Manager (Eva Cunningham) </a:t>
            </a:r>
          </a:p>
          <a:p>
            <a:r>
              <a:rPr lang="en-US" sz="1800" dirty="0" smtClean="0"/>
              <a:t>Steering Committee (Sean Quimby, Eva Cunningham, Stephen Davis, Janet </a:t>
            </a:r>
            <a:r>
              <a:rPr lang="en-US" sz="1800" dirty="0" err="1" smtClean="0"/>
              <a:t>Gertz</a:t>
            </a:r>
            <a:r>
              <a:rPr lang="en-US" sz="1800" dirty="0" smtClean="0"/>
              <a:t>, Jane </a:t>
            </a:r>
            <a:r>
              <a:rPr lang="en-US" sz="1800" dirty="0" err="1" smtClean="0"/>
              <a:t>Gorjevsky</a:t>
            </a:r>
            <a:r>
              <a:rPr lang="en-US" sz="1800" dirty="0" smtClean="0"/>
              <a:t>, Jennifer </a:t>
            </a:r>
            <a:r>
              <a:rPr lang="en-US" sz="1800" dirty="0" err="1" smtClean="0"/>
              <a:t>Comins</a:t>
            </a:r>
            <a:r>
              <a:rPr lang="en-US" sz="1800" dirty="0" smtClean="0"/>
              <a:t>)</a:t>
            </a:r>
          </a:p>
          <a:p>
            <a:r>
              <a:rPr lang="en-US" sz="1800" dirty="0" smtClean="0"/>
              <a:t>Working Groups </a:t>
            </a:r>
          </a:p>
          <a:p>
            <a:pPr lvl="1"/>
            <a:r>
              <a:rPr lang="en-US" sz="1800" dirty="0" smtClean="0"/>
              <a:t>Oral History (David Olson, Ben </a:t>
            </a:r>
            <a:r>
              <a:rPr lang="en-US" sz="1800" dirty="0" err="1" smtClean="0"/>
              <a:t>Armintor</a:t>
            </a:r>
            <a:r>
              <a:rPr lang="en-US" sz="1800" dirty="0" smtClean="0"/>
              <a:t>, Robbie Blitz, Jane </a:t>
            </a:r>
            <a:r>
              <a:rPr lang="en-US" sz="1800" dirty="0" err="1" smtClean="0"/>
              <a:t>Gorjevsky</a:t>
            </a:r>
            <a:r>
              <a:rPr lang="en-US" sz="1800" dirty="0" smtClean="0"/>
              <a:t>, Eric O’Hanlon)</a:t>
            </a:r>
          </a:p>
          <a:p>
            <a:pPr lvl="1"/>
            <a:r>
              <a:rPr lang="en-US" sz="1800" dirty="0" smtClean="0"/>
              <a:t>Usability</a:t>
            </a:r>
            <a:r>
              <a:rPr lang="en-US" sz="1800" dirty="0"/>
              <a:t> </a:t>
            </a:r>
            <a:r>
              <a:rPr lang="en-US" sz="1800" dirty="0" smtClean="0"/>
              <a:t>(Candice </a:t>
            </a:r>
            <a:r>
              <a:rPr lang="en-US" sz="1800" dirty="0" err="1" smtClean="0"/>
              <a:t>Kail</a:t>
            </a:r>
            <a:r>
              <a:rPr lang="en-US" sz="1800" dirty="0" smtClean="0"/>
              <a:t>, Stephen Davis)</a:t>
            </a:r>
          </a:p>
          <a:p>
            <a:pPr lvl="1"/>
            <a:r>
              <a:rPr lang="en-US" sz="1800" dirty="0" smtClean="0"/>
              <a:t>Rights Management (</a:t>
            </a:r>
            <a:r>
              <a:rPr lang="en-US" sz="1800" dirty="0" err="1" smtClean="0"/>
              <a:t>Rina</a:t>
            </a:r>
            <a:r>
              <a:rPr lang="en-US" sz="1800" dirty="0" smtClean="0"/>
              <a:t> </a:t>
            </a:r>
            <a:r>
              <a:rPr lang="en-US" sz="1800" dirty="0" err="1" smtClean="0"/>
              <a:t>Pantalony</a:t>
            </a:r>
            <a:r>
              <a:rPr lang="en-US" sz="1800" dirty="0" smtClean="0"/>
              <a:t>, Law School Intern, Trevor Reed)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Project Team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901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86740" y="715945"/>
            <a:ext cx="7234299" cy="3657599"/>
          </a:xfrm>
        </p:spPr>
        <p:txBody>
          <a:bodyPr>
            <a:noAutofit/>
          </a:bodyPr>
          <a:lstStyle/>
          <a:p>
            <a:r>
              <a:rPr lang="en-US" sz="2200" dirty="0" smtClean="0"/>
              <a:t>Ben </a:t>
            </a:r>
            <a:r>
              <a:rPr lang="en-US" sz="2200" dirty="0" err="1" smtClean="0"/>
              <a:t>Armintor</a:t>
            </a:r>
            <a:r>
              <a:rPr lang="en-US" sz="2200" dirty="0" smtClean="0"/>
              <a:t> – Programming Lead</a:t>
            </a:r>
          </a:p>
          <a:p>
            <a:r>
              <a:rPr lang="en-US" sz="2200" dirty="0" smtClean="0"/>
              <a:t>Robbie Blitz – Metadata </a:t>
            </a:r>
            <a:r>
              <a:rPr lang="en-US" sz="2200" dirty="0" smtClean="0"/>
              <a:t>Coordination</a:t>
            </a:r>
            <a:endParaRPr lang="en-US" sz="2200" dirty="0" smtClean="0"/>
          </a:p>
          <a:p>
            <a:r>
              <a:rPr lang="en-US" sz="2200" dirty="0" smtClean="0"/>
              <a:t>Terry </a:t>
            </a:r>
            <a:r>
              <a:rPr lang="en-US" sz="2200" dirty="0" err="1" smtClean="0"/>
              <a:t>Catapano</a:t>
            </a:r>
            <a:r>
              <a:rPr lang="en-US" sz="2200" dirty="0" smtClean="0"/>
              <a:t> - Analyst</a:t>
            </a:r>
          </a:p>
          <a:p>
            <a:r>
              <a:rPr lang="en-US" sz="2200" dirty="0" smtClean="0"/>
              <a:t>Fred </a:t>
            </a:r>
            <a:r>
              <a:rPr lang="en-US" sz="2200" dirty="0" err="1" smtClean="0"/>
              <a:t>Duby</a:t>
            </a:r>
            <a:r>
              <a:rPr lang="en-US" sz="2200" dirty="0" smtClean="0"/>
              <a:t> - Programming</a:t>
            </a:r>
          </a:p>
          <a:p>
            <a:r>
              <a:rPr lang="en-US" sz="2200" dirty="0" smtClean="0"/>
              <a:t>Eric O’Hanlon - Programming</a:t>
            </a:r>
          </a:p>
          <a:p>
            <a:r>
              <a:rPr lang="en-US" sz="2200" dirty="0" smtClean="0"/>
              <a:t>Candice </a:t>
            </a:r>
            <a:r>
              <a:rPr lang="en-US" sz="2200" dirty="0" err="1" smtClean="0"/>
              <a:t>Kail</a:t>
            </a:r>
            <a:r>
              <a:rPr lang="en-US" sz="2200" dirty="0" smtClean="0"/>
              <a:t> – Usability</a:t>
            </a:r>
          </a:p>
          <a:p>
            <a:r>
              <a:rPr lang="en-US" sz="2200" dirty="0" smtClean="0"/>
              <a:t>Erik Ryerson - Design</a:t>
            </a:r>
          </a:p>
          <a:p>
            <a:r>
              <a:rPr lang="en-US" sz="2200" dirty="0" smtClean="0"/>
              <a:t>Dina Sokolova – Digital Preservation / Asset </a:t>
            </a:r>
            <a:r>
              <a:rPr lang="en-US" sz="2200" dirty="0" err="1" smtClean="0"/>
              <a:t>Mgmt</a:t>
            </a:r>
            <a:endParaRPr lang="en-US" sz="2200" dirty="0" smtClean="0"/>
          </a:p>
          <a:p>
            <a:r>
              <a:rPr lang="en-US" sz="2200" dirty="0" smtClean="0"/>
              <a:t>PLUS </a:t>
            </a:r>
            <a:r>
              <a:rPr lang="en-US" sz="2200" dirty="0" smtClean="0"/>
              <a:t>… </a:t>
            </a:r>
            <a:r>
              <a:rPr lang="en-US" sz="3200" dirty="0" smtClean="0"/>
              <a:t>LITO, </a:t>
            </a:r>
            <a:r>
              <a:rPr lang="en-US" sz="2800" b="1" dirty="0" smtClean="0"/>
              <a:t>BSCDG, PDCD</a:t>
            </a:r>
            <a:endParaRPr lang="en-US" sz="28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smtClean="0"/>
              <a:t>Technology Team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310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48378" y="605414"/>
            <a:ext cx="6548175" cy="3657599"/>
          </a:xfrm>
        </p:spPr>
        <p:txBody>
          <a:bodyPr>
            <a:normAutofit fontScale="92500"/>
          </a:bodyPr>
          <a:lstStyle/>
          <a:p>
            <a:r>
              <a:rPr lang="en-US" b="1" dirty="0"/>
              <a:t>Fedora</a:t>
            </a:r>
            <a:r>
              <a:rPr lang="en-US" dirty="0"/>
              <a:t> – Columbia’s open source repository; currently includes </a:t>
            </a:r>
            <a:r>
              <a:rPr lang="en-US" dirty="0" smtClean="0"/>
              <a:t>300,000</a:t>
            </a:r>
            <a:r>
              <a:rPr lang="en-US" dirty="0"/>
              <a:t>+ files, 240+ TB</a:t>
            </a:r>
          </a:p>
          <a:p>
            <a:r>
              <a:rPr lang="en-US" b="1" dirty="0"/>
              <a:t>Hyacinth </a:t>
            </a:r>
            <a:r>
              <a:rPr lang="en-US" dirty="0"/>
              <a:t>– Columbia’s metadata </a:t>
            </a:r>
            <a:r>
              <a:rPr lang="en-US" dirty="0" smtClean="0"/>
              <a:t>editing / management system</a:t>
            </a:r>
            <a:endParaRPr lang="en-US" dirty="0"/>
          </a:p>
          <a:p>
            <a:r>
              <a:rPr lang="en-US" b="1" dirty="0" smtClean="0"/>
              <a:t>CUL LTA – </a:t>
            </a:r>
            <a:r>
              <a:rPr lang="en-US" dirty="0" smtClean="0"/>
              <a:t>Columbia’s Long Term Preservation Archive</a:t>
            </a:r>
          </a:p>
          <a:p>
            <a:r>
              <a:rPr lang="en-US" b="1" dirty="0" smtClean="0"/>
              <a:t>DLC</a:t>
            </a:r>
            <a:r>
              <a:rPr lang="en-US" dirty="0" smtClean="0"/>
              <a:t> </a:t>
            </a:r>
            <a:r>
              <a:rPr lang="en-US" dirty="0"/>
              <a:t>– Columbia’s Digital Library Collections </a:t>
            </a:r>
            <a:r>
              <a:rPr lang="en-US" dirty="0" smtClean="0"/>
              <a:t>portal &amp; publishing platform</a:t>
            </a:r>
            <a:endParaRPr lang="en-US" dirty="0"/>
          </a:p>
          <a:p>
            <a:r>
              <a:rPr lang="en-US" b="1" dirty="0"/>
              <a:t>Oral Histories </a:t>
            </a:r>
            <a:r>
              <a:rPr lang="en-US" dirty="0"/>
              <a:t>– Interviews that can include a textual transcript and an audio or video recording (or both)</a:t>
            </a:r>
          </a:p>
          <a:p>
            <a:r>
              <a:rPr lang="en-US" b="1" dirty="0"/>
              <a:t>OHMS</a:t>
            </a:r>
            <a:r>
              <a:rPr lang="en-US" dirty="0"/>
              <a:t> – Oral History Metadata Synchronizer (from Doug Boyd, U. of </a:t>
            </a:r>
            <a:r>
              <a:rPr lang="en-US" dirty="0" err="1"/>
              <a:t>Ky</a:t>
            </a:r>
            <a:r>
              <a:rPr lang="en-US" dirty="0"/>
              <a:t> Libraries)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smtClean="0"/>
              <a:t>Glossary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223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587" y="276225"/>
            <a:ext cx="8886825" cy="6305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6316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lemental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Elemental.thmx</Template>
  <TotalTime>3933</TotalTime>
  <Words>743</Words>
  <Application>Microsoft Office PowerPoint</Application>
  <PresentationFormat>On-screen Show (4:3)</PresentationFormat>
  <Paragraphs>70</Paragraphs>
  <Slides>13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Elemental</vt:lpstr>
      <vt:lpstr>Carnegie Corporation  of New York</vt:lpstr>
      <vt:lpstr>First, some background</vt:lpstr>
      <vt:lpstr>PowerPoint Presentation</vt:lpstr>
      <vt:lpstr>The CCNY records</vt:lpstr>
      <vt:lpstr>The Grant</vt:lpstr>
      <vt:lpstr>The Project Team</vt:lpstr>
      <vt:lpstr>The Technology Team</vt:lpstr>
      <vt:lpstr>The Glossary</vt:lpstr>
      <vt:lpstr>PowerPoint Presentation</vt:lpstr>
      <vt:lpstr>PowerPoint Presentation</vt:lpstr>
      <vt:lpstr>The Software</vt:lpstr>
      <vt:lpstr>PowerPoint Presentation</vt:lpstr>
      <vt:lpstr>Thank you.</vt:lpstr>
    </vt:vector>
  </TitlesOfParts>
  <Company>Columbia University Libraries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Carnegie Corporation  of New York</dc:title>
  <dc:creator>Sean Quimby</dc:creator>
  <cp:lastModifiedBy>Stephen Paul Davis</cp:lastModifiedBy>
  <cp:revision>27</cp:revision>
  <dcterms:created xsi:type="dcterms:W3CDTF">2016-06-28T14:17:20Z</dcterms:created>
  <dcterms:modified xsi:type="dcterms:W3CDTF">2016-07-08T19:28:42Z</dcterms:modified>
</cp:coreProperties>
</file>