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sldIdLst>
    <p:sldId id="256" r:id="rId5"/>
    <p:sldId id="285" r:id="rId6"/>
    <p:sldId id="286" r:id="rId7"/>
    <p:sldId id="284" r:id="rId8"/>
    <p:sldId id="283" r:id="rId9"/>
    <p:sldId id="258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4" r:id="rId19"/>
    <p:sldId id="275" r:id="rId20"/>
    <p:sldId id="276" r:id="rId21"/>
    <p:sldId id="291" r:id="rId22"/>
    <p:sldId id="273" r:id="rId23"/>
    <p:sldId id="277" r:id="rId24"/>
    <p:sldId id="280" r:id="rId25"/>
    <p:sldId id="279" r:id="rId26"/>
    <p:sldId id="278" r:id="rId27"/>
    <p:sldId id="281" r:id="rId28"/>
    <p:sldId id="287" r:id="rId29"/>
    <p:sldId id="289" r:id="rId30"/>
    <p:sldId id="290" r:id="rId31"/>
    <p:sldId id="288" r:id="rId32"/>
    <p:sldId id="282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3F3C"/>
    <a:srgbClr val="F57E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9704" autoAdjust="0"/>
  </p:normalViewPr>
  <p:slideViewPr>
    <p:cSldViewPr>
      <p:cViewPr varScale="1">
        <p:scale>
          <a:sx n="71" d="100"/>
          <a:sy n="71" d="100"/>
        </p:scale>
        <p:origin x="-73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8CE66-975D-4BE7-9EDC-C3EC2A8BE0AD}" type="datetimeFigureOut">
              <a:rPr lang="en-US" smtClean="0"/>
              <a:pPr/>
              <a:t>10/28/2010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94ED8-745B-4BB5-838E-49D216B4F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894ED8-745B-4BB5-838E-49D216B4FDC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D4104-8EC8-4F52-A3D6-A5AE1F3FE5EE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C156-459B-420D-8B48-0DD79EF66E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3C7E0-0890-4891-A7DF-DFB0ED00DBF7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9ECD1-1D60-49DC-BF99-2E69543335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AAB9E-3738-44CD-9830-A0729B63F6C5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91FC-192D-423F-83DD-23CBBBDD54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9EDBD-1E8C-4C19-AA14-4DBEF48DAE62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99F3A-4272-4811-8616-C46B526313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BD850-AE53-44A5-BB62-C4D70FFCB2AB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1178C-9E9F-4899-AC58-B2B98DF7AD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AD794-3926-4245-8C81-5BAF0013BAE3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18859-C2F9-4994-B5F0-3D742716CA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AF286-A9AB-4C82-B1C8-57EFDF961E62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0D47D-003A-4F6B-9699-A96C0C9080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9352B-3DC0-40FD-9388-F9C920A00469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9924B-C13B-4A8C-A94F-3ED3D90AAF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88EDD-8EF3-4051-ADC7-2B5F4603D3B9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F8956-3A5B-41FC-8ABB-703043FD35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27D96-76BD-4A36-915F-BA5494DBC9A1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FC22E-F9E7-4E6B-A6D0-356038DE34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9AADA-242A-4A54-87DC-78E14F8DA4E2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6EC63-2D63-4DAB-AD93-73B3D9E22E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B46B6E-8E9D-4A59-99C9-A7E4B37D7587}" type="datetimeFigureOut">
              <a:rPr lang="en-US" smtClean="0"/>
              <a:pPr>
                <a:defRPr/>
              </a:pPr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A367D2-77DF-419F-BB74-5DED9E0593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chive-it.org/public/collection.html?id=1068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igital_curation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dora-commons.org/community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academiccommons.columbia.edu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1.columbia.edu/sec/cu/libraries/inside/projects/fedora/staff_collection_viewer/specifications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digital_pres/lta/preservation_asset_overview.pdf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fedora/new/fedora_inputs_outputs1.pdf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digital_pres/lta/plan_current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digital_pres/lta/plan_current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digital_pres/lta/plan_current.html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digital_pres/lta/plan_current.html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umbia.edu/cu/libraries/inside/projects/digital_pres/lta/plan_current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lumbia.edu/cu/libraries/inside/projects/urban/phoenix/qtvr/follies_1931_hr.mov" TargetMode="External"/><Relationship Id="rId3" Type="http://schemas.openxmlformats.org/officeDocument/2006/relationships/hyperlink" Target="http://wwwapp.cc.columbia.edu/ldpd/apis/item?mode=item&amp;key=columbia.apis.p65" TargetMode="External"/><Relationship Id="rId7" Type="http://schemas.openxmlformats.org/officeDocument/2006/relationships/hyperlink" Target="http://wwwapp.cc.columbia.edu/ldpd/linglong/saxon?source=ling_mets/ling1931_001_mets.xml&amp;style=styles/ling_xsl_100_100.xsl&amp;clear-stylesheet-cache=y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dpd.lamp.columbia.edu/omeka/exhibits/show/realia" TargetMode="External"/><Relationship Id="rId5" Type="http://schemas.openxmlformats.org/officeDocument/2006/relationships/hyperlink" Target="http://www.columbia.edu/cu/lweb/eresources/archives/rbml/urban/html/proj-13513-gallery.html" TargetMode="External"/><Relationship Id="rId4" Type="http://schemas.openxmlformats.org/officeDocument/2006/relationships/hyperlink" Target="http://app.cul.columbia.edu:8080/exist/scriptorium/individual/NNC-RBML-35.xml?showLightbox=yes" TargetMode="External"/><Relationship Id="rId9" Type="http://schemas.openxmlformats.org/officeDocument/2006/relationships/hyperlink" Target="http://ldpd.lamp.columbia.edu/rerecord/document.php?vollist=1&amp;vol=ldpd_7031148_046&amp;page=ldpd_7031148_046_0000044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cademiccommons.columbia.edu/search/?q=&amp;member=ac:28&amp;type=ac.member_o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indingaids.cul.columbia.edu/ead/nnc-rb/ldpd_6898059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5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7"/>
          <p:cNvGrpSpPr>
            <a:grpSpLocks/>
          </p:cNvGrpSpPr>
          <p:nvPr/>
        </p:nvGrpSpPr>
        <p:grpSpPr bwMode="auto">
          <a:xfrm>
            <a:off x="0" y="1588"/>
            <a:ext cx="9144000" cy="6858000"/>
            <a:chOff x="0" y="794"/>
            <a:chExt cx="9144000" cy="68580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370806"/>
              <a:ext cx="9144000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2054" name="Group 16"/>
            <p:cNvGrpSpPr>
              <a:grpSpLocks/>
            </p:cNvGrpSpPr>
            <p:nvPr/>
          </p:nvGrpSpPr>
          <p:grpSpPr bwMode="auto">
            <a:xfrm>
              <a:off x="0" y="794"/>
              <a:ext cx="9144000" cy="6858000"/>
              <a:chOff x="0" y="794"/>
              <a:chExt cx="9144000" cy="6858000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0" y="1295400"/>
                <a:ext cx="9144000" cy="1588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grpSp>
            <p:nvGrpSpPr>
              <p:cNvPr id="2056" name="Group 15"/>
              <p:cNvGrpSpPr>
                <a:grpSpLocks/>
              </p:cNvGrpSpPr>
              <p:nvPr/>
            </p:nvGrpSpPr>
            <p:grpSpPr bwMode="auto">
              <a:xfrm>
                <a:off x="1066006" y="794"/>
                <a:ext cx="77788" cy="6858000"/>
                <a:chOff x="1066006" y="794"/>
                <a:chExt cx="77788" cy="6858000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 rot="5400000">
                  <a:off x="-2285206" y="3429000"/>
                  <a:ext cx="68580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>
                  <a:off x="-2362200" y="3429000"/>
                  <a:ext cx="6858000" cy="1588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051" name="Title 18"/>
          <p:cNvSpPr>
            <a:spLocks noGrp="1"/>
          </p:cNvSpPr>
          <p:nvPr>
            <p:ph type="ctrTitle"/>
          </p:nvPr>
        </p:nvSpPr>
        <p:spPr>
          <a:xfrm>
            <a:off x="1524000" y="2057400"/>
            <a:ext cx="7315200" cy="1470025"/>
          </a:xfrm>
        </p:spPr>
        <p:txBody>
          <a:bodyPr/>
          <a:lstStyle/>
          <a:p>
            <a:r>
              <a:rPr lang="en-GB" dirty="0" smtClean="0"/>
              <a:t>Columbia University Libraries / Information Services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Digital Asset Management</a:t>
            </a:r>
            <a:br>
              <a:rPr lang="en-GB" dirty="0" smtClean="0"/>
            </a:br>
            <a:r>
              <a:rPr lang="en-GB" dirty="0" smtClean="0"/>
              <a:t>Digital Preservation </a:t>
            </a:r>
            <a:br>
              <a:rPr lang="en-GB" dirty="0" smtClean="0"/>
            </a:br>
            <a:r>
              <a:rPr lang="en-GB" dirty="0" smtClean="0"/>
              <a:t>Digital Publishing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38800" y="152400"/>
            <a:ext cx="32766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Stephen Davis, October 28,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Research Libraries must: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dirty="0" smtClean="0"/>
              <a:t>	. . . harvest, preserve and provide ongoing access to </a:t>
            </a:r>
            <a:r>
              <a:rPr lang="en-US" i="1" u="sng" dirty="0" smtClean="0"/>
              <a:t>significant and at-risk Web sites </a:t>
            </a:r>
            <a:r>
              <a:rPr lang="en-US" dirty="0" smtClean="0"/>
              <a:t>of potential value to scholars and researchers of the future</a:t>
            </a:r>
          </a:p>
          <a:p>
            <a:pPr marL="342900" lvl="1" indent="-34290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E.g.,</a:t>
            </a:r>
            <a:br>
              <a:rPr lang="en-GB" sz="2800" dirty="0" smtClean="0"/>
            </a:br>
            <a:r>
              <a:rPr lang="en-GB" sz="2800" dirty="0" smtClean="0">
                <a:hlinkClick r:id="rId3"/>
              </a:rPr>
              <a:t>Columbia Human Rights Web Archive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A3F3C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371600" y="3276600"/>
            <a:ext cx="7467600" cy="13620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Which options are available?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Options for Asset Management, Preservation &amp; Access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b="1" i="1" dirty="0" smtClean="0"/>
              <a:t>Commercial systems: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Enterprise systems; focus on facilitation of content re-use within large organizations. Content is often marketing- or sales-related, e.g., product imagery, logos, marketing collateral or fonts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or: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Production asset management systems focused on managing assets as they are being created for digital media production (video game, 3D feature film, animation, visual effects shots, etc.); may include workflow features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Options for Asset Management, Preservation &amp; Access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b="1" i="1" dirty="0" smtClean="0"/>
              <a:t>Home-grown systems:</a:t>
            </a:r>
          </a:p>
          <a:p>
            <a:pPr marL="342900" lvl="1" indent="-342900">
              <a:buNone/>
            </a:pPr>
            <a:endParaRPr lang="en-US" sz="2400" b="1" dirty="0" smtClean="0"/>
          </a:p>
          <a:p>
            <a:pPr marL="742950" lvl="2" indent="-342900">
              <a:buNone/>
            </a:pPr>
            <a:r>
              <a:rPr lang="en-US" dirty="0" smtClean="0"/>
              <a:t>Anything from basic “file system / file naming” </a:t>
            </a:r>
            <a:r>
              <a:rPr lang="en-US" sz="2400" dirty="0" smtClean="0"/>
              <a:t>techniques, to locally-developed database applications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Options for Asset Management, Preservation &amp; Access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b="1" i="1" dirty="0" smtClean="0"/>
              <a:t>Open Source Systems:</a:t>
            </a:r>
          </a:p>
          <a:p>
            <a:pPr marL="342900" lvl="1" indent="-342900">
              <a:buNone/>
            </a:pPr>
            <a:endParaRPr lang="en-US" sz="2400" b="1" dirty="0" smtClean="0"/>
          </a:p>
          <a:p>
            <a:pPr marL="342900" lvl="1" indent="-342900"/>
            <a:r>
              <a:rPr lang="en-US" sz="2400" dirty="0" err="1" smtClean="0"/>
              <a:t>ResourceSpace</a:t>
            </a:r>
            <a:endParaRPr lang="en-US" sz="2400" dirty="0" smtClean="0"/>
          </a:p>
          <a:p>
            <a:pPr marL="342900" lvl="1" indent="-342900"/>
            <a:r>
              <a:rPr lang="en-US" sz="2400" dirty="0" err="1" smtClean="0"/>
              <a:t>Razuna</a:t>
            </a:r>
            <a:endParaRPr lang="en-US" sz="2400" dirty="0" smtClean="0"/>
          </a:p>
          <a:p>
            <a:pPr marL="342900" lvl="1" indent="-342900"/>
            <a:r>
              <a:rPr lang="en-US" sz="2400" dirty="0" err="1" smtClean="0"/>
              <a:t>EnterMedia</a:t>
            </a:r>
            <a:endParaRPr lang="en-US" sz="2400" dirty="0" smtClean="0"/>
          </a:p>
          <a:p>
            <a:pPr marL="342900" lvl="1" indent="-342900"/>
            <a:r>
              <a:rPr lang="en-US" sz="2400" dirty="0" smtClean="0"/>
              <a:t>Notre DAM</a:t>
            </a:r>
          </a:p>
          <a:p>
            <a:pPr marL="342900" lvl="1" indent="-342900"/>
            <a:r>
              <a:rPr lang="en-US" sz="2400" dirty="0" smtClean="0"/>
              <a:t>Etc.</a:t>
            </a:r>
          </a:p>
          <a:p>
            <a:pPr marL="342900" lvl="1" indent="-342900"/>
            <a:r>
              <a:rPr lang="en-US" sz="5400" dirty="0" smtClean="0"/>
              <a:t>Fedora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Fedora Commons Repository Software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Fedora provides a repository system and robust application development platform for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Digital asset management</a:t>
            </a:r>
          </a:p>
          <a:p>
            <a:pPr lvl="1"/>
            <a:r>
              <a:rPr lang="en-US" dirty="0" smtClean="0"/>
              <a:t>Digital asset ‘</a:t>
            </a:r>
            <a:r>
              <a:rPr lang="en-US" dirty="0" err="1" smtClean="0">
                <a:hlinkClick r:id="rId3"/>
              </a:rPr>
              <a:t>curation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Long-term digital preservation</a:t>
            </a:r>
          </a:p>
          <a:p>
            <a:pPr lvl="1"/>
            <a:r>
              <a:rPr lang="en-US" dirty="0" smtClean="0"/>
              <a:t>Controlled access to digital assets and </a:t>
            </a:r>
            <a:r>
              <a:rPr lang="en-US" dirty="0" smtClean="0"/>
              <a:t>collections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Fedora Commons Repository Software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 lvl="1"/>
            <a:r>
              <a:rPr lang="en-US" sz="1800" dirty="0" smtClean="0"/>
              <a:t>Store all types of content and its metadata</a:t>
            </a:r>
          </a:p>
          <a:p>
            <a:pPr lvl="1"/>
            <a:r>
              <a:rPr lang="en-US" sz="1800" dirty="0" smtClean="0"/>
              <a:t>Scale to millions of objects</a:t>
            </a:r>
          </a:p>
          <a:p>
            <a:pPr lvl="1"/>
            <a:r>
              <a:rPr lang="en-US" sz="1800" dirty="0" smtClean="0"/>
              <a:t>Access data via Web APIs (REST/SOAP)</a:t>
            </a:r>
          </a:p>
          <a:p>
            <a:pPr lvl="1"/>
            <a:r>
              <a:rPr lang="en-US" sz="1800" dirty="0" smtClean="0"/>
              <a:t>Provide RDF search (SPARQL)</a:t>
            </a:r>
          </a:p>
          <a:p>
            <a:pPr lvl="1"/>
            <a:r>
              <a:rPr lang="en-US" sz="1800" dirty="0" smtClean="0"/>
              <a:t>Rebuilder Utility (for disaster recovery and data migration)</a:t>
            </a:r>
          </a:p>
          <a:p>
            <a:pPr lvl="1"/>
            <a:r>
              <a:rPr lang="en-US" sz="1800" dirty="0" smtClean="0"/>
              <a:t>Entire repository can be rebuilt from digital object and content files.</a:t>
            </a:r>
          </a:p>
          <a:p>
            <a:pPr lvl="1"/>
            <a:r>
              <a:rPr lang="en-US" sz="1800" dirty="0" smtClean="0"/>
              <a:t>Content Model Architecture (define "types" of objects by content)</a:t>
            </a:r>
          </a:p>
          <a:p>
            <a:pPr lvl="1"/>
            <a:r>
              <a:rPr lang="en-US" sz="1800" dirty="0" smtClean="0"/>
              <a:t>Many storage options (database and file systems)</a:t>
            </a:r>
          </a:p>
          <a:p>
            <a:pPr lvl="1"/>
            <a:r>
              <a:rPr lang="en-US" sz="1800" dirty="0" smtClean="0"/>
              <a:t>JMS messaging (your apps can "listen" to repository events)</a:t>
            </a:r>
          </a:p>
          <a:p>
            <a:pPr lvl="1"/>
            <a:r>
              <a:rPr lang="en-US" sz="1800" dirty="0" smtClean="0"/>
              <a:t>Web-based Administrator GUI (low-level object editing)</a:t>
            </a:r>
          </a:p>
          <a:p>
            <a:pPr lvl="1"/>
            <a:r>
              <a:rPr lang="en-US" sz="1800" dirty="0" smtClean="0"/>
              <a:t>OAI-PMH Provider Service</a:t>
            </a:r>
          </a:p>
          <a:p>
            <a:pPr lvl="1"/>
            <a:r>
              <a:rPr lang="en-US" sz="1800" dirty="0" err="1" smtClean="0"/>
              <a:t>GSearch</a:t>
            </a:r>
            <a:r>
              <a:rPr lang="en-US" sz="1800" dirty="0" smtClean="0"/>
              <a:t> (</a:t>
            </a:r>
            <a:r>
              <a:rPr lang="en-US" sz="1800" dirty="0" err="1" smtClean="0"/>
              <a:t>fulltext</a:t>
            </a:r>
            <a:r>
              <a:rPr lang="en-US" sz="1800" dirty="0" smtClean="0"/>
              <a:t>) Search Service</a:t>
            </a:r>
          </a:p>
          <a:p>
            <a:pPr lvl="1"/>
            <a:r>
              <a:rPr lang="en-US" sz="1800" dirty="0" smtClean="0"/>
              <a:t>Multiple, customer driven front-ends</a:t>
            </a:r>
            <a:br>
              <a:rPr lang="en-US" sz="1800" dirty="0" smtClean="0"/>
            </a:b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Fedora Commons Repository Software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 lvl="1"/>
            <a:r>
              <a:rPr lang="en-US" sz="3200" dirty="0" smtClean="0"/>
              <a:t>Robust open-source development </a:t>
            </a:r>
            <a:r>
              <a:rPr lang="en-US" sz="3200" dirty="0" smtClean="0"/>
              <a:t>community</a:t>
            </a:r>
            <a:endParaRPr lang="en-US" sz="3200" dirty="0" smtClean="0"/>
          </a:p>
          <a:p>
            <a:pPr lvl="1"/>
            <a:r>
              <a:rPr lang="en-US" sz="3200" dirty="0" smtClean="0"/>
              <a:t>Supported by </a:t>
            </a:r>
            <a:r>
              <a:rPr lang="en-US" sz="3200" dirty="0" err="1" smtClean="0"/>
              <a:t>Duraspace</a:t>
            </a:r>
            <a:r>
              <a:rPr lang="en-US" sz="3200" dirty="0" smtClean="0"/>
              <a:t> </a:t>
            </a:r>
            <a:r>
              <a:rPr lang="en-US" sz="3200" dirty="0" smtClean="0"/>
              <a:t>consortium </a:t>
            </a:r>
            <a:r>
              <a:rPr lang="en-US" sz="3200" dirty="0" smtClean="0"/>
              <a:t>&amp; several funding </a:t>
            </a:r>
            <a:r>
              <a:rPr lang="en-US" sz="3200" dirty="0" smtClean="0"/>
              <a:t>agencies</a:t>
            </a:r>
            <a:endParaRPr lang="en-US" sz="3200" dirty="0" smtClean="0"/>
          </a:p>
          <a:p>
            <a:pPr lvl="1"/>
            <a:r>
              <a:rPr lang="en-US" sz="3200" dirty="0" smtClean="0"/>
              <a:t>Broad adoption within higher education (see </a:t>
            </a:r>
            <a:r>
              <a:rPr lang="en-US" i="1" dirty="0" smtClean="0">
                <a:hlinkClick r:id="rId3"/>
              </a:rPr>
              <a:t>User Registry</a:t>
            </a:r>
            <a:r>
              <a:rPr lang="en-US" sz="3200" dirty="0" smtClean="0"/>
              <a:t>)</a:t>
            </a:r>
          </a:p>
          <a:p>
            <a:pPr lvl="1"/>
            <a:r>
              <a:rPr lang="en-US" sz="3200" i="1" dirty="0" smtClean="0"/>
              <a:t>Columbia is a “gold” member of the </a:t>
            </a:r>
            <a:r>
              <a:rPr lang="en-US" sz="3200" i="1" dirty="0" err="1" smtClean="0"/>
              <a:t>Duraspace</a:t>
            </a:r>
            <a:r>
              <a:rPr lang="en-US" sz="3200" i="1" dirty="0" smtClean="0"/>
              <a:t> and one of our programmers is a Fedora “committer”</a:t>
            </a:r>
            <a:endParaRPr lang="en-US" sz="3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800" i="1" dirty="0" smtClean="0">
                <a:latin typeface="Lucida Handwriting" pitchFamily="66" charset="0"/>
              </a:rPr>
              <a:t>Stone Soup</a:t>
            </a:r>
            <a:endParaRPr lang="en-GB" sz="4800" i="1" dirty="0" smtClean="0">
              <a:latin typeface="Lucida Handwriting" pitchFamily="66" charset="0"/>
            </a:endParaRPr>
          </a:p>
        </p:txBody>
      </p:sp>
      <p:pic>
        <p:nvPicPr>
          <p:cNvPr id="9" name="Content Placeholder 8" descr="stone-soup-pg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50729" y="1600200"/>
            <a:ext cx="661414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A3F3C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371600" y="3276600"/>
            <a:ext cx="7467600" cy="13620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What IS Columbia’s approach?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i="1" dirty="0" smtClean="0"/>
              <a:t>Introductions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>
              <a:buNone/>
            </a:pPr>
            <a:r>
              <a:rPr lang="en-GB" dirty="0" smtClean="0"/>
              <a:t>Stephen Paul Davis</a:t>
            </a:r>
            <a:br>
              <a:rPr lang="en-GB" dirty="0" smtClean="0"/>
            </a:br>
            <a:r>
              <a:rPr lang="en-GB" sz="2400" dirty="0" smtClean="0"/>
              <a:t>Director, Libraries Digital Program,</a:t>
            </a:r>
            <a:br>
              <a:rPr lang="en-GB" sz="2400" dirty="0" smtClean="0"/>
            </a:br>
            <a:r>
              <a:rPr lang="en-GB" sz="2400" dirty="0" smtClean="0"/>
              <a:t>Columbia University Libraries (2002-present)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Previously: </a:t>
            </a:r>
            <a:br>
              <a:rPr lang="en-GB" sz="2400" dirty="0" smtClean="0"/>
            </a:br>
            <a:r>
              <a:rPr lang="en-GB" sz="2400" dirty="0" smtClean="0"/>
              <a:t>	- Director, Library Systems Office, CUL</a:t>
            </a:r>
          </a:p>
          <a:p>
            <a:pPr>
              <a:buNone/>
            </a:pPr>
            <a:r>
              <a:rPr lang="en-GB" sz="2400" dirty="0" smtClean="0"/>
              <a:t>		- Analyst, Network Development &amp; MARC </a:t>
            </a:r>
            <a:r>
              <a:rPr lang="en-GB" sz="2400" smtClean="0"/>
              <a:t>	Standards </a:t>
            </a:r>
            <a:r>
              <a:rPr lang="en-GB" sz="2400" dirty="0" smtClean="0"/>
              <a:t>Office, Library of Congress</a:t>
            </a:r>
            <a:br>
              <a:rPr lang="en-GB" sz="2400" dirty="0" smtClean="0"/>
            </a:b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 lvl="1"/>
            <a:r>
              <a:rPr lang="en-US" sz="3200" dirty="0" smtClean="0"/>
              <a:t>Began </a:t>
            </a:r>
            <a:r>
              <a:rPr lang="en-US" sz="3200" dirty="0" smtClean="0"/>
              <a:t>Fedora implementation in 2008</a:t>
            </a:r>
          </a:p>
          <a:p>
            <a:pPr lvl="1"/>
            <a:r>
              <a:rPr lang="en-US" sz="3200" dirty="0" smtClean="0"/>
              <a:t>Released </a:t>
            </a:r>
            <a:r>
              <a:rPr lang="en-US" i="1" dirty="0" smtClean="0">
                <a:hlinkClick r:id="rId3"/>
              </a:rPr>
              <a:t>“Academic Commons”</a:t>
            </a:r>
            <a:r>
              <a:rPr lang="en-US" sz="3200" dirty="0" smtClean="0">
                <a:hlinkClick r:id="rId3"/>
              </a:rPr>
              <a:t> </a:t>
            </a:r>
            <a:r>
              <a:rPr lang="en-US" sz="3200" dirty="0" smtClean="0"/>
              <a:t>in 2009</a:t>
            </a:r>
          </a:p>
          <a:p>
            <a:pPr lvl="1"/>
            <a:r>
              <a:rPr lang="en-US" sz="3200" dirty="0" smtClean="0"/>
              <a:t>Began </a:t>
            </a:r>
            <a:r>
              <a:rPr lang="en-US" sz="3200" dirty="0" smtClean="0"/>
              <a:t>ingest </a:t>
            </a:r>
            <a:r>
              <a:rPr lang="en-US" sz="3200" dirty="0" smtClean="0"/>
              <a:t>of </a:t>
            </a:r>
            <a:r>
              <a:rPr lang="en-US" sz="3200" dirty="0" smtClean="0"/>
              <a:t>legacy data in 2010</a:t>
            </a:r>
            <a:endParaRPr lang="en-US" sz="3200" dirty="0" smtClean="0"/>
          </a:p>
          <a:p>
            <a:pPr lvl="1"/>
            <a:r>
              <a:rPr lang="en-US" sz="3200" dirty="0" smtClean="0"/>
              <a:t>Implement </a:t>
            </a:r>
            <a:r>
              <a:rPr lang="en-US" i="1" dirty="0" smtClean="0">
                <a:hlinkClick r:id="rId4"/>
              </a:rPr>
              <a:t>“Staff Collection Viewer”</a:t>
            </a:r>
            <a:r>
              <a:rPr lang="en-US" sz="3200" dirty="0" smtClean="0"/>
              <a:t> in 2010</a:t>
            </a:r>
          </a:p>
          <a:p>
            <a:pPr lvl="1"/>
            <a:r>
              <a:rPr lang="en-US" sz="3200" dirty="0" smtClean="0"/>
              <a:t>Implement “Preservation Repository Functionality” </a:t>
            </a:r>
            <a:r>
              <a:rPr lang="en-US" sz="3200" dirty="0" smtClean="0"/>
              <a:t>2011</a:t>
            </a:r>
          </a:p>
          <a:p>
            <a:pPr lvl="1"/>
            <a:r>
              <a:rPr lang="en-US" sz="3200" dirty="0" smtClean="0"/>
              <a:t>Really “just the beginning”</a:t>
            </a:r>
            <a:endParaRPr lang="en-US" sz="3200" dirty="0" smtClean="0"/>
          </a:p>
          <a:p>
            <a:pPr lvl="1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 lvl="1">
              <a:buNone/>
            </a:pPr>
            <a:endParaRPr lang="en-US" dirty="0" smtClean="0">
              <a:hlinkClick r:id="rId3"/>
            </a:endParaRPr>
          </a:p>
          <a:p>
            <a:pPr>
              <a:buNone/>
            </a:pPr>
            <a:r>
              <a:rPr lang="en-US" sz="2400" dirty="0" smtClean="0">
                <a:hlinkClick r:id="rId3"/>
              </a:rPr>
              <a:t>Digital Archiving Overview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http://www.columbia.edu/cu/libraries/inside/projects/digital_pres/lta/preservation_asset_overview.pdf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Columbia’s Approach</a:t>
            </a:r>
            <a:endParaRPr lang="en-GB" dirty="0" smtClean="0"/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None/>
            </a:pPr>
            <a:r>
              <a:rPr lang="en-US" dirty="0" smtClean="0">
                <a:hlinkClick r:id="rId3"/>
              </a:rPr>
              <a:t/>
            </a:r>
            <a:br>
              <a:rPr lang="en-US" dirty="0" smtClean="0">
                <a:hlinkClick r:id="rId3"/>
              </a:rPr>
            </a:br>
            <a:endParaRPr lang="en-US" dirty="0" smtClean="0">
              <a:hlinkClick r:id="rId3"/>
            </a:endParaRPr>
          </a:p>
          <a:p>
            <a:pPr lvl="2">
              <a:buNone/>
            </a:pPr>
            <a:r>
              <a:rPr lang="en-US" dirty="0" smtClean="0">
                <a:hlinkClick r:id="rId3"/>
              </a:rPr>
              <a:t>Digital Library Content Management &amp; Publishing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http://www.columbia.edu/cu/libraries/inside/projects/fedora/new/fedora_inputs_outputs1.pdf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hlinkClick r:id="rId3"/>
              </a:rPr>
              <a:t/>
            </a:r>
            <a:br>
              <a:rPr lang="en-US" dirty="0" smtClean="0">
                <a:hlinkClick r:id="rId3"/>
              </a:rPr>
            </a:br>
            <a:r>
              <a:rPr lang="en-US" dirty="0" smtClean="0">
                <a:hlinkClick r:id="rId3"/>
              </a:rPr>
              <a:t>Columbia’s Long-Term Preservation Plan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Preservation Storage Infrastructure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9" name="Picture 8" descr="index_clip_image00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43200" y="3810000"/>
            <a:ext cx="4295775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Repository Tools</a:t>
            </a:r>
            <a:r>
              <a:rPr lang="en-US" dirty="0" smtClean="0">
                <a:hlinkClick r:id="rId3"/>
              </a:rPr>
              <a:t/>
            </a:r>
            <a:br>
              <a:rPr lang="en-US" dirty="0" smtClean="0">
                <a:hlinkClick r:id="rId3"/>
              </a:rPr>
            </a:br>
            <a:endParaRPr lang="en-US" dirty="0" smtClean="0"/>
          </a:p>
          <a:p>
            <a:r>
              <a:rPr lang="en-US" dirty="0" smtClean="0"/>
              <a:t>Metadata creation &amp; editing </a:t>
            </a:r>
            <a:r>
              <a:rPr lang="en-US" dirty="0" smtClean="0"/>
              <a:t>tool (</a:t>
            </a:r>
            <a:r>
              <a:rPr lang="en-US" dirty="0" err="1" smtClean="0"/>
              <a:t>Hypatia</a:t>
            </a:r>
            <a:r>
              <a:rPr lang="en-US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Staff Collection Viewer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Command line admin tools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Fedora Repository Content</a:t>
            </a:r>
            <a:r>
              <a:rPr lang="en-US" dirty="0" smtClean="0">
                <a:hlinkClick r:id="rId3"/>
              </a:rPr>
              <a:t/>
            </a:r>
            <a:br>
              <a:rPr lang="en-US" dirty="0" smtClean="0">
                <a:hlinkClick r:id="rId3"/>
              </a:rPr>
            </a:br>
            <a:endParaRPr lang="en-US" dirty="0" smtClean="0"/>
          </a:p>
          <a:p>
            <a:r>
              <a:rPr lang="en-US" dirty="0" smtClean="0"/>
              <a:t>Digital Resources (all formats)</a:t>
            </a:r>
          </a:p>
          <a:p>
            <a:r>
              <a:rPr lang="en-US" dirty="0" smtClean="0"/>
              <a:t>Object Relationship Information</a:t>
            </a:r>
            <a:endParaRPr lang="en-US" dirty="0" smtClean="0"/>
          </a:p>
          <a:p>
            <a:r>
              <a:rPr lang="en-US" dirty="0" smtClean="0"/>
              <a:t>Metadata types:  </a:t>
            </a:r>
            <a:r>
              <a:rPr lang="en-US" i="1" u="sng" dirty="0" smtClean="0"/>
              <a:t>descriptive, technical, structural, administrative &amp; rights</a:t>
            </a:r>
            <a:endParaRPr lang="en-US" i="1" u="sng" dirty="0" smtClean="0"/>
          </a:p>
          <a:p>
            <a:r>
              <a:rPr lang="en-US" dirty="0" smtClean="0"/>
              <a:t>Metadata formats:  MODS, PREMIS, MIX, </a:t>
            </a:r>
            <a:r>
              <a:rPr lang="en-US" dirty="0" err="1" smtClean="0"/>
              <a:t>PBCore</a:t>
            </a:r>
            <a:r>
              <a:rPr lang="en-US" dirty="0" smtClean="0"/>
              <a:t>, etc.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Fedora Repository Content - 2</a:t>
            </a:r>
            <a:r>
              <a:rPr lang="en-US" dirty="0" smtClean="0">
                <a:hlinkClick r:id="rId3"/>
              </a:rPr>
              <a:t/>
            </a:r>
            <a:br>
              <a:rPr lang="en-US" dirty="0" smtClean="0">
                <a:hlinkClick r:id="rId3"/>
              </a:rPr>
            </a:b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 smtClean="0"/>
              <a:t>a. 180,000 objects ingested or staged for ingest</a:t>
            </a:r>
          </a:p>
          <a:p>
            <a:r>
              <a:rPr lang="en-US" dirty="0" smtClean="0"/>
              <a:t>c</a:t>
            </a:r>
            <a:r>
              <a:rPr lang="en-US" dirty="0" smtClean="0"/>
              <a:t>a. 50 TB </a:t>
            </a:r>
          </a:p>
          <a:p>
            <a:r>
              <a:rPr lang="en-US" dirty="0" smtClean="0"/>
              <a:t>c</a:t>
            </a:r>
            <a:r>
              <a:rPr lang="en-US" dirty="0" smtClean="0"/>
              <a:t>a. 95 different projects / collections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3600" dirty="0" smtClean="0"/>
              <a:t>Columbia’s Approach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Future CUL Fedora Developments</a:t>
            </a:r>
            <a:r>
              <a:rPr lang="en-US" dirty="0" smtClean="0">
                <a:hlinkClick r:id="rId3"/>
              </a:rPr>
              <a:t/>
            </a:r>
            <a:br>
              <a:rPr lang="en-US" dirty="0" smtClean="0">
                <a:hlinkClick r:id="rId3"/>
              </a:rPr>
            </a:br>
            <a:endParaRPr lang="en-US" dirty="0" smtClean="0"/>
          </a:p>
          <a:p>
            <a:r>
              <a:rPr lang="en-US" dirty="0" smtClean="0"/>
              <a:t>Columbia public collections viewer</a:t>
            </a:r>
            <a:endParaRPr lang="en-US" dirty="0" smtClean="0"/>
          </a:p>
          <a:p>
            <a:r>
              <a:rPr lang="en-US" dirty="0" smtClean="0"/>
              <a:t>Website preservation functionality</a:t>
            </a:r>
            <a:endParaRPr lang="en-US" dirty="0" smtClean="0"/>
          </a:p>
          <a:p>
            <a:r>
              <a:rPr lang="en-US" dirty="0" smtClean="0"/>
              <a:t>Digitization workflow-management tools</a:t>
            </a:r>
          </a:p>
          <a:p>
            <a:r>
              <a:rPr lang="en-US" dirty="0" smtClean="0"/>
              <a:t>Scientific data set ingest and curation</a:t>
            </a:r>
          </a:p>
          <a:p>
            <a:r>
              <a:rPr lang="en-US" dirty="0" smtClean="0"/>
              <a:t>Many new content projects &amp; collections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dirty="0" smtClean="0"/>
              <a:t>Now You Know</a:t>
            </a:r>
            <a:endParaRPr lang="en-GB" dirty="0" smtClean="0"/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r>
              <a:rPr lang="en-GB" dirty="0" smtClean="0"/>
              <a:t>Why </a:t>
            </a:r>
            <a:r>
              <a:rPr lang="en-GB" dirty="0" smtClean="0"/>
              <a:t>a research </a:t>
            </a:r>
            <a:r>
              <a:rPr lang="en-GB" dirty="0" smtClean="0"/>
              <a:t>library </a:t>
            </a:r>
            <a:r>
              <a:rPr lang="en-GB" dirty="0" smtClean="0"/>
              <a:t>needs </a:t>
            </a:r>
            <a:r>
              <a:rPr lang="en-GB" dirty="0" smtClean="0"/>
              <a:t>digital asset </a:t>
            </a:r>
            <a:r>
              <a:rPr lang="en-GB" dirty="0" smtClean="0"/>
              <a:t>management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Which options are </a:t>
            </a:r>
            <a:r>
              <a:rPr lang="en-GB" dirty="0" smtClean="0"/>
              <a:t>available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What </a:t>
            </a:r>
            <a:r>
              <a:rPr lang="en-GB" dirty="0" smtClean="0"/>
              <a:t>Columbia </a:t>
            </a:r>
            <a:r>
              <a:rPr lang="en-GB" dirty="0" smtClean="0"/>
              <a:t>University Libraries’ </a:t>
            </a:r>
            <a:r>
              <a:rPr lang="en-GB" dirty="0" smtClean="0"/>
              <a:t>current approach is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315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QUESTIONS?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 algn="ctr">
              <a:buNone/>
            </a:pPr>
            <a:r>
              <a:rPr lang="en-US" dirty="0" smtClean="0"/>
              <a:t>daviss@columbia.edu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i="1" dirty="0" smtClean="0"/>
              <a:t>Introductions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Columbia University Libraries / Information Services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sz="1800" dirty="0" smtClean="0"/>
              <a:t>One</a:t>
            </a:r>
            <a:r>
              <a:rPr lang="en-US" sz="1800" b="1" dirty="0" smtClean="0"/>
              <a:t> </a:t>
            </a:r>
            <a:r>
              <a:rPr lang="en-US" sz="1800" dirty="0" smtClean="0"/>
              <a:t>of the top five academic research library systems in North America. </a:t>
            </a:r>
          </a:p>
          <a:p>
            <a:pPr lvl="1"/>
            <a:r>
              <a:rPr lang="en-US" sz="1800" dirty="0" smtClean="0"/>
              <a:t>The collections include over 10 million volumes, over 100,000 journals and serials, as well as extensive electronic resources, manuscripts, rare books, microforms, maps, graphic and audio-visual materials. </a:t>
            </a:r>
          </a:p>
          <a:p>
            <a:pPr lvl="1"/>
            <a:r>
              <a:rPr lang="en-US" sz="1800" dirty="0" smtClean="0"/>
              <a:t>The services and collections are organized into 22 libraries and various academic technology centers. </a:t>
            </a:r>
          </a:p>
          <a:p>
            <a:pPr lvl="1"/>
            <a:r>
              <a:rPr lang="en-US" sz="1800" dirty="0" smtClean="0"/>
              <a:t>The Libraries employs more than 470 professional and support staff. The website of the Libraries at www.columbia.edu/cu/lweb is the gateway to its services and resources.</a:t>
            </a:r>
            <a:br>
              <a:rPr lang="en-US" sz="1800" dirty="0" smtClean="0"/>
            </a:br>
            <a:endParaRPr lang="en-US" sz="1800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i="1" dirty="0" smtClean="0"/>
              <a:t>Introductions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algn="ctr">
              <a:buNone/>
            </a:pPr>
            <a:endParaRPr lang="en-GB" dirty="0" smtClean="0"/>
          </a:p>
          <a:p>
            <a:pPr lvl="1"/>
            <a:r>
              <a:rPr lang="en-US" dirty="0" smtClean="0"/>
              <a:t>LDPD:  Libraries Digital Program Division</a:t>
            </a:r>
          </a:p>
          <a:p>
            <a:pPr lvl="1"/>
            <a:r>
              <a:rPr lang="en-US" dirty="0" smtClean="0"/>
              <a:t>PRES:  Libraries Preservation and Digital Reformatting Division </a:t>
            </a:r>
          </a:p>
          <a:p>
            <a:pPr lvl="1"/>
            <a:r>
              <a:rPr lang="en-US" dirty="0" smtClean="0"/>
              <a:t>CDRS:  Center for Digital Research and Scholarship </a:t>
            </a:r>
          </a:p>
          <a:p>
            <a:pPr lvl="1"/>
            <a:r>
              <a:rPr lang="en-US" dirty="0" smtClean="0"/>
              <a:t>CCNMTL:  Center for New Media Teaching and Learning </a:t>
            </a:r>
          </a:p>
          <a:p>
            <a:pPr lvl="1"/>
            <a:r>
              <a:rPr lang="en-US" dirty="0" smtClean="0"/>
              <a:t>LITO: Libraries Information Technology Office</a:t>
            </a:r>
          </a:p>
          <a:p>
            <a:pPr lvl="1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dirty="0" smtClean="0"/>
              <a:t>Key Issues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r>
              <a:rPr lang="en-GB" dirty="0" smtClean="0"/>
              <a:t>Why does a research library need digital asset management?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Which options are available?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What is Columbia University Libraries’ approach?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A3F3C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0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371600" y="3276600"/>
            <a:ext cx="7467600" cy="1362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Why does a research library need digital asset management?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Research Libraries must: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. . . manage, preserve and provide access to </a:t>
            </a:r>
            <a:r>
              <a:rPr lang="en-US" sz="2800" i="1" u="sng" dirty="0" smtClean="0"/>
              <a:t>unique digitized content </a:t>
            </a:r>
            <a:r>
              <a:rPr lang="en-US" sz="2800" i="1" dirty="0" smtClean="0"/>
              <a:t> </a:t>
            </a:r>
            <a:r>
              <a:rPr lang="en-US" sz="2800" dirty="0" smtClean="0"/>
              <a:t>created from their print, manuscript and multimedia collections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E.g.,</a:t>
            </a:r>
            <a:br>
              <a:rPr lang="en-GB" sz="2800" dirty="0" smtClean="0"/>
            </a:br>
            <a:r>
              <a:rPr lang="en-GB" sz="2800" dirty="0" smtClean="0"/>
              <a:t>- </a:t>
            </a:r>
            <a:r>
              <a:rPr lang="en-GB" sz="2800" dirty="0" smtClean="0">
                <a:hlinkClick r:id="rId3"/>
              </a:rPr>
              <a:t>papyri</a:t>
            </a:r>
            <a:r>
              <a:rPr lang="en-GB" sz="2800" dirty="0" smtClean="0"/>
              <a:t>, </a:t>
            </a:r>
            <a:r>
              <a:rPr lang="en-GB" sz="2800" dirty="0" smtClean="0">
                <a:hlinkClick r:id="rId4"/>
              </a:rPr>
              <a:t>medieval manuscripts</a:t>
            </a:r>
            <a:r>
              <a:rPr lang="en-GB" sz="2800" dirty="0" smtClean="0"/>
              <a:t>, </a:t>
            </a:r>
            <a:r>
              <a:rPr lang="en-GB" sz="2800" dirty="0" smtClean="0">
                <a:hlinkClick r:id="rId5"/>
              </a:rPr>
              <a:t>image</a:t>
            </a:r>
            <a:r>
              <a:rPr lang="en-GB" sz="2800" dirty="0" smtClean="0"/>
              <a:t> and </a:t>
            </a:r>
            <a:r>
              <a:rPr lang="en-GB" sz="2800" dirty="0" smtClean="0">
                <a:hlinkClick r:id="rId6"/>
              </a:rPr>
              <a:t>object </a:t>
            </a:r>
            <a:r>
              <a:rPr lang="en-GB" sz="2800" dirty="0" smtClean="0">
                <a:hlinkClick r:id="rId6"/>
              </a:rPr>
              <a:t>collections</a:t>
            </a:r>
            <a:r>
              <a:rPr lang="en-GB" sz="2800" dirty="0" smtClean="0"/>
              <a:t>, </a:t>
            </a:r>
            <a:r>
              <a:rPr lang="en-GB" sz="2800" dirty="0" smtClean="0">
                <a:hlinkClick r:id="rId7"/>
              </a:rPr>
              <a:t>rare books and journals</a:t>
            </a:r>
            <a:r>
              <a:rPr lang="en-GB" sz="2800" dirty="0" smtClean="0"/>
              <a:t>, </a:t>
            </a:r>
            <a:r>
              <a:rPr lang="en-GB" sz="2800" dirty="0" smtClean="0">
                <a:hlinkClick r:id="rId8"/>
              </a:rPr>
              <a:t>archival collections</a:t>
            </a:r>
            <a:r>
              <a:rPr lang="en-GB" sz="2800" dirty="0" smtClean="0"/>
              <a:t>, </a:t>
            </a:r>
            <a:r>
              <a:rPr lang="en-GB" sz="2800" dirty="0" smtClean="0">
                <a:hlinkClick r:id="rId9"/>
              </a:rPr>
              <a:t>useful reference and curricular material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Research Libraries must: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dirty="0" smtClean="0"/>
              <a:t>	. . . collect and provide ongoing preservation of and access to </a:t>
            </a:r>
            <a:r>
              <a:rPr lang="en-US" i="1" u="sng" dirty="0" smtClean="0"/>
              <a:t>University-generated content</a:t>
            </a:r>
            <a:r>
              <a:rPr lang="en-US" dirty="0" smtClean="0"/>
              <a:t> of all kinds (working papers, conference proceedings, theses, preprints, data sets)</a:t>
            </a:r>
          </a:p>
          <a:p>
            <a:pPr>
              <a:buNone/>
            </a:pP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E.g.,</a:t>
            </a:r>
            <a:br>
              <a:rPr lang="en-GB" sz="2800" dirty="0" smtClean="0"/>
            </a:br>
            <a:r>
              <a:rPr lang="en-GB" sz="2800" dirty="0" smtClean="0">
                <a:hlinkClick r:id="rId3"/>
              </a:rPr>
              <a:t>Academic Commons (Columbia’ Institutional Repository)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065213" y="1588"/>
            <a:ext cx="79375" cy="6858000"/>
            <a:chOff x="1066006" y="794"/>
            <a:chExt cx="77788" cy="6858000"/>
          </a:xfrm>
        </p:grpSpPr>
        <p:cxnSp>
          <p:nvCxnSpPr>
            <p:cNvPr id="7" name="Straight Connector 6"/>
            <p:cNvCxnSpPr/>
            <p:nvPr/>
          </p:nvCxnSpPr>
          <p:spPr>
            <a:xfrm rot="5400000">
              <a:off x="-2285984" y="3429016"/>
              <a:ext cx="6858000" cy="15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362200" y="3429000"/>
              <a:ext cx="6858000" cy="158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75" name="Title 8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696200" cy="1143000"/>
          </a:xfrm>
        </p:spPr>
        <p:txBody>
          <a:bodyPr/>
          <a:lstStyle/>
          <a:p>
            <a:r>
              <a:rPr lang="en-GB" sz="4000" dirty="0" smtClean="0"/>
              <a:t>Research Libraries must:</a:t>
            </a:r>
          </a:p>
        </p:txBody>
      </p:sp>
      <p:sp>
        <p:nvSpPr>
          <p:cNvPr id="3076" name="Content Placeholder 9"/>
          <p:cNvSpPr>
            <a:spLocks noGrp="1"/>
          </p:cNvSpPr>
          <p:nvPr>
            <p:ph idx="1"/>
          </p:nvPr>
        </p:nvSpPr>
        <p:spPr>
          <a:xfrm>
            <a:off x="1600200" y="1600200"/>
            <a:ext cx="716280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dirty="0" smtClean="0"/>
              <a:t>	. . . accept, process, preserve and provide access to </a:t>
            </a:r>
            <a:r>
              <a:rPr lang="en-US" i="1" u="sng" dirty="0" smtClean="0"/>
              <a:t>born-digital</a:t>
            </a:r>
            <a:r>
              <a:rPr lang="en-US" dirty="0" smtClean="0"/>
              <a:t> personal and organizational archival collections  (e.g., of authors, political figures, publishing houses, philanthropic organizations) </a:t>
            </a:r>
            <a:br>
              <a:rPr lang="en-US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E.g.,</a:t>
            </a:r>
            <a:br>
              <a:rPr lang="en-GB" sz="2800" dirty="0" smtClean="0"/>
            </a:br>
            <a:r>
              <a:rPr lang="en-US" b="1" dirty="0" smtClean="0">
                <a:hlinkClick r:id="rId3"/>
              </a:rPr>
              <a:t>PricewaterhouseCoopers Records, 1891-2000</a:t>
            </a:r>
            <a:endParaRPr lang="en-US" b="1" dirty="0" smtClean="0"/>
          </a:p>
          <a:p>
            <a:pPr marL="342900" lvl="1" indent="-342900">
              <a:buNone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03000492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Props1.xml><?xml version="1.0" encoding="utf-8"?>
<ds:datastoreItem xmlns:ds="http://schemas.openxmlformats.org/officeDocument/2006/customXml" ds:itemID="{180EDD14-D31C-4383-82DE-5BAC24A3B00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4EE17B-23D7-44FA-8334-D1731D1C89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9E12A0-0B7B-478F-AB2D-4B322E362B6D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459</Words>
  <Application>Microsoft Office PowerPoint</Application>
  <PresentationFormat>On-screen Show (4:3)</PresentationFormat>
  <Paragraphs>154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TS030004921</vt:lpstr>
      <vt:lpstr>Columbia University Libraries / Information Services</vt:lpstr>
      <vt:lpstr>Introductions</vt:lpstr>
      <vt:lpstr>Introductions</vt:lpstr>
      <vt:lpstr>Introductions</vt:lpstr>
      <vt:lpstr>Key Issues</vt:lpstr>
      <vt:lpstr>Why does a research library need digital asset management?</vt:lpstr>
      <vt:lpstr>Research Libraries must:</vt:lpstr>
      <vt:lpstr>Research Libraries must:</vt:lpstr>
      <vt:lpstr>Research Libraries must:</vt:lpstr>
      <vt:lpstr>Research Libraries must:</vt:lpstr>
      <vt:lpstr>Which options are available?</vt:lpstr>
      <vt:lpstr>Options for Asset Management, Preservation &amp; Access</vt:lpstr>
      <vt:lpstr>Options for Asset Management, Preservation &amp; Access</vt:lpstr>
      <vt:lpstr>Options for Asset Management, Preservation &amp; Access</vt:lpstr>
      <vt:lpstr>Fedora Commons Repository Software</vt:lpstr>
      <vt:lpstr>Fedora Commons Repository Software</vt:lpstr>
      <vt:lpstr>Fedora Commons Repository Software</vt:lpstr>
      <vt:lpstr>Stone Soup</vt:lpstr>
      <vt:lpstr>What IS Columbia’s approach?</vt:lpstr>
      <vt:lpstr>Columbia’s Approach</vt:lpstr>
      <vt:lpstr>Columbia’s Approach</vt:lpstr>
      <vt:lpstr>Columbia’s Approach</vt:lpstr>
      <vt:lpstr>Columbia’s Approach</vt:lpstr>
      <vt:lpstr>Columbia’s Approach</vt:lpstr>
      <vt:lpstr>Columbia’s Approach</vt:lpstr>
      <vt:lpstr>Columbia’s Approach</vt:lpstr>
      <vt:lpstr>Columbia’s Approach</vt:lpstr>
      <vt:lpstr>Now You Know</vt:lpstr>
      <vt:lpstr>Slide 29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Columbia’s Fedora Repository</dc:title>
  <dc:creator>Stephen Davis</dc:creator>
  <cp:lastModifiedBy>Stephen</cp:lastModifiedBy>
  <cp:revision>61</cp:revision>
  <dcterms:created xsi:type="dcterms:W3CDTF">2010-10-28T02:30:04Z</dcterms:created>
  <dcterms:modified xsi:type="dcterms:W3CDTF">2010-10-28T19:43:34Z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TC300049219990</vt:lpwstr>
  </property>
</Properties>
</file>