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499" r:id="rId5"/>
    <p:sldId id="452" r:id="rId6"/>
    <p:sldId id="450" r:id="rId7"/>
    <p:sldId id="451" r:id="rId8"/>
    <p:sldId id="485" r:id="rId9"/>
    <p:sldId id="490" r:id="rId10"/>
    <p:sldId id="504" r:id="rId11"/>
    <p:sldId id="495" r:id="rId12"/>
    <p:sldId id="497" r:id="rId13"/>
    <p:sldId id="500" r:id="rId14"/>
    <p:sldId id="283" r:id="rId15"/>
    <p:sldId id="508" r:id="rId16"/>
    <p:sldId id="460" r:id="rId17"/>
    <p:sldId id="459" r:id="rId18"/>
    <p:sldId id="506" r:id="rId19"/>
    <p:sldId id="467" r:id="rId20"/>
    <p:sldId id="463" r:id="rId21"/>
    <p:sldId id="464" r:id="rId22"/>
    <p:sldId id="466" r:id="rId23"/>
    <p:sldId id="297" r:id="rId24"/>
    <p:sldId id="469" r:id="rId25"/>
    <p:sldId id="470" r:id="rId26"/>
    <p:sldId id="468" r:id="rId27"/>
    <p:sldId id="479" r:id="rId28"/>
    <p:sldId id="471" r:id="rId29"/>
    <p:sldId id="472" r:id="rId30"/>
    <p:sldId id="478" r:id="rId31"/>
    <p:sldId id="300" r:id="rId32"/>
    <p:sldId id="449" r:id="rId33"/>
    <p:sldId id="477" r:id="rId34"/>
    <p:sldId id="503" r:id="rId35"/>
    <p:sldId id="418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" lastIdx="2" clrIdx="0"/>
  <p:cmAuthor id="1" name="profile_user" initials="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625" autoAdjust="0"/>
  </p:normalViewPr>
  <p:slideViewPr>
    <p:cSldViewPr>
      <p:cViewPr>
        <p:scale>
          <a:sx n="66" d="100"/>
          <a:sy n="66" d="100"/>
        </p:scale>
        <p:origin x="-149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E8DAA-889C-409F-BF44-F2F190259D3F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4770D-85F6-4B24-8C6E-651DDCF06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45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847BFE0-2F3A-4CE2-AD82-E31DD3D20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81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5592F-577F-49F1-9899-D3693D441E46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7BFE0-2F3A-4CE2-AD82-E31DD3D200F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8F4DE-7327-4628-B644-FB1BE02875A4}" type="slidenum">
              <a:rPr lang="en-US" smtClean="0">
                <a:latin typeface="Arial" charset="0"/>
                <a:cs typeface="Arial" charset="0"/>
              </a:rPr>
              <a:pPr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1C46B9-5D86-4C4F-8585-5604DEC7DC40}" type="slidenum">
              <a:rPr lang="en-US" smtClean="0">
                <a:latin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D4B1A62D-1718-46F6-AA7D-DA8A8F22F99B}" type="slidenum">
              <a:rPr lang="en-US" sz="1200">
                <a:latin typeface="Arial" charset="0"/>
              </a:rPr>
              <a:pPr algn="r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34CC90-08D0-495A-843E-EB668A754B81}" type="slidenum">
              <a:rPr lang="en-US" smtClean="0">
                <a:latin typeface="Arial" charset="0"/>
                <a:cs typeface="Arial" charset="0"/>
              </a:rPr>
              <a:pPr/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761BA-F538-4167-97BC-8E48BD9CE5A7}" type="slidenum">
              <a:rPr lang="en-US" smtClean="0">
                <a:latin typeface="Arial" charset="0"/>
                <a:cs typeface="Arial" charset="0"/>
              </a:rPr>
              <a:pPr/>
              <a:t>14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39012139-3F53-48F1-945B-2366BF8494B8}" type="slidenum">
              <a:rPr lang="en-US" sz="1200">
                <a:latin typeface="Arial" charset="0"/>
              </a:rPr>
              <a:pPr algn="r"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7BFE0-2F3A-4CE2-AD82-E31DD3D200F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F9569-5026-4E1F-8324-CDBFCAD85C5F}" type="slidenum">
              <a:rPr lang="en-US" smtClean="0">
                <a:latin typeface="Arial" charset="0"/>
                <a:cs typeface="Arial" charset="0"/>
              </a:rPr>
              <a:pPr/>
              <a:t>16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9289CE-32C1-46A7-A66F-9FFE9AB794EB}" type="slidenum">
              <a:rPr lang="en-US" smtClean="0">
                <a:latin typeface="Arial" charset="0"/>
                <a:cs typeface="Arial" charset="0"/>
              </a:rPr>
              <a:pPr/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7BFE0-2F3A-4CE2-AD82-E31DD3D200F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667CFA-1FAC-4940-8346-D7C2B9B005B7}" type="slidenum">
              <a:rPr lang="en-US" smtClean="0">
                <a:latin typeface="Arial" charset="0"/>
                <a:cs typeface="Arial" charset="0"/>
              </a:rPr>
              <a:pPr/>
              <a:t>19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96DF3-FCBE-4B19-AC6F-A66F05A1CA47}" type="slidenum">
              <a:rPr lang="en-US" smtClean="0">
                <a:latin typeface="Arial" charset="0"/>
                <a:cs typeface="Arial" charset="0"/>
              </a:rPr>
              <a:pPr/>
              <a:t>2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EF312-2925-403A-9F52-130DCE5BB890}" type="slidenum">
              <a:rPr lang="en-US" smtClean="0">
                <a:latin typeface="Arial" charset="0"/>
                <a:cs typeface="Arial" charset="0"/>
              </a:rPr>
              <a:pPr/>
              <a:t>20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9CE9E-92AF-4CA5-A68F-4E5080F5A528}" type="slidenum">
              <a:rPr lang="en-US" smtClean="0">
                <a:latin typeface="Arial" charset="0"/>
                <a:cs typeface="Arial" charset="0"/>
              </a:rPr>
              <a:pPr/>
              <a:t>21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9727D-8959-4AF5-996A-31B7185E98AC}" type="slidenum">
              <a:rPr lang="en-US" smtClean="0">
                <a:latin typeface="Arial" charset="0"/>
                <a:cs typeface="Arial" charset="0"/>
              </a:rPr>
              <a:pPr/>
              <a:t>23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4D8CB-DE88-4B88-B506-C6FC864A2E8F}" type="slidenum">
              <a:rPr lang="en-US" smtClean="0">
                <a:latin typeface="Arial" charset="0"/>
                <a:cs typeface="Arial" charset="0"/>
              </a:rPr>
              <a:pPr/>
              <a:t>24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1B9C17-DB4A-4C5D-A9BC-B2EEEC4AB508}" type="slidenum">
              <a:rPr lang="en-US" smtClean="0">
                <a:latin typeface="Arial" charset="0"/>
                <a:cs typeface="Arial" charset="0"/>
              </a:rPr>
              <a:pPr/>
              <a:t>25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3C9F6-92F8-4FDD-8747-6E369B9928CE}" type="slidenum">
              <a:rPr lang="en-US" smtClean="0">
                <a:latin typeface="Arial" charset="0"/>
                <a:cs typeface="Arial" charset="0"/>
              </a:rPr>
              <a:pPr/>
              <a:t>26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4FD198-5640-495E-AEE7-6EE2153074D1}" type="slidenum">
              <a:rPr lang="en-US" smtClean="0">
                <a:latin typeface="Arial" charset="0"/>
                <a:cs typeface="Arial" charset="0"/>
              </a:rPr>
              <a:pPr/>
              <a:t>27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</a:endParaRP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A85386-505A-40E9-B345-ADD4F75A3FFB}" type="slidenum">
              <a:rPr lang="en-US" smtClean="0">
                <a:latin typeface="Arial" charset="0"/>
                <a:cs typeface="Arial" charset="0"/>
              </a:rPr>
              <a:pPr/>
              <a:t>28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438280-25C4-4B3E-B3DD-F2231B119903}" type="slidenum">
              <a:rPr lang="en-US" smtClean="0">
                <a:latin typeface="Arial" charset="0"/>
                <a:cs typeface="Arial" charset="0"/>
              </a:rPr>
              <a:pPr/>
              <a:t>29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264E06-E69E-4135-A853-7001665F44E4}" type="slidenum">
              <a:rPr lang="en-US" smtClean="0">
                <a:latin typeface="Arial" charset="0"/>
                <a:cs typeface="Arial" charset="0"/>
              </a:rPr>
              <a:pPr/>
              <a:t>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500D73-D7CC-48E5-AFA0-E5A42AB4796D}" type="slidenum">
              <a:rPr lang="en-US" smtClean="0">
                <a:latin typeface="Arial" charset="0"/>
                <a:cs typeface="Arial" charset="0"/>
              </a:rPr>
              <a:pPr/>
              <a:t>30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0FC3E-0E8A-4F3E-A3AD-BE8F2CCB7C30}" type="slidenum">
              <a:rPr lang="en-US" smtClean="0">
                <a:latin typeface="Arial" charset="0"/>
                <a:cs typeface="Arial" charset="0"/>
              </a:rPr>
              <a:pPr/>
              <a:t>31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</a:endParaRPr>
          </a:p>
        </p:txBody>
      </p:sp>
      <p:sp>
        <p:nvSpPr>
          <p:cNvPr id="1095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3B55F661-8F9D-46E4-922B-3BD62856D820}" type="slidenum">
              <a:rPr lang="en-US" sz="1200">
                <a:latin typeface="Arial" charset="0"/>
              </a:rPr>
              <a:pPr algn="r"/>
              <a:t>31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49716-B8CD-411C-A00B-49D909F6692E}" type="slidenum">
              <a:rPr lang="en-US" smtClean="0">
                <a:latin typeface="Arial" charset="0"/>
                <a:cs typeface="Arial" charset="0"/>
              </a:rPr>
              <a:pPr/>
              <a:t>32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76D8B-4638-4638-ACFB-CD543B09CADF}" type="slidenum">
              <a:rPr lang="en-US" smtClean="0">
                <a:latin typeface="Arial" charset="0"/>
                <a:cs typeface="Arial" charset="0"/>
              </a:rPr>
              <a:pPr/>
              <a:t>33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7BFE0-2F3A-4CE2-AD82-E31DD3D200F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1BA833-D30A-4CC1-B723-9AF57D11B9D9}" type="slidenum">
              <a:rPr lang="en-US" smtClean="0">
                <a:latin typeface="Arial" charset="0"/>
                <a:cs typeface="Arial" charset="0"/>
              </a:rPr>
              <a:pPr/>
              <a:t>4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2C7339-4FAC-4C70-988E-C8223A4B7672}" type="slidenum">
              <a:rPr lang="en-US" smtClean="0">
                <a:latin typeface="Arial" charset="0"/>
                <a:cs typeface="Arial" charset="0"/>
              </a:rPr>
              <a:pPr/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66B3F4-5901-4900-8BFB-64A2625B808D}" type="slidenum">
              <a:rPr lang="en-US" smtClean="0">
                <a:latin typeface="Arial" charset="0"/>
                <a:cs typeface="Arial" charset="0"/>
              </a:rPr>
              <a:pPr/>
              <a:t>6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B965E-B58F-4956-AB22-33B86E447732}" type="slidenum">
              <a:rPr lang="en-US" smtClean="0">
                <a:latin typeface="Arial" charset="0"/>
                <a:cs typeface="Arial" charset="0"/>
              </a:rPr>
              <a:pPr/>
              <a:t>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23BC2-6F83-441E-B648-BA8EFD36384E}" type="slidenum">
              <a:rPr lang="en-US" smtClean="0">
                <a:latin typeface="Arial" charset="0"/>
                <a:cs typeface="Arial" charset="0"/>
              </a:rPr>
              <a:pPr/>
              <a:t>8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81D6E-307E-4FE5-9384-818706C27339}" type="slidenum">
              <a:rPr lang="en-US" smtClean="0">
                <a:latin typeface="Arial" charset="0"/>
                <a:cs typeface="Arial" charset="0"/>
              </a:rPr>
              <a:pPr/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FCBDD491-9297-427F-BC17-35456DA6342D}" type="slidenum">
              <a:rPr lang="en-US" sz="1200">
                <a:latin typeface="Arial" charset="0"/>
              </a:rPr>
              <a:pPr algn="r"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39DBD-9A3A-49E8-B067-617F32038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9C9D3-560D-4310-8348-68120E94A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F78B9-D24F-487E-B11B-6D5A72D50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C599-C9F1-45B5-BA71-3940C6C00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83A21-F3FC-4A1C-A687-5A9E33B1A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4C1EF-EAB0-4B51-B773-757C5A060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CC629-B154-4CB7-AAAC-B68D2E6A3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2E529-7D5D-451D-9CB4-9778D0D28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8F70F-AD85-4A88-B51B-BF27A2D26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FFCFD-B0D7-452D-A254-6632323B8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808E2-D88F-4469-B1B8-A230273DC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C2FD12A-E699-4B1B-AF34-327203D7C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381000"/>
            <a:ext cx="8382000" cy="1524000"/>
          </a:xfrm>
        </p:spPr>
        <p:txBody>
          <a:bodyPr lIns="92075" tIns="46038" rIns="92075" bIns="46038"/>
          <a:lstStyle/>
          <a:p>
            <a:r>
              <a:rPr lang="en-US" sz="3200" dirty="0" smtClean="0"/>
              <a:t>Strategies and Resources for Evidence-Based Practice Education in Social Work: A </a:t>
            </a:r>
            <a:r>
              <a:rPr lang="en-US" sz="3200" dirty="0" err="1" smtClean="0"/>
              <a:t>Transdisciplinary</a:t>
            </a:r>
            <a:r>
              <a:rPr lang="en-US" sz="3200" dirty="0" smtClean="0"/>
              <a:t> View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733800" y="2514600"/>
            <a:ext cx="5410200" cy="2895600"/>
          </a:xfrm>
        </p:spPr>
        <p:txBody>
          <a:bodyPr lIns="92075" tIns="46038" rIns="92075" bIns="46038"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Jennifer L. Bellamy, Ph.D., MSSW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Bonnie Spring, Ph.D., ABPP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Edward J. Mullen, DSW, MSW</a:t>
            </a:r>
            <a:endParaRPr lang="en-US" smtClean="0"/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066800" y="5638800"/>
            <a:ext cx="6477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Grant Support:     NIH/OBSSR N01-LM-6-3512 (B. Spring)                      		</a:t>
            </a:r>
          </a:p>
        </p:txBody>
      </p:sp>
      <p:pic>
        <p:nvPicPr>
          <p:cNvPr id="14340" name="Picture 8" descr="Three_circles_of_life__Power___by_Bayh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438400"/>
            <a:ext cx="26193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Original EBM Model 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“conscientious, explicit, judicious use of current best evidence in making decisions about the care of individual patients”</a:t>
            </a:r>
          </a:p>
          <a:p>
            <a:pPr>
              <a:buNone/>
            </a:pPr>
            <a:r>
              <a:rPr lang="en-US" sz="2400" dirty="0" smtClean="0"/>
              <a:t>  </a:t>
            </a:r>
          </a:p>
          <a:p>
            <a:pPr>
              <a:buNone/>
            </a:pPr>
            <a:r>
              <a:rPr lang="en-US" sz="2000" dirty="0" smtClean="0"/>
              <a:t>	     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Sackett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Rosenberg, Gray, Haynes &amp; Richardson  (1996) 	Evidence-based medicine: what it is and what it isn’t. BMJ, 	312, 71-72</a:t>
            </a: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Deemphasized intuitive, unsystematic clinical expertise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Emphasized research.</a:t>
            </a:r>
          </a:p>
          <a:p>
            <a:pPr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Toward 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Transdisciplinary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EBP Model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48200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Incorporates each discipline’s most important advances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Grounded in ecological framework emphasizing shared decision-making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Integrates practical consideration about resources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Highlights decision-making as the process that balances evidence, client characteristics, and resources, all considered in context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810895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TextBox 2"/>
          <p:cNvSpPr txBox="1">
            <a:spLocks noChangeArrowheads="1"/>
          </p:cNvSpPr>
          <p:nvPr/>
        </p:nvSpPr>
        <p:spPr bwMode="auto">
          <a:xfrm>
            <a:off x="838200" y="5842337"/>
            <a:ext cx="754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Satterfield, Spring,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Brownson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, Mullen, Newhouse, &amp; Whitlock (2009)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Toward a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transdisciplinary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model of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evidene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-based practice </a:t>
            </a:r>
            <a:r>
              <a:rPr lang="en-US" sz="1800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Milbank </a:t>
            </a: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Quarterly, 87(2)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: 368–390.</a:t>
            </a:r>
            <a:endParaRPr lang="en-US" sz="1800" i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9395" name="TextBox 21"/>
          <p:cNvSpPr txBox="1">
            <a:spLocks noChangeArrowheads="1"/>
          </p:cNvSpPr>
          <p:nvPr/>
        </p:nvSpPr>
        <p:spPr bwMode="auto">
          <a:xfrm>
            <a:off x="1752600" y="152400"/>
            <a:ext cx="5410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 err="1">
                <a:latin typeface="Arial" charset="0"/>
              </a:rPr>
              <a:t>Transdisciplinary</a:t>
            </a:r>
            <a:r>
              <a:rPr lang="en-US" sz="3000" b="1" dirty="0">
                <a:latin typeface="Arial" charset="0"/>
              </a:rPr>
              <a:t> EBP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1470025"/>
          </a:xfrm>
        </p:spPr>
        <p:txBody>
          <a:bodyPr/>
          <a:lstStyle/>
          <a:p>
            <a:pPr algn="ctr"/>
            <a:r>
              <a:rPr lang="en-US" sz="5400" dirty="0" smtClean="0"/>
              <a:t>Introduction to the EBBP.org website</a:t>
            </a:r>
            <a:endParaRPr lang="en-US" dirty="0" smtClean="0"/>
          </a:p>
        </p:txBody>
      </p:sp>
      <p:sp>
        <p:nvSpPr>
          <p:cNvPr id="65538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2192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Web Tour &amp; Training Resources</a:t>
            </a:r>
          </a:p>
        </p:txBody>
      </p:sp>
      <p:pic>
        <p:nvPicPr>
          <p:cNvPr id="4" name="Picture 4" descr="N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1148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OBSS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3962400"/>
            <a:ext cx="13049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National Institutes of Heal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3434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orthwestern Universit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114800"/>
            <a:ext cx="15906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Society of Behavioral Medic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5486400"/>
            <a:ext cx="46386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 algn="ctr">
              <a:defRPr/>
            </a:pPr>
            <a:endParaRPr lang="en-US" sz="460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9634" name="Picture 5" descr="ebbp2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5"/>
            <a:ext cx="91440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38800" y="5486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www.ebbp.org</a:t>
            </a:r>
            <a:endParaRPr 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7631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Training Modules</a:t>
            </a:r>
          </a:p>
        </p:txBody>
      </p:sp>
      <p:sp>
        <p:nvSpPr>
          <p:cNvPr id="675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Registration is quick and free of charge</a:t>
            </a:r>
          </a:p>
          <a:p>
            <a:r>
              <a:rPr lang="en-US" dirty="0" smtClean="0"/>
              <a:t>Continuing Education credits for social work (soon?)</a:t>
            </a:r>
          </a:p>
          <a:p>
            <a:r>
              <a:rPr lang="en-US" dirty="0" smtClean="0"/>
              <a:t>Each module takes between 20-90 minutes</a:t>
            </a:r>
          </a:p>
          <a:p>
            <a:r>
              <a:rPr lang="en-US" dirty="0" smtClean="0"/>
              <a:t>Audio and visual style learning</a:t>
            </a:r>
          </a:p>
          <a:p>
            <a:r>
              <a:rPr lang="en-US" dirty="0" smtClean="0"/>
              <a:t>The modules are interactive in nature</a:t>
            </a:r>
          </a:p>
          <a:p>
            <a:pPr lvl="1"/>
            <a:r>
              <a:rPr lang="en-US" dirty="0" smtClean="0"/>
              <a:t>Quiz style reviews of key points</a:t>
            </a:r>
          </a:p>
          <a:p>
            <a:pPr lvl="1"/>
            <a:r>
              <a:rPr lang="en-US" dirty="0" smtClean="0"/>
              <a:t>Case studies and examples</a:t>
            </a:r>
          </a:p>
          <a:p>
            <a:pPr lvl="1"/>
            <a:r>
              <a:rPr lang="en-US" dirty="0" smtClean="0"/>
              <a:t>Embedded links to online sources, practice guidelines and other examples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EBBP Process Module</a:t>
            </a:r>
          </a:p>
        </p:txBody>
      </p:sp>
      <p:sp>
        <p:nvSpPr>
          <p:cNvPr id="716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Addresses common misconceptions about EBP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Describes the purpose of EBBP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Discusses the five steps of the EBBP process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Uses a smoking cessation case and a community smoking prevention example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The 5 Steps of Evidence-Based Practice 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 descr="5steps_withAsses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76400"/>
            <a:ext cx="6629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EBP Process Module</a:t>
            </a:r>
          </a:p>
        </p:txBody>
      </p:sp>
      <p:sp>
        <p:nvSpPr>
          <p:cNvPr id="77826" name="Rectangle 3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8229600" cy="4389437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Pre-work: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Assess</a:t>
            </a:r>
          </a:p>
          <a:p>
            <a:pPr>
              <a:spcBef>
                <a:spcPts val="0"/>
              </a:spcBef>
              <a:buNone/>
            </a:pPr>
            <a:endParaRPr lang="en-US" b="1" dirty="0" smtClean="0"/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Ask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Background and foreground questions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Background: general knowledge about a condition rather than a specific case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Foreground: specific choices about action options fit to the context of resources and client characteristics (PICO)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Hierarchy of evidence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7848600" cy="1143000"/>
          </a:xfrm>
        </p:spPr>
        <p:txBody>
          <a:bodyPr lIns="92075" tIns="46038" rIns="92075" bIns="46038" anchor="ctr"/>
          <a:lstStyle/>
          <a:p>
            <a:r>
              <a:rPr lang="en-US" smtClean="0"/>
              <a:t>Learning Objectives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447800"/>
            <a:ext cx="7848600" cy="5029200"/>
          </a:xfrm>
        </p:spPr>
        <p:txBody>
          <a:bodyPr lIns="92075" tIns="46038" rIns="92075" bIns="46038"/>
          <a:lstStyle/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dirty="0" smtClean="0"/>
              <a:t>Compare and contrast the </a:t>
            </a:r>
            <a:r>
              <a:rPr lang="en-US" dirty="0" err="1" smtClean="0"/>
              <a:t>transdisciplinary</a:t>
            </a:r>
            <a:r>
              <a:rPr lang="en-US" dirty="0" smtClean="0"/>
              <a:t> model of EBBP with more traditional EBM models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dirty="0" smtClean="0"/>
              <a:t>Locate teaching and training resources designed to support education and training on the EBBP.org website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dirty="0" smtClean="0"/>
              <a:t>Integrate EBBP resources and competencies into social work teaching and training.</a:t>
            </a:r>
          </a:p>
          <a:p>
            <a:pPr marL="609600" indent="-609600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from EBBP.org</a:t>
            </a:r>
          </a:p>
        </p:txBody>
      </p:sp>
      <p:sp>
        <p:nvSpPr>
          <p:cNvPr id="81922" name="Rectangle 3"/>
          <p:cNvSpPr>
            <a:spLocks noGrp="1"/>
          </p:cNvSpPr>
          <p:nvPr>
            <p:ph type="body" idx="1"/>
          </p:nvPr>
        </p:nvSpPr>
        <p:spPr>
          <a:xfrm>
            <a:off x="533400" y="2468563"/>
            <a:ext cx="8229600" cy="4389437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Prioritize assessment questions to use time well 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Sequence your next steps after meeting with the client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Step 2: Acquire Evidence</a:t>
            </a:r>
          </a:p>
        </p:txBody>
      </p:sp>
      <p:sp>
        <p:nvSpPr>
          <p:cNvPr id="2775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0900" lvl="1" indent="-457200" eaLnBrk="1" hangingPunct="1">
              <a:buFont typeface="Wingdings 2" pitchFamily="18" charset="2"/>
              <a:buNone/>
              <a:defRPr/>
            </a:pPr>
            <a:r>
              <a:rPr lang="en-US" sz="3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Acquire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 best available evidence to answer the question</a:t>
            </a:r>
          </a:p>
          <a:p>
            <a:pPr marL="1068388" lvl="2" indent="-400050" eaLnBrk="1" hangingPunct="1">
              <a:buFontTx/>
              <a:buChar char="•"/>
              <a:defRPr/>
            </a:pPr>
            <a:endParaRPr lang="en-US" sz="2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068388" lvl="2" indent="-400050" eaLnBrk="1" hangingPunct="1">
              <a:defRPr/>
            </a:pP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Introduced in the EBBP Process Module</a:t>
            </a:r>
          </a:p>
          <a:p>
            <a:pPr marL="1068388" lvl="2" indent="-400050" eaLnBrk="1" hangingPunct="1">
              <a:buNone/>
              <a:defRPr/>
            </a:pPr>
            <a:endParaRPr lang="en-US" sz="2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068388" lvl="2" indent="-400050" eaLnBrk="1" hangingPunct="1">
              <a:buSzPct val="136000"/>
              <a:buFontTx/>
              <a:buChar char="•"/>
              <a:defRPr/>
            </a:pP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Detailed in Searching for Evidence Module</a:t>
            </a:r>
          </a:p>
          <a:p>
            <a:pPr marL="850900" lvl="1" indent="-457200" eaLnBrk="1" hangingPunct="1">
              <a:buFont typeface="Wingdings 2" pitchFamily="18" charset="2"/>
              <a:buNone/>
              <a:defRPr/>
            </a:pPr>
            <a:endParaRPr lang="en-US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95300" indent="-495300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Searching for Evidence Module</a:t>
            </a:r>
          </a:p>
        </p:txBody>
      </p:sp>
      <p:sp>
        <p:nvSpPr>
          <p:cNvPr id="860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 by a Medical Librarian</a:t>
            </a:r>
          </a:p>
          <a:p>
            <a:r>
              <a:rPr lang="en-US" dirty="0" smtClean="0"/>
              <a:t>Types of Evidence</a:t>
            </a:r>
          </a:p>
          <a:p>
            <a:r>
              <a:rPr lang="en-US" dirty="0" smtClean="0"/>
              <a:t>Types of EBBP Resources</a:t>
            </a:r>
          </a:p>
          <a:p>
            <a:r>
              <a:rPr lang="en-US" dirty="0" smtClean="0"/>
              <a:t>Choosing a Resource (database)</a:t>
            </a:r>
          </a:p>
          <a:p>
            <a:r>
              <a:rPr lang="en-US" dirty="0" smtClean="0"/>
              <a:t>Searching Techniques and Strategies</a:t>
            </a:r>
          </a:p>
          <a:p>
            <a:r>
              <a:rPr lang="en-US" dirty="0" smtClean="0"/>
              <a:t>Augmenting Your Search</a:t>
            </a:r>
          </a:p>
          <a:p>
            <a:r>
              <a:rPr lang="en-US" dirty="0" smtClean="0"/>
              <a:t>Reviewing and Revising</a:t>
            </a:r>
          </a:p>
          <a:p>
            <a:r>
              <a:rPr lang="en-US" dirty="0" smtClean="0"/>
              <a:t>Documenting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 algn="ctr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Step 3: </a:t>
            </a:r>
            <a:r>
              <a:rPr lang="en-US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Appraise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850900" lvl="1" indent="-457200" eaLnBrk="1" hangingPunct="1">
              <a:buFont typeface="Wingdings 2" pitchFamily="18" charset="2"/>
              <a:buNone/>
              <a:defRPr/>
            </a:pPr>
            <a:r>
              <a:rPr lang="en-US" sz="3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Appraise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evidence critically for validity and applicability to the problem at hand</a:t>
            </a:r>
          </a:p>
          <a:p>
            <a:pPr marL="850900" lvl="1" indent="-457200" eaLnBrk="1" hangingPunct="1">
              <a:buFont typeface="Wingdings 2" pitchFamily="18" charset="2"/>
              <a:buNone/>
              <a:defRPr/>
            </a:pPr>
            <a:endParaRPr lang="en-US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068388" lvl="2" indent="-400050" eaLnBrk="1" hangingPunct="1">
              <a:buFontTx/>
              <a:buChar char="•"/>
              <a:defRPr/>
            </a:pP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Introduced in the EBBP Process Module</a:t>
            </a:r>
          </a:p>
          <a:p>
            <a:pPr marL="1068388" lvl="2" indent="-400050" eaLnBrk="1" hangingPunct="1">
              <a:buFontTx/>
              <a:buChar char="•"/>
              <a:defRPr/>
            </a:pPr>
            <a:endParaRPr lang="en-US" sz="2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068388" lvl="2" indent="-400050" eaLnBrk="1" hangingPunct="1">
              <a:buFontTx/>
              <a:buChar char="•"/>
              <a:defRPr/>
            </a:pP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Detailed in the Critical Appraisal, RCT, and Systematic Reviews Modules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Critical Appraisal Module</a:t>
            </a:r>
          </a:p>
        </p:txBody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2838"/>
          </a:xfrm>
        </p:spPr>
        <p:txBody>
          <a:bodyPr/>
          <a:lstStyle/>
          <a:p>
            <a:r>
              <a:rPr lang="en-US" smtClean="0"/>
              <a:t>Focus on studies that answer questions about whether or not an intervention works</a:t>
            </a:r>
          </a:p>
          <a:p>
            <a:pPr lvl="1"/>
            <a:r>
              <a:rPr lang="en-US" smtClean="0"/>
              <a:t>Controlled Trials</a:t>
            </a:r>
          </a:p>
          <a:p>
            <a:pPr lvl="1"/>
            <a:r>
              <a:rPr lang="en-US" smtClean="0"/>
              <a:t>Time Series</a:t>
            </a:r>
          </a:p>
          <a:p>
            <a:pPr lvl="1"/>
            <a:r>
              <a:rPr lang="en-US" smtClean="0"/>
              <a:t>Systematic Reviews</a:t>
            </a:r>
          </a:p>
          <a:p>
            <a:r>
              <a:rPr lang="en-US" smtClean="0"/>
              <a:t>Review of the key study elements</a:t>
            </a:r>
          </a:p>
          <a:p>
            <a:pPr lvl="1"/>
            <a:r>
              <a:rPr lang="en-US" smtClean="0"/>
              <a:t>Sample Selection</a:t>
            </a:r>
          </a:p>
          <a:p>
            <a:pPr lvl="1"/>
            <a:r>
              <a:rPr lang="en-US" smtClean="0"/>
              <a:t>Group Assignment</a:t>
            </a:r>
          </a:p>
          <a:p>
            <a:pPr lvl="1"/>
            <a:r>
              <a:rPr lang="en-US" smtClean="0"/>
              <a:t>Data Collection</a:t>
            </a:r>
          </a:p>
          <a:p>
            <a:pPr lvl="1"/>
            <a:r>
              <a:rPr lang="en-US" smtClean="0"/>
              <a:t>Etc.</a:t>
            </a:r>
          </a:p>
          <a:p>
            <a:r>
              <a:rPr lang="en-US" smtClean="0"/>
              <a:t>Evaluation of Internal and External Validity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algn="ctr"/>
            <a:r>
              <a:rPr lang="en-US" sz="4000" b="1" dirty="0" smtClean="0"/>
              <a:t>Randomized Controlled Trials Module</a:t>
            </a:r>
          </a:p>
        </p:txBody>
      </p:sp>
      <p:sp>
        <p:nvSpPr>
          <p:cNvPr id="962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Definition</a:t>
            </a:r>
          </a:p>
          <a:p>
            <a:r>
              <a:rPr lang="en-US" smtClean="0"/>
              <a:t>Design and conducts of RCTs</a:t>
            </a:r>
          </a:p>
          <a:p>
            <a:r>
              <a:rPr lang="en-US" smtClean="0"/>
              <a:t>Behavior scientist practitioners engagement in RCTs via:</a:t>
            </a:r>
          </a:p>
          <a:p>
            <a:pPr lvl="1"/>
            <a:r>
              <a:rPr lang="en-US" smtClean="0"/>
              <a:t>Design and conduct of RCTs</a:t>
            </a:r>
          </a:p>
          <a:p>
            <a:pPr lvl="1"/>
            <a:r>
              <a:rPr lang="en-US" smtClean="0"/>
              <a:t>Appraising and integrating RCT evidence</a:t>
            </a:r>
          </a:p>
          <a:p>
            <a:pPr lvl="1"/>
            <a:r>
              <a:rPr lang="en-US" smtClean="0"/>
              <a:t>Applying RCT knowledge in teaching and practice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1143000"/>
          </a:xfrm>
        </p:spPr>
        <p:txBody>
          <a:bodyPr/>
          <a:lstStyle/>
          <a:p>
            <a:pPr algn="ctr"/>
            <a:r>
              <a:rPr lang="en-US" sz="4800" dirty="0" smtClean="0"/>
              <a:t>Introduction to Systematic Reviews Module</a:t>
            </a:r>
          </a:p>
        </p:txBody>
      </p:sp>
      <p:sp>
        <p:nvSpPr>
          <p:cNvPr id="92162" name="Rectangle 3"/>
          <p:cNvSpPr>
            <a:spLocks noGrp="1"/>
          </p:cNvSpPr>
          <p:nvPr>
            <p:ph type="body" idx="1"/>
          </p:nvPr>
        </p:nvSpPr>
        <p:spPr>
          <a:xfrm>
            <a:off x="457200" y="2468563"/>
            <a:ext cx="8229600" cy="4389437"/>
          </a:xfrm>
        </p:spPr>
        <p:txBody>
          <a:bodyPr/>
          <a:lstStyle/>
          <a:p>
            <a:r>
              <a:rPr lang="en-US" dirty="0" smtClean="0"/>
              <a:t>Definition and overview</a:t>
            </a:r>
          </a:p>
          <a:p>
            <a:r>
              <a:rPr lang="en-US" dirty="0" smtClean="0"/>
              <a:t>Differences between systematic reviews and traditional narrative reviews</a:t>
            </a:r>
          </a:p>
          <a:p>
            <a:r>
              <a:rPr lang="en-US" dirty="0" smtClean="0"/>
              <a:t>Steps for conducting and evaluating a systematic review </a:t>
            </a:r>
          </a:p>
          <a:p>
            <a:r>
              <a:rPr lang="en-US" dirty="0" smtClean="0"/>
              <a:t>Where systematic reviews fit in the EBBP process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 algn="ctr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Step 4: </a:t>
            </a:r>
            <a:r>
              <a:rPr lang="en-US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850900" lvl="1" indent="-457200" eaLnBrk="1" hangingPunct="1">
              <a:buFont typeface="Wingdings 2" pitchFamily="18" charset="2"/>
              <a:buNone/>
              <a:defRPr/>
            </a:pPr>
            <a:r>
              <a:rPr lang="en-US" sz="3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</a:t>
            </a:r>
            <a:r>
              <a:rPr lang="en-US" sz="28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Apply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 evidence and implement the practice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by engaging in shared decision-making that integrates research, client characteristics and resources in context</a:t>
            </a:r>
          </a:p>
          <a:p>
            <a:pPr marL="850900" lvl="1" indent="-457200" eaLnBrk="1" hangingPunct="1">
              <a:buFont typeface="Wingdings 2" pitchFamily="18" charset="2"/>
              <a:buNone/>
              <a:defRPr/>
            </a:pPr>
            <a:endParaRPr lang="en-US" sz="3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358900" lvl="3" indent="-381000" eaLnBrk="1" hangingPunct="1">
              <a:buFont typeface="Wingdings 2" pitchFamily="18" charset="2"/>
              <a:buChar char=""/>
              <a:defRPr/>
            </a:pPr>
            <a:r>
              <a:rPr 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Introduced in the EBBP Process Module</a:t>
            </a:r>
          </a:p>
          <a:p>
            <a:pPr marL="1358900" lvl="3" indent="-381000" eaLnBrk="1" hangingPunct="1">
              <a:buFont typeface="Wingdings 2" pitchFamily="18" charset="2"/>
              <a:buChar char=""/>
              <a:defRPr/>
            </a:pPr>
            <a:r>
              <a:rPr 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Detailed in the Shared Decision Making Modules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smtClean="0"/>
              <a:t>Shared Decision Making with Individuals Module</a:t>
            </a:r>
          </a:p>
        </p:txBody>
      </p:sp>
      <p:sp>
        <p:nvSpPr>
          <p:cNvPr id="1024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Rationale for shared decision making </a:t>
            </a:r>
          </a:p>
          <a:p>
            <a:r>
              <a:rPr lang="en-US" sz="2800" dirty="0" smtClean="0"/>
              <a:t>Evaluate how expertise and resources influence intervention options</a:t>
            </a:r>
          </a:p>
          <a:p>
            <a:r>
              <a:rPr lang="en-US" sz="2800" dirty="0" smtClean="0"/>
              <a:t>Engage the client in intervention selection</a:t>
            </a:r>
          </a:p>
          <a:p>
            <a:r>
              <a:rPr lang="en-US" sz="2800" dirty="0" smtClean="0"/>
              <a:t>Locate resources and update skills by learning interventions</a:t>
            </a:r>
          </a:p>
          <a:p>
            <a:r>
              <a:rPr lang="en-US" sz="2800" dirty="0" smtClean="0"/>
              <a:t>Barriers and discrepancies between client preferences, resources and scientific evidence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smtClean="0"/>
              <a:t>Collaborative Decision Making with Communities Module</a:t>
            </a:r>
          </a:p>
        </p:txBody>
      </p:sp>
      <p:sp>
        <p:nvSpPr>
          <p:cNvPr id="1064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steps as the collaborative decision making with individuals</a:t>
            </a:r>
          </a:p>
          <a:p>
            <a:r>
              <a:rPr lang="en-US" dirty="0" smtClean="0"/>
              <a:t>Special consideration to community level issues</a:t>
            </a:r>
          </a:p>
          <a:p>
            <a:pPr lvl="1"/>
            <a:r>
              <a:rPr lang="en-US" dirty="0" smtClean="0"/>
              <a:t>Engage community in collaboration from the outset</a:t>
            </a:r>
          </a:p>
          <a:p>
            <a:pPr lvl="1"/>
            <a:r>
              <a:rPr lang="en-US" dirty="0" smtClean="0"/>
              <a:t>Implement an ongoing evaluation of the utilization and impact of the intervention</a:t>
            </a:r>
          </a:p>
          <a:p>
            <a:pPr lvl="1"/>
            <a:r>
              <a:rPr lang="en-US" dirty="0" smtClean="0"/>
              <a:t>Provide regular feedback on the results of the ongoing evaluation to the community, funder, and collaborating organizations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7315200" cy="1143000"/>
          </a:xfrm>
        </p:spPr>
        <p:txBody>
          <a:bodyPr lIns="92075" tIns="46038" rIns="92075" bIns="46038" anchor="ctr"/>
          <a:lstStyle/>
          <a:p>
            <a:r>
              <a:rPr lang="en-US" smtClean="0"/>
              <a:t>Roadmap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371600"/>
            <a:ext cx="6781800" cy="4724400"/>
          </a:xfrm>
        </p:spPr>
        <p:txBody>
          <a:bodyPr lIns="92075" tIns="46038" rIns="92075" bIns="46038"/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3200" dirty="0" smtClean="0"/>
              <a:t>EBBP Intro and Overview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en-US" sz="3200" dirty="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3200" dirty="0" smtClean="0"/>
              <a:t>Introduction to the EBBP.org website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en-US" sz="3200" dirty="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3200" dirty="0" smtClean="0"/>
              <a:t>Ideas for Integration into Social Work education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en-US" sz="3200" dirty="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3200" dirty="0" smtClean="0"/>
              <a:t>Discussion</a:t>
            </a:r>
          </a:p>
          <a:p>
            <a:pPr>
              <a:lnSpc>
                <a:spcPct val="80000"/>
              </a:lnSpc>
            </a:pPr>
            <a:endParaRPr lang="en-US" sz="3200" dirty="0" smtClean="0"/>
          </a:p>
        </p:txBody>
      </p:sp>
      <p:pic>
        <p:nvPicPr>
          <p:cNvPr id="18435" name="Picture 4" descr="MCj036411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876800"/>
            <a:ext cx="1676400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/>
          <a:lstStyle/>
          <a:p>
            <a:pPr algn="ctr"/>
            <a:r>
              <a:rPr lang="en-US" sz="4600" dirty="0" smtClean="0"/>
              <a:t>Shared Decision Making Module Example from EBBP.org</a:t>
            </a:r>
          </a:p>
        </p:txBody>
      </p:sp>
      <p:sp>
        <p:nvSpPr>
          <p:cNvPr id="98306" name="Rectangle 3"/>
          <p:cNvSpPr>
            <a:spLocks noGrp="1"/>
          </p:cNvSpPr>
          <p:nvPr>
            <p:ph type="body" idx="1"/>
          </p:nvPr>
        </p:nvSpPr>
        <p:spPr>
          <a:xfrm>
            <a:off x="457200" y="2468563"/>
            <a:ext cx="8229600" cy="4389437"/>
          </a:xfrm>
        </p:spPr>
        <p:txBody>
          <a:bodyPr/>
          <a:lstStyle/>
          <a:p>
            <a:r>
              <a:rPr lang="en-US" dirty="0" smtClean="0"/>
              <a:t>Leigh Foster First Consultation (Group option) – individual therapy vs. lay support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 algn="ctr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Step 5: </a:t>
            </a:r>
            <a:r>
              <a:rPr lang="en-US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Analyze &amp; Adjust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850900" lvl="1" indent="-457200" eaLnBrk="1" hangingPunct="1">
              <a:buFont typeface="Wingdings 2" pitchFamily="18" charset="2"/>
              <a:buNone/>
              <a:defRPr/>
            </a:pPr>
            <a:r>
              <a:rPr lang="en-US" sz="28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Analyze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 new health practice and </a:t>
            </a:r>
            <a:r>
              <a:rPr lang="en-US" sz="28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Adjust</a:t>
            </a:r>
            <a:r>
              <a:rPr 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practice. Evaluate outcomes, continue or adjust course, disseminate results, identify new needs</a:t>
            </a:r>
          </a:p>
          <a:p>
            <a:pPr marL="1068388" lvl="2" indent="-400050" eaLnBrk="1" hangingPunct="1">
              <a:buFontTx/>
              <a:buChar char="•"/>
              <a:defRPr/>
            </a:pP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Introduced in the EBBP Process Module</a:t>
            </a:r>
          </a:p>
          <a:p>
            <a:pPr marL="1068388" lvl="2" indent="-400050" eaLnBrk="1" hangingPunct="1">
              <a:buFontTx/>
              <a:buChar char="•"/>
              <a:defRPr/>
            </a:pP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Revisited in the Shared Decision Making Modules</a:t>
            </a:r>
            <a:endParaRPr lang="en-US" sz="23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7848600" cy="1143000"/>
          </a:xfrm>
        </p:spPr>
        <p:txBody>
          <a:bodyPr lIns="92075" tIns="46038" rIns="92075" bIns="46038" anchor="ctr"/>
          <a:lstStyle/>
          <a:p>
            <a:r>
              <a:rPr lang="en-US" smtClean="0"/>
              <a:t>EBBP Teaching Examples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524000"/>
            <a:ext cx="7848600" cy="4572000"/>
          </a:xfrm>
        </p:spPr>
        <p:txBody>
          <a:bodyPr lIns="92075" tIns="46038" rIns="92075" bIns="46038"/>
          <a:lstStyle/>
          <a:p>
            <a:r>
              <a:rPr lang="en-US" sz="2200" smtClean="0"/>
              <a:t>Professional Development for Practitioners and Continuing Education for Field Instructors</a:t>
            </a:r>
          </a:p>
          <a:p>
            <a:r>
              <a:rPr lang="en-US" sz="2200" smtClean="0"/>
              <a:t>Integration into Curriculum in:</a:t>
            </a:r>
          </a:p>
          <a:p>
            <a:pPr lvl="1"/>
            <a:r>
              <a:rPr lang="en-US" sz="2000" smtClean="0"/>
              <a:t>Practice related courses</a:t>
            </a:r>
          </a:p>
          <a:p>
            <a:pPr lvl="1"/>
            <a:r>
              <a:rPr lang="en-US" sz="2000" smtClean="0"/>
              <a:t>Research</a:t>
            </a:r>
          </a:p>
          <a:p>
            <a:r>
              <a:rPr lang="en-US" sz="2200" smtClean="0"/>
              <a:t>Consider anchoring the conceptual basis and basic competency in a current, pressing clinical need</a:t>
            </a:r>
          </a:p>
          <a:p>
            <a:r>
              <a:rPr lang="en-US" sz="2200" smtClean="0"/>
              <a:t>Current implementation EBBP.org modules in schools of social work</a:t>
            </a:r>
          </a:p>
          <a:p>
            <a:pPr lvl="1"/>
            <a:r>
              <a:rPr lang="en-US" sz="2000" smtClean="0"/>
              <a:t>Seeking student evaluation and feedback regarding modules and the learning objectives</a:t>
            </a:r>
          </a:p>
          <a:p>
            <a:pPr lvl="1"/>
            <a:r>
              <a:rPr lang="en-US" sz="2000" smtClean="0"/>
              <a:t>Two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z="4600" smtClean="0"/>
              <a:t>Strategies Being Implemented in Schools of Social Work</a:t>
            </a:r>
          </a:p>
        </p:txBody>
      </p:sp>
      <p:sp>
        <p:nvSpPr>
          <p:cNvPr id="1126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Integration of EBBP.org modules into an Advanced Clinical Social Work Research Course</a:t>
            </a:r>
          </a:p>
          <a:p>
            <a:pPr marL="742950" lvl="1" indent="-285750"/>
            <a:r>
              <a:rPr lang="en-US" smtClean="0"/>
              <a:t>Replacement of standard textbook readings of EBBP.org Modules</a:t>
            </a:r>
          </a:p>
          <a:p>
            <a:pPr marL="742950" lvl="1" indent="-285750"/>
            <a:r>
              <a:rPr lang="en-US" smtClean="0"/>
              <a:t>Supplements to traditional readings on EBP, particularly related to shared decision making</a:t>
            </a:r>
          </a:p>
          <a:p>
            <a:pPr marL="742950" lvl="1" indent="-285750"/>
            <a:r>
              <a:rPr lang="en-US" smtClean="0"/>
              <a:t>Reinforcement of more challenging concepts (particularly evaluation of the quality of research)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smtClean="0"/>
              <a:t>Strategies Being Implemented in Schools of Social Work</a:t>
            </a:r>
          </a:p>
        </p:txBody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Integration of EBBP.org modules into an Adult Psychopathology and Wellness class</a:t>
            </a:r>
          </a:p>
          <a:p>
            <a:pPr lvl="1"/>
            <a:r>
              <a:rPr lang="en-US" smtClean="0"/>
              <a:t>Integration of the EBP process module as an introduction to EBP</a:t>
            </a:r>
          </a:p>
          <a:p>
            <a:pPr lvl="1"/>
            <a:r>
              <a:rPr lang="en-US" smtClean="0"/>
              <a:t>Paired with Drake et al.’s Evidence Based Mental Health Practice Text readings on EBP and clinical decision making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04850"/>
            <a:ext cx="7270750" cy="1143000"/>
          </a:xfrm>
        </p:spPr>
        <p:txBody>
          <a:bodyPr lIns="92075" tIns="46038" rIns="92075" bIns="46038" anchor="ctr"/>
          <a:lstStyle/>
          <a:p>
            <a:pPr algn="ctr"/>
            <a:r>
              <a:rPr lang="en-US" sz="4600" dirty="0" smtClean="0"/>
              <a:t>EBBP Call to Action and Discussion</a:t>
            </a:r>
          </a:p>
        </p:txBody>
      </p:sp>
      <p:sp>
        <p:nvSpPr>
          <p:cNvPr id="1167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468563"/>
            <a:ext cx="8229600" cy="4389437"/>
          </a:xfrm>
        </p:spPr>
        <p:txBody>
          <a:bodyPr lIns="92075" tIns="46038" rIns="92075" bIns="46038"/>
          <a:lstStyle/>
          <a:p>
            <a:r>
              <a:rPr lang="en-US" dirty="0" smtClean="0"/>
              <a:t>Where can you integrate the EBBP.org resources into your teaching?</a:t>
            </a:r>
          </a:p>
          <a:p>
            <a:r>
              <a:rPr lang="en-US" dirty="0" smtClean="0"/>
              <a:t>What other supports or training would you like to see to support your use of EBBP.org in social work education?</a:t>
            </a:r>
          </a:p>
        </p:txBody>
      </p:sp>
      <p:pic>
        <p:nvPicPr>
          <p:cNvPr id="116739" name="Picture 6" descr="call2a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1438" y="0"/>
            <a:ext cx="145256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EBBP Introduction &amp;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 eaLnBrk="1" hangingPunct="1">
              <a:defRPr/>
            </a:pPr>
            <a:r>
              <a:rPr lang="en-US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Translation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905000"/>
            <a:ext cx="7391400" cy="453072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chemeClr val="tx1"/>
              </a:buClr>
              <a:defRPr/>
            </a:pPr>
            <a:endParaRPr lang="en-US" sz="2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Uptake of scientific discoveries into clinical practice:  14% after 17 years (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Balas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&amp; Boren, 2000)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Only 15% of clinical practices based on evidence (IOM, 1985; Eddy 2005).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EBP in Social Work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500" smtClean="0"/>
              <a:t>CSWE Standards explicitly reference evidence-based interventions and evidence informed practice</a:t>
            </a:r>
          </a:p>
          <a:p>
            <a:r>
              <a:rPr lang="en-US" sz="3500" smtClean="0"/>
              <a:t>Increasing demand for EBP from the field, funders, policy makers </a:t>
            </a:r>
          </a:p>
          <a:p>
            <a:r>
              <a:rPr lang="en-US" sz="3500" smtClean="0"/>
              <a:t>Many social work educators have favorable views of EBP (Rubin &amp; Parrish, 2007), but..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EBP in Social Work</a:t>
            </a:r>
          </a:p>
        </p:txBody>
      </p:sp>
      <p:sp>
        <p:nvSpPr>
          <p:cNvPr id="2549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buClr>
                <a:schemeClr val="tx1"/>
              </a:buClr>
              <a:defRPr/>
            </a:pPr>
            <a:endParaRPr lang="en-US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3200" smtClean="0"/>
              <a:t>Most schools do not require didactic training or clinical supervision in any evidence-supported psychotherapy (Bledsoe et al., 2007; Weissman et al. 2006) </a:t>
            </a:r>
          </a:p>
          <a:p>
            <a:pPr>
              <a:defRPr/>
            </a:pPr>
            <a:r>
              <a:rPr lang="en-US" sz="3200" smtClean="0"/>
              <a:t>Social work educators have an inconsistent understanding of EBP (Rubin &amp; Parrish, 2007)</a:t>
            </a:r>
          </a:p>
          <a:p>
            <a:pPr>
              <a:defRPr/>
            </a:pP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09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533400"/>
            <a:ext cx="10134600" cy="757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371600" y="2895600"/>
            <a:ext cx="1295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pic>
        <p:nvPicPr>
          <p:cNvPr id="38915" name="Picture 4" descr="09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-533400"/>
            <a:ext cx="10134600" cy="757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5"/>
          <p:cNvSpPr>
            <a:spLocks noChangeArrowheads="1"/>
          </p:cNvSpPr>
          <p:nvPr/>
        </p:nvSpPr>
        <p:spPr bwMode="auto">
          <a:xfrm rot="-460914">
            <a:off x="1436688" y="2438400"/>
            <a:ext cx="1219200" cy="838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4572000" y="2286000"/>
            <a:ext cx="1066800" cy="762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 rot="500328">
            <a:off x="7620000" y="1752600"/>
            <a:ext cx="12192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38919" name="Rectangle 8"/>
          <p:cNvSpPr>
            <a:spLocks noChangeArrowheads="1"/>
          </p:cNvSpPr>
          <p:nvPr/>
        </p:nvSpPr>
        <p:spPr bwMode="auto">
          <a:xfrm rot="-507725">
            <a:off x="831850" y="3581400"/>
            <a:ext cx="12192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38920" name="Rectangle 9"/>
          <p:cNvSpPr>
            <a:spLocks noChangeArrowheads="1"/>
          </p:cNvSpPr>
          <p:nvPr/>
        </p:nvSpPr>
        <p:spPr bwMode="auto">
          <a:xfrm>
            <a:off x="3581400" y="6172200"/>
            <a:ext cx="12954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38921" name="Rectangle 10"/>
          <p:cNvSpPr>
            <a:spLocks noChangeArrowheads="1"/>
          </p:cNvSpPr>
          <p:nvPr/>
        </p:nvSpPr>
        <p:spPr bwMode="auto">
          <a:xfrm rot="606921">
            <a:off x="7162800" y="5181600"/>
            <a:ext cx="12192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38922" name="Text Box 11"/>
          <p:cNvSpPr txBox="1">
            <a:spLocks noChangeArrowheads="1"/>
          </p:cNvSpPr>
          <p:nvPr/>
        </p:nvSpPr>
        <p:spPr bwMode="auto">
          <a:xfrm rot="-533752">
            <a:off x="1524000" y="2895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38923" name="Text Box 12"/>
          <p:cNvSpPr txBox="1">
            <a:spLocks noChangeArrowheads="1"/>
          </p:cNvSpPr>
          <p:nvPr/>
        </p:nvSpPr>
        <p:spPr bwMode="auto">
          <a:xfrm rot="-385235">
            <a:off x="1528763" y="2589213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Arial" charset="0"/>
              </a:rPr>
              <a:t>2002</a:t>
            </a:r>
          </a:p>
        </p:txBody>
      </p:sp>
      <p:sp>
        <p:nvSpPr>
          <p:cNvPr id="38924" name="Text Box 13"/>
          <p:cNvSpPr txBox="1">
            <a:spLocks noChangeArrowheads="1"/>
          </p:cNvSpPr>
          <p:nvPr/>
        </p:nvSpPr>
        <p:spPr bwMode="auto">
          <a:xfrm rot="-454103">
            <a:off x="914400" y="3733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Arial" charset="0"/>
              </a:rPr>
              <a:t>1997</a:t>
            </a:r>
          </a:p>
        </p:txBody>
      </p:sp>
      <p:sp>
        <p:nvSpPr>
          <p:cNvPr id="38925" name="Text Box 14"/>
          <p:cNvSpPr txBox="1">
            <a:spLocks noChangeArrowheads="1"/>
          </p:cNvSpPr>
          <p:nvPr/>
        </p:nvSpPr>
        <p:spPr bwMode="auto">
          <a:xfrm>
            <a:off x="3657600" y="63246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Arial" charset="0"/>
              </a:rPr>
              <a:t>2003</a:t>
            </a:r>
          </a:p>
        </p:txBody>
      </p:sp>
      <p:sp>
        <p:nvSpPr>
          <p:cNvPr id="38926" name="Text Box 15"/>
          <p:cNvSpPr txBox="1">
            <a:spLocks noChangeArrowheads="1"/>
          </p:cNvSpPr>
          <p:nvPr/>
        </p:nvSpPr>
        <p:spPr bwMode="auto">
          <a:xfrm>
            <a:off x="4648200" y="2362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Arial" charset="0"/>
              </a:rPr>
              <a:t>2003</a:t>
            </a:r>
          </a:p>
        </p:txBody>
      </p:sp>
      <p:sp>
        <p:nvSpPr>
          <p:cNvPr id="38927" name="Text Box 16"/>
          <p:cNvSpPr txBox="1">
            <a:spLocks noChangeArrowheads="1"/>
          </p:cNvSpPr>
          <p:nvPr/>
        </p:nvSpPr>
        <p:spPr bwMode="auto">
          <a:xfrm rot="380412">
            <a:off x="7696200" y="1906588"/>
            <a:ext cx="116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Arial" charset="0"/>
              </a:rPr>
              <a:t>2008</a:t>
            </a:r>
          </a:p>
        </p:txBody>
      </p:sp>
      <p:sp>
        <p:nvSpPr>
          <p:cNvPr id="38928" name="Text Box 17"/>
          <p:cNvSpPr txBox="1">
            <a:spLocks noChangeArrowheads="1"/>
          </p:cNvSpPr>
          <p:nvPr/>
        </p:nvSpPr>
        <p:spPr bwMode="auto">
          <a:xfrm rot="598932">
            <a:off x="7315200" y="5257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Arial" charset="0"/>
              </a:rPr>
              <a:t>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Council on Evidence-Based Behavioral Practice</a:t>
            </a:r>
            <a:r>
              <a:rPr lang="en-US" sz="4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*</a:t>
            </a:r>
          </a:p>
        </p:txBody>
      </p:sp>
      <p:sp>
        <p:nvSpPr>
          <p:cNvPr id="216067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228600" y="1600200"/>
            <a:ext cx="4191000" cy="4530725"/>
          </a:xfrm>
          <a:ln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B050"/>
                </a:solidFill>
              </a:rPr>
              <a:t>Council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Bonnie Spring, Ph.D.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Ross Brownson, PhD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Edward Mullen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MSW,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DSW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Robin Newhouse, PhD, RN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Stephen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Persell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M.D.,M.P.H.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Jason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Satterfield,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PhD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Coordinators: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Molly Ferguson, MPH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Stephanie Russell, MPH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6068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648200" y="1600200"/>
            <a:ext cx="4267200" cy="4530725"/>
          </a:xfrm>
          <a:ln>
            <a:solidFill>
              <a:srgbClr val="00B050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B050"/>
                </a:solidFill>
              </a:rPr>
              <a:t>Advisory Board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David Barlow, PhD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Larry Culpepper, MD, MPH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Gordon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Guyatt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MD,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MSc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Marsha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Linehan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PhD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Ann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McKibbon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MLS, PhD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Enola Proctor, MSW, PhD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Mary Jane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Rotherman-Borus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PhD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Kathleen Stevens, RN,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EdD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Steven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Teutsch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MD, MPH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Myrna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Weissman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MSW, PhD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838200" y="621665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latin typeface="Tahoma" pitchFamily="34" charset="0"/>
              </a:rPr>
              <a:t>*</a:t>
            </a:r>
            <a:r>
              <a:rPr lang="en-US" sz="1800">
                <a:latin typeface="Arial" charset="0"/>
              </a:rPr>
              <a:t>Supported by NIH OBSSR N01-LM-6-3512, Resources for Training in Evidence-Based Behavioral Practice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Flow">
  <a:themeElements>
    <a:clrScheme name="3_Flow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3_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Flow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4156</TotalTime>
  <Words>1296</Words>
  <Application>Microsoft Office PowerPoint</Application>
  <PresentationFormat>On-screen Show (4:3)</PresentationFormat>
  <Paragraphs>241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3_Flow</vt:lpstr>
      <vt:lpstr>Strategies and Resources for Evidence-Based Practice Education in Social Work: A Transdisciplinary View</vt:lpstr>
      <vt:lpstr>Learning Objectives</vt:lpstr>
      <vt:lpstr>Roadmap</vt:lpstr>
      <vt:lpstr>EBBP Introduction &amp; Overview</vt:lpstr>
      <vt:lpstr>The Translation Challenge</vt:lpstr>
      <vt:lpstr>EBP in Social Work</vt:lpstr>
      <vt:lpstr>EBP in Social Work</vt:lpstr>
      <vt:lpstr>PowerPoint Presentation</vt:lpstr>
      <vt:lpstr>Council on Evidence-Based Behavioral Practice*</vt:lpstr>
      <vt:lpstr>Original EBM Model </vt:lpstr>
      <vt:lpstr>Toward a Transdisciplinary EBP Model</vt:lpstr>
      <vt:lpstr>PowerPoint Presentation</vt:lpstr>
      <vt:lpstr>Introduction to the EBBP.org website</vt:lpstr>
      <vt:lpstr>PowerPoint Presentation</vt:lpstr>
      <vt:lpstr>PowerPoint Presentation</vt:lpstr>
      <vt:lpstr>Training Modules</vt:lpstr>
      <vt:lpstr>EBBP Process Module</vt:lpstr>
      <vt:lpstr>The 5 Steps of Evidence-Based Practice </vt:lpstr>
      <vt:lpstr>EBP Process Module</vt:lpstr>
      <vt:lpstr>Example from EBBP.org</vt:lpstr>
      <vt:lpstr>Step 2: Acquire Evidence</vt:lpstr>
      <vt:lpstr>Searching for Evidence Module</vt:lpstr>
      <vt:lpstr>Step 3: Appraise</vt:lpstr>
      <vt:lpstr>Critical Appraisal Module</vt:lpstr>
      <vt:lpstr>Randomized Controlled Trials Module</vt:lpstr>
      <vt:lpstr>Introduction to Systematic Reviews Module</vt:lpstr>
      <vt:lpstr>Step 4: Apply</vt:lpstr>
      <vt:lpstr>Shared Decision Making with Individuals Module</vt:lpstr>
      <vt:lpstr>Collaborative Decision Making with Communities Module</vt:lpstr>
      <vt:lpstr>Shared Decision Making Module Example from EBBP.org</vt:lpstr>
      <vt:lpstr>Step 5: Analyze &amp; Adjust</vt:lpstr>
      <vt:lpstr>EBBP Teaching Examples</vt:lpstr>
      <vt:lpstr>Strategies Being Implemented in Schools of Social Work</vt:lpstr>
      <vt:lpstr>Strategies Being Implemented in Schools of Social Work</vt:lpstr>
      <vt:lpstr>EBBP Call to Action and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Evidence-Based Behavioral Practice:   Essential Skills to Identify, Implement, and Teach Strategies That Work</dc:title>
  <dc:creator>Jason Satterfirld</dc:creator>
  <cp:lastModifiedBy> </cp:lastModifiedBy>
  <cp:revision>129</cp:revision>
  <dcterms:created xsi:type="dcterms:W3CDTF">2010-02-20T00:18:56Z</dcterms:created>
  <dcterms:modified xsi:type="dcterms:W3CDTF">2011-08-20T21:09:22Z</dcterms:modified>
</cp:coreProperties>
</file>