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9">
  <p:sldMasterIdLst>
    <p:sldMasterId id="2147483864" r:id="rId1"/>
  </p:sldMasterIdLst>
  <p:notesMasterIdLst>
    <p:notesMasterId r:id="rId116"/>
  </p:notesMasterIdLst>
  <p:sldIdLst>
    <p:sldId id="256" r:id="rId2"/>
    <p:sldId id="257" r:id="rId3"/>
    <p:sldId id="258" r:id="rId4"/>
    <p:sldId id="574" r:id="rId5"/>
    <p:sldId id="561" r:id="rId6"/>
    <p:sldId id="407" r:id="rId7"/>
    <p:sldId id="408" r:id="rId8"/>
    <p:sldId id="409" r:id="rId9"/>
    <p:sldId id="410" r:id="rId10"/>
    <p:sldId id="411" r:id="rId11"/>
    <p:sldId id="412" r:id="rId12"/>
    <p:sldId id="413" r:id="rId13"/>
    <p:sldId id="371" r:id="rId14"/>
    <p:sldId id="435" r:id="rId15"/>
    <p:sldId id="390" r:id="rId16"/>
    <p:sldId id="286" r:id="rId17"/>
    <p:sldId id="287" r:id="rId18"/>
    <p:sldId id="291" r:id="rId19"/>
    <p:sldId id="290" r:id="rId20"/>
    <p:sldId id="373" r:id="rId21"/>
    <p:sldId id="297" r:id="rId22"/>
    <p:sldId id="263" r:id="rId23"/>
    <p:sldId id="325" r:id="rId24"/>
    <p:sldId id="414" r:id="rId25"/>
    <p:sldId id="421" r:id="rId26"/>
    <p:sldId id="415" r:id="rId27"/>
    <p:sldId id="422" r:id="rId28"/>
    <p:sldId id="424" r:id="rId29"/>
    <p:sldId id="416" r:id="rId30"/>
    <p:sldId id="417" r:id="rId31"/>
    <p:sldId id="423" r:id="rId32"/>
    <p:sldId id="425" r:id="rId33"/>
    <p:sldId id="418" r:id="rId34"/>
    <p:sldId id="426" r:id="rId35"/>
    <p:sldId id="419" r:id="rId36"/>
    <p:sldId id="427" r:id="rId37"/>
    <p:sldId id="420" r:id="rId38"/>
    <p:sldId id="327" r:id="rId39"/>
    <p:sldId id="563" r:id="rId40"/>
    <p:sldId id="438" r:id="rId41"/>
    <p:sldId id="439" r:id="rId42"/>
    <p:sldId id="265" r:id="rId43"/>
    <p:sldId id="311" r:id="rId44"/>
    <p:sldId id="375" r:id="rId45"/>
    <p:sldId id="384" r:id="rId46"/>
    <p:sldId id="259" r:id="rId47"/>
    <p:sldId id="505" r:id="rId48"/>
    <p:sldId id="506" r:id="rId49"/>
    <p:sldId id="507" r:id="rId50"/>
    <p:sldId id="508" r:id="rId51"/>
    <p:sldId id="509" r:id="rId52"/>
    <p:sldId id="510" r:id="rId53"/>
    <p:sldId id="494" r:id="rId54"/>
    <p:sldId id="455" r:id="rId55"/>
    <p:sldId id="512" r:id="rId56"/>
    <p:sldId id="521" r:id="rId57"/>
    <p:sldId id="459" r:id="rId58"/>
    <p:sldId id="513" r:id="rId59"/>
    <p:sldId id="564" r:id="rId60"/>
    <p:sldId id="514" r:id="rId61"/>
    <p:sldId id="520" r:id="rId62"/>
    <p:sldId id="515" r:id="rId63"/>
    <p:sldId id="516" r:id="rId64"/>
    <p:sldId id="517" r:id="rId65"/>
    <p:sldId id="518" r:id="rId66"/>
    <p:sldId id="565" r:id="rId67"/>
    <p:sldId id="535" r:id="rId68"/>
    <p:sldId id="536" r:id="rId69"/>
    <p:sldId id="566" r:id="rId70"/>
    <p:sldId id="567" r:id="rId71"/>
    <p:sldId id="542" r:id="rId72"/>
    <p:sldId id="544" r:id="rId73"/>
    <p:sldId id="545" r:id="rId74"/>
    <p:sldId id="546" r:id="rId75"/>
    <p:sldId id="547" r:id="rId76"/>
    <p:sldId id="548" r:id="rId77"/>
    <p:sldId id="549" r:id="rId78"/>
    <p:sldId id="550" r:id="rId79"/>
    <p:sldId id="551" r:id="rId80"/>
    <p:sldId id="552" r:id="rId81"/>
    <p:sldId id="553" r:id="rId82"/>
    <p:sldId id="554" r:id="rId83"/>
    <p:sldId id="555" r:id="rId84"/>
    <p:sldId id="558" r:id="rId85"/>
    <p:sldId id="568" r:id="rId86"/>
    <p:sldId id="569" r:id="rId87"/>
    <p:sldId id="560" r:id="rId88"/>
    <p:sldId id="538" r:id="rId89"/>
    <p:sldId id="543" r:id="rId90"/>
    <p:sldId id="534" r:id="rId91"/>
    <p:sldId id="572" r:id="rId92"/>
    <p:sldId id="537" r:id="rId93"/>
    <p:sldId id="540" r:id="rId94"/>
    <p:sldId id="532" r:id="rId95"/>
    <p:sldId id="575" r:id="rId96"/>
    <p:sldId id="573" r:id="rId97"/>
    <p:sldId id="458" r:id="rId98"/>
    <p:sldId id="468" r:id="rId99"/>
    <p:sldId id="260" r:id="rId100"/>
    <p:sldId id="470" r:id="rId101"/>
    <p:sldId id="471" r:id="rId102"/>
    <p:sldId id="472" r:id="rId103"/>
    <p:sldId id="570" r:id="rId104"/>
    <p:sldId id="473" r:id="rId105"/>
    <p:sldId id="474" r:id="rId106"/>
    <p:sldId id="475" r:id="rId107"/>
    <p:sldId id="571" r:id="rId108"/>
    <p:sldId id="476" r:id="rId109"/>
    <p:sldId id="274" r:id="rId110"/>
    <p:sldId id="275" r:id="rId111"/>
    <p:sldId id="276" r:id="rId112"/>
    <p:sldId id="277" r:id="rId113"/>
    <p:sldId id="278" r:id="rId114"/>
    <p:sldId id="279" r:id="rId1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34" autoAdjust="0"/>
    <p:restoredTop sz="73179" autoAdjust="0"/>
  </p:normalViewPr>
  <p:slideViewPr>
    <p:cSldViewPr>
      <p:cViewPr varScale="1">
        <p:scale>
          <a:sx n="53" d="100"/>
          <a:sy n="53" d="100"/>
        </p:scale>
        <p:origin x="-1854" y="-90"/>
      </p:cViewPr>
      <p:guideLst>
        <p:guide orient="horz" pos="2160"/>
        <p:guide pos="2880"/>
      </p:guideLst>
    </p:cSldViewPr>
  </p:slideViewPr>
  <p:outlineViewPr>
    <p:cViewPr>
      <p:scale>
        <a:sx n="33" d="100"/>
        <a:sy n="33" d="100"/>
      </p:scale>
      <p:origin x="48" y="735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presProps" Target="pres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B16093F-5E04-44ED-973D-1B382A5A9CB5}" type="doc">
      <dgm:prSet loTypeId="urn:microsoft.com/office/officeart/2005/8/layout/pyramid2" loCatId="list" qsTypeId="urn:microsoft.com/office/officeart/2005/8/quickstyle/simple1" qsCatId="simple" csTypeId="urn:microsoft.com/office/officeart/2005/8/colors/accent1_2" csCatId="accent1" phldr="1"/>
      <dgm:spPr/>
    </dgm:pt>
    <dgm:pt modelId="{EB040A57-50CC-497E-A283-1E825C758F58}">
      <dgm:prSet phldrT="[Text]" custT="1"/>
      <dgm:spPr/>
      <dgm:t>
        <a:bodyPr/>
        <a:lstStyle/>
        <a:p>
          <a:r>
            <a:rPr lang="en-US" sz="1600" dirty="0" smtClean="0"/>
            <a:t>N = 1 Randomized Controlled Trial</a:t>
          </a:r>
          <a:endParaRPr lang="en-US" sz="1600" dirty="0"/>
        </a:p>
      </dgm:t>
    </dgm:pt>
    <dgm:pt modelId="{F2365605-D212-4380-84D3-A99F5A107BB7}" type="parTrans" cxnId="{7FD7348D-7A14-45AD-91B9-6FDD804EC99C}">
      <dgm:prSet/>
      <dgm:spPr/>
      <dgm:t>
        <a:bodyPr/>
        <a:lstStyle/>
        <a:p>
          <a:endParaRPr lang="en-US"/>
        </a:p>
      </dgm:t>
    </dgm:pt>
    <dgm:pt modelId="{69CCB207-5277-4960-BBD5-B6B50B7EFB03}" type="sibTrans" cxnId="{7FD7348D-7A14-45AD-91B9-6FDD804EC99C}">
      <dgm:prSet/>
      <dgm:spPr/>
      <dgm:t>
        <a:bodyPr/>
        <a:lstStyle/>
        <a:p>
          <a:endParaRPr lang="en-US"/>
        </a:p>
      </dgm:t>
    </dgm:pt>
    <dgm:pt modelId="{81C592C3-D10A-4BE2-B9A1-7E18B645EB86}">
      <dgm:prSet phldrT="[Text]" custT="1"/>
      <dgm:spPr/>
      <dgm:t>
        <a:bodyPr/>
        <a:lstStyle/>
        <a:p>
          <a:r>
            <a:rPr lang="en-US" sz="1600" dirty="0" smtClean="0"/>
            <a:t>Descriptive diagnostic studies</a:t>
          </a:r>
          <a:endParaRPr lang="en-US" sz="1600" dirty="0"/>
        </a:p>
      </dgm:t>
    </dgm:pt>
    <dgm:pt modelId="{B2102ACF-A73B-44F7-ACA0-556B876455C9}" type="parTrans" cxnId="{1E9A3735-D8C7-46C5-9071-31BCBEA23FC4}">
      <dgm:prSet/>
      <dgm:spPr/>
      <dgm:t>
        <a:bodyPr/>
        <a:lstStyle/>
        <a:p>
          <a:endParaRPr lang="en-US"/>
        </a:p>
      </dgm:t>
    </dgm:pt>
    <dgm:pt modelId="{0C15C645-30CA-4C06-8687-6B0CE63F94F8}" type="sibTrans" cxnId="{1E9A3735-D8C7-46C5-9071-31BCBEA23FC4}">
      <dgm:prSet/>
      <dgm:spPr/>
      <dgm:t>
        <a:bodyPr/>
        <a:lstStyle/>
        <a:p>
          <a:endParaRPr lang="en-US"/>
        </a:p>
      </dgm:t>
    </dgm:pt>
    <dgm:pt modelId="{439247F8-EE62-43C1-8ABE-1CED1706B17F}">
      <dgm:prSet phldrT="[Text]" custT="1"/>
      <dgm:spPr/>
      <dgm:t>
        <a:bodyPr/>
        <a:lstStyle/>
        <a:p>
          <a:r>
            <a:rPr lang="en-US" sz="1600" dirty="0" smtClean="0"/>
            <a:t>Unsystematic clinical observation</a:t>
          </a:r>
          <a:endParaRPr lang="en-US" sz="1600" dirty="0"/>
        </a:p>
      </dgm:t>
    </dgm:pt>
    <dgm:pt modelId="{E4485AE3-3953-4AC3-B92B-87BFF9BAB8D3}" type="parTrans" cxnId="{DB4F38AF-F7F1-4A2D-A5EE-17AB3A317584}">
      <dgm:prSet/>
      <dgm:spPr/>
      <dgm:t>
        <a:bodyPr/>
        <a:lstStyle/>
        <a:p>
          <a:endParaRPr lang="en-US"/>
        </a:p>
      </dgm:t>
    </dgm:pt>
    <dgm:pt modelId="{86ABB001-0A2F-48F2-9317-76FAC8B02077}" type="sibTrans" cxnId="{DB4F38AF-F7F1-4A2D-A5EE-17AB3A317584}">
      <dgm:prSet/>
      <dgm:spPr/>
      <dgm:t>
        <a:bodyPr/>
        <a:lstStyle/>
        <a:p>
          <a:endParaRPr lang="en-US"/>
        </a:p>
      </dgm:t>
    </dgm:pt>
    <dgm:pt modelId="{6B40F980-FE5D-449B-A117-9B6F8E0622DB}">
      <dgm:prSet custT="1"/>
      <dgm:spPr/>
      <dgm:t>
        <a:bodyPr/>
        <a:lstStyle/>
        <a:p>
          <a:r>
            <a:rPr lang="en-US" sz="1600" dirty="0" smtClean="0"/>
            <a:t>Single Randomized Trials</a:t>
          </a:r>
          <a:endParaRPr lang="en-US" sz="1600" dirty="0"/>
        </a:p>
      </dgm:t>
    </dgm:pt>
    <dgm:pt modelId="{21A03B20-FD57-4975-9EDF-4D36186B6162}" type="parTrans" cxnId="{264E3BC5-84E7-40C1-8DD2-8C983F8F36F6}">
      <dgm:prSet/>
      <dgm:spPr/>
      <dgm:t>
        <a:bodyPr/>
        <a:lstStyle/>
        <a:p>
          <a:endParaRPr lang="en-US"/>
        </a:p>
      </dgm:t>
    </dgm:pt>
    <dgm:pt modelId="{772D5F0D-43E2-4212-A45A-DC0914C2E939}" type="sibTrans" cxnId="{264E3BC5-84E7-40C1-8DD2-8C983F8F36F6}">
      <dgm:prSet/>
      <dgm:spPr/>
      <dgm:t>
        <a:bodyPr/>
        <a:lstStyle/>
        <a:p>
          <a:endParaRPr lang="en-US"/>
        </a:p>
      </dgm:t>
    </dgm:pt>
    <dgm:pt modelId="{08F97E6F-762A-4536-A2A5-769605D93BD0}">
      <dgm:prSet custT="1"/>
      <dgm:spPr/>
      <dgm:t>
        <a:bodyPr/>
        <a:lstStyle/>
        <a:p>
          <a:r>
            <a:rPr lang="en-US" sz="1600" dirty="0" smtClean="0"/>
            <a:t>Systematic Reviews of Randomized Trials</a:t>
          </a:r>
          <a:endParaRPr lang="en-US" sz="1600" dirty="0"/>
        </a:p>
      </dgm:t>
    </dgm:pt>
    <dgm:pt modelId="{14EF2680-465D-4DDF-8800-742F85510874}" type="parTrans" cxnId="{8217AF77-4735-45C5-9A08-00D8BDD0A7B4}">
      <dgm:prSet/>
      <dgm:spPr/>
      <dgm:t>
        <a:bodyPr/>
        <a:lstStyle/>
        <a:p>
          <a:endParaRPr lang="en-US"/>
        </a:p>
      </dgm:t>
    </dgm:pt>
    <dgm:pt modelId="{E4627CDE-1822-4D1D-92A1-E551F9E6D356}" type="sibTrans" cxnId="{8217AF77-4735-45C5-9A08-00D8BDD0A7B4}">
      <dgm:prSet/>
      <dgm:spPr/>
      <dgm:t>
        <a:bodyPr/>
        <a:lstStyle/>
        <a:p>
          <a:endParaRPr lang="en-US"/>
        </a:p>
      </dgm:t>
    </dgm:pt>
    <dgm:pt modelId="{0490E2F0-AB24-4695-8855-0FBCEC73EFF5}">
      <dgm:prSet custT="1"/>
      <dgm:spPr/>
      <dgm:t>
        <a:bodyPr/>
        <a:lstStyle/>
        <a:p>
          <a:r>
            <a:rPr lang="en-US" sz="1600" dirty="0" smtClean="0"/>
            <a:t>Single Observational Studies Addressing Client Important Outcomes</a:t>
          </a:r>
          <a:endParaRPr lang="en-US" sz="1600" dirty="0"/>
        </a:p>
      </dgm:t>
    </dgm:pt>
    <dgm:pt modelId="{FC4B259A-F04C-45B3-B0F2-6BDB1A2B1E03}" type="parTrans" cxnId="{2D2D8BA7-735C-498C-87E9-878F7B0D01E7}">
      <dgm:prSet/>
      <dgm:spPr/>
      <dgm:t>
        <a:bodyPr/>
        <a:lstStyle/>
        <a:p>
          <a:endParaRPr lang="en-US"/>
        </a:p>
      </dgm:t>
    </dgm:pt>
    <dgm:pt modelId="{8C38F169-CA7E-4C82-923F-9B123E6EB0F4}" type="sibTrans" cxnId="{2D2D8BA7-735C-498C-87E9-878F7B0D01E7}">
      <dgm:prSet/>
      <dgm:spPr/>
      <dgm:t>
        <a:bodyPr/>
        <a:lstStyle/>
        <a:p>
          <a:endParaRPr lang="en-US"/>
        </a:p>
      </dgm:t>
    </dgm:pt>
    <dgm:pt modelId="{E075FC42-B70B-443A-ABE1-CBECBEEECFBE}">
      <dgm:prSet custT="1"/>
      <dgm:spPr/>
      <dgm:t>
        <a:bodyPr/>
        <a:lstStyle/>
        <a:p>
          <a:r>
            <a:rPr lang="en-US" sz="1600" dirty="0" smtClean="0"/>
            <a:t>Systematic Reviews of Observational Studies Addressing Client Important Outcomes</a:t>
          </a:r>
          <a:endParaRPr lang="en-US" sz="1600" dirty="0"/>
        </a:p>
      </dgm:t>
    </dgm:pt>
    <dgm:pt modelId="{83915AEE-AE4F-444E-B66F-D29A2470EE11}" type="parTrans" cxnId="{8A54BA08-95A4-493A-B084-7C0A924AE2BA}">
      <dgm:prSet/>
      <dgm:spPr/>
      <dgm:t>
        <a:bodyPr/>
        <a:lstStyle/>
        <a:p>
          <a:endParaRPr lang="en-US"/>
        </a:p>
      </dgm:t>
    </dgm:pt>
    <dgm:pt modelId="{5DC929F0-213A-4EA7-BFA3-216C20889982}" type="sibTrans" cxnId="{8A54BA08-95A4-493A-B084-7C0A924AE2BA}">
      <dgm:prSet/>
      <dgm:spPr/>
      <dgm:t>
        <a:bodyPr/>
        <a:lstStyle/>
        <a:p>
          <a:endParaRPr lang="en-US"/>
        </a:p>
      </dgm:t>
    </dgm:pt>
    <dgm:pt modelId="{2B365E7B-0A9F-4BAF-97E5-79C0F0763273}" type="pres">
      <dgm:prSet presAssocID="{FB16093F-5E04-44ED-973D-1B382A5A9CB5}" presName="compositeShape" presStyleCnt="0">
        <dgm:presLayoutVars>
          <dgm:dir/>
          <dgm:resizeHandles/>
        </dgm:presLayoutVars>
      </dgm:prSet>
      <dgm:spPr/>
    </dgm:pt>
    <dgm:pt modelId="{928AF5D0-B7BD-41BB-9DEC-E94BEE50BDBB}" type="pres">
      <dgm:prSet presAssocID="{FB16093F-5E04-44ED-973D-1B382A5A9CB5}" presName="pyramid" presStyleLbl="node1" presStyleIdx="0" presStyleCnt="1"/>
      <dgm:spPr/>
    </dgm:pt>
    <dgm:pt modelId="{0A9A6466-F0E8-4F6D-A4F5-D3EAE8B7CA10}" type="pres">
      <dgm:prSet presAssocID="{FB16093F-5E04-44ED-973D-1B382A5A9CB5}" presName="theList" presStyleCnt="0"/>
      <dgm:spPr/>
    </dgm:pt>
    <dgm:pt modelId="{B81EC743-8B9E-432E-9181-3AD890676DA7}" type="pres">
      <dgm:prSet presAssocID="{EB040A57-50CC-497E-A283-1E825C758F58}" presName="aNode" presStyleLbl="fgAcc1" presStyleIdx="0" presStyleCnt="7" custScaleX="200633">
        <dgm:presLayoutVars>
          <dgm:bulletEnabled val="1"/>
        </dgm:presLayoutVars>
      </dgm:prSet>
      <dgm:spPr/>
      <dgm:t>
        <a:bodyPr/>
        <a:lstStyle/>
        <a:p>
          <a:endParaRPr lang="en-US"/>
        </a:p>
      </dgm:t>
    </dgm:pt>
    <dgm:pt modelId="{69D9A627-8CC4-4740-983C-90D8929366AE}" type="pres">
      <dgm:prSet presAssocID="{EB040A57-50CC-497E-A283-1E825C758F58}" presName="aSpace" presStyleCnt="0"/>
      <dgm:spPr/>
    </dgm:pt>
    <dgm:pt modelId="{BC83B3C2-7647-457D-90CE-50EEB04771A5}" type="pres">
      <dgm:prSet presAssocID="{08F97E6F-762A-4536-A2A5-769605D93BD0}" presName="aNode" presStyleLbl="fgAcc1" presStyleIdx="1" presStyleCnt="7" custScaleX="200633">
        <dgm:presLayoutVars>
          <dgm:bulletEnabled val="1"/>
        </dgm:presLayoutVars>
      </dgm:prSet>
      <dgm:spPr/>
      <dgm:t>
        <a:bodyPr/>
        <a:lstStyle/>
        <a:p>
          <a:endParaRPr lang="en-US"/>
        </a:p>
      </dgm:t>
    </dgm:pt>
    <dgm:pt modelId="{858FE740-A8E4-4218-B1CE-0E826C2A1A94}" type="pres">
      <dgm:prSet presAssocID="{08F97E6F-762A-4536-A2A5-769605D93BD0}" presName="aSpace" presStyleCnt="0"/>
      <dgm:spPr/>
    </dgm:pt>
    <dgm:pt modelId="{8A3E255F-A8B6-4A3B-892F-77A6812C321E}" type="pres">
      <dgm:prSet presAssocID="{6B40F980-FE5D-449B-A117-9B6F8E0622DB}" presName="aNode" presStyleLbl="fgAcc1" presStyleIdx="2" presStyleCnt="7" custScaleX="200633">
        <dgm:presLayoutVars>
          <dgm:bulletEnabled val="1"/>
        </dgm:presLayoutVars>
      </dgm:prSet>
      <dgm:spPr/>
      <dgm:t>
        <a:bodyPr/>
        <a:lstStyle/>
        <a:p>
          <a:endParaRPr lang="en-US"/>
        </a:p>
      </dgm:t>
    </dgm:pt>
    <dgm:pt modelId="{B66A62F0-BAEC-4CE4-80F8-69E11E640393}" type="pres">
      <dgm:prSet presAssocID="{6B40F980-FE5D-449B-A117-9B6F8E0622DB}" presName="aSpace" presStyleCnt="0"/>
      <dgm:spPr/>
    </dgm:pt>
    <dgm:pt modelId="{A2886B45-B49C-4068-8FCE-6FF570715B9E}" type="pres">
      <dgm:prSet presAssocID="{E075FC42-B70B-443A-ABE1-CBECBEEECFBE}" presName="aNode" presStyleLbl="fgAcc1" presStyleIdx="3" presStyleCnt="7" custScaleX="200633">
        <dgm:presLayoutVars>
          <dgm:bulletEnabled val="1"/>
        </dgm:presLayoutVars>
      </dgm:prSet>
      <dgm:spPr/>
      <dgm:t>
        <a:bodyPr/>
        <a:lstStyle/>
        <a:p>
          <a:endParaRPr lang="en-US"/>
        </a:p>
      </dgm:t>
    </dgm:pt>
    <dgm:pt modelId="{B0261587-81A0-4477-A468-E98EE4AB18AB}" type="pres">
      <dgm:prSet presAssocID="{E075FC42-B70B-443A-ABE1-CBECBEEECFBE}" presName="aSpace" presStyleCnt="0"/>
      <dgm:spPr/>
    </dgm:pt>
    <dgm:pt modelId="{A1E67C50-8827-411E-AF1F-B15B553907C1}" type="pres">
      <dgm:prSet presAssocID="{0490E2F0-AB24-4695-8855-0FBCEC73EFF5}" presName="aNode" presStyleLbl="fgAcc1" presStyleIdx="4" presStyleCnt="7" custScaleX="200633">
        <dgm:presLayoutVars>
          <dgm:bulletEnabled val="1"/>
        </dgm:presLayoutVars>
      </dgm:prSet>
      <dgm:spPr/>
      <dgm:t>
        <a:bodyPr/>
        <a:lstStyle/>
        <a:p>
          <a:endParaRPr lang="en-US"/>
        </a:p>
      </dgm:t>
    </dgm:pt>
    <dgm:pt modelId="{760C0039-7A99-4AB3-B630-C897AB99A9DA}" type="pres">
      <dgm:prSet presAssocID="{0490E2F0-AB24-4695-8855-0FBCEC73EFF5}" presName="aSpace" presStyleCnt="0"/>
      <dgm:spPr/>
    </dgm:pt>
    <dgm:pt modelId="{BE1A50DE-FCEC-48E1-9A3E-B3BD6F5415E4}" type="pres">
      <dgm:prSet presAssocID="{81C592C3-D10A-4BE2-B9A1-7E18B645EB86}" presName="aNode" presStyleLbl="fgAcc1" presStyleIdx="5" presStyleCnt="7" custScaleX="205119" custScaleY="88111">
        <dgm:presLayoutVars>
          <dgm:bulletEnabled val="1"/>
        </dgm:presLayoutVars>
      </dgm:prSet>
      <dgm:spPr/>
      <dgm:t>
        <a:bodyPr/>
        <a:lstStyle/>
        <a:p>
          <a:endParaRPr lang="en-US"/>
        </a:p>
      </dgm:t>
    </dgm:pt>
    <dgm:pt modelId="{4C7DD829-B11F-462F-B42D-D4238DDDF94D}" type="pres">
      <dgm:prSet presAssocID="{81C592C3-D10A-4BE2-B9A1-7E18B645EB86}" presName="aSpace" presStyleCnt="0"/>
      <dgm:spPr/>
    </dgm:pt>
    <dgm:pt modelId="{247F49B5-6B23-4448-98F0-67A53137652A}" type="pres">
      <dgm:prSet presAssocID="{439247F8-EE62-43C1-8ABE-1CED1706B17F}" presName="aNode" presStyleLbl="fgAcc1" presStyleIdx="6" presStyleCnt="7" custScaleX="205119" custScaleY="88111">
        <dgm:presLayoutVars>
          <dgm:bulletEnabled val="1"/>
        </dgm:presLayoutVars>
      </dgm:prSet>
      <dgm:spPr/>
      <dgm:t>
        <a:bodyPr/>
        <a:lstStyle/>
        <a:p>
          <a:endParaRPr lang="en-US"/>
        </a:p>
      </dgm:t>
    </dgm:pt>
    <dgm:pt modelId="{969FFCAB-D9A0-40DD-AC51-0025322FDA34}" type="pres">
      <dgm:prSet presAssocID="{439247F8-EE62-43C1-8ABE-1CED1706B17F}" presName="aSpace" presStyleCnt="0"/>
      <dgm:spPr/>
    </dgm:pt>
  </dgm:ptLst>
  <dgm:cxnLst>
    <dgm:cxn modelId="{264E3BC5-84E7-40C1-8DD2-8C983F8F36F6}" srcId="{FB16093F-5E04-44ED-973D-1B382A5A9CB5}" destId="{6B40F980-FE5D-449B-A117-9B6F8E0622DB}" srcOrd="2" destOrd="0" parTransId="{21A03B20-FD57-4975-9EDF-4D36186B6162}" sibTransId="{772D5F0D-43E2-4212-A45A-DC0914C2E939}"/>
    <dgm:cxn modelId="{DB4F38AF-F7F1-4A2D-A5EE-17AB3A317584}" srcId="{FB16093F-5E04-44ED-973D-1B382A5A9CB5}" destId="{439247F8-EE62-43C1-8ABE-1CED1706B17F}" srcOrd="6" destOrd="0" parTransId="{E4485AE3-3953-4AC3-B92B-87BFF9BAB8D3}" sibTransId="{86ABB001-0A2F-48F2-9317-76FAC8B02077}"/>
    <dgm:cxn modelId="{2D2D8BA7-735C-498C-87E9-878F7B0D01E7}" srcId="{FB16093F-5E04-44ED-973D-1B382A5A9CB5}" destId="{0490E2F0-AB24-4695-8855-0FBCEC73EFF5}" srcOrd="4" destOrd="0" parTransId="{FC4B259A-F04C-45B3-B0F2-6BDB1A2B1E03}" sibTransId="{8C38F169-CA7E-4C82-923F-9B123E6EB0F4}"/>
    <dgm:cxn modelId="{7FD7348D-7A14-45AD-91B9-6FDD804EC99C}" srcId="{FB16093F-5E04-44ED-973D-1B382A5A9CB5}" destId="{EB040A57-50CC-497E-A283-1E825C758F58}" srcOrd="0" destOrd="0" parTransId="{F2365605-D212-4380-84D3-A99F5A107BB7}" sibTransId="{69CCB207-5277-4960-BBD5-B6B50B7EFB03}"/>
    <dgm:cxn modelId="{524A594D-C2B7-4C24-A49E-5B4142FC56A7}" type="presOf" srcId="{6B40F980-FE5D-449B-A117-9B6F8E0622DB}" destId="{8A3E255F-A8B6-4A3B-892F-77A6812C321E}" srcOrd="0" destOrd="0" presId="urn:microsoft.com/office/officeart/2005/8/layout/pyramid2"/>
    <dgm:cxn modelId="{F080FBCE-EB9B-4FBB-B783-32121AD89F27}" type="presOf" srcId="{E075FC42-B70B-443A-ABE1-CBECBEEECFBE}" destId="{A2886B45-B49C-4068-8FCE-6FF570715B9E}" srcOrd="0" destOrd="0" presId="urn:microsoft.com/office/officeart/2005/8/layout/pyramid2"/>
    <dgm:cxn modelId="{A889BFCF-1F51-4874-A40B-5C6BF1C1CD13}" type="presOf" srcId="{0490E2F0-AB24-4695-8855-0FBCEC73EFF5}" destId="{A1E67C50-8827-411E-AF1F-B15B553907C1}" srcOrd="0" destOrd="0" presId="urn:microsoft.com/office/officeart/2005/8/layout/pyramid2"/>
    <dgm:cxn modelId="{1E9A3735-D8C7-46C5-9071-31BCBEA23FC4}" srcId="{FB16093F-5E04-44ED-973D-1B382A5A9CB5}" destId="{81C592C3-D10A-4BE2-B9A1-7E18B645EB86}" srcOrd="5" destOrd="0" parTransId="{B2102ACF-A73B-44F7-ACA0-556B876455C9}" sibTransId="{0C15C645-30CA-4C06-8687-6B0CE63F94F8}"/>
    <dgm:cxn modelId="{61B8C51B-DB73-4ECD-9462-8A44430F428F}" type="presOf" srcId="{08F97E6F-762A-4536-A2A5-769605D93BD0}" destId="{BC83B3C2-7647-457D-90CE-50EEB04771A5}" srcOrd="0" destOrd="0" presId="urn:microsoft.com/office/officeart/2005/8/layout/pyramid2"/>
    <dgm:cxn modelId="{8217AF77-4735-45C5-9A08-00D8BDD0A7B4}" srcId="{FB16093F-5E04-44ED-973D-1B382A5A9CB5}" destId="{08F97E6F-762A-4536-A2A5-769605D93BD0}" srcOrd="1" destOrd="0" parTransId="{14EF2680-465D-4DDF-8800-742F85510874}" sibTransId="{E4627CDE-1822-4D1D-92A1-E551F9E6D356}"/>
    <dgm:cxn modelId="{6398D1C6-9A94-4E65-A9F9-53DEAB8EA3C3}" type="presOf" srcId="{FB16093F-5E04-44ED-973D-1B382A5A9CB5}" destId="{2B365E7B-0A9F-4BAF-97E5-79C0F0763273}" srcOrd="0" destOrd="0" presId="urn:microsoft.com/office/officeart/2005/8/layout/pyramid2"/>
    <dgm:cxn modelId="{77D66773-6E68-468E-85CC-948390356CD4}" type="presOf" srcId="{EB040A57-50CC-497E-A283-1E825C758F58}" destId="{B81EC743-8B9E-432E-9181-3AD890676DA7}" srcOrd="0" destOrd="0" presId="urn:microsoft.com/office/officeart/2005/8/layout/pyramid2"/>
    <dgm:cxn modelId="{8A54BA08-95A4-493A-B084-7C0A924AE2BA}" srcId="{FB16093F-5E04-44ED-973D-1B382A5A9CB5}" destId="{E075FC42-B70B-443A-ABE1-CBECBEEECFBE}" srcOrd="3" destOrd="0" parTransId="{83915AEE-AE4F-444E-B66F-D29A2470EE11}" sibTransId="{5DC929F0-213A-4EA7-BFA3-216C20889982}"/>
    <dgm:cxn modelId="{5BED3456-47F1-4EEA-98D0-A011214A5E20}" type="presOf" srcId="{439247F8-EE62-43C1-8ABE-1CED1706B17F}" destId="{247F49B5-6B23-4448-98F0-67A53137652A}" srcOrd="0" destOrd="0" presId="urn:microsoft.com/office/officeart/2005/8/layout/pyramid2"/>
    <dgm:cxn modelId="{BA3373DC-442A-4BC1-B2E6-58DA7410ECED}" type="presOf" srcId="{81C592C3-D10A-4BE2-B9A1-7E18B645EB86}" destId="{BE1A50DE-FCEC-48E1-9A3E-B3BD6F5415E4}" srcOrd="0" destOrd="0" presId="urn:microsoft.com/office/officeart/2005/8/layout/pyramid2"/>
    <dgm:cxn modelId="{07F15B12-5B38-445F-AF76-AFCF8EF57AF4}" type="presParOf" srcId="{2B365E7B-0A9F-4BAF-97E5-79C0F0763273}" destId="{928AF5D0-B7BD-41BB-9DEC-E94BEE50BDBB}" srcOrd="0" destOrd="0" presId="urn:microsoft.com/office/officeart/2005/8/layout/pyramid2"/>
    <dgm:cxn modelId="{3B5E5CD1-D748-4B5C-AE17-D3801ECCA0D7}" type="presParOf" srcId="{2B365E7B-0A9F-4BAF-97E5-79C0F0763273}" destId="{0A9A6466-F0E8-4F6D-A4F5-D3EAE8B7CA10}" srcOrd="1" destOrd="0" presId="urn:microsoft.com/office/officeart/2005/8/layout/pyramid2"/>
    <dgm:cxn modelId="{E59B7217-58D6-42CA-9AAA-987C37B0B3D4}" type="presParOf" srcId="{0A9A6466-F0E8-4F6D-A4F5-D3EAE8B7CA10}" destId="{B81EC743-8B9E-432E-9181-3AD890676DA7}" srcOrd="0" destOrd="0" presId="urn:microsoft.com/office/officeart/2005/8/layout/pyramid2"/>
    <dgm:cxn modelId="{572362B0-3149-4F4C-B5E0-C3AB53C28802}" type="presParOf" srcId="{0A9A6466-F0E8-4F6D-A4F5-D3EAE8B7CA10}" destId="{69D9A627-8CC4-4740-983C-90D8929366AE}" srcOrd="1" destOrd="0" presId="urn:microsoft.com/office/officeart/2005/8/layout/pyramid2"/>
    <dgm:cxn modelId="{61C9B587-1643-4A1E-B3B1-26B19426A04C}" type="presParOf" srcId="{0A9A6466-F0E8-4F6D-A4F5-D3EAE8B7CA10}" destId="{BC83B3C2-7647-457D-90CE-50EEB04771A5}" srcOrd="2" destOrd="0" presId="urn:microsoft.com/office/officeart/2005/8/layout/pyramid2"/>
    <dgm:cxn modelId="{363939CB-8472-4673-B4A5-E53F75631C97}" type="presParOf" srcId="{0A9A6466-F0E8-4F6D-A4F5-D3EAE8B7CA10}" destId="{858FE740-A8E4-4218-B1CE-0E826C2A1A94}" srcOrd="3" destOrd="0" presId="urn:microsoft.com/office/officeart/2005/8/layout/pyramid2"/>
    <dgm:cxn modelId="{6624D4B2-6129-4879-9A5A-594F8D32506C}" type="presParOf" srcId="{0A9A6466-F0E8-4F6D-A4F5-D3EAE8B7CA10}" destId="{8A3E255F-A8B6-4A3B-892F-77A6812C321E}" srcOrd="4" destOrd="0" presId="urn:microsoft.com/office/officeart/2005/8/layout/pyramid2"/>
    <dgm:cxn modelId="{99481610-FC0B-4808-A7C7-9CD10CB06CB6}" type="presParOf" srcId="{0A9A6466-F0E8-4F6D-A4F5-D3EAE8B7CA10}" destId="{B66A62F0-BAEC-4CE4-80F8-69E11E640393}" srcOrd="5" destOrd="0" presId="urn:microsoft.com/office/officeart/2005/8/layout/pyramid2"/>
    <dgm:cxn modelId="{0AF81350-C35F-4D10-900A-1DBB24CDB7BD}" type="presParOf" srcId="{0A9A6466-F0E8-4F6D-A4F5-D3EAE8B7CA10}" destId="{A2886B45-B49C-4068-8FCE-6FF570715B9E}" srcOrd="6" destOrd="0" presId="urn:microsoft.com/office/officeart/2005/8/layout/pyramid2"/>
    <dgm:cxn modelId="{9400C5C7-A45A-4465-8218-8D05B3159527}" type="presParOf" srcId="{0A9A6466-F0E8-4F6D-A4F5-D3EAE8B7CA10}" destId="{B0261587-81A0-4477-A468-E98EE4AB18AB}" srcOrd="7" destOrd="0" presId="urn:microsoft.com/office/officeart/2005/8/layout/pyramid2"/>
    <dgm:cxn modelId="{A1F85F6D-A1A4-40DF-A30C-C58BD8F5EB33}" type="presParOf" srcId="{0A9A6466-F0E8-4F6D-A4F5-D3EAE8B7CA10}" destId="{A1E67C50-8827-411E-AF1F-B15B553907C1}" srcOrd="8" destOrd="0" presId="urn:microsoft.com/office/officeart/2005/8/layout/pyramid2"/>
    <dgm:cxn modelId="{D6B1578C-999B-4B05-B971-C071DC435A34}" type="presParOf" srcId="{0A9A6466-F0E8-4F6D-A4F5-D3EAE8B7CA10}" destId="{760C0039-7A99-4AB3-B630-C897AB99A9DA}" srcOrd="9" destOrd="0" presId="urn:microsoft.com/office/officeart/2005/8/layout/pyramid2"/>
    <dgm:cxn modelId="{ED7F3515-A97C-4686-9924-B16932E34ED9}" type="presParOf" srcId="{0A9A6466-F0E8-4F6D-A4F5-D3EAE8B7CA10}" destId="{BE1A50DE-FCEC-48E1-9A3E-B3BD6F5415E4}" srcOrd="10" destOrd="0" presId="urn:microsoft.com/office/officeart/2005/8/layout/pyramid2"/>
    <dgm:cxn modelId="{2CAA9851-F3BC-4645-9791-2D95E5F579CC}" type="presParOf" srcId="{0A9A6466-F0E8-4F6D-A4F5-D3EAE8B7CA10}" destId="{4C7DD829-B11F-462F-B42D-D4238DDDF94D}" srcOrd="11" destOrd="0" presId="urn:microsoft.com/office/officeart/2005/8/layout/pyramid2"/>
    <dgm:cxn modelId="{05FB2C2B-C696-40F9-9DC6-BCF0DDAFAE4F}" type="presParOf" srcId="{0A9A6466-F0E8-4F6D-A4F5-D3EAE8B7CA10}" destId="{247F49B5-6B23-4448-98F0-67A53137652A}" srcOrd="12" destOrd="0" presId="urn:microsoft.com/office/officeart/2005/8/layout/pyramid2"/>
    <dgm:cxn modelId="{70DB4B7C-F8F1-4137-9360-6FA54707E272}" type="presParOf" srcId="{0A9A6466-F0E8-4F6D-A4F5-D3EAE8B7CA10}" destId="{969FFCAB-D9A0-40DD-AC51-0025322FDA34}" srcOrd="13"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8AF5D0-B7BD-41BB-9DEC-E94BEE50BDBB}">
      <dsp:nvSpPr>
        <dsp:cNvPr id="0" name=""/>
        <dsp:cNvSpPr/>
      </dsp:nvSpPr>
      <dsp:spPr>
        <a:xfrm>
          <a:off x="739254" y="0"/>
          <a:ext cx="4525962" cy="4525962"/>
        </a:xfrm>
        <a:prstGeom prst="triangle">
          <a:avLst/>
        </a:prstGeom>
        <a:solidFill>
          <a:schemeClr val="accent1">
            <a:hueOff val="0"/>
            <a:satOff val="0"/>
            <a:lumOff val="0"/>
            <a:alphaOff val="0"/>
          </a:schemeClr>
        </a:solidFill>
        <a:ln w="55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81EC743-8B9E-432E-9181-3AD890676DA7}">
      <dsp:nvSpPr>
        <dsp:cNvPr id="0" name=""/>
        <dsp:cNvSpPr/>
      </dsp:nvSpPr>
      <dsp:spPr>
        <a:xfrm>
          <a:off x="1521986" y="453679"/>
          <a:ext cx="5902372" cy="4738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N = 1 Randomized Controlled Trial</a:t>
          </a:r>
          <a:endParaRPr lang="en-US" sz="1600" kern="1200" dirty="0"/>
        </a:p>
      </dsp:txBody>
      <dsp:txXfrm>
        <a:off x="1545116" y="476809"/>
        <a:ext cx="5856112" cy="427551"/>
      </dsp:txXfrm>
    </dsp:sp>
    <dsp:sp modelId="{BC83B3C2-7647-457D-90CE-50EEB04771A5}">
      <dsp:nvSpPr>
        <dsp:cNvPr id="0" name=""/>
        <dsp:cNvSpPr/>
      </dsp:nvSpPr>
      <dsp:spPr>
        <a:xfrm>
          <a:off x="1521986" y="986717"/>
          <a:ext cx="5902372" cy="4738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Systematic Reviews of Randomized Trials</a:t>
          </a:r>
          <a:endParaRPr lang="en-US" sz="1600" kern="1200" dirty="0"/>
        </a:p>
      </dsp:txBody>
      <dsp:txXfrm>
        <a:off x="1545116" y="1009847"/>
        <a:ext cx="5856112" cy="427551"/>
      </dsp:txXfrm>
    </dsp:sp>
    <dsp:sp modelId="{8A3E255F-A8B6-4A3B-892F-77A6812C321E}">
      <dsp:nvSpPr>
        <dsp:cNvPr id="0" name=""/>
        <dsp:cNvSpPr/>
      </dsp:nvSpPr>
      <dsp:spPr>
        <a:xfrm>
          <a:off x="1521986" y="1519755"/>
          <a:ext cx="5902372" cy="4738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Single Randomized Trials</a:t>
          </a:r>
          <a:endParaRPr lang="en-US" sz="1600" kern="1200" dirty="0"/>
        </a:p>
      </dsp:txBody>
      <dsp:txXfrm>
        <a:off x="1545116" y="1542885"/>
        <a:ext cx="5856112" cy="427551"/>
      </dsp:txXfrm>
    </dsp:sp>
    <dsp:sp modelId="{A2886B45-B49C-4068-8FCE-6FF570715B9E}">
      <dsp:nvSpPr>
        <dsp:cNvPr id="0" name=""/>
        <dsp:cNvSpPr/>
      </dsp:nvSpPr>
      <dsp:spPr>
        <a:xfrm>
          <a:off x="1521986" y="2052793"/>
          <a:ext cx="5902372" cy="4738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Systematic Reviews of Observational Studies Addressing Client Important Outcomes</a:t>
          </a:r>
          <a:endParaRPr lang="en-US" sz="1600" kern="1200" dirty="0"/>
        </a:p>
      </dsp:txBody>
      <dsp:txXfrm>
        <a:off x="1545116" y="2075923"/>
        <a:ext cx="5856112" cy="427551"/>
      </dsp:txXfrm>
    </dsp:sp>
    <dsp:sp modelId="{A1E67C50-8827-411E-AF1F-B15B553907C1}">
      <dsp:nvSpPr>
        <dsp:cNvPr id="0" name=""/>
        <dsp:cNvSpPr/>
      </dsp:nvSpPr>
      <dsp:spPr>
        <a:xfrm>
          <a:off x="1521986" y="2585831"/>
          <a:ext cx="5902372" cy="473811"/>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Single Observational Studies Addressing Client Important Outcomes</a:t>
          </a:r>
          <a:endParaRPr lang="en-US" sz="1600" kern="1200" dirty="0"/>
        </a:p>
      </dsp:txBody>
      <dsp:txXfrm>
        <a:off x="1545116" y="2608961"/>
        <a:ext cx="5856112" cy="427551"/>
      </dsp:txXfrm>
    </dsp:sp>
    <dsp:sp modelId="{BE1A50DE-FCEC-48E1-9A3E-B3BD6F5415E4}">
      <dsp:nvSpPr>
        <dsp:cNvPr id="0" name=""/>
        <dsp:cNvSpPr/>
      </dsp:nvSpPr>
      <dsp:spPr>
        <a:xfrm>
          <a:off x="1456000" y="3118869"/>
          <a:ext cx="6034345" cy="417480"/>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Descriptive diagnostic studies</a:t>
          </a:r>
          <a:endParaRPr lang="en-US" sz="1600" kern="1200" dirty="0"/>
        </a:p>
      </dsp:txBody>
      <dsp:txXfrm>
        <a:off x="1476380" y="3139249"/>
        <a:ext cx="5993585" cy="376720"/>
      </dsp:txXfrm>
    </dsp:sp>
    <dsp:sp modelId="{247F49B5-6B23-4448-98F0-67A53137652A}">
      <dsp:nvSpPr>
        <dsp:cNvPr id="0" name=""/>
        <dsp:cNvSpPr/>
      </dsp:nvSpPr>
      <dsp:spPr>
        <a:xfrm>
          <a:off x="1456000" y="3595576"/>
          <a:ext cx="6034345" cy="417480"/>
        </a:xfrm>
        <a:prstGeom prst="roundRect">
          <a:avLst/>
        </a:prstGeom>
        <a:solidFill>
          <a:schemeClr val="lt1">
            <a:alpha val="90000"/>
            <a:hueOff val="0"/>
            <a:satOff val="0"/>
            <a:lumOff val="0"/>
            <a:alphaOff val="0"/>
          </a:schemeClr>
        </a:solidFill>
        <a:ln w="55000" cap="flat" cmpd="thickThin"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1600" kern="1200" dirty="0" smtClean="0"/>
            <a:t>Unsystematic clinical observation</a:t>
          </a:r>
          <a:endParaRPr lang="en-US" sz="1600" kern="1200" dirty="0"/>
        </a:p>
      </dsp:txBody>
      <dsp:txXfrm>
        <a:off x="1476380" y="3615956"/>
        <a:ext cx="5993585" cy="376720"/>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DF5979A-BEFC-4C66-9514-777CA5FFD295}" type="datetimeFigureOut">
              <a:rPr lang="en-US" smtClean="0"/>
              <a:t>8/20/2011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3E3FA9-1538-44B2-8310-BBCC11F44B52}" type="slidenum">
              <a:rPr lang="en-US" smtClean="0"/>
              <a:t>‹#›</a:t>
            </a:fld>
            <a:endParaRPr lang="en-US"/>
          </a:p>
        </p:txBody>
      </p:sp>
    </p:spTree>
    <p:extLst>
      <p:ext uri="{BB962C8B-B14F-4D97-AF65-F5344CB8AC3E}">
        <p14:creationId xmlns:p14="http://schemas.microsoft.com/office/powerpoint/2010/main" val="424834352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8" Type="http://schemas.openxmlformats.org/officeDocument/2006/relationships/hyperlink" Target="http://www.cebc4cw.org/glossary/reliability" TargetMode="External"/><Relationship Id="rId13" Type="http://schemas.openxmlformats.org/officeDocument/2006/relationships/hyperlink" Target="http://www.cebc4cw.org/ratings/scientific-rating-scale/" TargetMode="External"/><Relationship Id="rId3" Type="http://schemas.openxmlformats.org/officeDocument/2006/relationships/hyperlink" Target="http://www.cebc4cw.org/ratings/scientific-rating-scale/scientific-rating-scale-tutorial/" TargetMode="External"/><Relationship Id="rId7" Type="http://schemas.openxmlformats.org/officeDocument/2006/relationships/hyperlink" Target="http://www.cebc4cw.org/glossary/randomized" TargetMode="External"/><Relationship Id="rId12" Type="http://schemas.openxmlformats.org/officeDocument/2006/relationships/hyperlink" Target="http://www.cebc4cw.org/glossary/meta-analysis" TargetMode="External"/><Relationship Id="rId2" Type="http://schemas.openxmlformats.org/officeDocument/2006/relationships/slide" Target="../slides/slide69.xml"/><Relationship Id="rId1" Type="http://schemas.openxmlformats.org/officeDocument/2006/relationships/notesMaster" Target="../notesMasters/notesMaster1.xml"/><Relationship Id="rId6" Type="http://schemas.openxmlformats.org/officeDocument/2006/relationships/hyperlink" Target="http://www.cebc4cw.org/glossary/empirical" TargetMode="External"/><Relationship Id="rId11" Type="http://schemas.openxmlformats.org/officeDocument/2006/relationships/hyperlink" Target="http://www.cebc4cw.org/glossary/matched-wait-list" TargetMode="External"/><Relationship Id="rId5" Type="http://schemas.openxmlformats.org/officeDocument/2006/relationships/hyperlink" Target="http://www.cebc4cw.org/glossary/peer-review" TargetMode="External"/><Relationship Id="rId10" Type="http://schemas.openxmlformats.org/officeDocument/2006/relationships/hyperlink" Target="http://www.cebc4cw.org/glossary/placebo" TargetMode="External"/><Relationship Id="rId4" Type="http://schemas.openxmlformats.org/officeDocument/2006/relationships/hyperlink" Target="http://www.cebc4cw.org/glossary/research-evidence" TargetMode="External"/><Relationship Id="rId9" Type="http://schemas.openxmlformats.org/officeDocument/2006/relationships/hyperlink" Target="http://www.cebc4cw.org/glossary/untreated"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BD1C376-AC94-4C2A-BD6E-030A984A7C0C}" type="slidenum">
              <a:rPr lang="en-US"/>
              <a:pPr/>
              <a:t>6</a:t>
            </a:fld>
            <a:endParaRPr lang="en-US"/>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b="1" i="1" dirty="0"/>
          </a:p>
          <a:p>
            <a:r>
              <a:rPr lang="en-US" dirty="0"/>
              <a:t>The evidence-based approach is now being applied to policy, management, and direct practice problems. Because policy, management, and direct practice problems differ one from the other, the evidence-based approach looks a bit different in each of these practice areas. This difference is due to, primarily, the character of the problems and questions addressed. There are common elements as well, derived from the evidence-based approach.</a:t>
            </a:r>
          </a:p>
          <a:p>
            <a:r>
              <a:rPr lang="en-US" dirty="0"/>
              <a:t>Evidence-based policy deals with problems about how best to achieve group or population goals. For example:</a:t>
            </a:r>
          </a:p>
          <a:p>
            <a:r>
              <a:rPr lang="en-US" dirty="0"/>
              <a:t>For children with mental health problems is it best to provide remedial treatment services in residential treatment facilities or in community-based programs that allow children to remain at home?</a:t>
            </a:r>
          </a:p>
          <a:p>
            <a:r>
              <a:rPr lang="en-US" dirty="0"/>
              <a:t>Is it best to provide adults with severe and persistent mental disorders sheltered work programs or supportive services aimed at securing employment in the community?</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p:cNvSpPr>
            <a:spLocks noGrp="1" noRot="1" noChangeAspect="1" noTextEdit="1"/>
          </p:cNvSpPr>
          <p:nvPr>
            <p:ph type="sldImg"/>
          </p:nvPr>
        </p:nvSpPr>
        <p:spPr bwMode="auto">
          <a:noFill/>
          <a:ln>
            <a:solidFill>
              <a:srgbClr val="000000"/>
            </a:solidFill>
            <a:miter lim="800000"/>
            <a:headEnd/>
            <a:tailEnd/>
          </a:ln>
        </p:spPr>
      </p:sp>
      <p:sp>
        <p:nvSpPr>
          <p:cNvPr id="78851"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8852"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1660963-7A39-48CB-A903-DB774B69F526}" type="slidenum">
              <a:rPr lang="en-US"/>
              <a:pPr fontAlgn="base">
                <a:spcBef>
                  <a:spcPct val="0"/>
                </a:spcBef>
                <a:spcAft>
                  <a:spcPct val="0"/>
                </a:spcAft>
              </a:pPr>
              <a:t>16</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Image Placeholder 1"/>
          <p:cNvSpPr>
            <a:spLocks noGrp="1" noRot="1" noChangeAspect="1" noTextEdit="1"/>
          </p:cNvSpPr>
          <p:nvPr>
            <p:ph type="sldImg"/>
          </p:nvPr>
        </p:nvSpPr>
        <p:spPr bwMode="auto">
          <a:noFill/>
          <a:ln>
            <a:solidFill>
              <a:srgbClr val="000000"/>
            </a:solidFill>
            <a:miter lim="800000"/>
            <a:headEnd/>
            <a:tailEnd/>
          </a:ln>
        </p:spPr>
      </p:sp>
      <p:sp>
        <p:nvSpPr>
          <p:cNvPr id="7987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7987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CE2FE17-213E-4113-99A1-E16F2E2D77CB}" type="slidenum">
              <a:rPr lang="en-US"/>
              <a:pPr fontAlgn="base">
                <a:spcBef>
                  <a:spcPct val="0"/>
                </a:spcBef>
                <a:spcAft>
                  <a:spcPct val="0"/>
                </a:spcAft>
              </a:pPr>
              <a:t>17</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Slide Image Placeholder 1"/>
          <p:cNvSpPr>
            <a:spLocks noGrp="1" noRot="1" noChangeAspect="1" noTextEdit="1"/>
          </p:cNvSpPr>
          <p:nvPr>
            <p:ph type="sldImg"/>
          </p:nvPr>
        </p:nvSpPr>
        <p:spPr bwMode="auto">
          <a:noFill/>
          <a:ln>
            <a:solidFill>
              <a:srgbClr val="000000"/>
            </a:solidFill>
            <a:miter lim="800000"/>
            <a:headEnd/>
            <a:tailEnd/>
          </a:ln>
        </p:spPr>
      </p:sp>
      <p:sp>
        <p:nvSpPr>
          <p:cNvPr id="8294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2948"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255F4998-1953-4083-9EC4-FD7F66B416D3}" type="slidenum">
              <a:rPr lang="en-US"/>
              <a:pPr fontAlgn="base">
                <a:spcBef>
                  <a:spcPct val="0"/>
                </a:spcBef>
                <a:spcAft>
                  <a:spcPct val="0"/>
                </a:spcAft>
              </a:pPr>
              <a:t>18</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4ED11B-9B99-43FC-B5DB-A138B7BAB7E0}" type="slidenum">
              <a:rPr lang="en-US"/>
              <a:pPr fontAlgn="base">
                <a:spcBef>
                  <a:spcPct val="0"/>
                </a:spcBef>
                <a:spcAft>
                  <a:spcPct val="0"/>
                </a:spcAft>
              </a:pPr>
              <a:t>19</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090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304ED884-FD96-4B22-BFA2-A37A8594F2B3}" type="slidenum">
              <a:rPr lang="en-US"/>
              <a:pPr fontAlgn="base">
                <a:spcBef>
                  <a:spcPct val="0"/>
                </a:spcBef>
                <a:spcAft>
                  <a:spcPct val="0"/>
                </a:spcAft>
              </a:pPr>
              <a:t>21</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23</a:t>
            </a:fld>
            <a:endParaRPr lang="en-US"/>
          </a:p>
        </p:txBody>
      </p:sp>
    </p:spTree>
    <p:extLst>
      <p:ext uri="{BB962C8B-B14F-4D97-AF65-F5344CB8AC3E}">
        <p14:creationId xmlns:p14="http://schemas.microsoft.com/office/powerpoint/2010/main" val="308253743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E76750-570C-4624-9458-E61E7B717F6E}" type="slidenum">
              <a:rPr lang="en-US"/>
              <a:pPr/>
              <a:t>24</a:t>
            </a:fld>
            <a:endParaRPr lang="en-US"/>
          </a:p>
        </p:txBody>
      </p:sp>
      <p:sp>
        <p:nvSpPr>
          <p:cNvPr id="203778" name="Rectangle 2"/>
          <p:cNvSpPr>
            <a:spLocks noGrp="1" noRot="1" noChangeAspect="1" noChangeArrowheads="1" noTextEdit="1"/>
          </p:cNvSpPr>
          <p:nvPr>
            <p:ph type="sldImg"/>
          </p:nvPr>
        </p:nvSpPr>
        <p:spPr>
          <a:ln/>
        </p:spPr>
      </p:sp>
      <p:sp>
        <p:nvSpPr>
          <p:cNvPr id="203779" name="Rectangle 3"/>
          <p:cNvSpPr>
            <a:spLocks noGrp="1" noChangeArrowheads="1"/>
          </p:cNvSpPr>
          <p:nvPr>
            <p:ph type="body" idx="1"/>
          </p:nvPr>
        </p:nvSpPr>
        <p:spPr/>
        <p:txBody>
          <a:bodyPr/>
          <a:lstStyle/>
          <a:p>
            <a:r>
              <a:rPr lang="en-US"/>
              <a:t>This approach requires that practitioners formulate what Gibbs calls a COPES question.</a:t>
            </a:r>
          </a:p>
          <a:p>
            <a:r>
              <a:rPr lang="en-US"/>
              <a:t>Client Oriented Practical Evidence Search (COPES) questions come directly from practice. COPES questions have three general features.</a:t>
            </a:r>
          </a:p>
          <a:p>
            <a:r>
              <a:rPr lang="en-US"/>
              <a:t>First, they are questions from daily practice, posed by practitioners, that really matter to the client’s welfare—they’re Client Oriented. They concern issues that are central to the welfare of the client and to those whose lives are affected by the client.</a:t>
            </a:r>
          </a:p>
          <a:p>
            <a:r>
              <a:rPr lang="en-US"/>
              <a:t>Second, COPES questions have Practical importance in several ways.</a:t>
            </a:r>
          </a:p>
          <a:p>
            <a:pPr lvl="1"/>
            <a:r>
              <a:rPr lang="en-US"/>
              <a:t>They have practical significance if they concern problems that arise frequently in everyday practice</a:t>
            </a:r>
          </a:p>
          <a:p>
            <a:pPr lvl="1"/>
            <a:r>
              <a:rPr lang="en-US"/>
              <a:t>If they concern the mission of the agency</a:t>
            </a:r>
          </a:p>
          <a:p>
            <a:pPr lvl="1"/>
            <a:r>
              <a:rPr lang="en-US"/>
              <a:t>If knowing the answer concerns something within the realm of possibility; so knowing the answer could result in effective use for their answer.</a:t>
            </a:r>
          </a:p>
          <a:p>
            <a:r>
              <a:rPr lang="en-US"/>
              <a:t>Third, COPES questions are specific enough to guide an electronic Evidence Search (Gibbs, 2003).</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9DAF46-6CAC-4BCF-8AD4-1D8A4A4CD830}" type="slidenum">
              <a:rPr lang="en-US"/>
              <a:pPr/>
              <a:t>25</a:t>
            </a:fld>
            <a:endParaRPr lang="en-US"/>
          </a:p>
        </p:txBody>
      </p:sp>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41FD85-5BE7-4CAB-ABD2-761965183858}" type="slidenum">
              <a:rPr lang="en-US"/>
              <a:pPr/>
              <a:t>26</a:t>
            </a:fld>
            <a:endParaRPr lang="en-US"/>
          </a:p>
        </p:txBody>
      </p:sp>
      <p:sp>
        <p:nvSpPr>
          <p:cNvPr id="28674" name="Rectangle 2"/>
          <p:cNvSpPr>
            <a:spLocks noGrp="1" noRot="1" noChangeAspect="1" noChangeArrowheads="1" noTextEdit="1"/>
          </p:cNvSpPr>
          <p:nvPr>
            <p:ph type="sldImg"/>
          </p:nvPr>
        </p:nvSpPr>
        <p:spPr>
          <a:ln/>
        </p:spPr>
      </p:sp>
      <p:sp>
        <p:nvSpPr>
          <p:cNvPr id="28675" name="Rectangle 3"/>
          <p:cNvSpPr>
            <a:spLocks noGrp="1" noChangeArrowheads="1"/>
          </p:cNvSpPr>
          <p:nvPr>
            <p:ph type="body" idx="1"/>
          </p:nvPr>
        </p:nvSpPr>
        <p:spPr/>
        <p:txBody>
          <a:bodyPr/>
          <a:lstStyle/>
          <a:p>
            <a:r>
              <a:rPr lang="en-US"/>
              <a:t>Gibbs (2003, p. 59) identifies several types of questions that can be asked in evidence-based direct practice.</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6972E6E-55D8-49CA-9B2C-2DDB469DE7E0}" type="slidenum">
              <a:rPr lang="en-US"/>
              <a:pPr/>
              <a:t>27</a:t>
            </a:fld>
            <a:endParaRPr lang="en-US"/>
          </a:p>
        </p:txBody>
      </p:sp>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r>
              <a:rPr lang="en-US" sz="1000"/>
              <a:t>The following examples of direct practice problems are actual problems that students in my evidence-based practice class identified earlier this year from current work in New York City social agencies. This class used an adaptation of an approach to teaching evidence-based direct practice developed by Leonard Gibbs (Gibbs, 2003).</a:t>
            </a:r>
          </a:p>
          <a:p>
            <a:r>
              <a:rPr lang="en-US" sz="1000"/>
              <a:t>One of my students wrote the following at the end of the course (Rosario, 2003).</a:t>
            </a:r>
          </a:p>
          <a:p>
            <a:r>
              <a:rPr lang="en-US" sz="1000"/>
              <a:t>Evidence Based Practice is a growing field in the social work arena.  The essence of evidence-based practice is placing the client’s benefits first by posing specific questions of importance to the client, searching objectively and efficiently for the best evidence, and then using the evidence to guide one’s practice.  In short, evidence-based practice is the integration of research into practice.  My work as an intensive case manager for emotionally disturbed children has led me to form two COPES questions, one effectiveness and one prevention.</a:t>
            </a:r>
          </a:p>
          <a:p>
            <a:r>
              <a:rPr lang="en-US" sz="1000"/>
              <a:t>One of my clients is a 14 year-old African-American male.  He has had four arrests.  His most recent arrest was for possession of drugs.  Furthermore, he is a truant, does not follow household rules, may be abusing drugs, and steals.  I recommended that Justin be referred to a residential treatment center (RTC), since his adoptive mother cannot manage him.  His adoptive mother asked me if an RTC would really help Justin in improving his behavior.  Thus, my first COPES question is an effectiveness question:</a:t>
            </a:r>
            <a:endParaRPr lang="en-US" sz="1000" i="1"/>
          </a:p>
          <a:p>
            <a:r>
              <a:rPr lang="en-US" sz="1000" i="1"/>
              <a:t>If delinquent youth are exposed to residential based programs as opposed to a routine community based program , will the former result in fewer delinquent behaviors?</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6DE9646-BD0B-46B9-9B62-00A888E20AD2}" type="slidenum">
              <a:rPr lang="en-US"/>
              <a:pPr/>
              <a:t>7</a:t>
            </a:fld>
            <a:endParaRPr lang="en-US"/>
          </a:p>
        </p:txBody>
      </p:sp>
      <p:sp>
        <p:nvSpPr>
          <p:cNvPr id="153602" name="Rectangle 2"/>
          <p:cNvSpPr>
            <a:spLocks noGrp="1" noRot="1" noChangeAspect="1" noChangeArrowheads="1" noTextEdit="1"/>
          </p:cNvSpPr>
          <p:nvPr>
            <p:ph type="sldImg"/>
          </p:nvPr>
        </p:nvSpPr>
        <p:spPr>
          <a:ln/>
        </p:spPr>
      </p:sp>
      <p:sp>
        <p:nvSpPr>
          <p:cNvPr id="153603" name="Rectangle 3"/>
          <p:cNvSpPr>
            <a:spLocks noGrp="1" noChangeArrowheads="1"/>
          </p:cNvSpPr>
          <p:nvPr>
            <p:ph type="body" idx="1"/>
          </p:nvPr>
        </p:nvSpPr>
        <p:spPr/>
        <p:txBody>
          <a:bodyPr/>
          <a:lstStyle/>
          <a:p>
            <a:endParaRPr lang="en-US" b="1" i="1"/>
          </a:p>
          <a:p>
            <a:r>
              <a:rPr lang="en-US"/>
              <a:t>The evidence-based approach is now being applied to policy, management, and direct practice problems. Because policy, management, and direct practice problems differ one from the other, the evidence-based approach looks a bit different in each of these practice areas. This difference is due to, primarily, the character of the problems and questions addressed. There are common elements as well, derived from the evidence-based approach.</a:t>
            </a:r>
          </a:p>
          <a:p>
            <a:r>
              <a:rPr lang="en-US"/>
              <a:t>Evidence-based policy deals with problems about how best to achieve group or population goals. For example:</a:t>
            </a:r>
          </a:p>
          <a:p>
            <a:r>
              <a:rPr lang="en-US"/>
              <a:t>For children with mental health problems is it best to provide remedial treatment services in residential treatment facilities or in community-based programs that allow children to remain at home?</a:t>
            </a:r>
          </a:p>
          <a:p>
            <a:r>
              <a:rPr lang="en-US"/>
              <a:t>Is it best to provide adults with severe and persistent mental disorders sheltered work programs or supportive services aimed at securing employment in the community?</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C1E799E-BA94-4BA1-ADC7-E17F0A44AA48}" type="slidenum">
              <a:rPr lang="en-US"/>
              <a:pPr/>
              <a:t>28</a:t>
            </a:fld>
            <a:endParaRPr lang="en-US"/>
          </a:p>
        </p:txBody>
      </p:sp>
      <p:sp>
        <p:nvSpPr>
          <p:cNvPr id="47106" name="Rectangle 2"/>
          <p:cNvSpPr>
            <a:spLocks noGrp="1" noRot="1" noChangeAspect="1" noChangeArrowheads="1" noTextEdit="1"/>
          </p:cNvSpPr>
          <p:nvPr>
            <p:ph type="sldImg"/>
          </p:nvPr>
        </p:nvSpPr>
        <p:spPr>
          <a:ln/>
        </p:spPr>
      </p:sp>
      <p:sp>
        <p:nvSpPr>
          <p:cNvPr id="47107" name="Rectangle 3"/>
          <p:cNvSpPr>
            <a:spLocks noGrp="1" noChangeArrowheads="1"/>
          </p:cNvSpPr>
          <p:nvPr>
            <p:ph type="body" idx="1"/>
          </p:nvPr>
        </p:nvSpPr>
        <p:spPr/>
        <p:txBody>
          <a:bodyPr/>
          <a:lstStyle/>
          <a:p>
            <a:r>
              <a:rPr lang="en-US"/>
              <a:t>Another student wrote the following effectiveness question (Lee, 2003):</a:t>
            </a:r>
          </a:p>
          <a:p>
            <a:r>
              <a:rPr lang="en-US"/>
              <a:t>The first practice question stems from the population that I work with at my field placement this year. I am currently placed at a Preventive Service Agency in which the primary target population are families at risk for losing children to foster care. In my case load this year I have run across a number of latency aged boys with conduct problems. I have struggled all year with how best to work with these children to improve their behavior. This led me to my first COPES question:</a:t>
            </a:r>
          </a:p>
          <a:p>
            <a:r>
              <a:rPr lang="en-US"/>
              <a:t>If families of latency aged boys with conduct disorder receive parent management training or no formal training, will the former exhibit lower externalizing behavior problems?</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34E5001-4025-4EFA-B66E-476746B7D854}" type="slidenum">
              <a:rPr lang="en-US"/>
              <a:pPr/>
              <a:t>29</a:t>
            </a:fld>
            <a:endParaRPr lang="en-US"/>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r>
              <a:rPr lang="en-US"/>
              <a:t>Questions about how to enhance effectiveness of an intervention</a:t>
            </a:r>
          </a:p>
          <a:p>
            <a:pPr lvl="1"/>
            <a:r>
              <a:rPr lang="en-US"/>
              <a:t>If disoriented aged persons who reside in a nursing home are given Reality Orientation Therapy or Validation Therapy which will result in Better Orientation to Time, Place, Person?</a:t>
            </a: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ECC994A-5B9E-481D-9DD2-2E8A7DB2904F}" type="slidenum">
              <a:rPr lang="en-US"/>
              <a:pPr/>
              <a:t>30</a:t>
            </a:fld>
            <a:endParaRPr lang="en-US"/>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r>
              <a:rPr lang="en-US"/>
              <a:t>Questions about how to prevent a social problem from occurring</a:t>
            </a:r>
          </a:p>
          <a:p>
            <a:pPr lvl="1"/>
            <a:r>
              <a:rPr lang="en-US"/>
              <a:t>If sexually active high school students at high risk for pregnancy are exposed to Baby-Think-It-Over or to Didactic Material on Proper Use of Birth Control Methods then will the former have Fewer Pregnancies During an Academic Year, Knowledge of Birth Control Methods, Use Birth Control Methods?</a:t>
            </a:r>
          </a:p>
          <a:p>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9A8E3E8-F9D5-4A9D-AC22-531008CFCF7C}" type="slidenum">
              <a:rPr lang="en-US"/>
              <a:pPr/>
              <a:t>31</a:t>
            </a:fld>
            <a:endParaRPr lang="en-US"/>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r>
              <a:rPr lang="en-US"/>
              <a:t>My second COPES question came from my concern for teen pregnancy.  One of my clients, a 17 year-old African-American female, is three months pregnant.  I feel I could have prevented this, but it is too late now to prevent her from being a mother at an early age, so my focus should be on how I can help the other adolescents in my caseload from falling into the same trap.  Thus, my COPES question is the following:</a:t>
            </a:r>
            <a:endParaRPr lang="en-US" i="1"/>
          </a:p>
          <a:p>
            <a:r>
              <a:rPr lang="en-US" i="1"/>
              <a:t>Among adolescents at risk for pregnancy will a sex education program that stresses abstinence or one that provides birth control information result in the lowest pregnancy rates? </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32BE001-3557-48C4-B17E-CD8882E190C1}" type="slidenum">
              <a:rPr lang="en-US"/>
              <a:pPr/>
              <a:t>32</a:t>
            </a:fld>
            <a:endParaRPr lang="en-US"/>
          </a:p>
        </p:txBody>
      </p:sp>
      <p:sp>
        <p:nvSpPr>
          <p:cNvPr id="49154" name="Rectangle 2"/>
          <p:cNvSpPr>
            <a:spLocks noGrp="1" noRot="1" noChangeAspect="1" noChangeArrowheads="1" noTextEdit="1"/>
          </p:cNvSpPr>
          <p:nvPr>
            <p:ph type="sldImg"/>
          </p:nvPr>
        </p:nvSpPr>
        <p:spPr>
          <a:ln/>
        </p:spPr>
      </p:sp>
      <p:sp>
        <p:nvSpPr>
          <p:cNvPr id="49155" name="Rectangle 3"/>
          <p:cNvSpPr>
            <a:spLocks noGrp="1" noChangeArrowheads="1"/>
          </p:cNvSpPr>
          <p:nvPr>
            <p:ph type="body" idx="1"/>
          </p:nvPr>
        </p:nvSpPr>
        <p:spPr/>
        <p:txBody>
          <a:bodyPr/>
          <a:lstStyle/>
          <a:p>
            <a:r>
              <a:rPr lang="en-US"/>
              <a:t>This same student formulated a prevention question:</a:t>
            </a:r>
          </a:p>
          <a:p>
            <a:r>
              <a:rPr lang="en-US"/>
              <a:t>My second question was derived from a theme of violence that reoccurred in many of the conversations that I had with children and adolescents in my caseload.</a:t>
            </a:r>
          </a:p>
          <a:p>
            <a:r>
              <a:rPr lang="en-US"/>
              <a:t>If adolescents at risk for violence receive school based violence prevention programs or mo formal violence prevention training will the former display lower rates of violence and aggression?</a:t>
            </a:r>
          </a:p>
          <a:p>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43758-C282-4334-B268-77E42FC9EFE2}" type="slidenum">
              <a:rPr lang="en-US"/>
              <a:pPr/>
              <a:t>33</a:t>
            </a:fld>
            <a:endParaRPr lang="en-US"/>
          </a:p>
        </p:txBody>
      </p:sp>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r>
              <a:rPr lang="en-US"/>
              <a:t>Questions about how to best conduct a client assessment</a:t>
            </a:r>
          </a:p>
          <a:p>
            <a:pPr lvl="1"/>
            <a:r>
              <a:rPr lang="en-US"/>
              <a:t>If aged residents of a nursing home who may be depressed or may have Alzheimer’s Disease or Dementia are administered Depression Screening Tests or a Short Mental Status Examination Tests which measure will be the Briefest, Most Inexpensive, Valid and Reliable Screening Test to Discriminate Between Depression and Dementia?</a:t>
            </a:r>
          </a:p>
          <a:p>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5AF8C75-89C8-4A40-A894-0B4CCCA5CDD8}" type="slidenum">
              <a:rPr lang="en-US"/>
              <a:pPr/>
              <a:t>34</a:t>
            </a:fld>
            <a:endParaRPr lang="en-US"/>
          </a:p>
        </p:txBody>
      </p:sp>
      <p:sp>
        <p:nvSpPr>
          <p:cNvPr id="51202" name="Rectangle 2"/>
          <p:cNvSpPr>
            <a:spLocks noGrp="1" noRot="1" noChangeAspect="1" noChangeArrowheads="1" noTextEdit="1"/>
          </p:cNvSpPr>
          <p:nvPr>
            <p:ph type="sldImg"/>
          </p:nvPr>
        </p:nvSpPr>
        <p:spPr>
          <a:ln/>
        </p:spPr>
      </p:sp>
      <p:sp>
        <p:nvSpPr>
          <p:cNvPr id="51203" name="Rectangle 3"/>
          <p:cNvSpPr>
            <a:spLocks noGrp="1" noChangeArrowheads="1"/>
          </p:cNvSpPr>
          <p:nvPr>
            <p:ph type="body" idx="1"/>
          </p:nvPr>
        </p:nvSpPr>
        <p:spPr/>
        <p:txBody>
          <a:bodyPr/>
          <a:lstStyle/>
          <a:p>
            <a:r>
              <a:rPr lang="en-US"/>
              <a:t>COPES questions also can address assessment questions. My student gives an example as follows.</a:t>
            </a:r>
          </a:p>
          <a:p>
            <a:r>
              <a:rPr lang="en-US"/>
              <a:t>The third practice question derives from the fact that many of the child and adolescent clients in my agency need to be assessed for depression by the staff psychiatrist. This is a long process that involves jockeying for an appointment time as well as a fee in the form of insurance or out-of-pocket payment. This leads me to raise the COPES question:</a:t>
            </a:r>
          </a:p>
          <a:p>
            <a:r>
              <a:rPr lang="en-US"/>
              <a:t>If children and adolescents in my caseload are administered a computerized brief depression scale or are screened by a staff psychiatrist will the former detect childhood depression as frequently as the latter?</a:t>
            </a: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7D352DE-3B6D-45F8-81B6-C454746B8B20}" type="slidenum">
              <a:rPr lang="en-US"/>
              <a:pPr/>
              <a:t>35</a:t>
            </a:fld>
            <a:endParaRPr lang="en-US"/>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r>
              <a:rPr lang="en-US"/>
              <a:t>Question about how best to describe a practice relevant situation</a:t>
            </a:r>
          </a:p>
          <a:p>
            <a:pPr lvl="1"/>
            <a:r>
              <a:rPr lang="en-US"/>
              <a:t>If family members of children diagnosed with a learning disorder meet in a support group to receive information and support from staff and other families what aspects of the support group will they find most helpful?</a:t>
            </a:r>
          </a:p>
          <a:p>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92605D4-1910-44C0-9459-06D8F709ABBA}" type="slidenum">
              <a:rPr lang="en-US"/>
              <a:pPr/>
              <a:t>36</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r>
              <a:rPr lang="en-US" dirty="0"/>
              <a:t>COPES questions also can address descriptive issues. My student formulated the following descriptive question.</a:t>
            </a:r>
          </a:p>
          <a:p>
            <a:r>
              <a:rPr lang="en-US" dirty="0"/>
              <a:t>My final practice question derives from a case I have in which the mother has a history of major depression and all three children have some sort of emotional or behavioral difficulties. This yielded the following COPES question.</a:t>
            </a:r>
          </a:p>
          <a:p>
            <a:r>
              <a:rPr lang="en-US" dirty="0"/>
              <a:t>Among children who are cared for by a primary caregiver diagnosed as having a depressive disorder compared with </a:t>
            </a:r>
          </a:p>
          <a:p>
            <a:r>
              <a:rPr lang="en-US" dirty="0"/>
              <a:t>children whose caregiver has no diagnosed mental disorder will the former children be more frequently diagnosed as having a behavioral or emotional disorder?</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BB7178-0ACD-4012-B8C9-EF33D8560C57}" type="slidenum">
              <a:rPr lang="en-US"/>
              <a:pPr/>
              <a:t>37</a:t>
            </a:fld>
            <a:endParaRPr lang="en-US"/>
          </a:p>
        </p:txBody>
      </p:sp>
      <p:sp>
        <p:nvSpPr>
          <p:cNvPr id="38914" name="Rectangle 2"/>
          <p:cNvSpPr>
            <a:spLocks noGrp="1" noRot="1" noChangeAspect="1" noChangeArrowheads="1" noTextEdit="1"/>
          </p:cNvSpPr>
          <p:nvPr>
            <p:ph type="sldImg"/>
          </p:nvPr>
        </p:nvSpPr>
        <p:spPr>
          <a:ln/>
        </p:spPr>
      </p:sp>
      <p:sp>
        <p:nvSpPr>
          <p:cNvPr id="38915" name="Rectangle 3"/>
          <p:cNvSpPr>
            <a:spLocks noGrp="1" noChangeArrowheads="1"/>
          </p:cNvSpPr>
          <p:nvPr>
            <p:ph type="body" idx="1"/>
          </p:nvPr>
        </p:nvSpPr>
        <p:spPr/>
        <p:txBody>
          <a:bodyPr/>
          <a:lstStyle/>
          <a:p>
            <a:r>
              <a:rPr lang="en-US"/>
              <a:t>Questions about how to assess risk for a social problem</a:t>
            </a:r>
          </a:p>
          <a:p>
            <a:pPr lvl="1"/>
            <a:r>
              <a:rPr lang="en-US"/>
              <a:t>If crisis line callers to a battered women shelter are administered a risk assessment scale by telephone or we rely on practical judgment unaided by a risk assessment scale then will the Risk Assessment Scale have higher reliability and predictive validity regarding Future Violence?</a:t>
            </a:r>
          </a:p>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F034AC4-9057-4C5B-963D-A5D2D41DCA43}" type="slidenum">
              <a:rPr lang="en-US"/>
              <a:pPr/>
              <a:t>8</a:t>
            </a:fld>
            <a:endParaRPr lang="en-US"/>
          </a:p>
        </p:txBody>
      </p:sp>
      <p:sp>
        <p:nvSpPr>
          <p:cNvPr id="155650" name="Rectangle 2"/>
          <p:cNvSpPr>
            <a:spLocks noGrp="1" noRot="1" noChangeAspect="1" noChangeArrowheads="1" noTextEdit="1"/>
          </p:cNvSpPr>
          <p:nvPr>
            <p:ph type="sldImg"/>
          </p:nvPr>
        </p:nvSpPr>
        <p:spPr>
          <a:ln/>
        </p:spPr>
      </p:sp>
      <p:sp>
        <p:nvSpPr>
          <p:cNvPr id="155651" name="Rectangle 3"/>
          <p:cNvSpPr>
            <a:spLocks noGrp="1" noChangeArrowheads="1"/>
          </p:cNvSpPr>
          <p:nvPr>
            <p:ph type="body" idx="1"/>
          </p:nvPr>
        </p:nvSpPr>
        <p:spPr/>
        <p:txBody>
          <a:bodyPr/>
          <a:lstStyle/>
          <a:p>
            <a:endParaRPr lang="en-US" b="1" i="1"/>
          </a:p>
          <a:p>
            <a:r>
              <a:rPr lang="en-US"/>
              <a:t>The evidence-based approach is now being applied to policy, management, and direct practice problems. Because policy, management, and direct practice problems differ one from the other, the evidence-based approach looks a bit different in each of these practice areas. This difference is due to, primarily, the character of the problems and questions addressed. There are common elements as well, derived from the evidence-based approach.</a:t>
            </a:r>
          </a:p>
          <a:p>
            <a:r>
              <a:rPr lang="en-US"/>
              <a:t>Evidence-based policy deals with problems about how best to achieve group or population goals. For example:</a:t>
            </a:r>
          </a:p>
          <a:p>
            <a:r>
              <a:rPr lang="en-US"/>
              <a:t>For children with mental health problems is it best to provide remedial treatment services in residential treatment facilities or in community-based programs that allow children to remain at home?</a:t>
            </a:r>
          </a:p>
          <a:p>
            <a:r>
              <a:rPr lang="en-US"/>
              <a:t>Is it best to provide adults with severe and persistent mental disorders sheltered work programs or supportive services aimed at securing employment in the community?</a:t>
            </a: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D2CDDBB-C48A-4067-8BD4-3213C7653FFE}" type="slidenum">
              <a:rPr lang="en-US"/>
              <a:pPr/>
              <a:t>40</a:t>
            </a:fld>
            <a:endParaRPr lang="en-US"/>
          </a:p>
        </p:txBody>
      </p:sp>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p:txBody>
          <a:bodyPr/>
          <a:lstStyle/>
          <a:p>
            <a:r>
              <a:rPr lang="en-US" b="1" i="1"/>
              <a:t>What are the arguments for EBSW?</a:t>
            </a:r>
          </a:p>
          <a:p>
            <a:r>
              <a:rPr lang="en-US"/>
              <a:t>Sackett, et al. (2000, p. 8) present a number of arguments in favor of EBM which apply equally well to social work and are paraphrased as I would apply them to social work. EBSW:</a:t>
            </a:r>
          </a:p>
          <a:p>
            <a:r>
              <a:rPr lang="en-US"/>
              <a:t>Enhances the quality of decisions about care of individual clients</a:t>
            </a:r>
          </a:p>
          <a:p>
            <a:r>
              <a:rPr lang="en-US"/>
              <a:t>Fosters development of skills required to gather and critically appraise client’s stories, symptoms, and signs and to incorporate their values and expectations into the therapeutic alliance</a:t>
            </a:r>
          </a:p>
          <a:p>
            <a:r>
              <a:rPr lang="en-US"/>
              <a:t>Fosters generic skills in finding, appraising and implementing evidence from the sciences</a:t>
            </a:r>
          </a:p>
          <a:p>
            <a:r>
              <a:rPr lang="en-US"/>
              <a:t>Provides a framework for education and self-directed life-long learning when supported by internet information resources</a:t>
            </a:r>
          </a:p>
          <a:p>
            <a:r>
              <a:rPr lang="en-US"/>
              <a:t>Identifies gaps in knowledge which can then lead to new research</a:t>
            </a:r>
          </a:p>
          <a:p>
            <a:r>
              <a:rPr lang="en-US"/>
              <a:t>Provides a common interdisciplinary language for teams to use in practice.</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7DFB460-D995-42A8-8259-0685FBE4B65F}" type="slidenum">
              <a:rPr lang="en-US"/>
              <a:pPr/>
              <a:t>41</a:t>
            </a:fld>
            <a:endParaRPr lang="en-US"/>
          </a:p>
        </p:txBody>
      </p:sp>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p:txBody>
          <a:bodyPr/>
          <a:lstStyle/>
          <a:p>
            <a:pPr lvl="1"/>
            <a:endParaRPr lang="en-US" dirty="0"/>
          </a:p>
          <a:p>
            <a:endParaRPr lang="en-US" dirty="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42</a:t>
            </a:fld>
            <a:endParaRPr lang="en-US"/>
          </a:p>
        </p:txBody>
      </p:sp>
    </p:spTree>
    <p:extLst>
      <p:ext uri="{BB962C8B-B14F-4D97-AF65-F5344CB8AC3E}">
        <p14:creationId xmlns:p14="http://schemas.microsoft.com/office/powerpoint/2010/main" val="13909469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46</a:t>
            </a:fld>
            <a:endParaRPr lang="en-US"/>
          </a:p>
        </p:txBody>
      </p:sp>
    </p:spTree>
    <p:extLst>
      <p:ext uri="{BB962C8B-B14F-4D97-AF65-F5344CB8AC3E}">
        <p14:creationId xmlns:p14="http://schemas.microsoft.com/office/powerpoint/2010/main" val="314799751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1924"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44ED11B-9B99-43FC-B5DB-A138B7BAB7E0}" type="slidenum">
              <a:rPr lang="en-US"/>
              <a:pPr fontAlgn="base">
                <a:spcBef>
                  <a:spcPct val="0"/>
                </a:spcBef>
                <a:spcAft>
                  <a:spcPct val="0"/>
                </a:spcAft>
              </a:pPr>
              <a:t>48</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Image Placeholder 1"/>
          <p:cNvSpPr>
            <a:spLocks noGrp="1" noRot="1" noChangeAspect="1" noTextEdit="1"/>
          </p:cNvSpPr>
          <p:nvPr>
            <p:ph type="sldImg"/>
          </p:nvPr>
        </p:nvSpPr>
        <p:spPr>
          <a:ln/>
        </p:spPr>
      </p:sp>
      <p:sp>
        <p:nvSpPr>
          <p:cNvPr id="47107" name="Notes Placeholder 2"/>
          <p:cNvSpPr>
            <a:spLocks noGrp="1"/>
          </p:cNvSpPr>
          <p:nvPr>
            <p:ph type="body" idx="1"/>
          </p:nvPr>
        </p:nvSpPr>
        <p:spPr>
          <a:noFill/>
          <a:ln/>
        </p:spPr>
        <p:txBody>
          <a:bodyPr/>
          <a:lstStyle/>
          <a:p>
            <a:r>
              <a:rPr lang="en-US" sz="1200" dirty="0" smtClean="0"/>
              <a:t>Reproduced from: Haynes, R Brian. 2006. Of studies, syntheses, synopses, summaries, and systems: the “5S” evolution of information services for evidence-based health care decisions. </a:t>
            </a:r>
            <a:r>
              <a:rPr lang="en-US" sz="1200" i="1" dirty="0" smtClean="0"/>
              <a:t>ACP Journal Club</a:t>
            </a:r>
            <a:r>
              <a:rPr lang="en-US" sz="1200" dirty="0" smtClean="0"/>
              <a:t> 145 (3):A-8 - A-9. Can view on EBBP web site under resources for module 1</a:t>
            </a:r>
            <a:r>
              <a:rPr lang="en-US" sz="1200" baseline="0" dirty="0" smtClean="0"/>
              <a:t> which includes definitions. </a:t>
            </a:r>
            <a:r>
              <a:rPr lang="en-US" sz="3200" b="1" baseline="0" dirty="0" smtClean="0"/>
              <a:t>Go to </a:t>
            </a:r>
            <a:r>
              <a:rPr lang="en-US" sz="3200" b="1" baseline="0" dirty="0" err="1" smtClean="0"/>
              <a:t>EBBP.org</a:t>
            </a:r>
            <a:r>
              <a:rPr lang="en-US" sz="3200" b="1" baseline="0" dirty="0" smtClean="0"/>
              <a:t>.</a:t>
            </a:r>
            <a:endParaRPr lang="en-US" sz="3200" b="1" dirty="0" smtClean="0"/>
          </a:p>
        </p:txBody>
      </p:sp>
      <p:sp>
        <p:nvSpPr>
          <p:cNvPr id="47108" name="Slide Number Placeholder 3"/>
          <p:cNvSpPr>
            <a:spLocks noGrp="1"/>
          </p:cNvSpPr>
          <p:nvPr>
            <p:ph type="sldNum" sz="quarter"/>
          </p:nvPr>
        </p:nvSpPr>
        <p:spPr>
          <a:noFill/>
        </p:spPr>
        <p:txBody>
          <a:bodyPr/>
          <a:lstStyle/>
          <a:p>
            <a:fld id="{E608929C-0CDF-4993-BFCE-88F25D373CD6}" type="slidenum">
              <a:rPr lang="en-US" smtClean="0"/>
              <a:pPr/>
              <a:t>50</a:t>
            </a:fld>
            <a:endParaRPr lang="en-US"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Many interventions of relevance to social work are now known to be efficacious, meaning that effects have been found in controlled research studies often under the best conditions with careful administration to control for possible confounds. In other words, these carefully designed studies are aimed at isolating the effect of the intervention on the outcome or outcomes of interest. These studies are often called </a:t>
            </a:r>
            <a:r>
              <a:rPr lang="en-US" sz="1200" i="1" dirty="0" smtClean="0"/>
              <a:t>efficacy studies</a:t>
            </a:r>
            <a:r>
              <a:rPr lang="en-US" sz="1200" dirty="0" smtClean="0"/>
              <a:t>. This type of research, though well-suited to determining whether or not an intervention achieves its intended goals, is not necessarily well-suited to testing whether or not an intervention will work under real world conditions. In contrast, </a:t>
            </a:r>
            <a:r>
              <a:rPr lang="en-US" sz="1200" i="1" dirty="0" smtClean="0"/>
              <a:t>effectiveness studies</a:t>
            </a:r>
            <a:r>
              <a:rPr lang="en-US" sz="1200" dirty="0" smtClean="0"/>
              <a:t> are carried out in everyday contexts to test the success of an intervention under more commonly experienced circumstances. Although a particular treatment may be efficacious, meaning it can achieve desired outcomes in a controlled environment, it may not be effective when it is applied on a large scale in social service agencies or provided by other service providers. The example provided above regarding the treatment of prenatal and postpartum depression is based on evidence coming from efficacy studies and, therefore, the example clinician expressed a degree of caution when applying this evidence to her practice.</a:t>
            </a:r>
          </a:p>
        </p:txBody>
      </p:sp>
      <p:sp>
        <p:nvSpPr>
          <p:cNvPr id="4" name="Slide Number Placeholder 3"/>
          <p:cNvSpPr>
            <a:spLocks noGrp="1"/>
          </p:cNvSpPr>
          <p:nvPr>
            <p:ph type="sldNum" sz="quarter" idx="10"/>
          </p:nvPr>
        </p:nvSpPr>
        <p:spPr/>
        <p:txBody>
          <a:bodyPr/>
          <a:lstStyle/>
          <a:p>
            <a:fld id="{AC3E3FA9-1538-44B2-8310-BBCC11F44B52}" type="slidenum">
              <a:rPr lang="en-US" smtClean="0"/>
              <a:t>52</a:t>
            </a:fld>
            <a:endParaRPr lang="en-US"/>
          </a:p>
        </p:txBody>
      </p:sp>
    </p:spTree>
    <p:extLst>
      <p:ext uri="{BB962C8B-B14F-4D97-AF65-F5344CB8AC3E}">
        <p14:creationId xmlns:p14="http://schemas.microsoft.com/office/powerpoint/2010/main" val="1728094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54</a:t>
            </a:fld>
            <a:endParaRPr lang="en-US"/>
          </a:p>
        </p:txBody>
      </p:sp>
    </p:spTree>
    <p:extLst>
      <p:ext uri="{BB962C8B-B14F-4D97-AF65-F5344CB8AC3E}">
        <p14:creationId xmlns:p14="http://schemas.microsoft.com/office/powerpoint/2010/main" val="314799751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Sometimes distinctions are made between </a:t>
            </a:r>
            <a:r>
              <a:rPr lang="en-US" sz="1200" i="1" dirty="0" smtClean="0"/>
              <a:t>evidence-based practices</a:t>
            </a:r>
            <a:r>
              <a:rPr lang="en-US" sz="1200" dirty="0" smtClean="0"/>
              <a:t> and </a:t>
            </a:r>
            <a:r>
              <a:rPr lang="en-US" sz="1200" i="1" dirty="0" smtClean="0"/>
              <a:t>evidence-based programs</a:t>
            </a:r>
            <a:r>
              <a:rPr lang="en-US" sz="1200" dirty="0" smtClean="0"/>
              <a:t> (</a:t>
            </a:r>
            <a:r>
              <a:rPr lang="en-US" sz="1200" dirty="0" err="1" smtClean="0"/>
              <a:t>Fixsen</a:t>
            </a:r>
            <a:r>
              <a:rPr lang="en-US" sz="1200" dirty="0" smtClean="0"/>
              <a:t>, </a:t>
            </a:r>
            <a:r>
              <a:rPr lang="en-US" sz="1200" dirty="0" err="1" smtClean="0"/>
              <a:t>Naoom</a:t>
            </a:r>
            <a:r>
              <a:rPr lang="en-US" sz="1200" dirty="0" smtClean="0"/>
              <a:t>, </a:t>
            </a:r>
            <a:r>
              <a:rPr lang="en-US" sz="1200" dirty="0" err="1" smtClean="0"/>
              <a:t>Blase</a:t>
            </a:r>
            <a:r>
              <a:rPr lang="en-US" sz="1200" dirty="0" smtClean="0"/>
              <a:t>, Friedman, &amp; Wallace, 2005, </a:t>
            </a:r>
            <a:r>
              <a:rPr lang="en-US" sz="1200" dirty="0" err="1" smtClean="0"/>
              <a:t>p</a:t>
            </a:r>
            <a:r>
              <a:rPr lang="en-US" sz="1200" dirty="0" smtClean="0"/>
              <a:t>. 26). </a:t>
            </a:r>
            <a:r>
              <a:rPr lang="en-US" sz="1200" i="1" dirty="0" smtClean="0"/>
              <a:t>Evidence-based practices</a:t>
            </a:r>
            <a:r>
              <a:rPr lang="en-US" sz="1200" dirty="0" smtClean="0"/>
              <a:t> are skills, techniques, &amp; strategies that can be used by a practitioner individually or in combination. The following are examples from </a:t>
            </a:r>
            <a:r>
              <a:rPr lang="en-US" sz="1200" dirty="0" err="1" smtClean="0"/>
              <a:t>Fixsen</a:t>
            </a:r>
            <a:r>
              <a:rPr lang="en-US" sz="1200" dirty="0" smtClean="0"/>
              <a:t>, et al. (2005).</a:t>
            </a:r>
            <a:endParaRPr lang="sv-SE" sz="1200" dirty="0" smtClean="0"/>
          </a:p>
          <a:p>
            <a:pPr>
              <a:lnSpc>
                <a:spcPct val="80000"/>
              </a:lnSpc>
            </a:pPr>
            <a:r>
              <a:rPr lang="sv-SE" sz="1200" dirty="0" smtClean="0"/>
              <a:t>Cognitive behavior therapy</a:t>
            </a:r>
          </a:p>
          <a:p>
            <a:pPr>
              <a:lnSpc>
                <a:spcPct val="80000"/>
              </a:lnSpc>
            </a:pPr>
            <a:r>
              <a:rPr lang="sv-SE" sz="1200" dirty="0" smtClean="0"/>
              <a:t>Systematic desensitization</a:t>
            </a:r>
          </a:p>
          <a:p>
            <a:pPr>
              <a:lnSpc>
                <a:spcPct val="80000"/>
              </a:lnSpc>
            </a:pPr>
            <a:r>
              <a:rPr lang="sv-SE" sz="1200" dirty="0" smtClean="0"/>
              <a:t>Token economy motivation systems</a:t>
            </a:r>
          </a:p>
          <a:p>
            <a:pPr>
              <a:lnSpc>
                <a:spcPct val="80000"/>
              </a:lnSpc>
            </a:pPr>
            <a:r>
              <a:rPr lang="sv-SE" sz="1200" dirty="0" smtClean="0"/>
              <a:t>Social skills teaching strategies</a:t>
            </a:r>
            <a:endParaRPr lang="en-US" sz="1200" dirty="0" smtClean="0"/>
          </a:p>
          <a:p>
            <a:pPr>
              <a:lnSpc>
                <a:spcPct val="80000"/>
              </a:lnSpc>
            </a:pPr>
            <a:r>
              <a:rPr lang="en-US" sz="1200" dirty="0" smtClean="0"/>
              <a:t>Evidence-based programs are groups of practices that seek to integrate a number of intervention practices within a specific service delivery setting and organizational context for a specific population such as:</a:t>
            </a:r>
            <a:endParaRPr lang="sv-SE" sz="1200" dirty="0" smtClean="0"/>
          </a:p>
          <a:p>
            <a:pPr>
              <a:lnSpc>
                <a:spcPct val="80000"/>
              </a:lnSpc>
            </a:pPr>
            <a:r>
              <a:rPr lang="sv-SE" sz="1200" dirty="0" smtClean="0"/>
              <a:t>Assertive Community Treatment</a:t>
            </a:r>
          </a:p>
          <a:p>
            <a:pPr>
              <a:lnSpc>
                <a:spcPct val="80000"/>
              </a:lnSpc>
            </a:pPr>
            <a:r>
              <a:rPr lang="sv-SE" sz="1200" dirty="0" smtClean="0"/>
              <a:t>Functional Family Therapy</a:t>
            </a:r>
          </a:p>
          <a:p>
            <a:pPr>
              <a:lnSpc>
                <a:spcPct val="80000"/>
              </a:lnSpc>
            </a:pPr>
            <a:r>
              <a:rPr lang="sv-SE" sz="1200" dirty="0" smtClean="0"/>
              <a:t>Multisystemic Therapy</a:t>
            </a:r>
          </a:p>
          <a:p>
            <a:pPr>
              <a:lnSpc>
                <a:spcPct val="80000"/>
              </a:lnSpc>
            </a:pPr>
            <a:r>
              <a:rPr lang="sv-SE" sz="1200" dirty="0" smtClean="0"/>
              <a:t>Supported Employment</a:t>
            </a:r>
            <a:endParaRPr lang="en-CA"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55</a:t>
            </a:fld>
            <a:endParaRPr lang="en-US"/>
          </a:p>
        </p:txBody>
      </p:sp>
    </p:spTree>
    <p:extLst>
      <p:ext uri="{BB962C8B-B14F-4D97-AF65-F5344CB8AC3E}">
        <p14:creationId xmlns:p14="http://schemas.microsoft.com/office/powerpoint/2010/main" val="4503060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56</a:t>
            </a:fld>
            <a:endParaRPr lang="en-US"/>
          </a:p>
        </p:txBody>
      </p:sp>
    </p:spTree>
    <p:extLst>
      <p:ext uri="{BB962C8B-B14F-4D97-AF65-F5344CB8AC3E}">
        <p14:creationId xmlns:p14="http://schemas.microsoft.com/office/powerpoint/2010/main" val="314799751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F9DAE01-9796-4931-BB95-77B044463AA0}" type="slidenum">
              <a:rPr lang="en-US"/>
              <a:pPr/>
              <a:t>9</a:t>
            </a:fld>
            <a:endParaRPr lang="en-US"/>
          </a:p>
        </p:txBody>
      </p:sp>
      <p:sp>
        <p:nvSpPr>
          <p:cNvPr id="20482" name="Rectangle 2"/>
          <p:cNvSpPr>
            <a:spLocks noGrp="1" noRot="1" noChangeAspect="1" noChangeArrowheads="1" noTextEdit="1"/>
          </p:cNvSpPr>
          <p:nvPr>
            <p:ph type="sldImg"/>
          </p:nvPr>
        </p:nvSpPr>
        <p:spPr>
          <a:ln/>
        </p:spPr>
      </p:sp>
      <p:sp>
        <p:nvSpPr>
          <p:cNvPr id="20483" name="Rectangle 3"/>
          <p:cNvSpPr>
            <a:spLocks noGrp="1" noChangeArrowheads="1"/>
          </p:cNvSpPr>
          <p:nvPr>
            <p:ph type="body" idx="1"/>
          </p:nvPr>
        </p:nvSpPr>
        <p:spPr/>
        <p:txBody>
          <a:bodyPr/>
          <a:lstStyle/>
          <a:p>
            <a:r>
              <a:rPr lang="en-US"/>
              <a:t>Evidence-based management deals with problems about how best to organize, finance and implement services to populations. A relevant example of such a problem is:</a:t>
            </a:r>
          </a:p>
          <a:p>
            <a:r>
              <a:rPr lang="en-US"/>
              <a:t>How best to create and sustain an organizational environment so as to move the organization toward policy-based outcomes?</a:t>
            </a:r>
          </a:p>
          <a:p>
            <a:r>
              <a:rPr lang="en-US"/>
              <a:t>How best to create and sustain a learning-based organization? </a:t>
            </a: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57</a:t>
            </a:fld>
            <a:endParaRPr lang="en-US"/>
          </a:p>
        </p:txBody>
      </p:sp>
    </p:spTree>
    <p:extLst>
      <p:ext uri="{BB962C8B-B14F-4D97-AF65-F5344CB8AC3E}">
        <p14:creationId xmlns:p14="http://schemas.microsoft.com/office/powerpoint/2010/main" val="2895145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p:spPr>
      </p:sp>
      <p:sp>
        <p:nvSpPr>
          <p:cNvPr id="8499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4996"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E153230-2ACE-44B7-BCC0-FAEF15125584}" type="slidenum">
              <a:rPr lang="en-US"/>
              <a:pPr fontAlgn="base">
                <a:spcBef>
                  <a:spcPct val="0"/>
                </a:spcBef>
                <a:spcAft>
                  <a:spcPct val="0"/>
                </a:spcAft>
              </a:pPr>
              <a:t>58</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40A5093-0AE5-4D9A-A1D6-E599FE2D0D40}" type="slidenum">
              <a:rPr lang="en-US"/>
              <a:pPr/>
              <a:t>60</a:t>
            </a:fld>
            <a:endParaRPr lang="en-US"/>
          </a:p>
        </p:txBody>
      </p:sp>
      <p:sp>
        <p:nvSpPr>
          <p:cNvPr id="53250" name="Rectangle 2"/>
          <p:cNvSpPr>
            <a:spLocks noGrp="1" noRot="1" noChangeAspect="1" noChangeArrowheads="1" noTextEdit="1"/>
          </p:cNvSpPr>
          <p:nvPr>
            <p:ph type="sldImg"/>
          </p:nvPr>
        </p:nvSpPr>
        <p:spPr>
          <a:ln/>
        </p:spPr>
      </p:sp>
      <p:sp>
        <p:nvSpPr>
          <p:cNvPr id="53251" name="Rectangle 3"/>
          <p:cNvSpPr>
            <a:spLocks noGrp="1" noChangeArrowheads="1"/>
          </p:cNvSpPr>
          <p:nvPr>
            <p:ph type="body" idx="1"/>
          </p:nvPr>
        </p:nvSpPr>
        <p:spPr/>
        <p:txBody>
          <a:bodyPr/>
          <a:lstStyle/>
          <a:p>
            <a:pPr>
              <a:lnSpc>
                <a:spcPct val="80000"/>
              </a:lnSpc>
            </a:pPr>
            <a:endParaRPr lang="en-US" sz="800" dirty="0"/>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p:spPr>
      </p:sp>
      <p:sp>
        <p:nvSpPr>
          <p:cNvPr id="86019"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8602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31DBEB4-AEDE-489D-9F16-6F84448AC596}" type="slidenum">
              <a:rPr lang="en-US"/>
              <a:pPr fontAlgn="base">
                <a:spcBef>
                  <a:spcPct val="0"/>
                </a:spcBef>
                <a:spcAft>
                  <a:spcPct val="0"/>
                </a:spcAft>
              </a:pPr>
              <a:t>61</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9E2E978-FF4A-4983-A392-0118CD606818}" type="slidenum">
              <a:rPr lang="en-US"/>
              <a:pPr/>
              <a:t>62</a:t>
            </a:fld>
            <a:endParaRPr lang="en-US"/>
          </a:p>
        </p:txBody>
      </p:sp>
      <p:sp>
        <p:nvSpPr>
          <p:cNvPr id="54274" name="Rectangle 2"/>
          <p:cNvSpPr>
            <a:spLocks noGrp="1" noRot="1" noChangeAspect="1" noChangeArrowheads="1" noTextEdit="1"/>
          </p:cNvSpPr>
          <p:nvPr>
            <p:ph type="sldImg"/>
          </p:nvPr>
        </p:nvSpPr>
        <p:spPr>
          <a:ln/>
        </p:spPr>
      </p:sp>
      <p:sp>
        <p:nvSpPr>
          <p:cNvPr id="542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211E6A2-BEEF-4529-88CB-6BCC734DA01A}" type="slidenum">
              <a:rPr lang="en-US"/>
              <a:pPr/>
              <a:t>63</a:t>
            </a:fld>
            <a:endParaRPr lang="en-US"/>
          </a:p>
        </p:txBody>
      </p:sp>
      <p:sp>
        <p:nvSpPr>
          <p:cNvPr id="55298" name="Rectangle 2"/>
          <p:cNvSpPr>
            <a:spLocks noGrp="1" noRot="1" noChangeAspect="1" noChangeArrowheads="1" noTextEdit="1"/>
          </p:cNvSpPr>
          <p:nvPr>
            <p:ph type="sldImg"/>
          </p:nvPr>
        </p:nvSpPr>
        <p:spPr>
          <a:ln/>
        </p:spPr>
      </p:sp>
      <p:sp>
        <p:nvSpPr>
          <p:cNvPr id="5529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068738C-F591-4769-8A7D-DCE8AD1DDC0A}" type="slidenum">
              <a:rPr lang="en-US"/>
              <a:pPr/>
              <a:t>64</a:t>
            </a:fld>
            <a:endParaRPr lang="en-US"/>
          </a:p>
        </p:txBody>
      </p:sp>
      <p:sp>
        <p:nvSpPr>
          <p:cNvPr id="56322" name="Rectangle 2"/>
          <p:cNvSpPr>
            <a:spLocks noGrp="1" noRot="1" noChangeAspect="1" noChangeArrowheads="1" noTextEdit="1"/>
          </p:cNvSpPr>
          <p:nvPr>
            <p:ph type="sldImg"/>
          </p:nvPr>
        </p:nvSpPr>
        <p:spPr>
          <a:ln/>
        </p:spPr>
      </p:sp>
      <p:sp>
        <p:nvSpPr>
          <p:cNvPr id="56323" name="Rectangle 3"/>
          <p:cNvSpPr>
            <a:spLocks noGrp="1" noChangeArrowheads="1"/>
          </p:cNvSpPr>
          <p:nvPr>
            <p:ph type="body" idx="1"/>
          </p:nvPr>
        </p:nvSpPr>
        <p:spPr/>
        <p:txBody>
          <a:bodyPr/>
          <a:lstStyle/>
          <a:p>
            <a:endParaRPr lang="sv-SE" b="1" dirty="0"/>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D3FA15BD-23AE-4C67-8273-AB14ED801687}" type="slidenum">
              <a:rPr lang="en-US"/>
              <a:pPr/>
              <a:t>65</a:t>
            </a:fld>
            <a:endParaRPr lang="en-US"/>
          </a:p>
        </p:txBody>
      </p:sp>
      <p:sp>
        <p:nvSpPr>
          <p:cNvPr id="57346" name="Rectangle 2"/>
          <p:cNvSpPr>
            <a:spLocks noGrp="1" noRot="1" noChangeAspect="1" noChangeArrowheads="1" noTextEdit="1"/>
          </p:cNvSpPr>
          <p:nvPr>
            <p:ph type="sldImg"/>
          </p:nvPr>
        </p:nvSpPr>
        <p:spPr>
          <a:ln/>
        </p:spPr>
      </p:sp>
      <p:sp>
        <p:nvSpPr>
          <p:cNvPr id="5734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67</a:t>
            </a:fld>
            <a:endParaRPr lang="en-US"/>
          </a:p>
        </p:txBody>
      </p:sp>
    </p:spTree>
    <p:extLst>
      <p:ext uri="{BB962C8B-B14F-4D97-AF65-F5344CB8AC3E}">
        <p14:creationId xmlns:p14="http://schemas.microsoft.com/office/powerpoint/2010/main" val="640342449"/>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Scientific Rating Scale</a:t>
            </a:r>
          </a:p>
          <a:p>
            <a:r>
              <a:rPr lang="en-US" dirty="0" smtClean="0">
                <a:hlinkClick r:id="rId3" action="ppaction://hlinkfile"/>
              </a:rPr>
              <a:t/>
            </a:r>
            <a:br>
              <a:rPr lang="en-US" dirty="0" smtClean="0">
                <a:hlinkClick r:id="rId3" action="ppaction://hlinkfile"/>
              </a:rPr>
            </a:br>
            <a:r>
              <a:rPr lang="en-US" dirty="0" smtClean="0">
                <a:hlinkClick r:id="rId3" action="ppaction://hlinkfile"/>
              </a:rPr>
              <a:t>Click here for a video tutorial of the Scientific Rating Scale</a:t>
            </a:r>
            <a:endParaRPr lang="en-US" dirty="0" smtClean="0"/>
          </a:p>
          <a:p>
            <a:r>
              <a:rPr lang="en-US" dirty="0" smtClean="0"/>
              <a:t>The purpose of the CEBC rating scale is to evaluate each practice based on the available </a:t>
            </a:r>
            <a:r>
              <a:rPr lang="en-US" dirty="0" smtClean="0">
                <a:hlinkClick r:id="rId4" action="ppaction://hlinkfile"/>
              </a:rPr>
              <a:t>research evidence</a:t>
            </a:r>
            <a:r>
              <a:rPr lang="en-US" dirty="0" smtClean="0"/>
              <a:t>. The topic area expert assists with identifying practices that meet the following criteria:</a:t>
            </a:r>
          </a:p>
          <a:p>
            <a:r>
              <a:rPr lang="en-US" dirty="0" smtClean="0"/>
              <a:t>Programs that have strong empirical support.</a:t>
            </a:r>
          </a:p>
          <a:p>
            <a:r>
              <a:rPr lang="en-US" dirty="0" smtClean="0"/>
              <a:t>Programs that are in common use in California.</a:t>
            </a:r>
          </a:p>
          <a:p>
            <a:r>
              <a:rPr lang="en-US" dirty="0" smtClean="0"/>
              <a:t>Programs that are being marketed in California.</a:t>
            </a:r>
          </a:p>
          <a:p>
            <a:r>
              <a:rPr lang="en-US" dirty="0" smtClean="0"/>
              <a:t>A </a:t>
            </a:r>
            <a:r>
              <a:rPr lang="en-US" b="1" dirty="0" smtClean="0"/>
              <a:t>lower score indicates a greater level of research support</a:t>
            </a:r>
            <a:r>
              <a:rPr lang="en-US" dirty="0" smtClean="0"/>
              <a:t>. The graphic representation of the scale is shown below:</a:t>
            </a:r>
          </a:p>
          <a:p>
            <a:r>
              <a:rPr lang="en-US" dirty="0" smtClean="0"/>
              <a:t>Adjustments to a program's rating are made on an on-going basis as new research is published, if applicable. The CEBC conducts periodic re-reviews to look for new published, </a:t>
            </a:r>
            <a:r>
              <a:rPr lang="en-US" dirty="0" smtClean="0">
                <a:hlinkClick r:id="rId5" action="ppaction://hlinkfile"/>
              </a:rPr>
              <a:t>peer-review</a:t>
            </a:r>
            <a:r>
              <a:rPr lang="en-US" dirty="0" smtClean="0"/>
              <a:t>ed research on already rated programs. Program representatives are also welcome to submit new published, </a:t>
            </a:r>
            <a:r>
              <a:rPr lang="en-US" dirty="0" smtClean="0">
                <a:hlinkClick r:id="rId5" action="ppaction://hlinkfile"/>
              </a:rPr>
              <a:t>peer-review</a:t>
            </a:r>
            <a:r>
              <a:rPr lang="en-US" dirty="0" smtClean="0"/>
              <a:t>ed studies to initiate the re-review process at any time.</a:t>
            </a:r>
            <a:r>
              <a:rPr lang="en-US" b="1" dirty="0" smtClean="0"/>
              <a:t> Specific criteria for each classification system category are presented below:</a:t>
            </a:r>
            <a:endParaRPr lang="en-US" dirty="0" smtClean="0"/>
          </a:p>
          <a:p>
            <a:r>
              <a:rPr lang="en-US" b="1" dirty="0" smtClean="0"/>
              <a:t>1. Well-Supported by </a:t>
            </a:r>
            <a:r>
              <a:rPr lang="en-US" b="1" dirty="0" smtClean="0">
                <a:hlinkClick r:id="rId4" action="ppaction://hlinkfile"/>
              </a:rPr>
              <a:t>research evidence</a:t>
            </a:r>
            <a:endParaRPr lang="en-US" b="1" dirty="0" smtClean="0"/>
          </a:p>
          <a:p>
            <a:r>
              <a:rPr lang="en-US" dirty="0" smtClean="0">
                <a:effectLst/>
              </a:rPr>
              <a:t>There is no clinical or </a:t>
            </a:r>
            <a:r>
              <a:rPr lang="en-US" dirty="0" smtClean="0">
                <a:effectLst/>
                <a:hlinkClick r:id="rId6" action="ppaction://hlinkfile"/>
              </a:rPr>
              <a:t>empirical evidence</a:t>
            </a:r>
            <a:r>
              <a:rPr lang="en-US" dirty="0" smtClean="0">
                <a:effectLst/>
              </a:rPr>
              <a:t> or theoretical basis indicating that the practice constitutes a substantial risk of harm to those receiving it, compared to its likely benefits.</a:t>
            </a:r>
          </a:p>
          <a:p>
            <a:r>
              <a:rPr lang="en-US" dirty="0" smtClean="0">
                <a:effectLst/>
              </a:rPr>
              <a:t>The practice has a book, manual, and/or other available writings that specify components of the service and describes how to administer it.</a:t>
            </a:r>
          </a:p>
          <a:p>
            <a:r>
              <a:rPr lang="en-US" dirty="0" smtClean="0">
                <a:effectLst/>
              </a:rPr>
              <a:t>Multiple Site Replication: At least two rigorous </a:t>
            </a:r>
            <a:r>
              <a:rPr lang="en-US" dirty="0" smtClean="0">
                <a:effectLst/>
                <a:hlinkClick r:id="rId7" action="ppaction://hlinkfile"/>
              </a:rPr>
              <a:t>randomized controlled trial</a:t>
            </a:r>
            <a:r>
              <a:rPr lang="en-US" dirty="0" smtClean="0">
                <a:effectLst/>
              </a:rPr>
              <a:t>s (</a:t>
            </a:r>
            <a:r>
              <a:rPr lang="en-US" dirty="0" err="1" smtClean="0">
                <a:effectLst/>
              </a:rPr>
              <a:t>RCTs</a:t>
            </a:r>
            <a:r>
              <a:rPr lang="en-US" dirty="0" smtClean="0">
                <a:effectLst/>
              </a:rPr>
              <a:t>) in different usual care or practice settings have found the practice to be superior to an appropriate comparison practice. The </a:t>
            </a:r>
            <a:r>
              <a:rPr lang="en-US" dirty="0" err="1" smtClean="0">
                <a:effectLst/>
              </a:rPr>
              <a:t>RCTs</a:t>
            </a:r>
            <a:r>
              <a:rPr lang="en-US" dirty="0" smtClean="0">
                <a:effectLst/>
              </a:rPr>
              <a:t> have been reported in published, </a:t>
            </a:r>
            <a:r>
              <a:rPr lang="en-US" dirty="0" smtClean="0">
                <a:effectLst/>
                <a:hlinkClick r:id="rId5" action="ppaction://hlinkfile"/>
              </a:rPr>
              <a:t>peer-review</a:t>
            </a:r>
            <a:r>
              <a:rPr lang="en-US" dirty="0" smtClean="0">
                <a:effectLst/>
              </a:rPr>
              <a:t>ed literature.</a:t>
            </a:r>
          </a:p>
          <a:p>
            <a:r>
              <a:rPr lang="en-US" dirty="0" smtClean="0">
                <a:effectLst/>
              </a:rPr>
              <a:t>In at least one RCT, the practice has shown to have a sustained effect at least one year beyond the end of treatment.</a:t>
            </a:r>
          </a:p>
          <a:p>
            <a:r>
              <a:rPr lang="en-US" dirty="0" smtClean="0">
                <a:effectLst/>
              </a:rPr>
              <a:t>Outcome measures must be </a:t>
            </a:r>
            <a:r>
              <a:rPr lang="en-US" dirty="0" smtClean="0">
                <a:effectLst/>
                <a:hlinkClick r:id="rId8" action="ppaction://hlinkfile"/>
              </a:rPr>
              <a:t>reliable</a:t>
            </a:r>
            <a:r>
              <a:rPr lang="en-US" dirty="0" smtClean="0">
                <a:effectLst/>
              </a:rPr>
              <a:t> and valid, and administered consistently and accurately across all subjects.</a:t>
            </a:r>
          </a:p>
          <a:p>
            <a:r>
              <a:rPr lang="en-US" dirty="0" smtClean="0">
                <a:effectLst/>
              </a:rPr>
              <a:t>If multiple outcome studies have been conducted, the overall weight of the evidence supports the benefit of the practice.</a:t>
            </a:r>
          </a:p>
          <a:p>
            <a:r>
              <a:rPr lang="en-US" b="1" dirty="0" smtClean="0"/>
              <a:t>2. Supported by </a:t>
            </a:r>
            <a:r>
              <a:rPr lang="en-US" b="1" dirty="0" smtClean="0">
                <a:hlinkClick r:id="rId4" action="ppaction://hlinkfile"/>
              </a:rPr>
              <a:t>research evidence</a:t>
            </a:r>
            <a:endParaRPr lang="en-US" b="1" dirty="0" smtClean="0"/>
          </a:p>
          <a:p>
            <a:r>
              <a:rPr lang="en-US" dirty="0" smtClean="0">
                <a:effectLst/>
              </a:rPr>
              <a:t>There is no clinical or </a:t>
            </a:r>
            <a:r>
              <a:rPr lang="en-US" dirty="0" smtClean="0">
                <a:effectLst/>
                <a:hlinkClick r:id="rId6" action="ppaction://hlinkfile"/>
              </a:rPr>
              <a:t>empirical evidence</a:t>
            </a:r>
            <a:r>
              <a:rPr lang="en-US" dirty="0" smtClean="0">
                <a:effectLst/>
              </a:rPr>
              <a:t> or theoretical basis indicating that the practice constitutes a substantial risk of harm to those receiving it, compared to its likely benefits.</a:t>
            </a:r>
          </a:p>
          <a:p>
            <a:r>
              <a:rPr lang="en-US" dirty="0" smtClean="0">
                <a:effectLst/>
              </a:rPr>
              <a:t>The practice has a book, manual, and/or other available writings that specifies the components of the practice protocol and describes how to administer it.</a:t>
            </a:r>
          </a:p>
          <a:p>
            <a:r>
              <a:rPr lang="en-US" dirty="0" smtClean="0">
                <a:effectLst/>
              </a:rPr>
              <a:t>At least one rigorous </a:t>
            </a:r>
            <a:r>
              <a:rPr lang="en-US" dirty="0" smtClean="0">
                <a:effectLst/>
                <a:hlinkClick r:id="rId7" action="ppaction://hlinkfile"/>
              </a:rPr>
              <a:t>randomized controlled trial</a:t>
            </a:r>
            <a:r>
              <a:rPr lang="en-US" dirty="0" smtClean="0">
                <a:effectLst/>
              </a:rPr>
              <a:t> (RCT) in usual care or a practice setting has found the practice to be superior to an appropriate comparison practice. The RCT has been reported in published, </a:t>
            </a:r>
            <a:r>
              <a:rPr lang="en-US" dirty="0" smtClean="0">
                <a:effectLst/>
                <a:hlinkClick r:id="rId5" action="ppaction://hlinkfile"/>
              </a:rPr>
              <a:t>peer-review</a:t>
            </a:r>
            <a:r>
              <a:rPr lang="en-US" dirty="0" smtClean="0">
                <a:effectLst/>
              </a:rPr>
              <a:t>ed literature.</a:t>
            </a:r>
          </a:p>
          <a:p>
            <a:r>
              <a:rPr lang="en-US" dirty="0" smtClean="0">
                <a:effectLst/>
              </a:rPr>
              <a:t>In at least one RCT, the practice has shown to have a sustained effect of at least six months beyond the end of treatment.</a:t>
            </a:r>
          </a:p>
          <a:p>
            <a:r>
              <a:rPr lang="en-US" dirty="0" smtClean="0">
                <a:effectLst/>
              </a:rPr>
              <a:t>Outcome measures must be </a:t>
            </a:r>
            <a:r>
              <a:rPr lang="en-US" dirty="0" smtClean="0">
                <a:effectLst/>
                <a:hlinkClick r:id="rId8" action="ppaction://hlinkfile"/>
              </a:rPr>
              <a:t>reliable</a:t>
            </a:r>
            <a:r>
              <a:rPr lang="en-US" dirty="0" smtClean="0">
                <a:effectLst/>
              </a:rPr>
              <a:t> and valid, and administered consistently and accurately across all subjects.</a:t>
            </a:r>
          </a:p>
          <a:p>
            <a:r>
              <a:rPr lang="en-US" dirty="0" smtClean="0">
                <a:effectLst/>
              </a:rPr>
              <a:t>If multiple outcome studies have been conducted, the overall weight of evidence supports the benefit of the practice.</a:t>
            </a:r>
          </a:p>
          <a:p>
            <a:r>
              <a:rPr lang="en-US" b="1" dirty="0" smtClean="0"/>
              <a:t>3. Promising </a:t>
            </a:r>
            <a:r>
              <a:rPr lang="en-US" b="1" dirty="0" smtClean="0">
                <a:hlinkClick r:id="rId4" action="ppaction://hlinkfile"/>
              </a:rPr>
              <a:t>research evidence</a:t>
            </a:r>
            <a:endParaRPr lang="en-US" b="1" dirty="0" smtClean="0"/>
          </a:p>
          <a:p>
            <a:r>
              <a:rPr lang="en-US" dirty="0" smtClean="0">
                <a:effectLst/>
              </a:rPr>
              <a:t>There is no clinical or </a:t>
            </a:r>
            <a:r>
              <a:rPr lang="en-US" dirty="0" smtClean="0">
                <a:effectLst/>
                <a:hlinkClick r:id="rId6" action="ppaction://hlinkfile"/>
              </a:rPr>
              <a:t>empirical evidence</a:t>
            </a:r>
            <a:r>
              <a:rPr lang="en-US" dirty="0" smtClean="0">
                <a:effectLst/>
              </a:rPr>
              <a:t> or theoretical basis indicating that the practice constitutes a substantial risk of harm to those receiving it, compared to its likely benefits.</a:t>
            </a:r>
          </a:p>
          <a:p>
            <a:r>
              <a:rPr lang="en-US" dirty="0" smtClean="0">
                <a:effectLst/>
              </a:rPr>
              <a:t>The practice has a book, manual, and/or other available writings that specifies the components of the practice protocol and describe how to administer it.</a:t>
            </a:r>
          </a:p>
          <a:p>
            <a:r>
              <a:rPr lang="en-US" dirty="0" smtClean="0">
                <a:effectLst/>
              </a:rPr>
              <a:t>At least one study utilizing some form of control (e.g., </a:t>
            </a:r>
            <a:r>
              <a:rPr lang="en-US" dirty="0" smtClean="0">
                <a:effectLst/>
                <a:hlinkClick r:id="rId9" action="ppaction://hlinkfile"/>
              </a:rPr>
              <a:t>untreated group</a:t>
            </a:r>
            <a:r>
              <a:rPr lang="en-US" dirty="0" smtClean="0">
                <a:effectLst/>
              </a:rPr>
              <a:t>, </a:t>
            </a:r>
            <a:r>
              <a:rPr lang="en-US" dirty="0" smtClean="0">
                <a:effectLst/>
                <a:hlinkClick r:id="rId10" action="ppaction://hlinkfile"/>
              </a:rPr>
              <a:t>placebo group</a:t>
            </a:r>
            <a:r>
              <a:rPr lang="en-US" dirty="0" smtClean="0">
                <a:effectLst/>
              </a:rPr>
              <a:t>, </a:t>
            </a:r>
            <a:r>
              <a:rPr lang="en-US" dirty="0" smtClean="0">
                <a:effectLst/>
                <a:hlinkClick r:id="rId11" action="ppaction://hlinkfile"/>
              </a:rPr>
              <a:t>matched wait list study</a:t>
            </a:r>
            <a:r>
              <a:rPr lang="en-US" dirty="0" smtClean="0">
                <a:effectLst/>
              </a:rPr>
              <a:t>) has established the practice's benefit over the placebo, or found it to be comparable to or better than an appropriate comparison practice. The study has been reported in published, </a:t>
            </a:r>
            <a:r>
              <a:rPr lang="en-US" dirty="0" smtClean="0">
                <a:effectLst/>
                <a:hlinkClick r:id="rId5" action="ppaction://hlinkfile"/>
              </a:rPr>
              <a:t>peer-review</a:t>
            </a:r>
            <a:r>
              <a:rPr lang="en-US" dirty="0" smtClean="0">
                <a:effectLst/>
              </a:rPr>
              <a:t>ed literature.</a:t>
            </a:r>
          </a:p>
          <a:p>
            <a:r>
              <a:rPr lang="en-US" dirty="0" smtClean="0">
                <a:effectLst/>
              </a:rPr>
              <a:t>If multiple outcome studies have been conducted, the overall weight of evidence supports the benefit of the practice.</a:t>
            </a:r>
          </a:p>
          <a:p>
            <a:r>
              <a:rPr lang="en-US" b="1" dirty="0" smtClean="0"/>
              <a:t>4. Evidence Fails to Demonstrate Effect</a:t>
            </a:r>
          </a:p>
          <a:p>
            <a:r>
              <a:rPr lang="en-US" dirty="0" smtClean="0">
                <a:effectLst/>
              </a:rPr>
              <a:t>Two or more </a:t>
            </a:r>
            <a:r>
              <a:rPr lang="en-US" dirty="0" smtClean="0">
                <a:effectLst/>
                <a:hlinkClick r:id="rId7" action="ppaction://hlinkfile"/>
              </a:rPr>
              <a:t>randomized controlled trial</a:t>
            </a:r>
            <a:r>
              <a:rPr lang="en-US" dirty="0" smtClean="0">
                <a:effectLst/>
              </a:rPr>
              <a:t>s (</a:t>
            </a:r>
            <a:r>
              <a:rPr lang="en-US" dirty="0" err="1" smtClean="0">
                <a:effectLst/>
              </a:rPr>
              <a:t>RCTs</a:t>
            </a:r>
            <a:r>
              <a:rPr lang="en-US" dirty="0" smtClean="0">
                <a:effectLst/>
              </a:rPr>
              <a:t>) have found the practice has not resulted in improved outcomes, when compared to usual care. The studies have been reported in published, </a:t>
            </a:r>
            <a:r>
              <a:rPr lang="en-US" dirty="0" smtClean="0">
                <a:effectLst/>
                <a:hlinkClick r:id="rId5" action="ppaction://hlinkfile"/>
              </a:rPr>
              <a:t>peer-review</a:t>
            </a:r>
            <a:r>
              <a:rPr lang="en-US" dirty="0" smtClean="0">
                <a:effectLst/>
              </a:rPr>
              <a:t>ed literature.</a:t>
            </a:r>
          </a:p>
          <a:p>
            <a:r>
              <a:rPr lang="en-US" dirty="0" smtClean="0">
                <a:effectLst/>
              </a:rPr>
              <a:t>If multiple outcome studies have been conducted, the overall weight of evidence does not support the benefit of the practice. The overall weight of evidence is based on the preponderance of published, </a:t>
            </a:r>
            <a:r>
              <a:rPr lang="en-US" dirty="0" smtClean="0">
                <a:effectLst/>
                <a:hlinkClick r:id="rId5" action="ppaction://hlinkfile"/>
              </a:rPr>
              <a:t>peer-review</a:t>
            </a:r>
            <a:r>
              <a:rPr lang="en-US" dirty="0" smtClean="0">
                <a:effectLst/>
              </a:rPr>
              <a:t>ed studies, and not a systematic review or </a:t>
            </a:r>
            <a:r>
              <a:rPr lang="en-US" dirty="0" smtClean="0">
                <a:effectLst/>
                <a:hlinkClick r:id="rId12" action="ppaction://hlinkfile"/>
              </a:rPr>
              <a:t>meta-analysis</a:t>
            </a:r>
            <a:r>
              <a:rPr lang="en-US" dirty="0" smtClean="0">
                <a:effectLst/>
              </a:rPr>
              <a:t>. For example, if there have been three published </a:t>
            </a:r>
            <a:r>
              <a:rPr lang="en-US" dirty="0" err="1" smtClean="0">
                <a:effectLst/>
              </a:rPr>
              <a:t>RCTs</a:t>
            </a:r>
            <a:r>
              <a:rPr lang="en-US" dirty="0" smtClean="0">
                <a:effectLst/>
              </a:rPr>
              <a:t> and two of them showed the program did not have the desired effect, then the program would be rated a "4 - Evidence Fails to Demonstrate Effect."</a:t>
            </a:r>
          </a:p>
          <a:p>
            <a:r>
              <a:rPr lang="en-US" b="1" dirty="0" smtClean="0"/>
              <a:t>5. Concerning Practice</a:t>
            </a:r>
          </a:p>
          <a:p>
            <a:r>
              <a:rPr lang="en-US" dirty="0" smtClean="0">
                <a:effectLst/>
              </a:rPr>
              <a:t>If multiple outcome studies have been conducted, the overall weight of evidence suggests the intervention has a negative effect upon clients served; and/or</a:t>
            </a:r>
          </a:p>
          <a:p>
            <a:r>
              <a:rPr lang="en-US" dirty="0" smtClean="0">
                <a:effectLst/>
              </a:rPr>
              <a:t>There is a reasonable theoretical, clinical, empirical, or legal basis suggesting that the practice constitutes a risk of harm to those receiving it, compared to its likely benefits.</a:t>
            </a:r>
          </a:p>
          <a:p>
            <a:r>
              <a:rPr lang="en-US" b="1" dirty="0" smtClean="0"/>
              <a:t>NR. Not able to be Rated</a:t>
            </a:r>
          </a:p>
          <a:p>
            <a:r>
              <a:rPr lang="en-US" dirty="0" smtClean="0">
                <a:effectLst/>
              </a:rPr>
              <a:t>There is no clinical or </a:t>
            </a:r>
            <a:r>
              <a:rPr lang="en-US" dirty="0" smtClean="0">
                <a:effectLst/>
                <a:hlinkClick r:id="rId6" action="ppaction://hlinkfile"/>
              </a:rPr>
              <a:t>empirical evidence</a:t>
            </a:r>
            <a:r>
              <a:rPr lang="en-US" dirty="0" smtClean="0">
                <a:effectLst/>
              </a:rPr>
              <a:t> or theoretical basis indicating that the practice constitutes a substantial risk of harm to those receiving it, compared to its likely benefits.</a:t>
            </a:r>
          </a:p>
          <a:p>
            <a:r>
              <a:rPr lang="en-US" dirty="0" smtClean="0">
                <a:effectLst/>
              </a:rPr>
              <a:t>The practice has a book, manual, and/or other available writings that specifies the components of the practice protocol and describes how to administer it.</a:t>
            </a:r>
          </a:p>
          <a:p>
            <a:r>
              <a:rPr lang="en-US" dirty="0" smtClean="0">
                <a:effectLst/>
              </a:rPr>
              <a:t>The practice is generally accepted in clinical practice as appropriate for use with children receiving services from child welfare or related systems and their parents/caregivers.</a:t>
            </a:r>
          </a:p>
          <a:p>
            <a:r>
              <a:rPr lang="en-US" dirty="0" smtClean="0">
                <a:effectLst/>
              </a:rPr>
              <a:t>The practice does not have any published, </a:t>
            </a:r>
            <a:r>
              <a:rPr lang="en-US" dirty="0" smtClean="0">
                <a:effectLst/>
                <a:hlinkClick r:id="rId5" action="ppaction://hlinkfile"/>
              </a:rPr>
              <a:t>peer-review</a:t>
            </a:r>
            <a:r>
              <a:rPr lang="en-US" dirty="0" smtClean="0">
                <a:effectLst/>
              </a:rPr>
              <a:t>ed study utilizing some form of control (e.g., </a:t>
            </a:r>
            <a:r>
              <a:rPr lang="en-US" dirty="0" smtClean="0">
                <a:effectLst/>
                <a:hlinkClick r:id="rId9" action="ppaction://hlinkfile"/>
              </a:rPr>
              <a:t>untreated group</a:t>
            </a:r>
            <a:r>
              <a:rPr lang="en-US" dirty="0" smtClean="0">
                <a:effectLst/>
              </a:rPr>
              <a:t>, </a:t>
            </a:r>
            <a:r>
              <a:rPr lang="en-US" dirty="0" smtClean="0">
                <a:effectLst/>
                <a:hlinkClick r:id="rId10" action="ppaction://hlinkfile"/>
              </a:rPr>
              <a:t>placebo group</a:t>
            </a:r>
            <a:r>
              <a:rPr lang="en-US" dirty="0" smtClean="0">
                <a:effectLst/>
              </a:rPr>
              <a:t>, </a:t>
            </a:r>
            <a:r>
              <a:rPr lang="en-US" dirty="0" smtClean="0">
                <a:effectLst/>
                <a:hlinkClick r:id="rId11" action="ppaction://hlinkfile"/>
              </a:rPr>
              <a:t>matched wait list study</a:t>
            </a:r>
            <a:r>
              <a:rPr lang="en-US" dirty="0" smtClean="0">
                <a:effectLst/>
              </a:rPr>
              <a:t>) that has established the practice's benefit over the placebo, or found it to be comparable to or better than an appropriate comparison practice.</a:t>
            </a:r>
          </a:p>
          <a:p>
            <a:endParaRPr lang="en-US" dirty="0" smtClean="0"/>
          </a:p>
          <a:p>
            <a:r>
              <a:rPr lang="en-US" b="1" dirty="0" smtClean="0"/>
              <a:t>Child Welfare Relevance Ratings</a:t>
            </a:r>
          </a:p>
          <a:p>
            <a:r>
              <a:rPr lang="en-US" dirty="0" smtClean="0"/>
              <a:t>This rating system examines the target population for which the program was developed and the child welfare outcomes that were examined in its evaluations, and then assigns a Relevance to Child Welfare rating to the program. A </a:t>
            </a:r>
            <a:r>
              <a:rPr lang="en-US" b="1" dirty="0" smtClean="0"/>
              <a:t>lower score indicates a greater level of relevance</a:t>
            </a:r>
            <a:r>
              <a:rPr lang="en-US" dirty="0" smtClean="0"/>
              <a:t> to child welfare. The Child Welfare Outcomes that were examined in the available </a:t>
            </a:r>
            <a:r>
              <a:rPr lang="en-US" dirty="0" smtClean="0">
                <a:hlinkClick r:id="rId4" action="ppaction://hlinkfile"/>
              </a:rPr>
              <a:t>research evidence</a:t>
            </a:r>
            <a:r>
              <a:rPr lang="en-US" dirty="0" smtClean="0"/>
              <a:t> are also listed for the program. Please note that the Child Welfare Relevance Rating and the Child Welfare Outcomes are only given if the program is able to be rated a 1 through 5 on the </a:t>
            </a:r>
            <a:r>
              <a:rPr lang="en-US" dirty="0" smtClean="0">
                <a:hlinkClick r:id="rId13" action="ppaction://hlinkfile"/>
              </a:rPr>
              <a:t>Scientific Rating Scale</a:t>
            </a:r>
            <a:r>
              <a:rPr lang="en-US" dirty="0" smtClean="0"/>
              <a:t>.</a:t>
            </a:r>
          </a:p>
          <a:p>
            <a:r>
              <a:rPr lang="en-US" b="1" dirty="0" smtClean="0"/>
              <a:t>Relevance to Child Welfare Populations</a:t>
            </a:r>
          </a:p>
          <a:p>
            <a:r>
              <a:rPr lang="en-US" b="1" dirty="0" smtClean="0"/>
              <a:t>1 - High</a:t>
            </a:r>
          </a:p>
          <a:p>
            <a:r>
              <a:rPr lang="en-US" dirty="0" smtClean="0"/>
              <a:t>The program was designed, or is commonly used, to meet the needs of children, youth, young adults, and/or families </a:t>
            </a:r>
            <a:r>
              <a:rPr lang="en-US" b="1" dirty="0" smtClean="0"/>
              <a:t>receiving child welfare services</a:t>
            </a:r>
            <a:r>
              <a:rPr lang="en-US" dirty="0" smtClean="0"/>
              <a:t>.</a:t>
            </a:r>
          </a:p>
          <a:p>
            <a:r>
              <a:rPr lang="en-US" b="1" dirty="0" smtClean="0"/>
              <a:t>2 - Medium</a:t>
            </a:r>
          </a:p>
          <a:p>
            <a:r>
              <a:rPr lang="en-US" dirty="0" smtClean="0"/>
              <a:t>The program was designed, or is commonly used, to serve children, youth, young adults, and/or families who are </a:t>
            </a:r>
            <a:r>
              <a:rPr lang="en-US" b="1" dirty="0" smtClean="0"/>
              <a:t>similar to child welfare populations</a:t>
            </a:r>
            <a:r>
              <a:rPr lang="en-US" dirty="0" smtClean="0"/>
              <a:t> (i.e., in history, demographics, or presenting problems) and likely include current and former child welfare services recipients.</a:t>
            </a:r>
          </a:p>
          <a:p>
            <a:r>
              <a:rPr lang="en-US" b="1" dirty="0" smtClean="0"/>
              <a:t>3 - Low</a:t>
            </a:r>
          </a:p>
          <a:p>
            <a:r>
              <a:rPr lang="en-US" dirty="0" smtClean="0"/>
              <a:t>The program was designed, or is commonly used, to serve children, youth, young adults, and/or families with </a:t>
            </a:r>
            <a:r>
              <a:rPr lang="en-US" b="1" dirty="0" smtClean="0"/>
              <a:t>little or no apparent similarity</a:t>
            </a:r>
            <a:r>
              <a:rPr lang="en-US" dirty="0" smtClean="0"/>
              <a:t> to the child welfare services population.</a:t>
            </a:r>
          </a:p>
          <a:p>
            <a:r>
              <a:rPr lang="en-US" b="1" dirty="0" smtClean="0"/>
              <a:t>NR - Not able to be Rated</a:t>
            </a:r>
          </a:p>
          <a:p>
            <a:r>
              <a:rPr lang="en-US" dirty="0" smtClean="0"/>
              <a:t>To avoid confusion over rating categories, the CEBC does not rate a program on the Relevance to Child Welfare Scale unless it has adequate </a:t>
            </a:r>
            <a:r>
              <a:rPr lang="en-US" dirty="0" smtClean="0">
                <a:hlinkClick r:id="rId4" action="ppaction://hlinkfile"/>
              </a:rPr>
              <a:t>research evidence</a:t>
            </a:r>
            <a:r>
              <a:rPr lang="en-US" dirty="0" smtClean="0"/>
              <a:t> to be rated on the CEBC </a:t>
            </a:r>
            <a:r>
              <a:rPr lang="en-US" dirty="0" smtClean="0">
                <a:hlinkClick r:id="rId13" action="ppaction://hlinkfile"/>
              </a:rPr>
              <a:t>Scientific Rating Scale</a:t>
            </a:r>
            <a:r>
              <a:rPr lang="en-US" dirty="0" smtClean="0"/>
              <a:t>. This is true even if a program has been designed for, or is currently being used with, a child welfare population. All programs that are classified "NR - Not able to be Rated" on the Scientific Rating Scale are also classified "NR - Not able to be Rated" on the Child Welfare Relevance Rating Scale.</a:t>
            </a:r>
          </a:p>
          <a:p>
            <a:r>
              <a:rPr lang="en-US" b="1" dirty="0" smtClean="0"/>
              <a:t>Child Welfare Outcomes</a:t>
            </a:r>
          </a:p>
          <a:p>
            <a:r>
              <a:rPr lang="en-US" dirty="0" smtClean="0"/>
              <a:t>The Child Welfare Outcomes are based on </a:t>
            </a:r>
            <a:r>
              <a:rPr lang="en-US" dirty="0" smtClean="0">
                <a:hlinkClick r:id="rId4" action="ppaction://hlinkfile"/>
              </a:rPr>
              <a:t>research evidence</a:t>
            </a:r>
            <a:r>
              <a:rPr lang="en-US" dirty="0" smtClean="0"/>
              <a:t> and listed directly under the Scientific Rating and Relevance to Child Welfare Rating on each program's description page. If the program is classified as "NR-Not able to be Rated," there will not be any Child Welfare Outcomes listed. The descriptions of the Child Welfare Outcomes are listed below:</a:t>
            </a:r>
          </a:p>
          <a:p>
            <a:r>
              <a:rPr lang="en-US" b="1" dirty="0" smtClean="0"/>
              <a:t>The program evaluation had measures relevant to safety.</a:t>
            </a:r>
          </a:p>
          <a:p>
            <a:r>
              <a:rPr lang="en-US" dirty="0" smtClean="0"/>
              <a:t>Children are, first and foremost, protected from abuse and neglect.</a:t>
            </a:r>
          </a:p>
          <a:p>
            <a:r>
              <a:rPr lang="en-US" dirty="0" smtClean="0"/>
              <a:t>Children are safely maintained in their homes whenever possible and appropriate.</a:t>
            </a:r>
          </a:p>
          <a:p>
            <a:r>
              <a:rPr lang="en-US" b="1" dirty="0" smtClean="0"/>
              <a:t>The program evaluation had measures relevant to permanency.</a:t>
            </a:r>
          </a:p>
          <a:p>
            <a:r>
              <a:rPr lang="en-US" dirty="0" smtClean="0"/>
              <a:t>Children have permanency and stability in their living situations.</a:t>
            </a:r>
          </a:p>
          <a:p>
            <a:r>
              <a:rPr lang="en-US" dirty="0" smtClean="0"/>
              <a:t>The continuity of family relationships and connections is preserved for families.</a:t>
            </a:r>
          </a:p>
          <a:p>
            <a:r>
              <a:rPr lang="en-US" b="1" dirty="0" smtClean="0"/>
              <a:t>The program evaluation had measures relevant to child and family well-being.</a:t>
            </a:r>
          </a:p>
          <a:p>
            <a:r>
              <a:rPr lang="en-US" dirty="0" smtClean="0"/>
              <a:t>Families have enhanced capacity to provide for their children's needs.</a:t>
            </a:r>
          </a:p>
          <a:p>
            <a:r>
              <a:rPr lang="en-US" dirty="0" smtClean="0"/>
              <a:t>Children receive appropriate services to meet their educational needs.</a:t>
            </a:r>
          </a:p>
          <a:p>
            <a:r>
              <a:rPr lang="en-US" dirty="0" smtClean="0"/>
              <a:t>Children receive adequate services to meet their physical and mental health needs.</a:t>
            </a:r>
          </a:p>
        </p:txBody>
      </p:sp>
      <p:sp>
        <p:nvSpPr>
          <p:cNvPr id="4" name="Slide Number Placeholder 3"/>
          <p:cNvSpPr>
            <a:spLocks noGrp="1"/>
          </p:cNvSpPr>
          <p:nvPr>
            <p:ph type="sldNum" sz="quarter" idx="10"/>
          </p:nvPr>
        </p:nvSpPr>
        <p:spPr/>
        <p:txBody>
          <a:bodyPr/>
          <a:lstStyle/>
          <a:p>
            <a:fld id="{AC3E3FA9-1538-44B2-8310-BBCC11F44B52}" type="slidenum">
              <a:rPr lang="en-US" smtClean="0"/>
              <a:t>69</a:t>
            </a:fld>
            <a:endParaRPr lang="en-US"/>
          </a:p>
        </p:txBody>
      </p:sp>
    </p:spTree>
    <p:extLst>
      <p:ext uri="{BB962C8B-B14F-4D97-AF65-F5344CB8AC3E}">
        <p14:creationId xmlns:p14="http://schemas.microsoft.com/office/powerpoint/2010/main" val="35078356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CEAE28-42E7-440E-8772-7B3A1F276398}" type="slidenum">
              <a:rPr lang="en-US"/>
              <a:pPr/>
              <a:t>10</a:t>
            </a:fld>
            <a:endParaRPr lang="en-US"/>
          </a:p>
        </p:txBody>
      </p:sp>
      <p:sp>
        <p:nvSpPr>
          <p:cNvPr id="159746" name="Rectangle 2"/>
          <p:cNvSpPr>
            <a:spLocks noGrp="1" noRot="1" noChangeAspect="1" noChangeArrowheads="1" noTextEdit="1"/>
          </p:cNvSpPr>
          <p:nvPr>
            <p:ph type="sldImg"/>
          </p:nvPr>
        </p:nvSpPr>
        <p:spPr>
          <a:ln/>
        </p:spPr>
      </p:sp>
      <p:sp>
        <p:nvSpPr>
          <p:cNvPr id="159747" name="Rectangle 3"/>
          <p:cNvSpPr>
            <a:spLocks noGrp="1" noChangeArrowheads="1"/>
          </p:cNvSpPr>
          <p:nvPr>
            <p:ph type="body" idx="1"/>
          </p:nvPr>
        </p:nvSpPr>
        <p:spPr/>
        <p:txBody>
          <a:bodyPr/>
          <a:lstStyle/>
          <a:p>
            <a:r>
              <a:rPr lang="en-US"/>
              <a:t>Evidence-based management deals with problems about how best to organize, finance and implement services to populations. A relevant example of such a problem is:</a:t>
            </a:r>
          </a:p>
          <a:p>
            <a:r>
              <a:rPr lang="en-US"/>
              <a:t>How best to create and sustain an organizational environment so as to move the organization toward policy-based outcomes?</a:t>
            </a:r>
          </a:p>
          <a:p>
            <a:r>
              <a:rPr lang="en-US"/>
              <a:t>How best to create and sustain a learning-based organization? </a:t>
            </a: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80000"/>
              </a:lnSpc>
              <a:spcBef>
                <a:spcPts val="0"/>
              </a:spcBef>
              <a:spcAft>
                <a:spcPts val="0"/>
              </a:spcAft>
              <a:buClrTx/>
              <a:buSzTx/>
              <a:buFontTx/>
              <a:buNone/>
              <a:tabLst/>
              <a:defRPr/>
            </a:pPr>
            <a:r>
              <a:rPr lang="en-US" sz="1200" dirty="0" smtClean="0"/>
              <a:t>Roth, A., &amp; </a:t>
            </a:r>
            <a:r>
              <a:rPr lang="en-US" sz="1200" dirty="0" err="1" smtClean="0"/>
              <a:t>Fonagy</a:t>
            </a:r>
            <a:r>
              <a:rPr lang="en-US" sz="1200" dirty="0" smtClean="0"/>
              <a:t>, P. (2005). </a:t>
            </a:r>
            <a:r>
              <a:rPr lang="en-US" sz="1200" i="1" dirty="0" smtClean="0"/>
              <a:t>What Works for Whom? : A Critical Review of Psychotherapy Research New York: Guilford Press.</a:t>
            </a:r>
          </a:p>
          <a:p>
            <a:pPr>
              <a:lnSpc>
                <a:spcPct val="80000"/>
              </a:lnSpc>
            </a:pPr>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71</a:t>
            </a:fld>
            <a:endParaRPr lang="en-US"/>
          </a:p>
        </p:txBody>
      </p:sp>
    </p:spTree>
    <p:extLst>
      <p:ext uri="{BB962C8B-B14F-4D97-AF65-F5344CB8AC3E}">
        <p14:creationId xmlns:p14="http://schemas.microsoft.com/office/powerpoint/2010/main" val="380022058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0B3F9AE-F02F-4C90-ACA4-FE26FFB7317E}" type="slidenum">
              <a:rPr lang="en-US"/>
              <a:pPr/>
              <a:t>73</a:t>
            </a:fld>
            <a:endParaRPr lang="en-US"/>
          </a:p>
        </p:txBody>
      </p:sp>
      <p:sp>
        <p:nvSpPr>
          <p:cNvPr id="211970" name="Rectangle 2"/>
          <p:cNvSpPr>
            <a:spLocks noGrp="1" noRot="1" noChangeAspect="1" noChangeArrowheads="1" noTextEdit="1"/>
          </p:cNvSpPr>
          <p:nvPr>
            <p:ph type="sldImg"/>
          </p:nvPr>
        </p:nvSpPr>
        <p:spPr>
          <a:ln/>
        </p:spPr>
      </p:sp>
      <p:sp>
        <p:nvSpPr>
          <p:cNvPr id="2119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85DF74C-A53E-4F63-9A06-0EC99F043B1E}" type="slidenum">
              <a:rPr lang="en-US"/>
              <a:pPr/>
              <a:t>74</a:t>
            </a:fld>
            <a:endParaRPr lang="en-US"/>
          </a:p>
        </p:txBody>
      </p:sp>
      <p:sp>
        <p:nvSpPr>
          <p:cNvPr id="129026" name="Rectangle 2"/>
          <p:cNvSpPr>
            <a:spLocks noGrp="1" noRot="1" noChangeAspect="1" noChangeArrowheads="1" noTextEdit="1"/>
          </p:cNvSpPr>
          <p:nvPr>
            <p:ph type="sldImg"/>
          </p:nvPr>
        </p:nvSpPr>
        <p:spPr>
          <a:ln/>
        </p:spPr>
      </p:sp>
      <p:sp>
        <p:nvSpPr>
          <p:cNvPr id="129027"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B4D323B-6EBF-410E-9693-018CEA8DA424}" type="slidenum">
              <a:rPr lang="en-US"/>
              <a:pPr/>
              <a:t>75</a:t>
            </a:fld>
            <a:endParaRPr lang="en-US"/>
          </a:p>
        </p:txBody>
      </p:sp>
      <p:sp>
        <p:nvSpPr>
          <p:cNvPr id="131074" name="Rectangle 2"/>
          <p:cNvSpPr>
            <a:spLocks noGrp="1" noRot="1" noChangeAspect="1" noChangeArrowheads="1" noTextEdit="1"/>
          </p:cNvSpPr>
          <p:nvPr>
            <p:ph type="sldImg"/>
          </p:nvPr>
        </p:nvSpPr>
        <p:spPr>
          <a:ln/>
        </p:spPr>
      </p:sp>
      <p:sp>
        <p:nvSpPr>
          <p:cNvPr id="131075"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62148BF-3474-4949-9E75-C2A17BD0C9F7}" type="slidenum">
              <a:rPr lang="en-US"/>
              <a:pPr/>
              <a:t>76</a:t>
            </a:fld>
            <a:endParaRPr lang="en-US"/>
          </a:p>
        </p:txBody>
      </p:sp>
      <p:sp>
        <p:nvSpPr>
          <p:cNvPr id="133122" name="Rectangle 2"/>
          <p:cNvSpPr>
            <a:spLocks noGrp="1" noRot="1" noChangeAspect="1" noChangeArrowheads="1" noTextEdit="1"/>
          </p:cNvSpPr>
          <p:nvPr>
            <p:ph type="sldImg"/>
          </p:nvPr>
        </p:nvSpPr>
        <p:spPr>
          <a:ln/>
        </p:spPr>
      </p:sp>
      <p:sp>
        <p:nvSpPr>
          <p:cNvPr id="13312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27B9A130-C9A5-442C-A929-B5E1D3914511}" type="slidenum">
              <a:rPr lang="en-US"/>
              <a:pPr/>
              <a:t>77</a:t>
            </a:fld>
            <a:endParaRPr lang="en-US"/>
          </a:p>
        </p:txBody>
      </p:sp>
      <p:sp>
        <p:nvSpPr>
          <p:cNvPr id="135170" name="Rectangle 2"/>
          <p:cNvSpPr>
            <a:spLocks noGrp="1" noRot="1" noChangeAspect="1" noChangeArrowheads="1" noTextEdit="1"/>
          </p:cNvSpPr>
          <p:nvPr>
            <p:ph type="sldImg"/>
          </p:nvPr>
        </p:nvSpPr>
        <p:spPr>
          <a:ln/>
        </p:spPr>
      </p:sp>
      <p:sp>
        <p:nvSpPr>
          <p:cNvPr id="13517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ABC6624-CAE6-429A-99DC-95A7087005AC}" type="slidenum">
              <a:rPr lang="en-US"/>
              <a:pPr/>
              <a:t>78</a:t>
            </a:fld>
            <a:endParaRPr lang="en-US"/>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56745-1B7A-48B2-8E99-66AFDA22C8EA}" type="slidenum">
              <a:rPr lang="en-US"/>
              <a:pPr/>
              <a:t>79</a:t>
            </a:fld>
            <a:endParaRPr lang="en-US"/>
          </a:p>
        </p:txBody>
      </p:sp>
      <p:sp>
        <p:nvSpPr>
          <p:cNvPr id="137218" name="Rectangle 2"/>
          <p:cNvSpPr>
            <a:spLocks noGrp="1" noRot="1" noChangeAspect="1" noChangeArrowheads="1" noTextEdit="1"/>
          </p:cNvSpPr>
          <p:nvPr>
            <p:ph type="sldImg"/>
          </p:nvPr>
        </p:nvSpPr>
        <p:spPr>
          <a:ln/>
        </p:spPr>
      </p:sp>
      <p:sp>
        <p:nvSpPr>
          <p:cNvPr id="137219" name="Rectangle 3"/>
          <p:cNvSpPr>
            <a:spLocks noGrp="1" noChangeArrowheads="1"/>
          </p:cNvSpPr>
          <p:nvPr>
            <p:ph type="body" idx="1"/>
          </p:nvPr>
        </p:nvSpPr>
        <p:spPr/>
        <p:txBody>
          <a:bodyPr/>
          <a:lstStyle/>
          <a:p>
            <a:r>
              <a:rPr lang="en-US"/>
              <a:t>To be considered an evidence-based practice four selection criteria were used: the treatment practices had been standardized through manuals or guidelines; the treatment practices had been evaluated with controlled research designs; through the use of objective measures important outcomes were demonstrated; and, the research was conducted by different research teams (Torrey et al</a:t>
            </a:r>
            <a:r>
              <a:rPr lang="en-US" u="sng"/>
              <a:t>.</a:t>
            </a:r>
            <a:r>
              <a:rPr lang="en-US"/>
              <a:t>, 2001). Accordingly, we can say that </a:t>
            </a:r>
            <a:r>
              <a:rPr lang="en-US" i="1"/>
              <a:t>evidence-based practices</a:t>
            </a:r>
            <a:r>
              <a:rPr lang="en-US"/>
              <a:t> were identified for the treatment of persons with severe mental illness through efficacy trials meeting these four criteria.</a:t>
            </a:r>
          </a:p>
          <a:p>
            <a:endParaRPr 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A3BDC1A-D203-4752-B9C9-C34A10024193}" type="slidenum">
              <a:rPr lang="en-US"/>
              <a:pPr/>
              <a:t>80</a:t>
            </a:fld>
            <a:endParaRPr lang="en-US"/>
          </a:p>
        </p:txBody>
      </p:sp>
      <p:sp>
        <p:nvSpPr>
          <p:cNvPr id="139266" name="Rectangle 2"/>
          <p:cNvSpPr>
            <a:spLocks noGrp="1" noRot="1" noChangeAspect="1" noChangeArrowheads="1" noTextEdit="1"/>
          </p:cNvSpPr>
          <p:nvPr>
            <p:ph type="sldImg"/>
          </p:nvPr>
        </p:nvSpPr>
        <p:spPr>
          <a:ln/>
        </p:spPr>
      </p:sp>
      <p:sp>
        <p:nvSpPr>
          <p:cNvPr id="139267" name="Rectangle 3"/>
          <p:cNvSpPr>
            <a:spLocks noGrp="1" noChangeArrowheads="1"/>
          </p:cNvSpPr>
          <p:nvPr>
            <p:ph type="body" idx="1"/>
          </p:nvPr>
        </p:nvSpPr>
        <p:spPr/>
        <p:txBody>
          <a:bodyPr/>
          <a:lstStyle/>
          <a:p>
            <a:r>
              <a:rPr lang="en-US"/>
              <a:t>To be considered an evidence-based practice four selection criteria were used: the treatment practices had been standardized through manuals or guidelines; the treatment practices had been evaluated with controlled research designs; through the use of objective measures important outcomes were demonstrated; and, the research was conducted by different research teams (Torrey et al</a:t>
            </a:r>
            <a:r>
              <a:rPr lang="en-US" u="sng"/>
              <a:t>.</a:t>
            </a:r>
            <a:r>
              <a:rPr lang="en-US"/>
              <a:t>, 2001). Accordingly, we can say that </a:t>
            </a:r>
            <a:r>
              <a:rPr lang="en-US" i="1"/>
              <a:t>evidence-based practices</a:t>
            </a:r>
            <a:r>
              <a:rPr lang="en-US"/>
              <a:t> were identified for the treatment of persons with severe mental illness through efficacy trials meeting these four criteria.</a:t>
            </a:r>
          </a:p>
          <a:p>
            <a:endParaRPr 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3C6D5D0-337F-4AE8-B5BB-9CCF832EE06E}" type="slidenum">
              <a:rPr lang="en-US"/>
              <a:pPr/>
              <a:t>81</a:t>
            </a:fld>
            <a:endParaRPr lang="en-US"/>
          </a:p>
        </p:txBody>
      </p:sp>
      <p:sp>
        <p:nvSpPr>
          <p:cNvPr id="141314" name="Rectangle 2"/>
          <p:cNvSpPr>
            <a:spLocks noGrp="1" noRot="1" noChangeAspect="1" noChangeArrowheads="1" noTextEdit="1"/>
          </p:cNvSpPr>
          <p:nvPr>
            <p:ph type="sldImg"/>
          </p:nvPr>
        </p:nvSpPr>
        <p:spPr>
          <a:ln/>
        </p:spPr>
      </p:sp>
      <p:sp>
        <p:nvSpPr>
          <p:cNvPr id="141315" name="Rectangle 3"/>
          <p:cNvSpPr>
            <a:spLocks noGrp="1" noChangeArrowheads="1"/>
          </p:cNvSpPr>
          <p:nvPr>
            <p:ph type="body" idx="1"/>
          </p:nvPr>
        </p:nvSpPr>
        <p:spPr/>
        <p:txBody>
          <a:bodyPr/>
          <a:lstStyle/>
          <a:p>
            <a:r>
              <a:rPr lang="en-US"/>
              <a:t>To be considered an evidence-based practice four selection criteria were used: the treatment practices had been standardized through manuals or guidelines; the treatment practices had been evaluated with controlled research designs; through the use of objective measures important outcomes were demonstrated; and, the research was conducted by different research teams (Torrey et al</a:t>
            </a:r>
            <a:r>
              <a:rPr lang="en-US" u="sng"/>
              <a:t>.</a:t>
            </a:r>
            <a:r>
              <a:rPr lang="en-US"/>
              <a:t>, 2001). Accordingly, we can say that </a:t>
            </a:r>
            <a:r>
              <a:rPr lang="en-US" i="1"/>
              <a:t>evidence-based practices</a:t>
            </a:r>
            <a:r>
              <a:rPr lang="en-US"/>
              <a:t> were identified for the treatment of persons with severe mental illness through efficacy trials meeting these four criteria.</a:t>
            </a: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7E6805F-385F-4EBE-85D4-E2909E1E8F4E}" type="slidenum">
              <a:rPr lang="en-US"/>
              <a:pPr/>
              <a:t>11</a:t>
            </a:fld>
            <a:endParaRPr lang="en-US"/>
          </a:p>
        </p:txBody>
      </p:sp>
      <p:sp>
        <p:nvSpPr>
          <p:cNvPr id="161794" name="Rectangle 2"/>
          <p:cNvSpPr>
            <a:spLocks noGrp="1" noRot="1" noChangeAspect="1" noChangeArrowheads="1" noTextEdit="1"/>
          </p:cNvSpPr>
          <p:nvPr>
            <p:ph type="sldImg"/>
          </p:nvPr>
        </p:nvSpPr>
        <p:spPr>
          <a:ln/>
        </p:spPr>
      </p:sp>
      <p:sp>
        <p:nvSpPr>
          <p:cNvPr id="161795" name="Rectangle 3"/>
          <p:cNvSpPr>
            <a:spLocks noGrp="1" noChangeArrowheads="1"/>
          </p:cNvSpPr>
          <p:nvPr>
            <p:ph type="body" idx="1"/>
          </p:nvPr>
        </p:nvSpPr>
        <p:spPr/>
        <p:txBody>
          <a:bodyPr/>
          <a:lstStyle/>
          <a:p>
            <a:r>
              <a:rPr lang="en-US"/>
              <a:t>Evidence-based management deals with problems about how best to organize, finance and implement services to populations. A relevant example of such a problem is:</a:t>
            </a:r>
          </a:p>
          <a:p>
            <a:r>
              <a:rPr lang="en-US"/>
              <a:t>How best to create and sustain an organizational environment so as to move the organization toward policy-based outcomes?</a:t>
            </a:r>
          </a:p>
          <a:p>
            <a:r>
              <a:rPr lang="en-US"/>
              <a:t>How best to create and sustain a learning-based organization? </a:t>
            </a:r>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95FA120-F2D8-4DCD-9FC0-AE844EFC4016}" type="slidenum">
              <a:rPr lang="en-US"/>
              <a:pPr/>
              <a:t>82</a:t>
            </a:fld>
            <a:endParaRPr lang="en-US"/>
          </a:p>
        </p:txBody>
      </p:sp>
      <p:sp>
        <p:nvSpPr>
          <p:cNvPr id="143362" name="Rectangle 2"/>
          <p:cNvSpPr>
            <a:spLocks noGrp="1" noRot="1" noChangeAspect="1" noChangeArrowheads="1" noTextEdit="1"/>
          </p:cNvSpPr>
          <p:nvPr>
            <p:ph type="sldImg"/>
          </p:nvPr>
        </p:nvSpPr>
        <p:spPr>
          <a:ln/>
        </p:spPr>
      </p:sp>
      <p:sp>
        <p:nvSpPr>
          <p:cNvPr id="143363" name="Rectangle 3"/>
          <p:cNvSpPr>
            <a:spLocks noGrp="1" noChangeArrowheads="1"/>
          </p:cNvSpPr>
          <p:nvPr>
            <p:ph type="body" idx="1"/>
          </p:nvPr>
        </p:nvSpPr>
        <p:spPr/>
        <p:txBody>
          <a:bodyPr/>
          <a:lstStyle/>
          <a:p>
            <a:r>
              <a:rPr lang="en-US"/>
              <a:t>To be considered an evidence-based practice four selection criteria were used: the treatment practices had been standardized through manuals or guidelines; the treatment practices had been evaluated with controlled research designs; through the use of objective measures important outcomes were demonstrated; and, the research was conducted by different research teams (Torrey et al</a:t>
            </a:r>
            <a:r>
              <a:rPr lang="en-US" u="sng"/>
              <a:t>.</a:t>
            </a:r>
            <a:r>
              <a:rPr lang="en-US"/>
              <a:t>, 2001). Accordingly, we can say that </a:t>
            </a:r>
            <a:r>
              <a:rPr lang="en-US" i="1"/>
              <a:t>evidence-based practices</a:t>
            </a:r>
            <a:r>
              <a:rPr lang="en-US"/>
              <a:t> were identified for the treatment of persons with severe mental illness through efficacy trials meeting these four criteria.</a:t>
            </a:r>
          </a:p>
          <a:p>
            <a:endParaRPr 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CBB0EB3-5A13-4735-B3C3-B4115013C5DE}" type="slidenum">
              <a:rPr lang="en-US"/>
              <a:pPr/>
              <a:t>83</a:t>
            </a:fld>
            <a:endParaRPr lang="en-US"/>
          </a:p>
        </p:txBody>
      </p:sp>
      <p:sp>
        <p:nvSpPr>
          <p:cNvPr id="145410" name="Rectangle 2"/>
          <p:cNvSpPr>
            <a:spLocks noGrp="1" noRot="1" noChangeAspect="1" noChangeArrowheads="1" noTextEdit="1"/>
          </p:cNvSpPr>
          <p:nvPr>
            <p:ph type="sldImg"/>
          </p:nvPr>
        </p:nvSpPr>
        <p:spPr>
          <a:ln/>
        </p:spPr>
      </p:sp>
      <p:sp>
        <p:nvSpPr>
          <p:cNvPr id="145411" name="Rectangle 3"/>
          <p:cNvSpPr>
            <a:spLocks noGrp="1" noChangeArrowheads="1"/>
          </p:cNvSpPr>
          <p:nvPr>
            <p:ph type="body" idx="1"/>
          </p:nvPr>
        </p:nvSpPr>
        <p:spPr/>
        <p:txBody>
          <a:bodyPr/>
          <a:lstStyle/>
          <a:p>
            <a:r>
              <a:rPr lang="en-US"/>
              <a:t>To be considered an evidence-based practice four selection criteria were used: the treatment practices had been standardized through manuals or guidelines; the treatment practices had been evaluated with controlled research designs; through the use of objective measures important outcomes were demonstrated; and, the research was conducted by different research teams (Torrey et al</a:t>
            </a:r>
            <a:r>
              <a:rPr lang="en-US" u="sng"/>
              <a:t>.</a:t>
            </a:r>
            <a:r>
              <a:rPr lang="en-US"/>
              <a:t>, 2001). Accordingly, we can say that </a:t>
            </a:r>
            <a:r>
              <a:rPr lang="en-US" i="1"/>
              <a:t>evidence-based practices</a:t>
            </a:r>
            <a:r>
              <a:rPr lang="en-US"/>
              <a:t> were identified for the treatment of persons with severe mental illness through efficacy trials meeting these four criteria.</a:t>
            </a:r>
          </a:p>
          <a:p>
            <a:endParaRPr 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84</a:t>
            </a:fld>
            <a:endParaRPr lang="en-US"/>
          </a:p>
        </p:txBody>
      </p:sp>
    </p:spTree>
    <p:extLst>
      <p:ext uri="{BB962C8B-B14F-4D97-AF65-F5344CB8AC3E}">
        <p14:creationId xmlns:p14="http://schemas.microsoft.com/office/powerpoint/2010/main" val="191730869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85</a:t>
            </a:fld>
            <a:endParaRPr lang="en-US"/>
          </a:p>
        </p:txBody>
      </p:sp>
    </p:spTree>
    <p:extLst>
      <p:ext uri="{BB962C8B-B14F-4D97-AF65-F5344CB8AC3E}">
        <p14:creationId xmlns:p14="http://schemas.microsoft.com/office/powerpoint/2010/main" val="1917308698"/>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86</a:t>
            </a:fld>
            <a:endParaRPr lang="en-US"/>
          </a:p>
        </p:txBody>
      </p:sp>
    </p:spTree>
    <p:extLst>
      <p:ext uri="{BB962C8B-B14F-4D97-AF65-F5344CB8AC3E}">
        <p14:creationId xmlns:p14="http://schemas.microsoft.com/office/powerpoint/2010/main" val="1917308698"/>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87</a:t>
            </a:fld>
            <a:endParaRPr lang="en-US"/>
          </a:p>
        </p:txBody>
      </p:sp>
    </p:spTree>
    <p:extLst>
      <p:ext uri="{BB962C8B-B14F-4D97-AF65-F5344CB8AC3E}">
        <p14:creationId xmlns:p14="http://schemas.microsoft.com/office/powerpoint/2010/main" val="411632111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r>
              <a:rPr lang="en-US" sz="1200" dirty="0" smtClean="0"/>
              <a:t/>
            </a:r>
            <a:br>
              <a:rPr lang="en-US" sz="1200" dirty="0" smtClean="0"/>
            </a:br>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88</a:t>
            </a:fld>
            <a:endParaRPr lang="en-US"/>
          </a:p>
        </p:txBody>
      </p:sp>
    </p:spTree>
    <p:extLst>
      <p:ext uri="{BB962C8B-B14F-4D97-AF65-F5344CB8AC3E}">
        <p14:creationId xmlns:p14="http://schemas.microsoft.com/office/powerpoint/2010/main" val="1165215900"/>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90</a:t>
            </a:fld>
            <a:endParaRPr lang="en-US"/>
          </a:p>
        </p:txBody>
      </p:sp>
    </p:spTree>
    <p:extLst>
      <p:ext uri="{BB962C8B-B14F-4D97-AF65-F5344CB8AC3E}">
        <p14:creationId xmlns:p14="http://schemas.microsoft.com/office/powerpoint/2010/main" val="116521590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91</a:t>
            </a:fld>
            <a:endParaRPr lang="en-US"/>
          </a:p>
        </p:txBody>
      </p:sp>
    </p:spTree>
    <p:extLst>
      <p:ext uri="{BB962C8B-B14F-4D97-AF65-F5344CB8AC3E}">
        <p14:creationId xmlns:p14="http://schemas.microsoft.com/office/powerpoint/2010/main" val="1165215900"/>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92</a:t>
            </a:fld>
            <a:endParaRPr lang="en-US"/>
          </a:p>
        </p:txBody>
      </p:sp>
    </p:spTree>
    <p:extLst>
      <p:ext uri="{BB962C8B-B14F-4D97-AF65-F5344CB8AC3E}">
        <p14:creationId xmlns:p14="http://schemas.microsoft.com/office/powerpoint/2010/main" val="11652159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4EBED4A-E183-4B37-80EC-E3BF9AAD2F89}" type="slidenum">
              <a:rPr lang="en-US"/>
              <a:pPr/>
              <a:t>12</a:t>
            </a:fld>
            <a:endParaRPr lang="en-US"/>
          </a:p>
        </p:txBody>
      </p:sp>
      <p:sp>
        <p:nvSpPr>
          <p:cNvPr id="184322" name="Rectangle 2"/>
          <p:cNvSpPr>
            <a:spLocks noGrp="1" noRot="1" noChangeAspect="1" noChangeArrowheads="1" noTextEdit="1"/>
          </p:cNvSpPr>
          <p:nvPr>
            <p:ph type="sldImg"/>
          </p:nvPr>
        </p:nvSpPr>
        <p:spPr>
          <a:ln/>
        </p:spPr>
      </p:sp>
      <p:sp>
        <p:nvSpPr>
          <p:cNvPr id="184323" name="Rectangle 3"/>
          <p:cNvSpPr>
            <a:spLocks noGrp="1" noChangeArrowheads="1"/>
          </p:cNvSpPr>
          <p:nvPr>
            <p:ph type="body" idx="1"/>
          </p:nvPr>
        </p:nvSpPr>
        <p:spPr/>
        <p:txBody>
          <a:bodyPr/>
          <a:lstStyle/>
          <a:p>
            <a:r>
              <a:rPr lang="en-US" b="1" i="1"/>
              <a:t>What is evidence-based direct practice?</a:t>
            </a:r>
          </a:p>
          <a:p>
            <a:r>
              <a:rPr lang="en-US"/>
              <a:t>Evidence-based direct practice deals with problems of specific client units. These client units can be specific communities, groups, families, or individuals. In direct practice the problems are those of identifiable, concrete clients in need of some type of assessment, intervention, preventative, or evaluative service. In direct practice the questions that an evidence-based practitioner asks are questions that have to do with here-and-now practice choices that must be made for specific clients.</a:t>
            </a: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pPr>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93</a:t>
            </a:fld>
            <a:endParaRPr lang="en-US"/>
          </a:p>
        </p:txBody>
      </p:sp>
    </p:spTree>
    <p:extLst>
      <p:ext uri="{BB962C8B-B14F-4D97-AF65-F5344CB8AC3E}">
        <p14:creationId xmlns:p14="http://schemas.microsoft.com/office/powerpoint/2010/main" val="1165215900"/>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94</a:t>
            </a:fld>
            <a:endParaRPr lang="en-US"/>
          </a:p>
        </p:txBody>
      </p:sp>
    </p:spTree>
    <p:extLst>
      <p:ext uri="{BB962C8B-B14F-4D97-AF65-F5344CB8AC3E}">
        <p14:creationId xmlns:p14="http://schemas.microsoft.com/office/powerpoint/2010/main" val="1622541775"/>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US" sz="1200" dirty="0" smtClean="0"/>
          </a:p>
        </p:txBody>
      </p:sp>
      <p:sp>
        <p:nvSpPr>
          <p:cNvPr id="4" name="Slide Number Placeholder 3"/>
          <p:cNvSpPr>
            <a:spLocks noGrp="1"/>
          </p:cNvSpPr>
          <p:nvPr>
            <p:ph type="sldNum" sz="quarter" idx="10"/>
          </p:nvPr>
        </p:nvSpPr>
        <p:spPr/>
        <p:txBody>
          <a:bodyPr/>
          <a:lstStyle/>
          <a:p>
            <a:fld id="{AC3E3FA9-1538-44B2-8310-BBCC11F44B52}" type="slidenum">
              <a:rPr lang="en-US" smtClean="0"/>
              <a:t>95</a:t>
            </a:fld>
            <a:endParaRPr lang="en-US"/>
          </a:p>
        </p:txBody>
      </p:sp>
    </p:spTree>
    <p:extLst>
      <p:ext uri="{BB962C8B-B14F-4D97-AF65-F5344CB8AC3E}">
        <p14:creationId xmlns:p14="http://schemas.microsoft.com/office/powerpoint/2010/main" val="1622541775"/>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97</a:t>
            </a:fld>
            <a:endParaRPr lang="en-US"/>
          </a:p>
        </p:txBody>
      </p:sp>
    </p:spTree>
    <p:extLst>
      <p:ext uri="{BB962C8B-B14F-4D97-AF65-F5344CB8AC3E}">
        <p14:creationId xmlns:p14="http://schemas.microsoft.com/office/powerpoint/2010/main" val="31479975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3E3FA9-1538-44B2-8310-BBCC11F44B52}" type="slidenum">
              <a:rPr lang="en-US" smtClean="0"/>
              <a:t>99</a:t>
            </a:fld>
            <a:endParaRPr lang="en-US"/>
          </a:p>
        </p:txBody>
      </p:sp>
    </p:spTree>
    <p:extLst>
      <p:ext uri="{BB962C8B-B14F-4D97-AF65-F5344CB8AC3E}">
        <p14:creationId xmlns:p14="http://schemas.microsoft.com/office/powerpoint/2010/main" val="17652487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398DBC9-F13B-440C-9FAB-0A6E09CAC497}" type="slidenum">
              <a:rPr lang="en-US"/>
              <a:pPr/>
              <a:t>14</a:t>
            </a:fld>
            <a:endParaRPr lang="en-US"/>
          </a:p>
        </p:txBody>
      </p:sp>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p:txBody>
          <a:bodyPr/>
          <a:lstStyle/>
          <a:p>
            <a:r>
              <a:rPr lang="en-US" dirty="0" smtClean="0"/>
              <a:t>In </a:t>
            </a:r>
            <a:r>
              <a:rPr lang="en-US" dirty="0"/>
              <a:t>social work Leonard Gibbs has defined evidence-based practice as:</a:t>
            </a:r>
          </a:p>
          <a:p>
            <a:r>
              <a:rPr lang="en-US" dirty="0"/>
              <a:t>Placing the client’s benefits first, evidence-based practitioners adopt a process of lifelong learning that involves continually posing specific questions of direct practical importance to clients, searching objectively and efficiently for the current best evidence relative to each question, and taking appropriate action guided by evidence (Gibbs, et al., 2003).</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E03FC3B-574F-46E9-B791-5B24BA3939FA}" type="slidenum">
              <a:rPr lang="en-US"/>
              <a:pPr fontAlgn="base">
                <a:spcBef>
                  <a:spcPct val="0"/>
                </a:spcBef>
                <a:spcAft>
                  <a:spcPct val="0"/>
                </a:spcAft>
              </a:pPr>
              <a:t>15</a:t>
            </a:fld>
            <a:endParaRPr lang="en-US"/>
          </a:p>
        </p:txBody>
      </p:sp>
      <p:sp>
        <p:nvSpPr>
          <p:cNvPr id="77827" name="Rectangle 2"/>
          <p:cNvSpPr>
            <a:spLocks noGrp="1" noRot="1" noChangeAspect="1" noChangeArrowheads="1" noTextEdit="1"/>
          </p:cNvSpPr>
          <p:nvPr>
            <p:ph type="sldImg"/>
          </p:nvPr>
        </p:nvSpPr>
        <p:spPr bwMode="auto">
          <a:noFill/>
          <a:ln>
            <a:solidFill>
              <a:srgbClr val="000000"/>
            </a:solidFill>
            <a:miter lim="800000"/>
            <a:headEnd/>
            <a:tailEnd/>
          </a:ln>
        </p:spPr>
      </p:sp>
      <p:sp>
        <p:nvSpPr>
          <p:cNvPr id="77828" name="Rectangle 4"/>
          <p:cNvSpPr>
            <a:spLocks noGrp="1" noChangeArrowheads="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F662A8F1-E36B-4516-BA50-6F6E42121D20}" type="datetimeFigureOut">
              <a:rPr lang="en-US" smtClean="0"/>
              <a:t>8/20/2011</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46315B91-09B9-4CD1-897A-5195E5F3A801}"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315B91-09B9-4CD1-897A-5195E5F3A801}"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315B91-09B9-4CD1-897A-5195E5F3A801}"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315B91-09B9-4CD1-897A-5195E5F3A801}" type="slidenum">
              <a:rPr lang="en-US" smtClean="0"/>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46315B91-09B9-4CD1-897A-5195E5F3A801}" type="slidenum">
              <a:rPr lang="en-US" smtClean="0"/>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6315B91-09B9-4CD1-897A-5195E5F3A801}" type="slidenum">
              <a:rPr lang="en-US" smtClean="0"/>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46315B91-09B9-4CD1-897A-5195E5F3A8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Ref idx="1002">
        <a:schemeClr val="bg1"/>
      </p:bgRef>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46315B91-09B9-4CD1-897A-5195E5F3A801}" type="slidenum">
              <a:rPr lang="en-US" smtClean="0"/>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662A8F1-E36B-4516-BA50-6F6E42121D20}" type="datetimeFigureOut">
              <a:rPr lang="en-US" smtClean="0"/>
              <a:t>8/20/2011</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46315B91-09B9-4CD1-897A-5195E5F3A801}"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3">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F662A8F1-E36B-4516-BA50-6F6E42121D20}" type="datetimeFigureOut">
              <a:rPr lang="en-US" smtClean="0"/>
              <a:t>8/20/2011</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46315B91-09B9-4CD1-897A-5195E5F3A801}"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F662A8F1-E36B-4516-BA50-6F6E42121D20}" type="datetimeFigureOut">
              <a:rPr lang="en-US" smtClean="0"/>
              <a:t>8/20/2011</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46315B91-09B9-4CD1-897A-5195E5F3A801}" type="slidenum">
              <a:rPr lang="en-US" smtClean="0"/>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662A8F1-E36B-4516-BA50-6F6E42121D20}" type="datetimeFigureOut">
              <a:rPr lang="en-US" smtClean="0"/>
              <a:t>8/20/2011</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6315B91-09B9-4CD1-897A-5195E5F3A801}"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2" Type="http://schemas.openxmlformats.org/officeDocument/2006/relationships/hyperlink" Target="Handout%2014%20References%20on%20Teaching%20EBP%20in%20Social%20Work.docx" TargetMode="External"/><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hyperlink" Target="http://www.oxfordbibliographiesonline.com/" TargetMode="Externa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hyperlink" Target="http://www.columbia.edu/cu/musher/EBP%20Resources.htm" TargetMode="External"/><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hyperlink" Target="http://www.danya.com/reach/" TargetMode="External"/><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3" Type="http://schemas.openxmlformats.org/officeDocument/2006/relationships/hyperlink" Target="http://dev.nogginlabs.com/Northwestern/ebbp/implementation/beta/DummyLMS.html" TargetMode="External"/><Relationship Id="rId2" Type="http://schemas.openxmlformats.org/officeDocument/2006/relationships/hyperlink" Target="http://www.ebbp.org/" TargetMode="External"/><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hyperlink" Target="http://www.evidence.brookscole.com/" TargetMode="Externa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andout%201%20Defining%20Evidence-based%20Practice.docx"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andout%202%20Three%20Circles%20Model%20of%20EBBP.docx"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7.xml"/><Relationship Id="rId4" Type="http://schemas.openxmlformats.org/officeDocument/2006/relationships/hyperlink" Target="http://www.ebbp.org/ebbp.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andout%203%20Five%20Steps%20of%20EBP.docx"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andout%204%20Six%20EBP%20Competency%20Areas.docx" TargetMode="External"/><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andout%205%20COPES%20Examples.docx"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andout%2015%20Issues%20for%20Discussion.docx"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hyperlink" Target="http://ebbp.nogginlabs.com/upload/launchcourse.php" TargetMode="External"/><Relationship Id="rId2" Type="http://schemas.openxmlformats.org/officeDocument/2006/relationships/notesSlide" Target="../notesSlides/notesSlide35.xml"/><Relationship Id="rId1" Type="http://schemas.openxmlformats.org/officeDocument/2006/relationships/slideLayout" Target="../slideLayouts/slideLayout9.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cebc4cw.org/ratings/scientific-rating-scale/"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hyperlink" Target="http://www.cebc4cw.org/ratings/child-welfare-relevance-ratings/" TargetMode="Externa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openxmlformats.org/officeDocument/2006/relationships/hyperlink" Target="Handout%206%20on%20Grading%20Systems,%20Guidelines%20and%20Best%20Practice%20Examples.docx" TargetMode="External"/><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3" Type="http://schemas.openxmlformats.org/officeDocument/2006/relationships/hyperlink" Target="http://www.guideline.gov/index.aspx" TargetMode="External"/><Relationship Id="rId2" Type="http://schemas.openxmlformats.org/officeDocument/2006/relationships/notesSlide" Target="../notesSlides/notesSlide72.xml"/><Relationship Id="rId1" Type="http://schemas.openxmlformats.org/officeDocument/2006/relationships/slideLayout" Target="../slideLayouts/slideLayout2.xml"/><Relationship Id="rId4" Type="http://schemas.openxmlformats.org/officeDocument/2006/relationships/hyperlink" Target="http://www.uspreventiveservicestaskforce.org/uspstf/grades.htm" TargetMode="Externa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8" Type="http://schemas.openxmlformats.org/officeDocument/2006/relationships/hyperlink" Target="Handout%208%20REACH%20Search%20Boolean%20Terms.docx" TargetMode="External"/><Relationship Id="rId13" Type="http://schemas.openxmlformats.org/officeDocument/2006/relationships/hyperlink" Target="Handout%2013%20REACH%20Search%20Terms%20Form%20Completed%20Macro.docx" TargetMode="External"/><Relationship Id="rId3" Type="http://schemas.openxmlformats.org/officeDocument/2006/relationships/hyperlink" Target="http://oxfordbibliographiesonline.com/view/document/obo-9780195389678/obo-9780195389678-0043.xml?rskey=2Kk0JL&amp;result=5&amp;q" TargetMode="External"/><Relationship Id="rId7" Type="http://schemas.openxmlformats.org/officeDocument/2006/relationships/hyperlink" Target="Handout%207%20REACH%20Search%20Sources.docx" TargetMode="External"/><Relationship Id="rId12" Type="http://schemas.openxmlformats.org/officeDocument/2006/relationships/hyperlink" Target="Handout%2012%20REACH%20Search%20Terms%20Form%20Completed%20Micro.docx" TargetMode="External"/><Relationship Id="rId2" Type="http://schemas.openxmlformats.org/officeDocument/2006/relationships/notesSlide" Target="../notesSlides/notesSlide73.xml"/><Relationship Id="rId1" Type="http://schemas.openxmlformats.org/officeDocument/2006/relationships/slideLayout" Target="../slideLayouts/slideLayout2.xml"/><Relationship Id="rId6" Type="http://schemas.openxmlformats.org/officeDocument/2006/relationships/hyperlink" Target="http://www.danya.com/reach/" TargetMode="External"/><Relationship Id="rId11" Type="http://schemas.openxmlformats.org/officeDocument/2006/relationships/hyperlink" Target="Handout%2011%20REACH%20Search%20Boolean%20TermsMacro%20Example.docx" TargetMode="External"/><Relationship Id="rId5" Type="http://schemas.openxmlformats.org/officeDocument/2006/relationships/hyperlink" Target="http://www.columbia.edu/cu/musher/EBP%20Resources.htm" TargetMode="External"/><Relationship Id="rId10" Type="http://schemas.openxmlformats.org/officeDocument/2006/relationships/hyperlink" Target="Handout%2010%20REACH%20Search%20Boolean%20TermsMicro%20Example.docx" TargetMode="External"/><Relationship Id="rId4" Type="http://schemas.openxmlformats.org/officeDocument/2006/relationships/hyperlink" Target="http://www.ebbp.org/training.html" TargetMode="External"/><Relationship Id="rId9" Type="http://schemas.openxmlformats.org/officeDocument/2006/relationships/hyperlink" Target="Handout%209%20REACH%20Search%20Terms%20MOLES.docx" TargetMode="Externa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19201"/>
            <a:ext cx="7772400" cy="2381250"/>
          </a:xfrm>
        </p:spPr>
        <p:txBody>
          <a:bodyPr>
            <a:normAutofit fontScale="90000"/>
          </a:bodyPr>
          <a:lstStyle/>
          <a:p>
            <a:r>
              <a:rPr lang="en-US" b="1" dirty="0" smtClean="0"/>
              <a:t>Evidence Based Social Work Practice (EBSWP) Workshop</a:t>
            </a:r>
            <a:r>
              <a:rPr lang="en-US" dirty="0" smtClean="0"/>
              <a:t/>
            </a:r>
            <a:br>
              <a:rPr lang="en-US" dirty="0" smtClean="0"/>
            </a:br>
            <a:r>
              <a:rPr lang="en-US" b="1" dirty="0" smtClean="0"/>
              <a:t>August 22, 2011</a:t>
            </a:r>
            <a:endParaRPr lang="en-US" dirty="0"/>
          </a:p>
        </p:txBody>
      </p:sp>
      <p:sp>
        <p:nvSpPr>
          <p:cNvPr id="3" name="Subtitle 2"/>
          <p:cNvSpPr>
            <a:spLocks noGrp="1"/>
          </p:cNvSpPr>
          <p:nvPr>
            <p:ph type="subTitle" idx="1"/>
          </p:nvPr>
        </p:nvSpPr>
        <p:spPr/>
        <p:txBody>
          <a:bodyPr>
            <a:normAutofit fontScale="92500" lnSpcReduction="20000"/>
          </a:bodyPr>
          <a:lstStyle/>
          <a:p>
            <a:pPr algn="ctr"/>
            <a:r>
              <a:rPr lang="en-US" dirty="0" err="1" smtClean="0"/>
              <a:t>Gallaudet</a:t>
            </a:r>
            <a:r>
              <a:rPr lang="en-US" dirty="0" smtClean="0"/>
              <a:t> University</a:t>
            </a:r>
          </a:p>
          <a:p>
            <a:pPr algn="ctr"/>
            <a:r>
              <a:rPr lang="en-US" dirty="0" smtClean="0"/>
              <a:t>School of Social Work</a:t>
            </a:r>
          </a:p>
          <a:p>
            <a:pPr algn="ctr"/>
            <a:r>
              <a:rPr lang="en-US" dirty="0" smtClean="0"/>
              <a:t>Edward J Mullen</a:t>
            </a:r>
            <a:endParaRPr lang="en-US" dirty="0"/>
          </a:p>
        </p:txBody>
      </p:sp>
    </p:spTree>
    <p:extLst>
      <p:ext uri="{BB962C8B-B14F-4D97-AF65-F5344CB8AC3E}">
        <p14:creationId xmlns:p14="http://schemas.microsoft.com/office/powerpoint/2010/main" val="36982379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3" name="Rectangle 3"/>
          <p:cNvSpPr>
            <a:spLocks noGrp="1" noChangeArrowheads="1"/>
          </p:cNvSpPr>
          <p:nvPr>
            <p:ph idx="1"/>
          </p:nvPr>
        </p:nvSpPr>
        <p:spPr>
          <a:xfrm>
            <a:off x="457200" y="2667000"/>
            <a:ext cx="8229600" cy="3459163"/>
          </a:xfrm>
        </p:spPr>
        <p:txBody>
          <a:bodyPr/>
          <a:lstStyle/>
          <a:p>
            <a:pPr lvl="1" algn="ctr">
              <a:buFontTx/>
              <a:buNone/>
            </a:pPr>
            <a:r>
              <a:rPr lang="en-US" dirty="0"/>
              <a:t>How best to create &amp;</a:t>
            </a:r>
            <a:r>
              <a:rPr lang="en-US" dirty="0" smtClean="0"/>
              <a:t> </a:t>
            </a:r>
            <a:r>
              <a:rPr lang="en-US" dirty="0"/>
              <a:t>sustain an organizational environment so as to move the organization toward policy-based outcomes?</a:t>
            </a:r>
          </a:p>
        </p:txBody>
      </p:sp>
      <p:sp>
        <p:nvSpPr>
          <p:cNvPr id="158722" name="Rectangle 2"/>
          <p:cNvSpPr>
            <a:spLocks noGrp="1" noChangeArrowheads="1"/>
          </p:cNvSpPr>
          <p:nvPr>
            <p:ph type="title"/>
          </p:nvPr>
        </p:nvSpPr>
        <p:spPr>
          <a:xfrm>
            <a:off x="457200" y="274638"/>
            <a:ext cx="8229600" cy="1858962"/>
          </a:xfrm>
        </p:spPr>
        <p:txBody>
          <a:bodyPr/>
          <a:lstStyle/>
          <a:p>
            <a:r>
              <a:rPr lang="en-US" sz="4000" b="1" i="1" dirty="0"/>
              <a:t>An </a:t>
            </a:r>
            <a:r>
              <a:rPr lang="en-US" sz="4000" b="1" i="1" dirty="0" smtClean="0"/>
              <a:t>Evidence-based </a:t>
            </a:r>
            <a:r>
              <a:rPr lang="en-US" sz="4000" i="1" dirty="0"/>
              <a:t>M</a:t>
            </a:r>
            <a:r>
              <a:rPr lang="en-US" sz="4000" b="1" i="1" dirty="0" smtClean="0"/>
              <a:t>anagement </a:t>
            </a:r>
            <a:r>
              <a:rPr lang="en-US" sz="4000" i="1" dirty="0"/>
              <a:t>Q</a:t>
            </a:r>
            <a:r>
              <a:rPr lang="en-US" sz="4000" b="1" i="1" dirty="0" smtClean="0"/>
              <a:t>uestion</a:t>
            </a:r>
            <a:r>
              <a:rPr lang="en-US" sz="4000" b="1" i="1" dirty="0"/>
              <a:t>:</a:t>
            </a:r>
          </a:p>
        </p:txBody>
      </p:sp>
    </p:spTree>
    <p:extLst>
      <p:ext uri="{BB962C8B-B14F-4D97-AF65-F5344CB8AC3E}">
        <p14:creationId xmlns:p14="http://schemas.microsoft.com/office/powerpoint/2010/main" val="5154509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872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562600"/>
          </a:xfrm>
        </p:spPr>
        <p:txBody>
          <a:bodyPr>
            <a:normAutofit/>
          </a:bodyPr>
          <a:lstStyle/>
          <a:p>
            <a:r>
              <a:rPr lang="en-US" sz="2400" dirty="0" smtClean="0"/>
              <a:t>EBM was developed in 1990’s as a curricular framework for training medical residents at Department of Medicine, McMaster University, Canada</a:t>
            </a:r>
          </a:p>
          <a:p>
            <a:r>
              <a:rPr lang="en-US" sz="2400" dirty="0" smtClean="0"/>
              <a:t>Training program was organized to teach residents:</a:t>
            </a:r>
          </a:p>
          <a:p>
            <a:pPr lvl="1"/>
            <a:r>
              <a:rPr lang="en-US" sz="2400" dirty="0" smtClean="0"/>
              <a:t>To develop an attitude of “enlightened skepticism” toward application of diagnostic, therapeutic, </a:t>
            </a:r>
            <a:r>
              <a:rPr lang="en-US" sz="2400" dirty="0"/>
              <a:t>&amp;</a:t>
            </a:r>
            <a:r>
              <a:rPr lang="en-US" sz="2400" dirty="0" smtClean="0"/>
              <a:t> prognostic technologies</a:t>
            </a:r>
          </a:p>
          <a:p>
            <a:pPr lvl="1"/>
            <a:r>
              <a:rPr lang="en-US" sz="2400" dirty="0" smtClean="0"/>
              <a:t>To be aware of evidence on which one’s practice is based, soundness of evidence, &amp; strength of inference evidence permits</a:t>
            </a:r>
          </a:p>
          <a:p>
            <a:pPr lvl="1"/>
            <a:r>
              <a:rPr lang="en-US" sz="2400" dirty="0" smtClean="0"/>
              <a:t>To develop skills in what later was called 5A’s</a:t>
            </a:r>
          </a:p>
          <a:p>
            <a:endParaRPr lang="en-US" dirty="0"/>
          </a:p>
        </p:txBody>
      </p:sp>
      <p:sp>
        <p:nvSpPr>
          <p:cNvPr id="3" name="Title 2"/>
          <p:cNvSpPr>
            <a:spLocks noGrp="1"/>
          </p:cNvSpPr>
          <p:nvPr>
            <p:ph type="title"/>
          </p:nvPr>
        </p:nvSpPr>
        <p:spPr>
          <a:xfrm>
            <a:off x="457200" y="274638"/>
            <a:ext cx="8229600" cy="563562"/>
          </a:xfrm>
        </p:spPr>
        <p:txBody>
          <a:bodyPr>
            <a:normAutofit fontScale="90000"/>
          </a:bodyPr>
          <a:lstStyle/>
          <a:p>
            <a:pPr algn="ctr"/>
            <a:r>
              <a:rPr lang="en-US" sz="3200" dirty="0" smtClean="0"/>
              <a:t>EBP Curriculum &amp; Pedagogy</a:t>
            </a:r>
            <a:endParaRPr lang="en-US" sz="3200" dirty="0"/>
          </a:p>
        </p:txBody>
      </p:sp>
    </p:spTree>
    <p:extLst>
      <p:ext uri="{BB962C8B-B14F-4D97-AF65-F5344CB8AC3E}">
        <p14:creationId xmlns:p14="http://schemas.microsoft.com/office/powerpoint/2010/main" val="4273258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lstStyle/>
          <a:p>
            <a:r>
              <a:rPr lang="en-US" sz="3600" dirty="0"/>
              <a:t>The major text on EBM is focused on both practicing &amp; teaching EBM</a:t>
            </a:r>
          </a:p>
          <a:p>
            <a:pPr lvl="1"/>
            <a:r>
              <a:rPr lang="en-US" sz="3600" dirty="0" smtClean="0"/>
              <a:t>(</a:t>
            </a:r>
            <a:r>
              <a:rPr lang="en-US" sz="3600" i="1" dirty="0" smtClean="0"/>
              <a:t>Evidence-Based </a:t>
            </a:r>
            <a:r>
              <a:rPr lang="en-US" sz="3600" i="1" dirty="0"/>
              <a:t>Medicine: How to Practice and Teach EBM</a:t>
            </a:r>
            <a:r>
              <a:rPr lang="en-US" sz="3600" dirty="0" smtClean="0"/>
              <a:t>)</a:t>
            </a:r>
          </a:p>
          <a:p>
            <a:r>
              <a:rPr lang="en-US" sz="3600" dirty="0"/>
              <a:t>S</a:t>
            </a:r>
            <a:r>
              <a:rPr lang="en-US" sz="3600" dirty="0" smtClean="0"/>
              <a:t>uggested methods are based on collective experience of clinical teachers of EBM</a:t>
            </a:r>
            <a:endParaRPr lang="en-US" sz="3600" dirty="0"/>
          </a:p>
          <a:p>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r>
              <a:rPr lang="en-US" dirty="0" smtClean="0"/>
              <a:t>Suggestions for Teaching Methods </a:t>
            </a:r>
            <a:endParaRPr lang="en-US" dirty="0"/>
          </a:p>
        </p:txBody>
      </p:sp>
    </p:spTree>
    <p:extLst>
      <p:ext uri="{BB962C8B-B14F-4D97-AF65-F5344CB8AC3E}">
        <p14:creationId xmlns:p14="http://schemas.microsoft.com/office/powerpoint/2010/main" val="26422682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410200"/>
          </a:xfrm>
        </p:spPr>
        <p:txBody>
          <a:bodyPr>
            <a:noAutofit/>
          </a:bodyPr>
          <a:lstStyle/>
          <a:p>
            <a:pPr lvl="2"/>
            <a:r>
              <a:rPr lang="en-US" sz="3200" dirty="0" smtClean="0"/>
              <a:t>“One </a:t>
            </a:r>
            <a:r>
              <a:rPr lang="en-US" sz="3200" dirty="0"/>
              <a:t>solution for the problem of obsolescence of professional education is “problem-based learning” or “learning by inquiry”. That is, when confronted by a clinical question for which we are unsure of the current best answer, we need to develop the habit of looking for the current best answer as efficiently as possible</a:t>
            </a:r>
            <a:r>
              <a:rPr lang="en-US" sz="3200" dirty="0" smtClean="0"/>
              <a:t>.” – </a:t>
            </a:r>
            <a:r>
              <a:rPr lang="en-US" sz="3200" dirty="0" err="1" smtClean="0"/>
              <a:t>Struas</a:t>
            </a:r>
            <a:r>
              <a:rPr lang="en-US" sz="3200" dirty="0" smtClean="0"/>
              <a:t>, et al, 31.</a:t>
            </a:r>
          </a:p>
        </p:txBody>
      </p:sp>
      <p:sp>
        <p:nvSpPr>
          <p:cNvPr id="3" name="Title 2"/>
          <p:cNvSpPr>
            <a:spLocks noGrp="1"/>
          </p:cNvSpPr>
          <p:nvPr>
            <p:ph type="title"/>
          </p:nvPr>
        </p:nvSpPr>
        <p:spPr>
          <a:xfrm>
            <a:off x="457200" y="274638"/>
            <a:ext cx="8229600" cy="868362"/>
          </a:xfrm>
        </p:spPr>
        <p:txBody>
          <a:bodyPr>
            <a:normAutofit fontScale="90000"/>
          </a:bodyPr>
          <a:lstStyle/>
          <a:p>
            <a:r>
              <a:rPr lang="en-US" sz="3200" dirty="0" smtClean="0"/>
              <a:t>Typically EBP Educators Use Problem-based Learning</a:t>
            </a:r>
            <a:endParaRPr lang="en-US" sz="3200" dirty="0"/>
          </a:p>
        </p:txBody>
      </p:sp>
    </p:spTree>
    <p:extLst>
      <p:ext uri="{BB962C8B-B14F-4D97-AF65-F5344CB8AC3E}">
        <p14:creationId xmlns:p14="http://schemas.microsoft.com/office/powerpoint/2010/main" val="3807695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81200"/>
            <a:ext cx="8229600" cy="3962400"/>
          </a:xfrm>
        </p:spPr>
        <p:txBody>
          <a:bodyPr>
            <a:normAutofit/>
          </a:bodyPr>
          <a:lstStyle/>
          <a:p>
            <a:r>
              <a:rPr lang="en-US" sz="3600" dirty="0" smtClean="0"/>
              <a:t>Role model EBP</a:t>
            </a:r>
          </a:p>
          <a:p>
            <a:r>
              <a:rPr lang="en-US" sz="3600" dirty="0" smtClean="0"/>
              <a:t>Teaching practice using evidence</a:t>
            </a:r>
          </a:p>
          <a:p>
            <a:r>
              <a:rPr lang="en-US" sz="3600" dirty="0" smtClean="0"/>
              <a:t>Teaching specific EBP skills</a:t>
            </a:r>
          </a:p>
          <a:p>
            <a:pPr lvl="1"/>
            <a:r>
              <a:rPr lang="en-US" sz="2800" dirty="0" smtClean="0"/>
              <a:t>(Shown in table on next slide for teaching clinical medicine residents)</a:t>
            </a:r>
            <a:endParaRPr lang="en-US" sz="2800" dirty="0"/>
          </a:p>
        </p:txBody>
      </p:sp>
      <p:sp>
        <p:nvSpPr>
          <p:cNvPr id="3" name="Title 2"/>
          <p:cNvSpPr>
            <a:spLocks noGrp="1"/>
          </p:cNvSpPr>
          <p:nvPr>
            <p:ph type="title"/>
          </p:nvPr>
        </p:nvSpPr>
        <p:spPr>
          <a:xfrm>
            <a:off x="457200" y="274638"/>
            <a:ext cx="8229600" cy="563562"/>
          </a:xfrm>
        </p:spPr>
        <p:txBody>
          <a:bodyPr>
            <a:noAutofit/>
          </a:bodyPr>
          <a:lstStyle/>
          <a:p>
            <a:r>
              <a:rPr lang="en-US" sz="4000" dirty="0" smtClean="0"/>
              <a:t>Teaching Modes Used in EBP</a:t>
            </a:r>
            <a:endParaRPr lang="en-US" sz="4000" dirty="0"/>
          </a:p>
        </p:txBody>
      </p:sp>
    </p:spTree>
    <p:extLst>
      <p:ext uri="{BB962C8B-B14F-4D97-AF65-F5344CB8AC3E}">
        <p14:creationId xmlns:p14="http://schemas.microsoft.com/office/powerpoint/2010/main" val="3852118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09600" y="228600"/>
            <a:ext cx="7848600" cy="6248400"/>
          </a:xfrm>
        </p:spPr>
      </p:pic>
      <p:sp>
        <p:nvSpPr>
          <p:cNvPr id="2" name="Title 1"/>
          <p:cNvSpPr>
            <a:spLocks noGrp="1"/>
          </p:cNvSpPr>
          <p:nvPr>
            <p:ph type="title"/>
          </p:nvPr>
        </p:nvSpPr>
        <p:spPr>
          <a:xfrm>
            <a:off x="457200" y="274638"/>
            <a:ext cx="8229600" cy="45719"/>
          </a:xfrm>
        </p:spPr>
        <p:txBody>
          <a:bodyPr>
            <a:normAutofit fontScale="90000"/>
          </a:bodyPr>
          <a:lstStyle/>
          <a:p>
            <a:endParaRPr lang="en-US" dirty="0"/>
          </a:p>
        </p:txBody>
      </p:sp>
    </p:spTree>
    <p:extLst>
      <p:ext uri="{BB962C8B-B14F-4D97-AF65-F5344CB8AC3E}">
        <p14:creationId xmlns:p14="http://schemas.microsoft.com/office/powerpoint/2010/main" val="2162029633"/>
      </p:ext>
    </p:extLst>
  </p:cSld>
  <p:clrMapOvr>
    <a:masterClrMapping/>
  </p:clrMapOvr>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254691"/>
          </a:xfrm>
        </p:spPr>
        <p:txBody>
          <a:bodyPr>
            <a:normAutofit/>
          </a:bodyPr>
          <a:lstStyle/>
          <a:p>
            <a:r>
              <a:rPr lang="en-US" sz="2800" dirty="0" smtClean="0"/>
              <a:t>“Standalone </a:t>
            </a:r>
            <a:r>
              <a:rPr lang="en-US" sz="2800" dirty="0"/>
              <a:t>teaching improved knowledge but </a:t>
            </a:r>
            <a:r>
              <a:rPr lang="en-US" sz="2800" dirty="0" smtClean="0"/>
              <a:t>not skills</a:t>
            </a:r>
            <a:r>
              <a:rPr lang="en-US" sz="2800" dirty="0"/>
              <a:t>, attitudes, or </a:t>
            </a:r>
            <a:r>
              <a:rPr lang="en-US" sz="2800" dirty="0" err="1" smtClean="0"/>
              <a:t>behaviour</a:t>
            </a:r>
            <a:endParaRPr lang="en-US" sz="2800" dirty="0" smtClean="0"/>
          </a:p>
          <a:p>
            <a:r>
              <a:rPr lang="en-US" sz="2800" dirty="0" smtClean="0"/>
              <a:t>Clinically </a:t>
            </a:r>
            <a:r>
              <a:rPr lang="en-US" sz="2800" dirty="0"/>
              <a:t>integrated </a:t>
            </a:r>
            <a:r>
              <a:rPr lang="en-US" sz="2800" dirty="0" smtClean="0"/>
              <a:t>teaching improved </a:t>
            </a:r>
            <a:r>
              <a:rPr lang="en-US" sz="2800" dirty="0"/>
              <a:t>knowledge, skills, attitudes, and </a:t>
            </a:r>
            <a:r>
              <a:rPr lang="en-US" sz="2800" dirty="0" err="1" smtClean="0"/>
              <a:t>behaviour</a:t>
            </a:r>
            <a:endParaRPr lang="en-US" sz="2800" dirty="0" smtClean="0"/>
          </a:p>
          <a:p>
            <a:r>
              <a:rPr lang="en-US" sz="2800" dirty="0" smtClean="0"/>
              <a:t>Teaching </a:t>
            </a:r>
            <a:r>
              <a:rPr lang="en-US" sz="2800" dirty="0"/>
              <a:t>of evidence based medicine should </a:t>
            </a:r>
            <a:r>
              <a:rPr lang="en-US" sz="2800" dirty="0" smtClean="0"/>
              <a:t>be moved </a:t>
            </a:r>
            <a:r>
              <a:rPr lang="en-US" sz="2800" dirty="0"/>
              <a:t>from classrooms to clinical practice to </a:t>
            </a:r>
            <a:r>
              <a:rPr lang="en-US" sz="2800" dirty="0" smtClean="0"/>
              <a:t>achieve improvements </a:t>
            </a:r>
            <a:r>
              <a:rPr lang="en-US" sz="2800" dirty="0"/>
              <a:t>in substantial outcomes</a:t>
            </a:r>
            <a:r>
              <a:rPr lang="en-US" sz="2800" dirty="0" smtClean="0"/>
              <a:t>.”</a:t>
            </a:r>
          </a:p>
          <a:p>
            <a:pPr lvl="2"/>
            <a:r>
              <a:rPr lang="en-US" dirty="0" err="1"/>
              <a:t>Coomarasamy</a:t>
            </a:r>
            <a:r>
              <a:rPr lang="en-US" dirty="0"/>
              <a:t>, A., &amp; Khan, K. S. (</a:t>
            </a:r>
            <a:r>
              <a:rPr lang="en-US" dirty="0" smtClean="0"/>
              <a:t>2004)</a:t>
            </a:r>
            <a:endParaRPr lang="en-US" i="1" dirty="0"/>
          </a:p>
        </p:txBody>
      </p:sp>
      <p:sp>
        <p:nvSpPr>
          <p:cNvPr id="3" name="Title 2"/>
          <p:cNvSpPr>
            <a:spLocks noGrp="1"/>
          </p:cNvSpPr>
          <p:nvPr>
            <p:ph type="title"/>
          </p:nvPr>
        </p:nvSpPr>
        <p:spPr>
          <a:xfrm>
            <a:off x="457200" y="274638"/>
            <a:ext cx="8229600" cy="1325562"/>
          </a:xfrm>
        </p:spPr>
        <p:txBody>
          <a:bodyPr>
            <a:noAutofit/>
          </a:bodyPr>
          <a:lstStyle/>
          <a:p>
            <a:r>
              <a:rPr lang="en-US" sz="3200" dirty="0" smtClean="0"/>
              <a:t>Class &amp; Field Learning Works Best for Shaping EBP Knowledge, Attitudes, &amp; Skills</a:t>
            </a:r>
            <a:endParaRPr lang="en-US" sz="3200" dirty="0"/>
          </a:p>
        </p:txBody>
      </p:sp>
    </p:spTree>
    <p:extLst>
      <p:ext uri="{BB962C8B-B14F-4D97-AF65-F5344CB8AC3E}">
        <p14:creationId xmlns:p14="http://schemas.microsoft.com/office/powerpoint/2010/main" val="3113821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76400"/>
            <a:ext cx="8229600" cy="3886200"/>
          </a:xfrm>
        </p:spPr>
        <p:txBody>
          <a:bodyPr>
            <a:normAutofit/>
          </a:bodyPr>
          <a:lstStyle/>
          <a:p>
            <a:r>
              <a:rPr lang="en-US" sz="3600" i="1" dirty="0" smtClean="0"/>
              <a:t>Much has been written recently about teaching &amp; learning EBP in social work</a:t>
            </a:r>
          </a:p>
          <a:p>
            <a:r>
              <a:rPr lang="en-US" sz="3600" i="1" dirty="0" smtClean="0"/>
              <a:t>EBP is now required by CSWE Curriculum Policy </a:t>
            </a:r>
            <a:r>
              <a:rPr lang="en-US" sz="3600" i="1" dirty="0"/>
              <a:t>&amp;</a:t>
            </a:r>
            <a:r>
              <a:rPr lang="en-US" sz="3600" i="1" dirty="0" smtClean="0"/>
              <a:t> Accreditation Standards</a:t>
            </a:r>
          </a:p>
        </p:txBody>
      </p:sp>
      <p:sp>
        <p:nvSpPr>
          <p:cNvPr id="3" name="Title 2"/>
          <p:cNvSpPr>
            <a:spLocks noGrp="1"/>
          </p:cNvSpPr>
          <p:nvPr>
            <p:ph type="title"/>
          </p:nvPr>
        </p:nvSpPr>
        <p:spPr>
          <a:xfrm>
            <a:off x="457200" y="274638"/>
            <a:ext cx="8229600" cy="1096962"/>
          </a:xfrm>
        </p:spPr>
        <p:txBody>
          <a:bodyPr>
            <a:noAutofit/>
          </a:bodyPr>
          <a:lstStyle/>
          <a:p>
            <a:r>
              <a:rPr lang="en-US" sz="3600" i="1" dirty="0" smtClean="0"/>
              <a:t>Implications for Teaching &amp; Learning EBP in Social Work</a:t>
            </a:r>
            <a:endParaRPr lang="en-US" sz="3600" i="1" dirty="0"/>
          </a:p>
        </p:txBody>
      </p:sp>
    </p:spTree>
    <p:extLst>
      <p:ext uri="{BB962C8B-B14F-4D97-AF65-F5344CB8AC3E}">
        <p14:creationId xmlns:p14="http://schemas.microsoft.com/office/powerpoint/2010/main" val="344812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86400"/>
          </a:xfrm>
        </p:spPr>
        <p:txBody>
          <a:bodyPr>
            <a:normAutofit/>
          </a:bodyPr>
          <a:lstStyle/>
          <a:p>
            <a:pPr lvl="1">
              <a:buFont typeface="Wingdings" pitchFamily="2" charset="2"/>
              <a:buChar char="Ø"/>
            </a:pPr>
            <a:r>
              <a:rPr lang="en-US" sz="2800" i="1" dirty="0" smtClean="0"/>
              <a:t>Teach </a:t>
            </a:r>
            <a:r>
              <a:rPr lang="en-US" sz="2800" i="1" dirty="0"/>
              <a:t>students </a:t>
            </a:r>
            <a:r>
              <a:rPr lang="en-US" sz="2800" i="1" dirty="0" smtClean="0"/>
              <a:t>to </a:t>
            </a:r>
            <a:r>
              <a:rPr lang="en-US" sz="2800" i="1" dirty="0"/>
              <a:t>be lifelong </a:t>
            </a:r>
            <a:r>
              <a:rPr lang="en-US" sz="2800" i="1" dirty="0" smtClean="0"/>
              <a:t>learners</a:t>
            </a:r>
          </a:p>
          <a:p>
            <a:pPr lvl="1">
              <a:buFont typeface="Wingdings" pitchFamily="2" charset="2"/>
              <a:buChar char="Ø"/>
            </a:pPr>
            <a:r>
              <a:rPr lang="en-US" sz="2800" i="1" dirty="0" smtClean="0"/>
              <a:t>Teach the skills &amp; competencies of EBP</a:t>
            </a:r>
          </a:p>
          <a:p>
            <a:pPr lvl="1">
              <a:buFont typeface="Wingdings" pitchFamily="2" charset="2"/>
              <a:buChar char="Ø"/>
            </a:pPr>
            <a:r>
              <a:rPr lang="en-US" sz="2800" i="1" dirty="0" smtClean="0"/>
              <a:t>Teach students what is currently </a:t>
            </a:r>
            <a:r>
              <a:rPr lang="en-US" sz="2800" i="1" dirty="0"/>
              <a:t>known &amp;</a:t>
            </a:r>
            <a:r>
              <a:rPr lang="en-US" sz="2800" i="1" dirty="0" smtClean="0"/>
              <a:t> </a:t>
            </a:r>
            <a:r>
              <a:rPr lang="en-US" sz="2800" i="1" dirty="0"/>
              <a:t>not known about the efficacy  </a:t>
            </a:r>
            <a:r>
              <a:rPr lang="en-US" sz="2800" i="1" dirty="0" smtClean="0"/>
              <a:t>&amp; </a:t>
            </a:r>
            <a:r>
              <a:rPr lang="en-US" sz="2800" i="1" dirty="0"/>
              <a:t>effectiveness of social work practices  </a:t>
            </a:r>
            <a:r>
              <a:rPr lang="en-US" sz="2800" i="1" dirty="0" smtClean="0"/>
              <a:t>&amp; programs</a:t>
            </a:r>
          </a:p>
          <a:p>
            <a:pPr lvl="1">
              <a:buFont typeface="Wingdings" pitchFamily="2" charset="2"/>
              <a:buChar char="Ø"/>
            </a:pPr>
            <a:r>
              <a:rPr lang="en-US" sz="2800" i="1" dirty="0" smtClean="0"/>
              <a:t>Teach students to </a:t>
            </a:r>
            <a:r>
              <a:rPr lang="en-US" sz="2800" i="1" dirty="0"/>
              <a:t>be knowledgeable  </a:t>
            </a:r>
            <a:r>
              <a:rPr lang="en-US" sz="2800" i="1" dirty="0" smtClean="0"/>
              <a:t>&amp; skillful </a:t>
            </a:r>
            <a:r>
              <a:rPr lang="en-US" sz="2800" i="1" dirty="0"/>
              <a:t>with the empirically supported practices in their area of </a:t>
            </a:r>
            <a:r>
              <a:rPr lang="en-US" sz="2800" i="1" dirty="0" smtClean="0"/>
              <a:t>specialty</a:t>
            </a:r>
          </a:p>
          <a:p>
            <a:pPr lvl="1">
              <a:buFont typeface="Wingdings" pitchFamily="2" charset="2"/>
              <a:buChar char="Ø"/>
            </a:pPr>
            <a:r>
              <a:rPr lang="en-US" sz="2800" i="1" dirty="0" smtClean="0"/>
              <a:t>Teach current </a:t>
            </a:r>
            <a:r>
              <a:rPr lang="en-US" sz="2800" i="1" dirty="0"/>
              <a:t>practitioners new knowledge &amp;</a:t>
            </a:r>
            <a:r>
              <a:rPr lang="en-US" sz="2800" i="1" dirty="0" smtClean="0"/>
              <a:t> </a:t>
            </a:r>
            <a:r>
              <a:rPr lang="en-US" sz="2800" i="1" dirty="0"/>
              <a:t>skills through evidence-based continuing education </a:t>
            </a:r>
            <a:r>
              <a:rPr lang="en-US" sz="2800" i="1" dirty="0" smtClean="0"/>
              <a:t>programs</a:t>
            </a:r>
            <a:endParaRPr lang="en-US" sz="2800" i="1" dirty="0"/>
          </a:p>
          <a:p>
            <a:endParaRPr lang="en-US" dirty="0"/>
          </a:p>
        </p:txBody>
      </p:sp>
      <p:sp>
        <p:nvSpPr>
          <p:cNvPr id="3" name="Title 2"/>
          <p:cNvSpPr>
            <a:spLocks noGrp="1"/>
          </p:cNvSpPr>
          <p:nvPr>
            <p:ph type="title"/>
          </p:nvPr>
        </p:nvSpPr>
        <p:spPr>
          <a:xfrm>
            <a:off x="457200" y="274638"/>
            <a:ext cx="8229600" cy="563562"/>
          </a:xfrm>
        </p:spPr>
        <p:txBody>
          <a:bodyPr>
            <a:noAutofit/>
          </a:bodyPr>
          <a:lstStyle/>
          <a:p>
            <a:pPr algn="ctr"/>
            <a:r>
              <a:rPr lang="en-US" sz="3600" i="1" dirty="0"/>
              <a:t>Some </a:t>
            </a:r>
            <a:r>
              <a:rPr lang="en-US" sz="3600" i="1" dirty="0" smtClean="0"/>
              <a:t>Emerging  Ideas</a:t>
            </a:r>
            <a:endParaRPr lang="en-US" sz="3600" i="1" dirty="0"/>
          </a:p>
        </p:txBody>
      </p:sp>
    </p:spTree>
    <p:extLst>
      <p:ext uri="{BB962C8B-B14F-4D97-AF65-F5344CB8AC3E}">
        <p14:creationId xmlns:p14="http://schemas.microsoft.com/office/powerpoint/2010/main" val="9638191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sz="4400" dirty="0" smtClean="0">
                <a:hlinkClick r:id="rId2" action="ppaction://hlinkfile"/>
              </a:rPr>
              <a:t>Handout 14 </a:t>
            </a:r>
            <a:endParaRPr lang="en-US" sz="4400" dirty="0"/>
          </a:p>
        </p:txBody>
      </p:sp>
      <p:sp>
        <p:nvSpPr>
          <p:cNvPr id="3" name="Title 2"/>
          <p:cNvSpPr>
            <a:spLocks noGrp="1"/>
          </p:cNvSpPr>
          <p:nvPr>
            <p:ph type="title"/>
          </p:nvPr>
        </p:nvSpPr>
        <p:spPr/>
        <p:txBody>
          <a:bodyPr>
            <a:normAutofit fontScale="90000"/>
          </a:bodyPr>
          <a:lstStyle/>
          <a:p>
            <a:r>
              <a:rPr lang="en-US" dirty="0"/>
              <a:t>Resources for Teaching &amp; Learning EBP in Social Work</a:t>
            </a:r>
          </a:p>
        </p:txBody>
      </p:sp>
    </p:spTree>
    <p:extLst>
      <p:ext uri="{BB962C8B-B14F-4D97-AF65-F5344CB8AC3E}">
        <p14:creationId xmlns:p14="http://schemas.microsoft.com/office/powerpoint/2010/main" val="4149534653"/>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438400"/>
            <a:ext cx="8229600" cy="3568891"/>
          </a:xfrm>
        </p:spPr>
        <p:txBody>
          <a:bodyPr>
            <a:normAutofit/>
          </a:bodyPr>
          <a:lstStyle/>
          <a:p>
            <a:r>
              <a:rPr lang="en-US" sz="3200" dirty="0" smtClean="0"/>
              <a:t>Online Review of Oxford Bibliographies Online in Social Work (OBO-SW) </a:t>
            </a:r>
            <a:r>
              <a:rPr lang="en-US" sz="3200" dirty="0"/>
              <a:t>&amp; Public Health </a:t>
            </a:r>
            <a:r>
              <a:rPr lang="en-US" sz="3200" dirty="0" smtClean="0"/>
              <a:t>(OBO-PH) </a:t>
            </a:r>
            <a:r>
              <a:rPr lang="en-US" sz="3200" dirty="0" smtClean="0">
                <a:hlinkClick r:id="rId2"/>
              </a:rPr>
              <a:t>http</a:t>
            </a:r>
            <a:r>
              <a:rPr lang="en-US" sz="3200" dirty="0">
                <a:hlinkClick r:id="rId2"/>
              </a:rPr>
              <a:t>://www.oxfordbibliographiesonline.com</a:t>
            </a:r>
            <a:r>
              <a:rPr lang="en-US" sz="3200" dirty="0" smtClean="0">
                <a:hlinkClick r:id="rId2"/>
              </a:rPr>
              <a:t>/</a:t>
            </a:r>
            <a:r>
              <a:rPr lang="en-US" sz="3200" dirty="0" smtClean="0"/>
              <a:t> </a:t>
            </a:r>
          </a:p>
        </p:txBody>
      </p:sp>
      <p:sp>
        <p:nvSpPr>
          <p:cNvPr id="3" name="Title 2"/>
          <p:cNvSpPr>
            <a:spLocks noGrp="1"/>
          </p:cNvSpPr>
          <p:nvPr>
            <p:ph type="title"/>
          </p:nvPr>
        </p:nvSpPr>
        <p:spPr>
          <a:xfrm>
            <a:off x="457200" y="274638"/>
            <a:ext cx="8229600" cy="1249362"/>
          </a:xfrm>
        </p:spPr>
        <p:txBody>
          <a:bodyPr>
            <a:normAutofit fontScale="90000"/>
          </a:bodyPr>
          <a:lstStyle/>
          <a:p>
            <a:r>
              <a:rPr lang="en-US" dirty="0"/>
              <a:t>Resources for Teaching &amp; Learning EBP in Social </a:t>
            </a:r>
            <a:r>
              <a:rPr lang="en-US" dirty="0" smtClean="0"/>
              <a:t>Work</a:t>
            </a:r>
            <a:endParaRPr lang="en-US" dirty="0"/>
          </a:p>
        </p:txBody>
      </p:sp>
    </p:spTree>
    <p:extLst>
      <p:ext uri="{BB962C8B-B14F-4D97-AF65-F5344CB8AC3E}">
        <p14:creationId xmlns:p14="http://schemas.microsoft.com/office/powerpoint/2010/main" val="72478958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0771" name="Rectangle 3"/>
          <p:cNvSpPr>
            <a:spLocks noGrp="1" noChangeArrowheads="1"/>
          </p:cNvSpPr>
          <p:nvPr>
            <p:ph idx="1"/>
          </p:nvPr>
        </p:nvSpPr>
        <p:spPr>
          <a:xfrm>
            <a:off x="457200" y="2743200"/>
            <a:ext cx="8229600" cy="3382963"/>
          </a:xfrm>
        </p:spPr>
        <p:txBody>
          <a:bodyPr/>
          <a:lstStyle/>
          <a:p>
            <a:pPr algn="ctr">
              <a:buFontTx/>
              <a:buNone/>
            </a:pPr>
            <a:r>
              <a:rPr lang="en-US" dirty="0"/>
              <a:t>How best to create and sustain a learning-based organization? </a:t>
            </a:r>
          </a:p>
        </p:txBody>
      </p:sp>
      <p:sp>
        <p:nvSpPr>
          <p:cNvPr id="160770" name="Rectangle 2"/>
          <p:cNvSpPr>
            <a:spLocks noGrp="1" noChangeArrowheads="1"/>
          </p:cNvSpPr>
          <p:nvPr>
            <p:ph type="title"/>
          </p:nvPr>
        </p:nvSpPr>
        <p:spPr>
          <a:xfrm>
            <a:off x="457200" y="274638"/>
            <a:ext cx="8229600" cy="2011362"/>
          </a:xfrm>
        </p:spPr>
        <p:txBody>
          <a:bodyPr/>
          <a:lstStyle/>
          <a:p>
            <a:r>
              <a:rPr lang="en-US" sz="4000" b="1" i="1" dirty="0"/>
              <a:t>Another </a:t>
            </a:r>
            <a:r>
              <a:rPr lang="en-US" sz="4000" b="1" i="1" dirty="0" smtClean="0"/>
              <a:t>Evidence-based </a:t>
            </a:r>
            <a:r>
              <a:rPr lang="en-US" sz="4000" i="1" dirty="0"/>
              <a:t>M</a:t>
            </a:r>
            <a:r>
              <a:rPr lang="en-US" sz="4000" b="1" i="1" dirty="0" smtClean="0"/>
              <a:t>anagement </a:t>
            </a:r>
            <a:r>
              <a:rPr lang="en-US" sz="4000" i="1" dirty="0"/>
              <a:t>Q</a:t>
            </a:r>
            <a:r>
              <a:rPr lang="en-US" sz="4000" b="1" i="1" dirty="0" smtClean="0"/>
              <a:t>uestion</a:t>
            </a:r>
            <a:r>
              <a:rPr lang="en-US" sz="4000" b="1" i="1" dirty="0"/>
              <a:t>:</a:t>
            </a:r>
          </a:p>
        </p:txBody>
      </p:sp>
    </p:spTree>
    <p:extLst>
      <p:ext uri="{BB962C8B-B14F-4D97-AF65-F5344CB8AC3E}">
        <p14:creationId xmlns:p14="http://schemas.microsoft.com/office/powerpoint/2010/main" val="14142485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077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286000"/>
            <a:ext cx="8229600" cy="3721291"/>
          </a:xfrm>
        </p:spPr>
        <p:txBody>
          <a:bodyPr>
            <a:normAutofit/>
          </a:bodyPr>
          <a:lstStyle/>
          <a:p>
            <a:r>
              <a:rPr lang="en-US" sz="3200" dirty="0" smtClean="0"/>
              <a:t>Online Review of Columbia University </a:t>
            </a:r>
            <a:r>
              <a:rPr lang="en-US" sz="3200" dirty="0" err="1" smtClean="0"/>
              <a:t>Willma</a:t>
            </a:r>
            <a:r>
              <a:rPr lang="en-US" sz="3200" dirty="0" smtClean="0"/>
              <a:t> &amp; Albert Musher Program </a:t>
            </a:r>
            <a:r>
              <a:rPr lang="en-US" sz="3200" dirty="0"/>
              <a:t>Web Site</a:t>
            </a:r>
            <a:r>
              <a:rPr lang="en-US" sz="3200" dirty="0" smtClean="0"/>
              <a:t>: </a:t>
            </a:r>
            <a:r>
              <a:rPr lang="en-US" sz="3200" b="1" dirty="0"/>
              <a:t>Evidence-Based Policy and Practice &amp; Outcomes Measurement </a:t>
            </a:r>
            <a:r>
              <a:rPr lang="en-US" sz="3200" b="1" dirty="0" smtClean="0"/>
              <a:t>Resources </a:t>
            </a:r>
            <a:r>
              <a:rPr lang="en-US" sz="3200" dirty="0" smtClean="0">
                <a:hlinkClick r:id="rId2"/>
              </a:rPr>
              <a:t>http</a:t>
            </a:r>
            <a:r>
              <a:rPr lang="en-US" sz="3200" dirty="0">
                <a:hlinkClick r:id="rId2"/>
              </a:rPr>
              <a:t>://</a:t>
            </a:r>
            <a:r>
              <a:rPr lang="en-US" sz="3200" dirty="0" smtClean="0">
                <a:hlinkClick r:id="rId2"/>
              </a:rPr>
              <a:t>www.columbia.edu/cu/musher/EBP%20Resources.htm</a:t>
            </a:r>
            <a:r>
              <a:rPr lang="en-US" sz="3200" dirty="0"/>
              <a:t> </a:t>
            </a:r>
            <a:endParaRPr lang="en-US" sz="3200" dirty="0" smtClean="0"/>
          </a:p>
        </p:txBody>
      </p:sp>
      <p:sp>
        <p:nvSpPr>
          <p:cNvPr id="3" name="Title 2"/>
          <p:cNvSpPr>
            <a:spLocks noGrp="1"/>
          </p:cNvSpPr>
          <p:nvPr>
            <p:ph type="title"/>
          </p:nvPr>
        </p:nvSpPr>
        <p:spPr>
          <a:xfrm>
            <a:off x="457200" y="274638"/>
            <a:ext cx="8229600" cy="1096962"/>
          </a:xfrm>
        </p:spPr>
        <p:txBody>
          <a:bodyPr>
            <a:normAutofit fontScale="90000"/>
          </a:bodyPr>
          <a:lstStyle/>
          <a:p>
            <a:r>
              <a:rPr lang="en-US" dirty="0"/>
              <a:t>Resources for Teaching &amp; Learning EBP in Social </a:t>
            </a:r>
            <a:r>
              <a:rPr lang="en-US" dirty="0" smtClean="0"/>
              <a:t>Work</a:t>
            </a:r>
            <a:endParaRPr lang="en-US" dirty="0"/>
          </a:p>
        </p:txBody>
      </p:sp>
    </p:spTree>
    <p:extLst>
      <p:ext uri="{BB962C8B-B14F-4D97-AF65-F5344CB8AC3E}">
        <p14:creationId xmlns:p14="http://schemas.microsoft.com/office/powerpoint/2010/main" val="4104042486"/>
      </p:ext>
    </p:extLst>
  </p:cSld>
  <p:clrMapOvr>
    <a:masterClrMapping/>
  </p:clrMapOvr>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r>
              <a:rPr lang="en-US" sz="3600" dirty="0" smtClean="0"/>
              <a:t>CD-ROM Review of DANYA International </a:t>
            </a:r>
            <a:r>
              <a:rPr lang="en-US" sz="3600" dirty="0"/>
              <a:t>Research &amp;</a:t>
            </a:r>
            <a:r>
              <a:rPr lang="en-US" sz="3600" dirty="0" smtClean="0"/>
              <a:t> </a:t>
            </a:r>
            <a:r>
              <a:rPr lang="en-US" sz="3600" dirty="0"/>
              <a:t>Empirical Applications for Curriculum Enhancement in Social Work (REACH-SW) </a:t>
            </a:r>
            <a:r>
              <a:rPr lang="en-US" sz="3600" dirty="0" smtClean="0"/>
              <a:t>CD-ROM </a:t>
            </a:r>
            <a:r>
              <a:rPr lang="en-US" sz="3600" dirty="0">
                <a:hlinkClick r:id="rId2"/>
              </a:rPr>
              <a:t>http://www.danya.com/reach</a:t>
            </a:r>
            <a:r>
              <a:rPr lang="en-US" sz="3600" dirty="0" smtClean="0">
                <a:hlinkClick r:id="rId2"/>
              </a:rPr>
              <a:t>/</a:t>
            </a:r>
            <a:r>
              <a:rPr lang="en-US" sz="3600" dirty="0" smtClean="0"/>
              <a:t> </a:t>
            </a:r>
          </a:p>
        </p:txBody>
      </p:sp>
      <p:sp>
        <p:nvSpPr>
          <p:cNvPr id="3" name="Title 2"/>
          <p:cNvSpPr>
            <a:spLocks noGrp="1"/>
          </p:cNvSpPr>
          <p:nvPr>
            <p:ph type="title"/>
          </p:nvPr>
        </p:nvSpPr>
        <p:spPr>
          <a:xfrm>
            <a:off x="457200" y="274638"/>
            <a:ext cx="8229600" cy="1173162"/>
          </a:xfrm>
        </p:spPr>
        <p:txBody>
          <a:bodyPr>
            <a:normAutofit fontScale="90000"/>
          </a:bodyPr>
          <a:lstStyle/>
          <a:p>
            <a:r>
              <a:rPr lang="en-US" dirty="0"/>
              <a:t>Resources for Teaching &amp; Learning EBP in Social </a:t>
            </a:r>
            <a:r>
              <a:rPr lang="en-US" dirty="0" smtClean="0"/>
              <a:t>Work</a:t>
            </a:r>
            <a:endParaRPr lang="en-US" dirty="0"/>
          </a:p>
        </p:txBody>
      </p:sp>
    </p:spTree>
    <p:extLst>
      <p:ext uri="{BB962C8B-B14F-4D97-AF65-F5344CB8AC3E}">
        <p14:creationId xmlns:p14="http://schemas.microsoft.com/office/powerpoint/2010/main" val="3603270608"/>
      </p:ext>
    </p:extLst>
  </p:cSld>
  <p:clrMapOvr>
    <a:masterClrMapping/>
  </p:clrMapOvr>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133600"/>
            <a:ext cx="8229600" cy="3873691"/>
          </a:xfrm>
        </p:spPr>
        <p:txBody>
          <a:bodyPr>
            <a:normAutofit/>
          </a:bodyPr>
          <a:lstStyle/>
          <a:p>
            <a:r>
              <a:rPr lang="en-US" sz="4400" dirty="0" smtClean="0"/>
              <a:t>Online Review of </a:t>
            </a:r>
            <a:r>
              <a:rPr lang="en-US" sz="4400" dirty="0" err="1" smtClean="0"/>
              <a:t>EBBP.org</a:t>
            </a:r>
            <a:r>
              <a:rPr lang="en-US" sz="4400" dirty="0" smtClean="0"/>
              <a:t> </a:t>
            </a:r>
            <a:r>
              <a:rPr lang="en-US" sz="4400" dirty="0"/>
              <a:t>web site </a:t>
            </a:r>
            <a:r>
              <a:rPr lang="en-US" sz="4400" dirty="0">
                <a:hlinkClick r:id="rId2"/>
              </a:rPr>
              <a:t>http://www.ebbp.org</a:t>
            </a:r>
            <a:r>
              <a:rPr lang="en-US" sz="4400" dirty="0" smtClean="0">
                <a:hlinkClick r:id="rId2"/>
              </a:rPr>
              <a:t>/</a:t>
            </a:r>
            <a:r>
              <a:rPr lang="en-US" sz="4400" dirty="0" smtClean="0"/>
              <a:t> </a:t>
            </a:r>
          </a:p>
          <a:p>
            <a:r>
              <a:rPr lang="en-US" sz="4400" dirty="0" smtClean="0">
                <a:hlinkClick r:id="rId3"/>
              </a:rPr>
              <a:t>Implementation Module </a:t>
            </a:r>
            <a:endParaRPr lang="en-US" sz="4400" dirty="0" smtClean="0"/>
          </a:p>
        </p:txBody>
      </p:sp>
      <p:sp>
        <p:nvSpPr>
          <p:cNvPr id="3" name="Title 2"/>
          <p:cNvSpPr>
            <a:spLocks noGrp="1"/>
          </p:cNvSpPr>
          <p:nvPr>
            <p:ph type="title"/>
          </p:nvPr>
        </p:nvSpPr>
        <p:spPr>
          <a:xfrm>
            <a:off x="457200" y="274638"/>
            <a:ext cx="8229600" cy="1096962"/>
          </a:xfrm>
        </p:spPr>
        <p:txBody>
          <a:bodyPr>
            <a:normAutofit fontScale="90000"/>
          </a:bodyPr>
          <a:lstStyle/>
          <a:p>
            <a:r>
              <a:rPr lang="en-US" dirty="0"/>
              <a:t>Resources for Teaching &amp; Learning EBP in Social </a:t>
            </a:r>
            <a:r>
              <a:rPr lang="en-US" dirty="0" smtClean="0"/>
              <a:t>Work</a:t>
            </a:r>
            <a:endParaRPr lang="en-US" dirty="0"/>
          </a:p>
        </p:txBody>
      </p:sp>
    </p:spTree>
    <p:extLst>
      <p:ext uri="{BB962C8B-B14F-4D97-AF65-F5344CB8AC3E}">
        <p14:creationId xmlns:p14="http://schemas.microsoft.com/office/powerpoint/2010/main" val="2017595799"/>
      </p:ext>
    </p:extLst>
  </p:cSld>
  <p:clrMapOvr>
    <a:masterClrMapping/>
  </p:clrMapOvr>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905000"/>
            <a:ext cx="8229600" cy="4102291"/>
          </a:xfrm>
        </p:spPr>
        <p:txBody>
          <a:bodyPr>
            <a:normAutofit/>
          </a:bodyPr>
          <a:lstStyle/>
          <a:p>
            <a:pPr lvl="1">
              <a:buFont typeface="Wingdings" pitchFamily="2" charset="2"/>
              <a:buChar char="Ø"/>
            </a:pPr>
            <a:r>
              <a:rPr lang="en-US" sz="3600" dirty="0" smtClean="0"/>
              <a:t>Online Review of Evidence-based Practice for the </a:t>
            </a:r>
            <a:r>
              <a:rPr lang="en-US" sz="3600" dirty="0"/>
              <a:t>Helping Professions web site </a:t>
            </a:r>
            <a:r>
              <a:rPr lang="en-US" sz="3600" dirty="0">
                <a:hlinkClick r:id="rId2"/>
              </a:rPr>
              <a:t>http://www.evidence.brookscole.com</a:t>
            </a:r>
            <a:r>
              <a:rPr lang="en-US" sz="3600" dirty="0" smtClean="0">
                <a:hlinkClick r:id="rId2"/>
              </a:rPr>
              <a:t>/</a:t>
            </a:r>
            <a:r>
              <a:rPr lang="en-US" sz="3600" dirty="0" smtClean="0"/>
              <a:t> </a:t>
            </a:r>
          </a:p>
        </p:txBody>
      </p:sp>
      <p:sp>
        <p:nvSpPr>
          <p:cNvPr id="3" name="Title 2"/>
          <p:cNvSpPr>
            <a:spLocks noGrp="1"/>
          </p:cNvSpPr>
          <p:nvPr>
            <p:ph type="title"/>
          </p:nvPr>
        </p:nvSpPr>
        <p:spPr>
          <a:xfrm>
            <a:off x="457200" y="274638"/>
            <a:ext cx="8229600" cy="1249362"/>
          </a:xfrm>
        </p:spPr>
        <p:txBody>
          <a:bodyPr>
            <a:normAutofit fontScale="90000"/>
          </a:bodyPr>
          <a:lstStyle/>
          <a:p>
            <a:r>
              <a:rPr lang="en-US" dirty="0"/>
              <a:t>Resources for Teaching &amp; Learning EBP in Social </a:t>
            </a:r>
            <a:r>
              <a:rPr lang="en-US" dirty="0" smtClean="0"/>
              <a:t>Work</a:t>
            </a:r>
            <a:endParaRPr lang="en-US" dirty="0"/>
          </a:p>
        </p:txBody>
      </p:sp>
    </p:spTree>
    <p:extLst>
      <p:ext uri="{BB962C8B-B14F-4D97-AF65-F5344CB8AC3E}">
        <p14:creationId xmlns:p14="http://schemas.microsoft.com/office/powerpoint/2010/main" val="2588590623"/>
      </p:ext>
    </p:extLst>
  </p:cSld>
  <p:clrMapOvr>
    <a:masterClrMapping/>
  </p:clrMapOvr>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r>
              <a:rPr lang="en-US" dirty="0" smtClean="0"/>
              <a:t>CSWE Curriculum Policy Statement Requires EBP</a:t>
            </a:r>
          </a:p>
          <a:p>
            <a:r>
              <a:rPr lang="en-US" dirty="0" smtClean="0"/>
              <a:t>Competencies Emphasis in CPS Fits with EBP Competencies but Need to Figure Out Where &amp; How Competencies Can Be Integrated Into Class &amp; Field Curriculum</a:t>
            </a:r>
          </a:p>
          <a:p>
            <a:r>
              <a:rPr lang="en-US" dirty="0" smtClean="0"/>
              <a:t>Faculty Needs Resources for Identifying </a:t>
            </a:r>
            <a:r>
              <a:rPr lang="en-US" dirty="0" err="1" smtClean="0"/>
              <a:t>ESIs</a:t>
            </a:r>
            <a:r>
              <a:rPr lang="en-US" dirty="0" smtClean="0"/>
              <a:t> for Inclusion in Curriculu</a:t>
            </a:r>
            <a:r>
              <a:rPr lang="en-US" dirty="0"/>
              <a:t>m</a:t>
            </a:r>
            <a:endParaRPr lang="en-US" dirty="0" smtClean="0"/>
          </a:p>
          <a:p>
            <a:r>
              <a:rPr lang="en-US" dirty="0" smtClean="0"/>
              <a:t>Class &amp; Field Instructors Need to be Supported in Efforts to Make EBP an Integrated Approach to Social Work Education</a:t>
            </a:r>
          </a:p>
          <a:p>
            <a:pPr lvl="1"/>
            <a:endParaRPr lang="en-US" dirty="0"/>
          </a:p>
        </p:txBody>
      </p:sp>
      <p:sp>
        <p:nvSpPr>
          <p:cNvPr id="3" name="Title 2"/>
          <p:cNvSpPr>
            <a:spLocks noGrp="1"/>
          </p:cNvSpPr>
          <p:nvPr>
            <p:ph type="title"/>
          </p:nvPr>
        </p:nvSpPr>
        <p:spPr>
          <a:xfrm>
            <a:off x="457200" y="274638"/>
            <a:ext cx="8229600" cy="868362"/>
          </a:xfrm>
        </p:spPr>
        <p:txBody>
          <a:bodyPr>
            <a:normAutofit/>
          </a:bodyPr>
          <a:lstStyle/>
          <a:p>
            <a:r>
              <a:rPr lang="en-US" dirty="0"/>
              <a:t>Curriculum </a:t>
            </a:r>
            <a:r>
              <a:rPr lang="en-US" dirty="0" smtClean="0"/>
              <a:t>Implications</a:t>
            </a:r>
            <a:endParaRPr lang="en-US" dirty="0"/>
          </a:p>
        </p:txBody>
      </p:sp>
    </p:spTree>
    <p:extLst>
      <p:ext uri="{BB962C8B-B14F-4D97-AF65-F5344CB8AC3E}">
        <p14:creationId xmlns:p14="http://schemas.microsoft.com/office/powerpoint/2010/main" val="25594021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9" name="Rectangle 3"/>
          <p:cNvSpPr>
            <a:spLocks noGrp="1" noChangeArrowheads="1"/>
          </p:cNvSpPr>
          <p:nvPr>
            <p:ph idx="1"/>
          </p:nvPr>
        </p:nvSpPr>
        <p:spPr/>
        <p:txBody>
          <a:bodyPr>
            <a:normAutofit/>
          </a:bodyPr>
          <a:lstStyle/>
          <a:p>
            <a:pPr marL="533400" indent="-533400">
              <a:lnSpc>
                <a:spcPct val="90000"/>
              </a:lnSpc>
              <a:buFontTx/>
              <a:buAutoNum type="arabicPeriod"/>
            </a:pPr>
            <a:r>
              <a:rPr lang="en-US" sz="2800" dirty="0"/>
              <a:t>Deals with problems of specific client </a:t>
            </a:r>
            <a:r>
              <a:rPr lang="en-US" sz="2800" dirty="0" smtClean="0"/>
              <a:t>units</a:t>
            </a:r>
            <a:endParaRPr lang="en-US" sz="2800" dirty="0"/>
          </a:p>
          <a:p>
            <a:pPr marL="533400" indent="-533400">
              <a:lnSpc>
                <a:spcPct val="90000"/>
              </a:lnSpc>
              <a:buFontTx/>
              <a:buAutoNum type="arabicPeriod"/>
            </a:pPr>
            <a:r>
              <a:rPr lang="en-US" sz="2800" dirty="0"/>
              <a:t>P</a:t>
            </a:r>
            <a:r>
              <a:rPr lang="en-US" sz="2800" dirty="0" smtClean="0"/>
              <a:t>roblems </a:t>
            </a:r>
            <a:r>
              <a:rPr lang="en-US" sz="2800" dirty="0"/>
              <a:t>are those of identifiable clients in need of some type of:</a:t>
            </a:r>
          </a:p>
          <a:p>
            <a:pPr marL="914400" lvl="1" indent="-457200">
              <a:lnSpc>
                <a:spcPct val="90000"/>
              </a:lnSpc>
              <a:buFontTx/>
              <a:buAutoNum type="arabicPeriod"/>
            </a:pPr>
            <a:r>
              <a:rPr lang="en-US" sz="2400" dirty="0"/>
              <a:t>Assessment</a:t>
            </a:r>
          </a:p>
          <a:p>
            <a:pPr marL="914400" lvl="1" indent="-457200">
              <a:lnSpc>
                <a:spcPct val="90000"/>
              </a:lnSpc>
              <a:buFontTx/>
              <a:buAutoNum type="arabicPeriod"/>
            </a:pPr>
            <a:r>
              <a:rPr lang="en-US" sz="2400" dirty="0"/>
              <a:t>Intervention</a:t>
            </a:r>
          </a:p>
          <a:p>
            <a:pPr marL="914400" lvl="1" indent="-457200">
              <a:lnSpc>
                <a:spcPct val="90000"/>
              </a:lnSpc>
              <a:buFontTx/>
              <a:buAutoNum type="arabicPeriod"/>
            </a:pPr>
            <a:r>
              <a:rPr lang="en-US" sz="2400" dirty="0"/>
              <a:t>Prevention</a:t>
            </a:r>
          </a:p>
          <a:p>
            <a:pPr marL="914400" lvl="1" indent="-457200">
              <a:lnSpc>
                <a:spcPct val="90000"/>
              </a:lnSpc>
              <a:buFontTx/>
              <a:buAutoNum type="arabicPeriod"/>
            </a:pPr>
            <a:r>
              <a:rPr lang="en-US" sz="2400" dirty="0"/>
              <a:t>Evaluative service</a:t>
            </a:r>
          </a:p>
          <a:p>
            <a:pPr marL="533400" indent="-533400">
              <a:lnSpc>
                <a:spcPct val="90000"/>
              </a:lnSpc>
              <a:buFontTx/>
              <a:buAutoNum type="arabicPeriod"/>
            </a:pPr>
            <a:r>
              <a:rPr lang="en-US" sz="2800" dirty="0"/>
              <a:t>Questions have to do with here-and-now practice choices that must be made for specific </a:t>
            </a:r>
            <a:r>
              <a:rPr lang="en-US" sz="2800" dirty="0" smtClean="0"/>
              <a:t>clients</a:t>
            </a:r>
            <a:endParaRPr lang="en-US" sz="2800" dirty="0"/>
          </a:p>
          <a:p>
            <a:pPr marL="533400" indent="-533400">
              <a:lnSpc>
                <a:spcPct val="90000"/>
              </a:lnSpc>
            </a:pPr>
            <a:endParaRPr lang="en-US" sz="2800" dirty="0"/>
          </a:p>
        </p:txBody>
      </p:sp>
      <p:sp>
        <p:nvSpPr>
          <p:cNvPr id="183298" name="Rectangle 2"/>
          <p:cNvSpPr>
            <a:spLocks noGrp="1" noChangeArrowheads="1"/>
          </p:cNvSpPr>
          <p:nvPr>
            <p:ph type="title"/>
          </p:nvPr>
        </p:nvSpPr>
        <p:spPr/>
        <p:txBody>
          <a:bodyPr>
            <a:normAutofit fontScale="90000"/>
          </a:bodyPr>
          <a:lstStyle/>
          <a:p>
            <a:r>
              <a:rPr lang="en-US" sz="4000" b="1" i="1" dirty="0"/>
              <a:t>What is </a:t>
            </a:r>
            <a:r>
              <a:rPr lang="en-US" sz="4000" b="1" i="1" dirty="0" smtClean="0"/>
              <a:t>Evidence-based </a:t>
            </a:r>
            <a:r>
              <a:rPr lang="en-US" sz="4000" i="1" dirty="0"/>
              <a:t>D</a:t>
            </a:r>
            <a:r>
              <a:rPr lang="en-US" sz="4000" b="1" i="1" dirty="0" smtClean="0"/>
              <a:t>irect </a:t>
            </a:r>
            <a:r>
              <a:rPr lang="en-US" sz="4000" i="1" dirty="0"/>
              <a:t>P</a:t>
            </a:r>
            <a:r>
              <a:rPr lang="en-US" sz="4000" b="1" i="1" dirty="0" smtClean="0"/>
              <a:t>ractice?</a:t>
            </a:r>
            <a:endParaRPr lang="en-US" sz="4000" b="1" i="1" dirty="0"/>
          </a:p>
        </p:txBody>
      </p:sp>
    </p:spTree>
    <p:extLst>
      <p:ext uri="{BB962C8B-B14F-4D97-AF65-F5344CB8AC3E}">
        <p14:creationId xmlns:p14="http://schemas.microsoft.com/office/powerpoint/2010/main" val="23698421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83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3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8329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83299">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83299">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83299">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83299">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638800"/>
          </a:xfrm>
        </p:spPr>
        <p:txBody>
          <a:bodyPr>
            <a:normAutofit fontScale="77500" lnSpcReduction="20000"/>
          </a:bodyPr>
          <a:lstStyle/>
          <a:p>
            <a:r>
              <a:rPr lang="en-US" sz="2800" dirty="0" smtClean="0"/>
              <a:t>EBP </a:t>
            </a:r>
            <a:r>
              <a:rPr lang="en-US" sz="2800" dirty="0"/>
              <a:t>is </a:t>
            </a:r>
            <a:r>
              <a:rPr lang="en-US" sz="2800" dirty="0" smtClean="0"/>
              <a:t>integration of</a:t>
            </a:r>
          </a:p>
          <a:p>
            <a:pPr lvl="1"/>
            <a:r>
              <a:rPr lang="en-US" sz="2400" dirty="0"/>
              <a:t>B</a:t>
            </a:r>
            <a:r>
              <a:rPr lang="en-US" sz="2400" dirty="0" smtClean="0"/>
              <a:t>est </a:t>
            </a:r>
            <a:r>
              <a:rPr lang="en-US" sz="2400" dirty="0"/>
              <a:t>research evidence </a:t>
            </a:r>
            <a:endParaRPr lang="en-US" sz="2400" dirty="0" smtClean="0"/>
          </a:p>
          <a:p>
            <a:pPr lvl="1"/>
            <a:r>
              <a:rPr lang="en-US" sz="2400" dirty="0" smtClean="0"/>
              <a:t>Practitioner expertise </a:t>
            </a:r>
            <a:endParaRPr lang="en-US" sz="2400" dirty="0"/>
          </a:p>
          <a:p>
            <a:pPr lvl="1"/>
            <a:r>
              <a:rPr lang="en-US" sz="2400" dirty="0" smtClean="0"/>
              <a:t>Client values</a:t>
            </a:r>
          </a:p>
          <a:p>
            <a:r>
              <a:rPr lang="en-US" sz="2800" i="1" dirty="0"/>
              <a:t>R</a:t>
            </a:r>
            <a:r>
              <a:rPr lang="en-US" sz="2800" i="1" dirty="0" smtClean="0"/>
              <a:t>esearch evidence</a:t>
            </a:r>
            <a:r>
              <a:rPr lang="en-US" sz="2800" dirty="0" smtClean="0"/>
              <a:t> </a:t>
            </a:r>
            <a:endParaRPr lang="en-US" sz="2800" dirty="0"/>
          </a:p>
          <a:p>
            <a:pPr lvl="1"/>
            <a:r>
              <a:rPr lang="en-US" sz="2400" dirty="0" smtClean="0"/>
              <a:t>Practice relevant research from:</a:t>
            </a:r>
          </a:p>
          <a:p>
            <a:pPr lvl="2"/>
            <a:r>
              <a:rPr lang="en-US" sz="2200" dirty="0"/>
              <a:t>B</a:t>
            </a:r>
            <a:r>
              <a:rPr lang="en-US" sz="2200" dirty="0" smtClean="0"/>
              <a:t>asic sciences</a:t>
            </a:r>
          </a:p>
          <a:p>
            <a:pPr lvl="2"/>
            <a:r>
              <a:rPr lang="en-US" sz="2200" dirty="0" smtClean="0"/>
              <a:t>Client-centered practice research about:</a:t>
            </a:r>
          </a:p>
          <a:p>
            <a:pPr lvl="3"/>
            <a:r>
              <a:rPr lang="en-US" sz="2000" dirty="0"/>
              <a:t>A</a:t>
            </a:r>
            <a:r>
              <a:rPr lang="en-US" sz="2000" dirty="0" smtClean="0"/>
              <a:t>ccuracy  &amp; precision of assessment tests  &amp; interview procedures</a:t>
            </a:r>
          </a:p>
          <a:p>
            <a:pPr lvl="3"/>
            <a:r>
              <a:rPr lang="en-US" sz="2000" dirty="0"/>
              <a:t>P</a:t>
            </a:r>
            <a:r>
              <a:rPr lang="en-US" sz="2000" dirty="0" smtClean="0"/>
              <a:t>ower of prognostic markers;</a:t>
            </a:r>
          </a:p>
          <a:p>
            <a:pPr lvl="3"/>
            <a:r>
              <a:rPr lang="en-US" sz="2000" dirty="0"/>
              <a:t>E</a:t>
            </a:r>
            <a:r>
              <a:rPr lang="en-US" sz="2000" dirty="0" smtClean="0"/>
              <a:t>fficacy  &amp; safety of therapeutic, rehabilitative, </a:t>
            </a:r>
            <a:r>
              <a:rPr lang="en-US" sz="2000" dirty="0"/>
              <a:t>&amp;</a:t>
            </a:r>
            <a:r>
              <a:rPr lang="en-US" sz="2000" dirty="0" smtClean="0"/>
              <a:t> preventive regimens.</a:t>
            </a:r>
          </a:p>
          <a:p>
            <a:r>
              <a:rPr lang="en-US" sz="2800" i="1" dirty="0"/>
              <a:t>E</a:t>
            </a:r>
            <a:r>
              <a:rPr lang="en-US" sz="2800" i="1" dirty="0" smtClean="0"/>
              <a:t>xpertise</a:t>
            </a:r>
            <a:r>
              <a:rPr lang="en-US" sz="2800" dirty="0" smtClean="0"/>
              <a:t> </a:t>
            </a:r>
          </a:p>
          <a:p>
            <a:pPr lvl="1"/>
            <a:r>
              <a:rPr lang="en-US" sz="2400" dirty="0"/>
              <a:t>A</a:t>
            </a:r>
            <a:r>
              <a:rPr lang="en-US" sz="2400" dirty="0" smtClean="0"/>
              <a:t>bility </a:t>
            </a:r>
            <a:r>
              <a:rPr lang="en-US" sz="2400" dirty="0"/>
              <a:t>to use </a:t>
            </a:r>
            <a:r>
              <a:rPr lang="en-US" sz="2400" dirty="0" smtClean="0"/>
              <a:t>skills &amp; </a:t>
            </a:r>
            <a:r>
              <a:rPr lang="en-US" sz="2400" dirty="0"/>
              <a:t>experience </a:t>
            </a:r>
            <a:r>
              <a:rPr lang="en-US" sz="2200" dirty="0" smtClean="0"/>
              <a:t>to rapidly </a:t>
            </a:r>
            <a:r>
              <a:rPr lang="en-US" sz="2200" dirty="0"/>
              <a:t>identify each  </a:t>
            </a:r>
            <a:r>
              <a:rPr lang="en-US" sz="2200" dirty="0" smtClean="0"/>
              <a:t>client’s:</a:t>
            </a:r>
          </a:p>
          <a:p>
            <a:pPr lvl="2"/>
            <a:r>
              <a:rPr lang="en-US" sz="2000" dirty="0"/>
              <a:t>U</a:t>
            </a:r>
            <a:r>
              <a:rPr lang="en-US" sz="2000" dirty="0" smtClean="0"/>
              <a:t>nique psychosocial state &amp; problems or needs</a:t>
            </a:r>
          </a:p>
          <a:p>
            <a:pPr lvl="2"/>
            <a:r>
              <a:rPr lang="en-US" sz="2000" dirty="0"/>
              <a:t>I</a:t>
            </a:r>
            <a:r>
              <a:rPr lang="en-US" sz="2000" dirty="0" smtClean="0"/>
              <a:t>ndividual </a:t>
            </a:r>
            <a:r>
              <a:rPr lang="en-US" sz="2000" dirty="0"/>
              <a:t>risks </a:t>
            </a:r>
            <a:r>
              <a:rPr lang="en-US" sz="2000" dirty="0" smtClean="0"/>
              <a:t>&amp; benefits </a:t>
            </a:r>
            <a:r>
              <a:rPr lang="en-US" sz="2000" dirty="0"/>
              <a:t>of potential </a:t>
            </a:r>
            <a:r>
              <a:rPr lang="en-US" sz="2000" dirty="0" smtClean="0"/>
              <a:t>interventions</a:t>
            </a:r>
          </a:p>
          <a:p>
            <a:pPr lvl="2"/>
            <a:r>
              <a:rPr lang="en-US" sz="2000" dirty="0"/>
              <a:t>P</a:t>
            </a:r>
            <a:r>
              <a:rPr lang="en-US" sz="2000" dirty="0" smtClean="0"/>
              <a:t>ersonal </a:t>
            </a:r>
            <a:r>
              <a:rPr lang="en-US" sz="2000" dirty="0"/>
              <a:t>values </a:t>
            </a:r>
            <a:r>
              <a:rPr lang="en-US" sz="2000" dirty="0" smtClean="0"/>
              <a:t>&amp; expectations</a:t>
            </a:r>
            <a:r>
              <a:rPr lang="en-US" sz="2000" dirty="0"/>
              <a:t>. </a:t>
            </a:r>
            <a:endParaRPr lang="en-US" sz="2000" dirty="0" smtClean="0"/>
          </a:p>
          <a:p>
            <a:r>
              <a:rPr lang="en-US" sz="2800" i="1" dirty="0" smtClean="0"/>
              <a:t>Client values</a:t>
            </a:r>
            <a:r>
              <a:rPr lang="en-US" sz="2800" dirty="0" smtClean="0"/>
              <a:t> </a:t>
            </a:r>
            <a:endParaRPr lang="en-US" sz="2800" dirty="0"/>
          </a:p>
          <a:p>
            <a:pPr lvl="2"/>
            <a:r>
              <a:rPr lang="en-US" sz="2200" dirty="0" smtClean="0"/>
              <a:t>Unique </a:t>
            </a:r>
            <a:r>
              <a:rPr lang="en-US" sz="2200" dirty="0"/>
              <a:t>preferences, concerns, &amp;</a:t>
            </a:r>
            <a:r>
              <a:rPr lang="en-US" sz="2200" dirty="0" smtClean="0"/>
              <a:t> </a:t>
            </a:r>
            <a:r>
              <a:rPr lang="en-US" sz="2200" dirty="0"/>
              <a:t>expectations </a:t>
            </a:r>
            <a:r>
              <a:rPr lang="en-US" sz="2200" dirty="0" smtClean="0"/>
              <a:t> of client </a:t>
            </a:r>
            <a:r>
              <a:rPr lang="en-US" sz="2200" dirty="0"/>
              <a:t> </a:t>
            </a:r>
            <a:r>
              <a:rPr lang="en-US" sz="2200" dirty="0" smtClean="0"/>
              <a:t>that </a:t>
            </a:r>
            <a:r>
              <a:rPr lang="en-US" sz="2200" dirty="0"/>
              <a:t>must be integrated into </a:t>
            </a:r>
            <a:r>
              <a:rPr lang="en-US" sz="2200" dirty="0" smtClean="0"/>
              <a:t>intervention decisions </a:t>
            </a:r>
            <a:r>
              <a:rPr lang="en-US" sz="2200" dirty="0"/>
              <a:t> </a:t>
            </a:r>
            <a:r>
              <a:rPr lang="en-US" sz="2200" dirty="0" smtClean="0"/>
              <a:t>to serve client</a:t>
            </a:r>
            <a:endParaRPr lang="en-US" dirty="0"/>
          </a:p>
        </p:txBody>
      </p:sp>
      <p:sp>
        <p:nvSpPr>
          <p:cNvPr id="3" name="Title 2"/>
          <p:cNvSpPr>
            <a:spLocks noGrp="1"/>
          </p:cNvSpPr>
          <p:nvPr>
            <p:ph type="title"/>
          </p:nvPr>
        </p:nvSpPr>
        <p:spPr>
          <a:xfrm>
            <a:off x="457200" y="274638"/>
            <a:ext cx="8229600" cy="639762"/>
          </a:xfrm>
        </p:spPr>
        <p:txBody>
          <a:bodyPr>
            <a:normAutofit fontScale="90000"/>
          </a:bodyPr>
          <a:lstStyle/>
          <a:p>
            <a:pPr algn="ctr"/>
            <a:r>
              <a:rPr lang="en-US" sz="2000" dirty="0" smtClean="0"/>
              <a:t>EBP Defined by Institute </a:t>
            </a:r>
            <a:r>
              <a:rPr lang="en-US" sz="2000" dirty="0"/>
              <a:t>of Medicine National Academy of </a:t>
            </a:r>
            <a:r>
              <a:rPr lang="en-US" sz="2000" dirty="0" smtClean="0"/>
              <a:t>Science</a:t>
            </a:r>
            <a:r>
              <a:rPr lang="en-US" sz="2000" dirty="0"/>
              <a:t> </a:t>
            </a:r>
            <a:r>
              <a:rPr lang="en-US" sz="2000" dirty="0" smtClean="0"/>
              <a:t>(Adapted for Social Work) (</a:t>
            </a:r>
            <a:r>
              <a:rPr lang="en-US" sz="2000" dirty="0" smtClean="0">
                <a:hlinkClick r:id="rId2" action="ppaction://hlinkfile"/>
              </a:rPr>
              <a:t>see handout 1</a:t>
            </a:r>
            <a:r>
              <a:rPr lang="en-US" sz="2000" dirty="0" smtClean="0"/>
              <a:t>)</a:t>
            </a:r>
            <a:endParaRPr lang="en-US" sz="2400" dirty="0"/>
          </a:p>
        </p:txBody>
      </p:sp>
    </p:spTree>
    <p:extLst>
      <p:ext uri="{BB962C8B-B14F-4D97-AF65-F5344CB8AC3E}">
        <p14:creationId xmlns:p14="http://schemas.microsoft.com/office/powerpoint/2010/main" val="34354992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2">
                                            <p:txEl>
                                              <p:pRg st="12" end="12"/>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2">
                                            <p:txEl>
                                              <p:pRg st="13" end="13"/>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2">
                                            <p:txEl>
                                              <p:pRg st="14" end="14"/>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
                                            <p:txEl>
                                              <p:pRg st="15" end="15"/>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2">
                                            <p:txEl>
                                              <p:pRg st="16" end="16"/>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2">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5" name="Rectangle 3"/>
          <p:cNvSpPr>
            <a:spLocks noGrp="1" noChangeArrowheads="1"/>
          </p:cNvSpPr>
          <p:nvPr>
            <p:ph idx="1"/>
          </p:nvPr>
        </p:nvSpPr>
        <p:spPr>
          <a:xfrm>
            <a:off x="457200" y="914400"/>
            <a:ext cx="8229600" cy="5562600"/>
          </a:xfrm>
        </p:spPr>
        <p:txBody>
          <a:bodyPr>
            <a:normAutofit/>
          </a:bodyPr>
          <a:lstStyle/>
          <a:p>
            <a:r>
              <a:rPr lang="en-US" sz="3200" dirty="0"/>
              <a:t>Placing </a:t>
            </a:r>
            <a:r>
              <a:rPr lang="en-US" sz="3200" dirty="0" smtClean="0"/>
              <a:t>client’s </a:t>
            </a:r>
            <a:r>
              <a:rPr lang="en-US" sz="3200" dirty="0"/>
              <a:t>benefits </a:t>
            </a:r>
            <a:r>
              <a:rPr lang="en-US" sz="3200" dirty="0" smtClean="0"/>
              <a:t>FIRST</a:t>
            </a:r>
            <a:endParaRPr lang="en-US" sz="3200" dirty="0"/>
          </a:p>
          <a:p>
            <a:r>
              <a:rPr lang="en-US" sz="3200" dirty="0"/>
              <a:t>Practitioners adopt </a:t>
            </a:r>
            <a:r>
              <a:rPr lang="en-US" sz="3200" dirty="0" smtClean="0"/>
              <a:t>LIFELONG </a:t>
            </a:r>
            <a:r>
              <a:rPr lang="en-US" sz="3200" dirty="0"/>
              <a:t>learning</a:t>
            </a:r>
          </a:p>
          <a:p>
            <a:r>
              <a:rPr lang="en-US" sz="3200" dirty="0" smtClean="0"/>
              <a:t>CONTINUALLY ASKING </a:t>
            </a:r>
            <a:r>
              <a:rPr lang="en-US" sz="3200" dirty="0"/>
              <a:t>specific questions</a:t>
            </a:r>
          </a:p>
          <a:p>
            <a:pPr lvl="1"/>
            <a:r>
              <a:rPr lang="en-US" sz="3200" dirty="0"/>
              <a:t>of direct practical importance to clients</a:t>
            </a:r>
          </a:p>
          <a:p>
            <a:r>
              <a:rPr lang="en-US" sz="3200" dirty="0" smtClean="0"/>
              <a:t>SEARCHING </a:t>
            </a:r>
            <a:r>
              <a:rPr lang="en-US" sz="3200" dirty="0"/>
              <a:t>objectively &amp;</a:t>
            </a:r>
            <a:r>
              <a:rPr lang="en-US" sz="3200" dirty="0" smtClean="0"/>
              <a:t> </a:t>
            </a:r>
            <a:r>
              <a:rPr lang="en-US" sz="3200" dirty="0"/>
              <a:t>efficiently</a:t>
            </a:r>
          </a:p>
          <a:p>
            <a:pPr lvl="1"/>
            <a:r>
              <a:rPr lang="en-US" sz="3200" dirty="0" smtClean="0"/>
              <a:t>for </a:t>
            </a:r>
            <a:r>
              <a:rPr lang="en-US" sz="3200" dirty="0"/>
              <a:t>current best evidence</a:t>
            </a:r>
          </a:p>
          <a:p>
            <a:r>
              <a:rPr lang="en-US" sz="3200" dirty="0"/>
              <a:t>Taking appropriate action </a:t>
            </a:r>
            <a:r>
              <a:rPr lang="en-US" sz="3200" dirty="0" smtClean="0"/>
              <a:t>GUIDED </a:t>
            </a:r>
            <a:r>
              <a:rPr lang="en-US" sz="3200" dirty="0"/>
              <a:t>by evidence (Gibbs, et al., 2003).</a:t>
            </a:r>
          </a:p>
        </p:txBody>
      </p:sp>
      <p:sp>
        <p:nvSpPr>
          <p:cNvPr id="74754" name="Rectangle 2"/>
          <p:cNvSpPr>
            <a:spLocks noGrp="1" noChangeArrowheads="1"/>
          </p:cNvSpPr>
          <p:nvPr>
            <p:ph type="title"/>
          </p:nvPr>
        </p:nvSpPr>
        <p:spPr>
          <a:xfrm>
            <a:off x="457200" y="274638"/>
            <a:ext cx="8229600" cy="563562"/>
          </a:xfrm>
        </p:spPr>
        <p:txBody>
          <a:bodyPr>
            <a:normAutofit fontScale="90000"/>
          </a:bodyPr>
          <a:lstStyle/>
          <a:p>
            <a:r>
              <a:rPr lang="en-US" dirty="0" smtClean="0"/>
              <a:t>EBP in Social Work (EBSWP)</a:t>
            </a:r>
            <a:endParaRPr lang="en-US" dirty="0"/>
          </a:p>
        </p:txBody>
      </p:sp>
    </p:spTree>
    <p:extLst>
      <p:ext uri="{BB962C8B-B14F-4D97-AF65-F5344CB8AC3E}">
        <p14:creationId xmlns:p14="http://schemas.microsoft.com/office/powerpoint/2010/main" val="28673935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4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475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4755">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4755">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475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7475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475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7475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7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28600"/>
            <a:ext cx="8229600" cy="838200"/>
          </a:xfrm>
        </p:spPr>
        <p:txBody>
          <a:bodyPr>
            <a:normAutofit fontScale="90000"/>
          </a:bodyPr>
          <a:lstStyle/>
          <a:p>
            <a:pPr algn="ctr"/>
            <a:r>
              <a:rPr lang="en-US" sz="3600" b="1" dirty="0" smtClean="0">
                <a:solidFill>
                  <a:srgbClr val="333333"/>
                </a:solidFill>
                <a:latin typeface="Times New Roman" pitchFamily="18" charset="0"/>
                <a:cs typeface="Times New Roman" pitchFamily="18" charset="0"/>
              </a:rPr>
              <a:t>Newest Trans-disciplinary View of EBP (</a:t>
            </a:r>
            <a:r>
              <a:rPr lang="en-US" sz="3600" b="1" dirty="0" smtClean="0">
                <a:solidFill>
                  <a:srgbClr val="333333"/>
                </a:solidFill>
                <a:latin typeface="Times New Roman" pitchFamily="18" charset="0"/>
                <a:cs typeface="Times New Roman" pitchFamily="18" charset="0"/>
                <a:hlinkClick r:id="rId3" action="ppaction://hlinkfile"/>
              </a:rPr>
              <a:t>handout 2</a:t>
            </a:r>
            <a:r>
              <a:rPr lang="en-US" sz="3600" b="1" dirty="0" smtClean="0">
                <a:solidFill>
                  <a:srgbClr val="333333"/>
                </a:solidFill>
                <a:latin typeface="Times New Roman" pitchFamily="18" charset="0"/>
                <a:cs typeface="Times New Roman" pitchFamily="18" charset="0"/>
              </a:rPr>
              <a:t>)</a:t>
            </a:r>
            <a:endParaRPr lang="en-US" sz="3600" dirty="0" smtClean="0"/>
          </a:p>
        </p:txBody>
      </p:sp>
      <p:grpSp>
        <p:nvGrpSpPr>
          <p:cNvPr id="2" name="Group 3"/>
          <p:cNvGrpSpPr>
            <a:grpSpLocks/>
          </p:cNvGrpSpPr>
          <p:nvPr/>
        </p:nvGrpSpPr>
        <p:grpSpPr bwMode="auto">
          <a:xfrm>
            <a:off x="3063875" y="1736725"/>
            <a:ext cx="3021013" cy="2682875"/>
            <a:chOff x="1930" y="1094"/>
            <a:chExt cx="1903" cy="1690"/>
          </a:xfrm>
        </p:grpSpPr>
        <p:sp>
          <p:nvSpPr>
            <p:cNvPr id="13327" name="Oval 4"/>
            <p:cNvSpPr>
              <a:spLocks noChangeArrowheads="1"/>
            </p:cNvSpPr>
            <p:nvPr/>
          </p:nvSpPr>
          <p:spPr bwMode="auto">
            <a:xfrm>
              <a:off x="1930" y="1094"/>
              <a:ext cx="1903" cy="1690"/>
            </a:xfrm>
            <a:prstGeom prst="ellipse">
              <a:avLst/>
            </a:prstGeom>
            <a:noFill/>
            <a:ln w="38100">
              <a:solidFill>
                <a:schemeClr val="tx1"/>
              </a:solidFill>
              <a:round/>
              <a:headEnd/>
              <a:tailEnd/>
            </a:ln>
          </p:spPr>
          <p:txBody>
            <a:bodyPr/>
            <a:lstStyle/>
            <a:p>
              <a:endParaRPr lang="en-US">
                <a:latin typeface="Constantia" pitchFamily="18" charset="0"/>
              </a:endParaRPr>
            </a:p>
          </p:txBody>
        </p:sp>
        <p:sp>
          <p:nvSpPr>
            <p:cNvPr id="13328" name="Text Box 5"/>
            <p:cNvSpPr txBox="1">
              <a:spLocks noChangeArrowheads="1"/>
            </p:cNvSpPr>
            <p:nvPr/>
          </p:nvSpPr>
          <p:spPr bwMode="auto">
            <a:xfrm>
              <a:off x="2287" y="1299"/>
              <a:ext cx="1193" cy="419"/>
            </a:xfrm>
            <a:prstGeom prst="rect">
              <a:avLst/>
            </a:prstGeom>
            <a:noFill/>
            <a:ln w="38100">
              <a:noFill/>
              <a:miter lim="800000"/>
              <a:headEnd/>
              <a:tailEnd/>
            </a:ln>
          </p:spPr>
          <p:txBody>
            <a:bodyPr/>
            <a:lstStyle/>
            <a:p>
              <a:pPr algn="ctr"/>
              <a:r>
                <a:rPr lang="en-US" sz="2000" b="1">
                  <a:latin typeface="Times New Roman" pitchFamily="18" charset="0"/>
                  <a:ea typeface="MS Mincho" pitchFamily="49" charset="-128"/>
                  <a:cs typeface="Times New Roman" pitchFamily="18" charset="0"/>
                </a:rPr>
                <a:t>Best available research evidence</a:t>
              </a:r>
              <a:endParaRPr lang="en-US" sz="2000" b="1">
                <a:latin typeface="Constantia" pitchFamily="18" charset="0"/>
                <a:ea typeface="MS Mincho" pitchFamily="49" charset="-128"/>
                <a:cs typeface="Times New Roman" pitchFamily="18" charset="0"/>
              </a:endParaRPr>
            </a:p>
          </p:txBody>
        </p:sp>
      </p:grpSp>
      <p:grpSp>
        <p:nvGrpSpPr>
          <p:cNvPr id="3" name="Group 6"/>
          <p:cNvGrpSpPr>
            <a:grpSpLocks/>
          </p:cNvGrpSpPr>
          <p:nvPr/>
        </p:nvGrpSpPr>
        <p:grpSpPr bwMode="auto">
          <a:xfrm>
            <a:off x="2616200" y="3236913"/>
            <a:ext cx="4251325" cy="1174750"/>
            <a:chOff x="1648" y="2039"/>
            <a:chExt cx="2678" cy="740"/>
          </a:xfrm>
        </p:grpSpPr>
        <p:sp>
          <p:nvSpPr>
            <p:cNvPr id="13325" name="Oval 7"/>
            <p:cNvSpPr>
              <a:spLocks noChangeArrowheads="1"/>
            </p:cNvSpPr>
            <p:nvPr/>
          </p:nvSpPr>
          <p:spPr bwMode="auto">
            <a:xfrm>
              <a:off x="1648" y="2039"/>
              <a:ext cx="2678" cy="740"/>
            </a:xfrm>
            <a:prstGeom prst="ellipse">
              <a:avLst/>
            </a:prstGeom>
            <a:noFill/>
            <a:ln w="25400">
              <a:solidFill>
                <a:schemeClr val="tx1"/>
              </a:solidFill>
              <a:prstDash val="lgDash"/>
              <a:round/>
              <a:headEnd/>
              <a:tailEnd/>
            </a:ln>
          </p:spPr>
          <p:txBody>
            <a:bodyPr/>
            <a:lstStyle/>
            <a:p>
              <a:endParaRPr lang="en-US">
                <a:latin typeface="Constantia" pitchFamily="18" charset="0"/>
              </a:endParaRPr>
            </a:p>
          </p:txBody>
        </p:sp>
        <p:sp>
          <p:nvSpPr>
            <p:cNvPr id="13326" name="Text Box 8"/>
            <p:cNvSpPr txBox="1">
              <a:spLocks noChangeArrowheads="1"/>
            </p:cNvSpPr>
            <p:nvPr/>
          </p:nvSpPr>
          <p:spPr bwMode="auto">
            <a:xfrm>
              <a:off x="2282" y="2251"/>
              <a:ext cx="1269" cy="317"/>
            </a:xfrm>
            <a:prstGeom prst="rect">
              <a:avLst/>
            </a:prstGeom>
            <a:noFill/>
            <a:ln w="9525">
              <a:noFill/>
              <a:miter lim="800000"/>
              <a:headEnd/>
              <a:tailEnd/>
            </a:ln>
          </p:spPr>
          <p:txBody>
            <a:bodyPr/>
            <a:lstStyle/>
            <a:p>
              <a:pPr algn="ctr"/>
              <a:r>
                <a:rPr lang="en-US" sz="2000" b="1">
                  <a:latin typeface="Times New Roman" pitchFamily="18" charset="0"/>
                  <a:ea typeface="MS Mincho" pitchFamily="49" charset="-128"/>
                  <a:cs typeface="Times New Roman" pitchFamily="18" charset="0"/>
                </a:rPr>
                <a:t>Decision-Making</a:t>
              </a:r>
              <a:endParaRPr lang="en-US" sz="2000" b="1">
                <a:latin typeface="Constantia" pitchFamily="18" charset="0"/>
                <a:ea typeface="MS Mincho" pitchFamily="49" charset="-128"/>
                <a:cs typeface="Times New Roman" pitchFamily="18" charset="0"/>
              </a:endParaRPr>
            </a:p>
          </p:txBody>
        </p:sp>
      </p:grpSp>
      <p:grpSp>
        <p:nvGrpSpPr>
          <p:cNvPr id="4" name="Group 9"/>
          <p:cNvGrpSpPr>
            <a:grpSpLocks/>
          </p:cNvGrpSpPr>
          <p:nvPr/>
        </p:nvGrpSpPr>
        <p:grpSpPr bwMode="auto">
          <a:xfrm>
            <a:off x="2057400" y="3405188"/>
            <a:ext cx="3025775" cy="2686050"/>
            <a:chOff x="1296" y="2145"/>
            <a:chExt cx="1906" cy="1692"/>
          </a:xfrm>
        </p:grpSpPr>
        <p:sp>
          <p:nvSpPr>
            <p:cNvPr id="13323" name="Oval 10"/>
            <p:cNvSpPr>
              <a:spLocks noChangeArrowheads="1"/>
            </p:cNvSpPr>
            <p:nvPr/>
          </p:nvSpPr>
          <p:spPr bwMode="auto">
            <a:xfrm>
              <a:off x="1296" y="2145"/>
              <a:ext cx="1906" cy="1692"/>
            </a:xfrm>
            <a:prstGeom prst="ellipse">
              <a:avLst/>
            </a:prstGeom>
            <a:noFill/>
            <a:ln w="38100">
              <a:solidFill>
                <a:schemeClr val="tx1"/>
              </a:solidFill>
              <a:round/>
              <a:headEnd/>
              <a:tailEnd/>
            </a:ln>
          </p:spPr>
          <p:txBody>
            <a:bodyPr/>
            <a:lstStyle/>
            <a:p>
              <a:endParaRPr lang="en-US">
                <a:latin typeface="Constantia" pitchFamily="18" charset="0"/>
              </a:endParaRPr>
            </a:p>
          </p:txBody>
        </p:sp>
        <p:sp>
          <p:nvSpPr>
            <p:cNvPr id="13324" name="Text Box 11"/>
            <p:cNvSpPr txBox="1">
              <a:spLocks noChangeArrowheads="1"/>
            </p:cNvSpPr>
            <p:nvPr/>
          </p:nvSpPr>
          <p:spPr bwMode="auto">
            <a:xfrm>
              <a:off x="1392" y="2688"/>
              <a:ext cx="1392" cy="822"/>
            </a:xfrm>
            <a:prstGeom prst="rect">
              <a:avLst/>
            </a:prstGeom>
            <a:noFill/>
            <a:ln w="38100">
              <a:noFill/>
              <a:miter lim="800000"/>
              <a:headEnd/>
              <a:tailEnd/>
            </a:ln>
          </p:spPr>
          <p:txBody>
            <a:bodyPr/>
            <a:lstStyle/>
            <a:p>
              <a:pPr algn="ctr"/>
              <a:r>
                <a:rPr lang="en-US" sz="2000" b="1">
                  <a:latin typeface="Times New Roman" pitchFamily="18" charset="0"/>
                  <a:ea typeface="MS Mincho" pitchFamily="49" charset="-128"/>
                  <a:cs typeface="Times New Roman" pitchFamily="18" charset="0"/>
                </a:rPr>
                <a:t>Client/population characteristics, state, needs, values, &amp; preferences</a:t>
              </a:r>
              <a:endParaRPr lang="en-US" sz="2000" b="1">
                <a:latin typeface="Constantia" pitchFamily="18" charset="0"/>
                <a:ea typeface="MS Mincho" pitchFamily="49" charset="-128"/>
                <a:cs typeface="Times New Roman" pitchFamily="18" charset="0"/>
              </a:endParaRPr>
            </a:p>
          </p:txBody>
        </p:sp>
      </p:grpSp>
      <p:grpSp>
        <p:nvGrpSpPr>
          <p:cNvPr id="5" name="Group 12"/>
          <p:cNvGrpSpPr>
            <a:grpSpLocks/>
          </p:cNvGrpSpPr>
          <p:nvPr/>
        </p:nvGrpSpPr>
        <p:grpSpPr bwMode="auto">
          <a:xfrm>
            <a:off x="4294188" y="3363913"/>
            <a:ext cx="3021012" cy="2684462"/>
            <a:chOff x="2705" y="2119"/>
            <a:chExt cx="1903" cy="1691"/>
          </a:xfrm>
        </p:grpSpPr>
        <p:sp>
          <p:nvSpPr>
            <p:cNvPr id="13321" name="Text Box 13"/>
            <p:cNvSpPr txBox="1">
              <a:spLocks noChangeArrowheads="1"/>
            </p:cNvSpPr>
            <p:nvPr/>
          </p:nvSpPr>
          <p:spPr bwMode="auto">
            <a:xfrm>
              <a:off x="3264" y="2784"/>
              <a:ext cx="1056" cy="706"/>
            </a:xfrm>
            <a:prstGeom prst="rect">
              <a:avLst/>
            </a:prstGeom>
            <a:noFill/>
            <a:ln w="38100">
              <a:noFill/>
              <a:miter lim="800000"/>
              <a:headEnd/>
              <a:tailEnd/>
            </a:ln>
          </p:spPr>
          <p:txBody>
            <a:bodyPr/>
            <a:lstStyle/>
            <a:p>
              <a:pPr algn="ctr"/>
              <a:r>
                <a:rPr lang="en-US" sz="2000" b="1">
                  <a:latin typeface="Times New Roman" pitchFamily="18" charset="0"/>
                  <a:ea typeface="MS Mincho" pitchFamily="49" charset="-128"/>
                  <a:cs typeface="Times New Roman" pitchFamily="18" charset="0"/>
                </a:rPr>
                <a:t>Resources including practitioner expertise</a:t>
              </a:r>
              <a:endParaRPr lang="en-US" sz="2000" b="1">
                <a:latin typeface="Garamond" pitchFamily="18" charset="0"/>
                <a:ea typeface="MS Mincho" pitchFamily="49" charset="-128"/>
                <a:cs typeface="Times New Roman" pitchFamily="18" charset="0"/>
              </a:endParaRPr>
            </a:p>
          </p:txBody>
        </p:sp>
        <p:sp>
          <p:nvSpPr>
            <p:cNvPr id="13322" name="Oval 14"/>
            <p:cNvSpPr>
              <a:spLocks noChangeArrowheads="1"/>
            </p:cNvSpPr>
            <p:nvPr/>
          </p:nvSpPr>
          <p:spPr bwMode="auto">
            <a:xfrm>
              <a:off x="2705" y="2119"/>
              <a:ext cx="1903" cy="1691"/>
            </a:xfrm>
            <a:prstGeom prst="ellipse">
              <a:avLst/>
            </a:prstGeom>
            <a:noFill/>
            <a:ln w="38100">
              <a:solidFill>
                <a:schemeClr val="tx1"/>
              </a:solidFill>
              <a:round/>
              <a:headEnd/>
              <a:tailEnd/>
            </a:ln>
          </p:spPr>
          <p:txBody>
            <a:bodyPr/>
            <a:lstStyle/>
            <a:p>
              <a:endParaRPr lang="en-US">
                <a:latin typeface="Constantia" pitchFamily="18" charset="0"/>
              </a:endParaRPr>
            </a:p>
          </p:txBody>
        </p:sp>
      </p:grpSp>
      <p:sp>
        <p:nvSpPr>
          <p:cNvPr id="13319" name="Text Box 15"/>
          <p:cNvSpPr txBox="1">
            <a:spLocks noChangeArrowheads="1"/>
          </p:cNvSpPr>
          <p:nvPr/>
        </p:nvSpPr>
        <p:spPr bwMode="auto">
          <a:xfrm>
            <a:off x="2473325" y="6278563"/>
            <a:ext cx="4460875" cy="503237"/>
          </a:xfrm>
          <a:prstGeom prst="rect">
            <a:avLst/>
          </a:prstGeom>
          <a:noFill/>
          <a:ln w="9525">
            <a:noFill/>
            <a:miter lim="800000"/>
            <a:headEnd/>
            <a:tailEnd/>
          </a:ln>
        </p:spPr>
        <p:txBody>
          <a:bodyPr/>
          <a:lstStyle/>
          <a:p>
            <a:pPr algn="ctr"/>
            <a:endParaRPr lang="en-US" sz="1400" b="1">
              <a:latin typeface="Constantia" pitchFamily="18" charset="0"/>
              <a:ea typeface="MS Mincho" pitchFamily="49" charset="-128"/>
              <a:cs typeface="Times New Roman" pitchFamily="18" charset="0"/>
            </a:endParaRPr>
          </a:p>
        </p:txBody>
      </p:sp>
      <p:sp>
        <p:nvSpPr>
          <p:cNvPr id="13320" name="Rectangle 15"/>
          <p:cNvSpPr>
            <a:spLocks noChangeArrowheads="1"/>
          </p:cNvSpPr>
          <p:nvPr/>
        </p:nvSpPr>
        <p:spPr bwMode="auto">
          <a:xfrm>
            <a:off x="1600200" y="6211888"/>
            <a:ext cx="6248400" cy="322262"/>
          </a:xfrm>
          <a:prstGeom prst="rect">
            <a:avLst/>
          </a:prstGeom>
          <a:noFill/>
          <a:ln w="9525">
            <a:noFill/>
            <a:miter lim="800000"/>
            <a:headEnd/>
            <a:tailEnd/>
          </a:ln>
        </p:spPr>
        <p:txBody>
          <a:bodyPr>
            <a:spAutoFit/>
          </a:bodyPr>
          <a:lstStyle/>
          <a:p>
            <a:pPr algn="ctr"/>
            <a:r>
              <a:rPr lang="en-US" sz="1500" b="1">
                <a:solidFill>
                  <a:srgbClr val="333333"/>
                </a:solidFill>
                <a:latin typeface="Times New Roman" pitchFamily="18" charset="0"/>
                <a:cs typeface="Times New Roman" pitchFamily="18" charset="0"/>
              </a:rPr>
              <a:t>Evidence-based Behavioral Practice Council,  EBBP.ORG</a:t>
            </a:r>
            <a:endParaRPr lang="en-US" sz="1500">
              <a:latin typeface="Constantia" pitchFamily="18" charset="0"/>
            </a:endParaRPr>
          </a:p>
        </p:txBody>
      </p:sp>
    </p:spTree>
    <p:extLst>
      <p:ext uri="{BB962C8B-B14F-4D97-AF65-F5344CB8AC3E}">
        <p14:creationId xmlns:p14="http://schemas.microsoft.com/office/powerpoint/2010/main" val="11830757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ssolv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dissolv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1" presetClass="entr" presetSubtype="0" fill="hold" nodeType="clickEffect">
                                  <p:stCondLst>
                                    <p:cond delay="0"/>
                                  </p:stCondLst>
                                  <p:childTnLst>
                                    <p:set>
                                      <p:cBhvr>
                                        <p:cTn id="21" dur="1000">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1"/>
          <p:cNvSpPr>
            <a:spLocks noChangeArrowheads="1"/>
          </p:cNvSpPr>
          <p:nvPr/>
        </p:nvSpPr>
        <p:spPr bwMode="auto">
          <a:xfrm>
            <a:off x="0" y="0"/>
            <a:ext cx="9144000" cy="0"/>
          </a:xfrm>
          <a:prstGeom prst="rect">
            <a:avLst/>
          </a:prstGeom>
          <a:noFill/>
          <a:ln w="9525">
            <a:noFill/>
            <a:miter lim="800000"/>
            <a:headEnd/>
            <a:tailEnd/>
          </a:ln>
        </p:spPr>
        <p:txBody>
          <a:bodyPr wrap="none" anchor="ctr">
            <a:spAutoFit/>
          </a:bodyPr>
          <a:lstStyle/>
          <a:p>
            <a:r>
              <a:rPr lang="en-US" sz="1300" b="1">
                <a:solidFill>
                  <a:srgbClr val="333333"/>
                </a:solidFill>
                <a:latin typeface="Times New Roman" pitchFamily="18" charset="0"/>
                <a:cs typeface="Times New Roman" pitchFamily="18" charset="0"/>
              </a:rPr>
              <a:t>Evidence-Based Behavioral Practice</a:t>
            </a:r>
            <a:r>
              <a:rPr lang="en-US" sz="900" b="1"/>
              <a:t/>
            </a:r>
            <a:br>
              <a:rPr lang="en-US" sz="900" b="1"/>
            </a:br>
            <a:r>
              <a:rPr lang="en-US" sz="900" b="1"/>
              <a:t/>
            </a:r>
            <a:br>
              <a:rPr lang="en-US" sz="900" b="1"/>
            </a:br>
            <a:r>
              <a:rPr lang="en-US"/>
              <a:t>  </a:t>
            </a:r>
            <a:r>
              <a:rPr lang="en-US" sz="15500"/>
              <a:t> </a:t>
            </a:r>
            <a:endParaRPr lang="en-US"/>
          </a:p>
        </p:txBody>
      </p:sp>
      <p:pic>
        <p:nvPicPr>
          <p:cNvPr id="14339" name="Picture 2" descr="http://www.ebbp.org/images/3circles.jpg"/>
          <p:cNvPicPr>
            <a:picLocks noChangeAspect="1" noChangeArrowheads="1"/>
          </p:cNvPicPr>
          <p:nvPr/>
        </p:nvPicPr>
        <p:blipFill>
          <a:blip r:embed="rId3" cstate="print"/>
          <a:srcRect/>
          <a:stretch>
            <a:fillRect/>
          </a:stretch>
        </p:blipFill>
        <p:spPr bwMode="auto">
          <a:xfrm>
            <a:off x="1371600" y="1828800"/>
            <a:ext cx="6400800" cy="4316413"/>
          </a:xfrm>
          <a:prstGeom prst="rect">
            <a:avLst/>
          </a:prstGeom>
          <a:noFill/>
          <a:ln w="9525">
            <a:noFill/>
            <a:miter lim="800000"/>
            <a:headEnd/>
            <a:tailEnd/>
          </a:ln>
        </p:spPr>
      </p:pic>
      <p:sp>
        <p:nvSpPr>
          <p:cNvPr id="14340" name="Rectangle 5"/>
          <p:cNvSpPr>
            <a:spLocks noChangeArrowheads="1"/>
          </p:cNvSpPr>
          <p:nvPr/>
        </p:nvSpPr>
        <p:spPr bwMode="auto">
          <a:xfrm>
            <a:off x="838200" y="990600"/>
            <a:ext cx="7620000" cy="584775"/>
          </a:xfrm>
          <a:prstGeom prst="rect">
            <a:avLst/>
          </a:prstGeom>
          <a:noFill/>
          <a:ln w="9525">
            <a:noFill/>
            <a:miter lim="800000"/>
            <a:headEnd/>
            <a:tailEnd/>
          </a:ln>
        </p:spPr>
        <p:txBody>
          <a:bodyPr>
            <a:spAutoFit/>
          </a:bodyPr>
          <a:lstStyle/>
          <a:p>
            <a:pPr algn="ctr"/>
            <a:r>
              <a:rPr lang="en-US" sz="3200" b="1" dirty="0">
                <a:solidFill>
                  <a:srgbClr val="333333"/>
                </a:solidFill>
                <a:latin typeface="Times New Roman" pitchFamily="18" charset="0"/>
                <a:cs typeface="Times New Roman" pitchFamily="18" charset="0"/>
              </a:rPr>
              <a:t>Newest Trans-disciplinary View of EBP</a:t>
            </a:r>
            <a:endParaRPr lang="en-US" sz="3200" dirty="0">
              <a:latin typeface="Constantia" pitchFamily="18" charset="0"/>
            </a:endParaRPr>
          </a:p>
        </p:txBody>
      </p:sp>
      <p:sp>
        <p:nvSpPr>
          <p:cNvPr id="14341" name="Rectangle 4"/>
          <p:cNvSpPr>
            <a:spLocks noChangeArrowheads="1"/>
          </p:cNvSpPr>
          <p:nvPr/>
        </p:nvSpPr>
        <p:spPr bwMode="auto">
          <a:xfrm>
            <a:off x="1600200" y="6211888"/>
            <a:ext cx="6248400" cy="322262"/>
          </a:xfrm>
          <a:prstGeom prst="rect">
            <a:avLst/>
          </a:prstGeom>
          <a:noFill/>
          <a:ln w="9525">
            <a:noFill/>
            <a:miter lim="800000"/>
            <a:headEnd/>
            <a:tailEnd/>
          </a:ln>
        </p:spPr>
        <p:txBody>
          <a:bodyPr>
            <a:spAutoFit/>
          </a:bodyPr>
          <a:lstStyle/>
          <a:p>
            <a:pPr algn="ctr"/>
            <a:r>
              <a:rPr lang="en-US" sz="1500" b="1" dirty="0">
                <a:solidFill>
                  <a:srgbClr val="333333"/>
                </a:solidFill>
                <a:latin typeface="Times New Roman" pitchFamily="18" charset="0"/>
                <a:cs typeface="Times New Roman" pitchFamily="18" charset="0"/>
              </a:rPr>
              <a:t>Evidence-based Behavioral Practice Council,  </a:t>
            </a:r>
            <a:r>
              <a:rPr lang="en-US" sz="1500" b="1" dirty="0">
                <a:solidFill>
                  <a:srgbClr val="333333"/>
                </a:solidFill>
                <a:latin typeface="Times New Roman" pitchFamily="18" charset="0"/>
                <a:cs typeface="Times New Roman" pitchFamily="18" charset="0"/>
                <a:hlinkClick r:id="rId4"/>
              </a:rPr>
              <a:t>EBBP.ORG</a:t>
            </a:r>
            <a:endParaRPr lang="en-US" sz="1500" dirty="0">
              <a:latin typeface="Constantia" pitchFamily="18" charset="0"/>
            </a:endParaRPr>
          </a:p>
        </p:txBody>
      </p:sp>
    </p:spTree>
    <p:extLst>
      <p:ext uri="{BB962C8B-B14F-4D97-AF65-F5344CB8AC3E}">
        <p14:creationId xmlns:p14="http://schemas.microsoft.com/office/powerpoint/2010/main" val="2684584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715000"/>
          </a:xfrm>
        </p:spPr>
        <p:txBody>
          <a:bodyPr>
            <a:normAutofit fontScale="70000" lnSpcReduction="20000"/>
          </a:bodyPr>
          <a:lstStyle/>
          <a:p>
            <a:pPr marL="274320" indent="-274320" fontAlgn="auto">
              <a:spcAft>
                <a:spcPts val="0"/>
              </a:spcAft>
              <a:buClr>
                <a:schemeClr val="accent3"/>
              </a:buClr>
              <a:buFont typeface="Wingdings" pitchFamily="2" charset="2"/>
              <a:buChar char="Ø"/>
              <a:defRPr/>
            </a:pPr>
            <a:r>
              <a:rPr lang="en-US" dirty="0" smtClean="0"/>
              <a:t>Professional decision-making process in which social workers &amp; their clients systematically make intervention choices using practitioner expertise to identify: </a:t>
            </a:r>
          </a:p>
          <a:p>
            <a:pPr marL="880110" lvl="1" indent="-514350" fontAlgn="auto">
              <a:spcAft>
                <a:spcPts val="0"/>
              </a:spcAft>
              <a:buFont typeface="Wingdings" pitchFamily="2" charset="2"/>
              <a:buChar char="Ø"/>
              <a:defRPr/>
            </a:pPr>
            <a:r>
              <a:rPr lang="en-US" dirty="0" smtClean="0"/>
              <a:t>client conditions, needs, circumstances, preferences and values;</a:t>
            </a:r>
          </a:p>
          <a:p>
            <a:pPr marL="880110" lvl="1" indent="-514350" fontAlgn="auto">
              <a:spcAft>
                <a:spcPts val="0"/>
              </a:spcAft>
              <a:buFont typeface="Wingdings" pitchFamily="2" charset="2"/>
              <a:buChar char="Ø"/>
              <a:defRPr/>
            </a:pPr>
            <a:r>
              <a:rPr lang="en-US" dirty="0" smtClean="0"/>
              <a:t>best evidence about intervention options including potential risk &amp; benefit likelihoods; </a:t>
            </a:r>
          </a:p>
          <a:p>
            <a:pPr marL="880110" lvl="1" indent="-514350" fontAlgn="auto">
              <a:spcAft>
                <a:spcPts val="0"/>
              </a:spcAft>
              <a:buFont typeface="Wingdings" pitchFamily="2" charset="2"/>
              <a:buChar char="Ø"/>
              <a:defRPr/>
            </a:pPr>
            <a:r>
              <a:rPr lang="en-US" dirty="0" smtClean="0"/>
              <a:t>contextual resources &amp; constraints bearing on intervention options.</a:t>
            </a:r>
          </a:p>
          <a:p>
            <a:pPr marL="514350" indent="-514350" fontAlgn="auto">
              <a:spcAft>
                <a:spcPts val="0"/>
              </a:spcAft>
              <a:buClr>
                <a:schemeClr val="accent3"/>
              </a:buClr>
              <a:buFont typeface="Wingdings" pitchFamily="2" charset="2"/>
              <a:buChar char="Ø"/>
              <a:defRPr/>
            </a:pPr>
            <a:r>
              <a:rPr lang="en-US" dirty="0" smtClean="0"/>
              <a:t>Intervention choices refer to action options about:</a:t>
            </a:r>
          </a:p>
          <a:p>
            <a:pPr marL="880110" lvl="1" indent="-514350" fontAlgn="auto">
              <a:spcAft>
                <a:spcPts val="0"/>
              </a:spcAft>
              <a:buFont typeface="Wingdings" pitchFamily="2" charset="2"/>
              <a:buChar char="Ø"/>
              <a:defRPr/>
            </a:pPr>
            <a:r>
              <a:rPr lang="en-US" dirty="0" smtClean="0"/>
              <a:t>how to assess client conditions &amp; circumstances;</a:t>
            </a:r>
          </a:p>
          <a:p>
            <a:pPr marL="880110" lvl="1" indent="-514350" fontAlgn="auto">
              <a:spcAft>
                <a:spcPts val="0"/>
              </a:spcAft>
              <a:buFont typeface="Wingdings" pitchFamily="2" charset="2"/>
              <a:buChar char="Ø"/>
              <a:defRPr/>
            </a:pPr>
            <a:r>
              <a:rPr lang="en-US" dirty="0" smtClean="0"/>
              <a:t>how to provide services;</a:t>
            </a:r>
          </a:p>
          <a:p>
            <a:pPr marL="880110" lvl="1" indent="-514350" fontAlgn="auto">
              <a:spcAft>
                <a:spcPts val="0"/>
              </a:spcAft>
              <a:buFont typeface="Wingdings" pitchFamily="2" charset="2"/>
              <a:buChar char="Ø"/>
              <a:defRPr/>
            </a:pPr>
            <a:r>
              <a:rPr lang="en-US" dirty="0" smtClean="0"/>
              <a:t>how to evaluate the process &amp; outcomes of services.</a:t>
            </a:r>
          </a:p>
          <a:p>
            <a:pPr marL="514350" indent="-514350" fontAlgn="auto">
              <a:spcAft>
                <a:spcPts val="0"/>
              </a:spcAft>
              <a:buClr>
                <a:schemeClr val="accent3"/>
              </a:buClr>
              <a:buFont typeface="Wingdings" pitchFamily="2" charset="2"/>
              <a:buChar char="Ø"/>
              <a:defRPr/>
            </a:pPr>
            <a:r>
              <a:rPr lang="en-US" dirty="0" smtClean="0"/>
              <a:t>Clients can be individuals, families, groups, communities or large populations.</a:t>
            </a:r>
          </a:p>
          <a:p>
            <a:pPr marL="514350" indent="-514350" fontAlgn="auto">
              <a:spcAft>
                <a:spcPts val="0"/>
              </a:spcAft>
              <a:buClr>
                <a:schemeClr val="accent3"/>
              </a:buClr>
              <a:buFont typeface="Wingdings" pitchFamily="2" charset="2"/>
              <a:buChar char="Ø"/>
              <a:defRPr/>
            </a:pPr>
            <a:r>
              <a:rPr lang="en-US" dirty="0" smtClean="0"/>
              <a:t>Best evidence includes findings from scientific studies as well as from other reliable sources considered to be of highest quality, strength, &amp; relevance.</a:t>
            </a:r>
          </a:p>
          <a:p>
            <a:pPr marL="514350" indent="-514350" fontAlgn="auto">
              <a:spcAft>
                <a:spcPts val="0"/>
              </a:spcAft>
              <a:buClr>
                <a:schemeClr val="accent3"/>
              </a:buClr>
              <a:buFont typeface="Wingdings" pitchFamily="2" charset="2"/>
              <a:buChar char="Ø"/>
              <a:defRPr/>
            </a:pPr>
            <a:r>
              <a:rPr lang="en-US" dirty="0" smtClean="0"/>
              <a:t>Using this decision-making process social workers themselves provide the selected interventions or they link clients to others who can provide the interventions.</a:t>
            </a:r>
          </a:p>
          <a:p>
            <a:pPr marL="514350" indent="-514350" fontAlgn="auto">
              <a:spcAft>
                <a:spcPts val="0"/>
              </a:spcAft>
              <a:buClr>
                <a:schemeClr val="accent3"/>
              </a:buClr>
              <a:buFont typeface="Wingdings" pitchFamily="2" charset="2"/>
              <a:buChar char="Ø"/>
              <a:defRPr/>
            </a:pPr>
            <a:r>
              <a:rPr lang="en-US" dirty="0" smtClean="0"/>
              <a:t>Together with their clients, practitioners monitor &amp; evaluate the process &amp; outcomes of services provided making changes in response to what is learned &amp; sharing this information with others to benefit future clients.</a:t>
            </a:r>
          </a:p>
          <a:p>
            <a:pPr marL="274320" indent="-274320" fontAlgn="auto">
              <a:spcAft>
                <a:spcPts val="0"/>
              </a:spcAft>
              <a:buClr>
                <a:schemeClr val="accent3"/>
              </a:buClr>
              <a:buFont typeface="Wingdings 2"/>
              <a:buChar char=""/>
              <a:defRPr/>
            </a:pPr>
            <a:endParaRPr lang="en-US" dirty="0" smtClean="0"/>
          </a:p>
          <a:p>
            <a:pPr marL="274320" indent="-274320" fontAlgn="auto">
              <a:spcAft>
                <a:spcPts val="0"/>
              </a:spcAft>
              <a:buClr>
                <a:schemeClr val="accent3"/>
              </a:buClr>
              <a:buFont typeface="Wingdings 2"/>
              <a:buChar char=""/>
              <a:defRPr/>
            </a:pPr>
            <a:endParaRPr lang="en-US" dirty="0"/>
          </a:p>
        </p:txBody>
      </p:sp>
      <p:sp>
        <p:nvSpPr>
          <p:cNvPr id="2" name="Title 1"/>
          <p:cNvSpPr>
            <a:spLocks noGrp="1"/>
          </p:cNvSpPr>
          <p:nvPr>
            <p:ph type="title"/>
          </p:nvPr>
        </p:nvSpPr>
        <p:spPr>
          <a:xfrm>
            <a:off x="533400" y="381000"/>
            <a:ext cx="8229600" cy="590550"/>
          </a:xfrm>
        </p:spPr>
        <p:txBody>
          <a:bodyPr>
            <a:normAutofit fontScale="90000"/>
          </a:bodyPr>
          <a:lstStyle/>
          <a:p>
            <a:pPr fontAlgn="auto">
              <a:spcAft>
                <a:spcPts val="0"/>
              </a:spcAft>
              <a:defRPr/>
            </a:pPr>
            <a:r>
              <a:rPr lang="en-US" dirty="0" smtClean="0"/>
              <a:t>What is EBSWP Today?</a:t>
            </a:r>
            <a:endParaRPr lang="en-US" dirty="0"/>
          </a:p>
        </p:txBody>
      </p:sp>
    </p:spTree>
    <p:extLst>
      <p:ext uri="{BB962C8B-B14F-4D97-AF65-F5344CB8AC3E}">
        <p14:creationId xmlns:p14="http://schemas.microsoft.com/office/powerpoint/2010/main" val="18136206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fade">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2000"/>
                                        <p:tgtEl>
                                          <p:spTgt spid="3">
                                            <p:txEl>
                                              <p:pRg st="1" end="1"/>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Effect transition="in" filter="fade">
                                      <p:cBhvr>
                                        <p:cTn id="23" dur="20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000"/>
                                        <p:tgtEl>
                                          <p:spTgt spid="3">
                                            <p:txEl>
                                              <p:pRg st="3" end="3"/>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
                                            <p:txEl>
                                              <p:pRg st="4" end="4"/>
                                            </p:txEl>
                                          </p:spTgt>
                                        </p:tgtEl>
                                        <p:attrNameLst>
                                          <p:attrName>style.visibility</p:attrName>
                                        </p:attrNameLst>
                                      </p:cBhvr>
                                      <p:to>
                                        <p:strVal val="visible"/>
                                      </p:to>
                                    </p:set>
                                    <p:animEffect transition="in" filter="fade">
                                      <p:cBhvr>
                                        <p:cTn id="33" dur="2000"/>
                                        <p:tgtEl>
                                          <p:spTgt spid="3">
                                            <p:txEl>
                                              <p:pRg st="4" end="4"/>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3">
                                            <p:txEl>
                                              <p:pRg st="5" end="5"/>
                                            </p:txEl>
                                          </p:spTgt>
                                        </p:tgtEl>
                                        <p:attrNameLst>
                                          <p:attrName>style.visibility</p:attrName>
                                        </p:attrNameLst>
                                      </p:cBhvr>
                                      <p:to>
                                        <p:strVal val="visible"/>
                                      </p:to>
                                    </p:set>
                                    <p:animEffect transition="in" filter="fade">
                                      <p:cBhvr>
                                        <p:cTn id="38" dur="2000"/>
                                        <p:tgtEl>
                                          <p:spTgt spid="3">
                                            <p:txEl>
                                              <p:pRg st="5" end="5"/>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Effect transition="in" filter="fade">
                                      <p:cBhvr>
                                        <p:cTn id="43" dur="2000"/>
                                        <p:tgtEl>
                                          <p:spTgt spid="3">
                                            <p:txEl>
                                              <p:pRg st="6" end="6"/>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1" presetClass="entr" presetSubtype="0" fill="hold" grpId="0"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grpId="0"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3">
                                            <p:txEl>
                                              <p:pRg st="9" end="9"/>
                                            </p:txEl>
                                          </p:spTgt>
                                        </p:tgtEl>
                                        <p:attrNameLst>
                                          <p:attrName>style.visibility</p:attrName>
                                        </p:attrNameLst>
                                      </p:cBhvr>
                                      <p:to>
                                        <p:strVal val="visible"/>
                                      </p:to>
                                    </p:set>
                                    <p:animEffect transition="in" filter="fade">
                                      <p:cBhvr>
                                        <p:cTn id="56" dur="2000"/>
                                        <p:tgtEl>
                                          <p:spTgt spid="3">
                                            <p:txEl>
                                              <p:pRg st="9" end="9"/>
                                            </p:txEl>
                                          </p:spTgt>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3">
                                            <p:txEl>
                                              <p:pRg st="10" end="10"/>
                                            </p:txEl>
                                          </p:spTgt>
                                        </p:tgtEl>
                                        <p:attrNameLst>
                                          <p:attrName>style.visibility</p:attrName>
                                        </p:attrNameLst>
                                      </p:cBhvr>
                                      <p:to>
                                        <p:strVal val="visible"/>
                                      </p:to>
                                    </p:set>
                                    <p:animEffect transition="in" filter="fade">
                                      <p:cBhvr>
                                        <p:cTn id="61" dur="2000"/>
                                        <p:tgtEl>
                                          <p:spTgt spid="3">
                                            <p:txEl>
                                              <p:pRg st="10" end="10"/>
                                            </p:txEl>
                                          </p:spTgt>
                                        </p:tgtEl>
                                      </p:cBhvr>
                                    </p:animEffect>
                                  </p:childTnLst>
                                </p:cTn>
                              </p:par>
                            </p:childTnLst>
                          </p:cTn>
                        </p:par>
                      </p:childTnLst>
                    </p:cTn>
                  </p:par>
                  <p:par>
                    <p:cTn id="62" fill="hold">
                      <p:stCondLst>
                        <p:cond delay="indefinite"/>
                      </p:stCondLst>
                      <p:childTnLst>
                        <p:par>
                          <p:cTn id="63" fill="hold">
                            <p:stCondLst>
                              <p:cond delay="0"/>
                            </p:stCondLst>
                            <p:childTnLst>
                              <p:par>
                                <p:cTn id="64" presetID="10" presetClass="entr" presetSubtype="0" fill="hold" grpId="0" nodeType="clickEffect">
                                  <p:stCondLst>
                                    <p:cond delay="0"/>
                                  </p:stCondLst>
                                  <p:childTnLst>
                                    <p:set>
                                      <p:cBhvr>
                                        <p:cTn id="65" dur="1" fill="hold">
                                          <p:stCondLst>
                                            <p:cond delay="0"/>
                                          </p:stCondLst>
                                        </p:cTn>
                                        <p:tgtEl>
                                          <p:spTgt spid="3">
                                            <p:txEl>
                                              <p:pRg st="11" end="11"/>
                                            </p:txEl>
                                          </p:spTgt>
                                        </p:tgtEl>
                                        <p:attrNameLst>
                                          <p:attrName>style.visibility</p:attrName>
                                        </p:attrNameLst>
                                      </p:cBhvr>
                                      <p:to>
                                        <p:strVal val="visible"/>
                                      </p:to>
                                    </p:set>
                                    <p:animEffect transition="in" filter="fade">
                                      <p:cBhvr>
                                        <p:cTn id="66" dur="20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685800"/>
            <a:ext cx="8229600" cy="5638800"/>
          </a:xfrm>
        </p:spPr>
        <p:txBody>
          <a:bodyPr>
            <a:normAutofit fontScale="92500" lnSpcReduction="10000"/>
          </a:bodyPr>
          <a:lstStyle/>
          <a:p>
            <a:pPr marL="274320" indent="-274320" fontAlgn="auto">
              <a:spcAft>
                <a:spcPts val="0"/>
              </a:spcAft>
              <a:buClr>
                <a:schemeClr val="accent3"/>
              </a:buClr>
              <a:buFont typeface="Wingdings 2"/>
              <a:buChar char=""/>
              <a:defRPr/>
            </a:pPr>
            <a:r>
              <a:rPr lang="en-US" sz="2600" dirty="0" smtClean="0"/>
              <a:t>Ask well formed important questions about the care of individuals, communities, or populations.  </a:t>
            </a:r>
          </a:p>
          <a:p>
            <a:pPr marL="274320" indent="-274320" fontAlgn="auto">
              <a:spcAft>
                <a:spcPts val="0"/>
              </a:spcAft>
              <a:buClr>
                <a:schemeClr val="accent3"/>
              </a:buClr>
              <a:buFont typeface="Wingdings 2"/>
              <a:buChar char=""/>
              <a:defRPr/>
            </a:pPr>
            <a:r>
              <a:rPr lang="en-US" sz="2600" dirty="0" smtClean="0"/>
              <a:t>Acquire the best available evidence regarding the question. </a:t>
            </a:r>
          </a:p>
          <a:p>
            <a:pPr marL="274320" indent="-274320" fontAlgn="auto">
              <a:spcAft>
                <a:spcPts val="0"/>
              </a:spcAft>
              <a:buClr>
                <a:schemeClr val="accent3"/>
              </a:buClr>
              <a:buFont typeface="Wingdings 2"/>
              <a:buChar char=""/>
              <a:defRPr/>
            </a:pPr>
            <a:r>
              <a:rPr lang="en-US" sz="2600" dirty="0" smtClean="0"/>
              <a:t>Appraise the evidence for validity </a:t>
            </a:r>
            <a:r>
              <a:rPr lang="en-US" sz="2600" dirty="0"/>
              <a:t>&amp;</a:t>
            </a:r>
            <a:r>
              <a:rPr lang="en-US" sz="2600" dirty="0" smtClean="0"/>
              <a:t> applicability to the problem at hand.  </a:t>
            </a:r>
          </a:p>
          <a:p>
            <a:pPr marL="274320" indent="-274320" fontAlgn="auto">
              <a:spcAft>
                <a:spcPts val="0"/>
              </a:spcAft>
              <a:buClr>
                <a:schemeClr val="accent3"/>
              </a:buClr>
              <a:buFont typeface="Wingdings 2"/>
              <a:buChar char=""/>
              <a:defRPr/>
            </a:pPr>
            <a:r>
              <a:rPr lang="en-US" sz="2600" dirty="0" smtClean="0"/>
              <a:t>Apply the evidence by engaging in collaborative shared decision-making with the affected individual(s) and/or group(s). Appropriate decision-making integrates the context, values </a:t>
            </a:r>
            <a:r>
              <a:rPr lang="en-US" sz="2600" dirty="0"/>
              <a:t>&amp;</a:t>
            </a:r>
            <a:r>
              <a:rPr lang="en-US" sz="2600" dirty="0" smtClean="0"/>
              <a:t> preferences of client, as well as available resources, including professional expertise. </a:t>
            </a:r>
          </a:p>
          <a:p>
            <a:pPr marL="274320" lvl="1" indent="-274320">
              <a:spcBef>
                <a:spcPts val="400"/>
              </a:spcBef>
              <a:buClr>
                <a:schemeClr val="accent3"/>
              </a:buClr>
              <a:buSzPct val="68000"/>
              <a:buFont typeface="Wingdings 2"/>
              <a:buChar char=""/>
              <a:defRPr/>
            </a:pPr>
            <a:r>
              <a:rPr lang="en-US" sz="2600" dirty="0" smtClean="0"/>
              <a:t>Analyze </a:t>
            </a:r>
            <a:r>
              <a:rPr lang="en-US" sz="2600" dirty="0"/>
              <a:t>change &amp; adjust practice </a:t>
            </a:r>
            <a:r>
              <a:rPr lang="en-US" sz="2600" dirty="0" smtClean="0"/>
              <a:t>accordingly.</a:t>
            </a:r>
            <a:r>
              <a:rPr lang="en-US" sz="2600" dirty="0"/>
              <a:t> Assess outcome (process &amp; intervention) &amp; disseminate results. </a:t>
            </a:r>
          </a:p>
          <a:p>
            <a:pPr marL="274320" indent="-274320" fontAlgn="auto">
              <a:spcAft>
                <a:spcPts val="0"/>
              </a:spcAft>
              <a:buClr>
                <a:schemeClr val="accent3"/>
              </a:buClr>
              <a:buFont typeface="Wingdings 2"/>
              <a:buChar char=""/>
              <a:defRPr/>
            </a:pPr>
            <a:endParaRPr lang="en-US" dirty="0" smtClean="0"/>
          </a:p>
        </p:txBody>
      </p:sp>
      <p:sp>
        <p:nvSpPr>
          <p:cNvPr id="2" name="Title 1"/>
          <p:cNvSpPr>
            <a:spLocks noGrp="1"/>
          </p:cNvSpPr>
          <p:nvPr>
            <p:ph type="title"/>
          </p:nvPr>
        </p:nvSpPr>
        <p:spPr>
          <a:xfrm>
            <a:off x="457200" y="274638"/>
            <a:ext cx="8229600" cy="487362"/>
          </a:xfrm>
        </p:spPr>
        <p:txBody>
          <a:bodyPr>
            <a:normAutofit fontScale="90000"/>
          </a:bodyPr>
          <a:lstStyle/>
          <a:p>
            <a:pPr algn="ctr"/>
            <a:r>
              <a:rPr lang="en-US" sz="2800" dirty="0" smtClean="0"/>
              <a:t>5A’s: Process Steps of EBP (</a:t>
            </a:r>
            <a:r>
              <a:rPr lang="en-US" sz="2800" dirty="0" smtClean="0">
                <a:hlinkClick r:id="rId3" action="ppaction://hlinkfile"/>
              </a:rPr>
              <a:t>handout 3</a:t>
            </a:r>
            <a:r>
              <a:rPr lang="en-US" sz="2800" dirty="0" smtClean="0"/>
              <a:t>)</a:t>
            </a:r>
          </a:p>
        </p:txBody>
      </p:sp>
    </p:spTree>
    <p:extLst>
      <p:ext uri="{BB962C8B-B14F-4D97-AF65-F5344CB8AC3E}">
        <p14:creationId xmlns:p14="http://schemas.microsoft.com/office/powerpoint/2010/main" val="30659509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ebbp.org/images/5steps.jpg"/>
          <p:cNvPicPr>
            <a:picLocks noChangeAspect="1" noChangeArrowheads="1"/>
          </p:cNvPicPr>
          <p:nvPr/>
        </p:nvPicPr>
        <p:blipFill>
          <a:blip r:embed="rId3" cstate="print"/>
          <a:srcRect/>
          <a:stretch>
            <a:fillRect/>
          </a:stretch>
        </p:blipFill>
        <p:spPr bwMode="auto">
          <a:xfrm>
            <a:off x="381000" y="1905000"/>
            <a:ext cx="8458200" cy="4724400"/>
          </a:xfrm>
          <a:prstGeom prst="rect">
            <a:avLst/>
          </a:prstGeom>
          <a:noFill/>
          <a:ln w="9525">
            <a:noFill/>
            <a:miter lim="800000"/>
            <a:headEnd/>
            <a:tailEnd/>
          </a:ln>
        </p:spPr>
      </p:pic>
      <p:sp>
        <p:nvSpPr>
          <p:cNvPr id="17411" name="Rectangle 8"/>
          <p:cNvSpPr>
            <a:spLocks noChangeArrowheads="1"/>
          </p:cNvSpPr>
          <p:nvPr/>
        </p:nvSpPr>
        <p:spPr bwMode="auto">
          <a:xfrm>
            <a:off x="609600" y="762000"/>
            <a:ext cx="7772400" cy="1200150"/>
          </a:xfrm>
          <a:prstGeom prst="rect">
            <a:avLst/>
          </a:prstGeom>
          <a:noFill/>
          <a:ln w="9525">
            <a:noFill/>
            <a:miter lim="800000"/>
            <a:headEnd/>
            <a:tailEnd/>
          </a:ln>
        </p:spPr>
        <p:txBody>
          <a:bodyPr>
            <a:spAutoFit/>
          </a:bodyPr>
          <a:lstStyle/>
          <a:p>
            <a:pPr algn="ctr"/>
            <a:r>
              <a:rPr lang="en-US">
                <a:latin typeface="Constantia" pitchFamily="18" charset="0"/>
              </a:rPr>
              <a:t>Because the evidence-based process informs future questions &amp; practice, it is useful to imagine it as a cycle:</a:t>
            </a:r>
          </a:p>
          <a:p>
            <a:pPr algn="ctr"/>
            <a:endParaRPr lang="en-US" b="1">
              <a:solidFill>
                <a:srgbClr val="000000"/>
              </a:solidFill>
            </a:endParaRPr>
          </a:p>
          <a:p>
            <a:pPr algn="ctr"/>
            <a:r>
              <a:rPr lang="en-US" b="1">
                <a:solidFill>
                  <a:srgbClr val="000000"/>
                </a:solidFill>
              </a:rPr>
              <a:t>Five steps of evidence-based practice.</a:t>
            </a:r>
            <a:endParaRPr lang="en-US">
              <a:latin typeface="Constantia" pitchFamily="18" charset="0"/>
            </a:endParaRPr>
          </a:p>
        </p:txBody>
      </p:sp>
    </p:spTree>
    <p:extLst>
      <p:ext uri="{BB962C8B-B14F-4D97-AF65-F5344CB8AC3E}">
        <p14:creationId xmlns:p14="http://schemas.microsoft.com/office/powerpoint/2010/main" val="4046222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90600"/>
            <a:ext cx="8229600" cy="5016691"/>
          </a:xfrm>
        </p:spPr>
        <p:txBody>
          <a:bodyPr>
            <a:normAutofit fontScale="92500" lnSpcReduction="20000"/>
          </a:bodyPr>
          <a:lstStyle/>
          <a:p>
            <a:r>
              <a:rPr lang="en-US" b="1" dirty="0" smtClean="0"/>
              <a:t>9:00 </a:t>
            </a:r>
            <a:r>
              <a:rPr lang="en-US" b="1" dirty="0"/>
              <a:t>– 10:30 </a:t>
            </a:r>
            <a:r>
              <a:rPr lang="en-US" b="1" dirty="0" smtClean="0"/>
              <a:t>	Evidence </a:t>
            </a:r>
            <a:r>
              <a:rPr lang="en-US" b="1" dirty="0"/>
              <a:t>Based Practice: </a:t>
            </a:r>
            <a:r>
              <a:rPr lang="en-US" b="1" dirty="0" smtClean="0"/>
              <a:t>				Definitions</a:t>
            </a:r>
            <a:r>
              <a:rPr lang="en-US" b="1" dirty="0"/>
              <a:t>, </a:t>
            </a:r>
            <a:r>
              <a:rPr lang="en-US" b="1" dirty="0" smtClean="0"/>
              <a:t>History</a:t>
            </a:r>
            <a:r>
              <a:rPr lang="en-US" b="1" dirty="0"/>
              <a:t>, </a:t>
            </a:r>
            <a:r>
              <a:rPr lang="en-US" b="1" dirty="0" smtClean="0"/>
              <a:t>&amp; 					Competencies</a:t>
            </a:r>
            <a:endParaRPr lang="en-US" dirty="0"/>
          </a:p>
          <a:p>
            <a:r>
              <a:rPr lang="en-US" b="1" dirty="0"/>
              <a:t>10:30 – 10:40 </a:t>
            </a:r>
            <a:r>
              <a:rPr lang="en-US" b="1" dirty="0" smtClean="0"/>
              <a:t>	Break</a:t>
            </a:r>
            <a:endParaRPr lang="en-US" dirty="0"/>
          </a:p>
          <a:p>
            <a:r>
              <a:rPr lang="en-US" b="1" dirty="0"/>
              <a:t>10:40 – 12:00 </a:t>
            </a:r>
            <a:r>
              <a:rPr lang="en-US" b="1" dirty="0" smtClean="0"/>
              <a:t>	Finding Evidence: Evidence-based 			Practices</a:t>
            </a:r>
            <a:endParaRPr lang="en-US" dirty="0"/>
          </a:p>
          <a:p>
            <a:r>
              <a:rPr lang="en-US" b="1" dirty="0"/>
              <a:t>12:00 – </a:t>
            </a:r>
            <a:r>
              <a:rPr lang="en-US" b="1" dirty="0" smtClean="0"/>
              <a:t>1:00</a:t>
            </a:r>
            <a:r>
              <a:rPr lang="en-US" b="1" dirty="0"/>
              <a:t>	Lunch </a:t>
            </a:r>
            <a:endParaRPr lang="en-US" dirty="0"/>
          </a:p>
          <a:p>
            <a:r>
              <a:rPr lang="en-US" b="1" dirty="0"/>
              <a:t>1:00 –   2:30 	</a:t>
            </a:r>
            <a:r>
              <a:rPr lang="en-US" b="1" dirty="0" smtClean="0"/>
              <a:t>Resources </a:t>
            </a:r>
            <a:r>
              <a:rPr lang="en-US" b="1" dirty="0"/>
              <a:t>&amp;</a:t>
            </a:r>
            <a:r>
              <a:rPr lang="en-US" b="1" dirty="0" smtClean="0"/>
              <a:t> </a:t>
            </a:r>
            <a:r>
              <a:rPr lang="en-US" b="1" dirty="0"/>
              <a:t>Curriculum </a:t>
            </a:r>
            <a:r>
              <a:rPr lang="en-US" b="1" dirty="0" smtClean="0"/>
              <a:t>				Implications for </a:t>
            </a:r>
            <a:r>
              <a:rPr lang="en-US" b="1" dirty="0"/>
              <a:t>T</a:t>
            </a:r>
            <a:r>
              <a:rPr lang="en-US" b="1" dirty="0" smtClean="0"/>
              <a:t>eaching &amp; 				Learning</a:t>
            </a:r>
            <a:endParaRPr lang="en-US" dirty="0"/>
          </a:p>
          <a:p>
            <a:r>
              <a:rPr lang="en-US" b="1" dirty="0"/>
              <a:t> 2:30 –   </a:t>
            </a:r>
            <a:r>
              <a:rPr lang="en-US" b="1" dirty="0" smtClean="0"/>
              <a:t>2:40</a:t>
            </a:r>
            <a:r>
              <a:rPr lang="en-US" b="1" dirty="0"/>
              <a:t>	Break</a:t>
            </a:r>
            <a:endParaRPr lang="en-US" dirty="0"/>
          </a:p>
          <a:p>
            <a:r>
              <a:rPr lang="en-US" b="1" dirty="0"/>
              <a:t> 2:40 –   </a:t>
            </a:r>
            <a:r>
              <a:rPr lang="en-US" b="1" dirty="0" smtClean="0"/>
              <a:t>4:00</a:t>
            </a:r>
            <a:r>
              <a:rPr lang="en-US" b="1" dirty="0"/>
              <a:t>	</a:t>
            </a:r>
            <a:r>
              <a:rPr lang="en-US" b="1" dirty="0" smtClean="0"/>
              <a:t>Break-out Group Discussion: 				Applications </a:t>
            </a:r>
            <a:r>
              <a:rPr lang="en-US" b="1" dirty="0"/>
              <a:t>to </a:t>
            </a:r>
            <a:r>
              <a:rPr lang="en-US" b="1" dirty="0" smtClean="0"/>
              <a:t>Classroom &amp; Field 			Curriculum</a:t>
            </a:r>
            <a:endParaRPr lang="en-US" dirty="0"/>
          </a:p>
          <a:p>
            <a:endParaRPr lang="en-US" dirty="0"/>
          </a:p>
        </p:txBody>
      </p:sp>
      <p:sp>
        <p:nvSpPr>
          <p:cNvPr id="2" name="Title 1"/>
          <p:cNvSpPr>
            <a:spLocks noGrp="1"/>
          </p:cNvSpPr>
          <p:nvPr>
            <p:ph type="title"/>
          </p:nvPr>
        </p:nvSpPr>
        <p:spPr>
          <a:xfrm>
            <a:off x="457200" y="274638"/>
            <a:ext cx="8229600" cy="639762"/>
          </a:xfrm>
        </p:spPr>
        <p:txBody>
          <a:bodyPr>
            <a:normAutofit/>
          </a:bodyPr>
          <a:lstStyle/>
          <a:p>
            <a:r>
              <a:rPr lang="en-US" sz="2800" b="1" dirty="0" smtClean="0"/>
              <a:t>Agenda</a:t>
            </a:r>
            <a:endParaRPr lang="en-US" sz="2800" dirty="0"/>
          </a:p>
        </p:txBody>
      </p:sp>
    </p:spTree>
    <p:extLst>
      <p:ext uri="{BB962C8B-B14F-4D97-AF65-F5344CB8AC3E}">
        <p14:creationId xmlns:p14="http://schemas.microsoft.com/office/powerpoint/2010/main" val="2084350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791200"/>
            <a:ext cx="8229600" cy="216091"/>
          </a:xfrm>
        </p:spPr>
        <p:txBody>
          <a:bodyPr>
            <a:normAutofit fontScale="32500" lnSpcReduction="20000"/>
          </a:bodyPr>
          <a:lstStyle/>
          <a:p>
            <a:endParaRPr lang="en-US" dirty="0"/>
          </a:p>
        </p:txBody>
      </p:sp>
      <p:sp>
        <p:nvSpPr>
          <p:cNvPr id="3" name="Title 2"/>
          <p:cNvSpPr>
            <a:spLocks noGrp="1"/>
          </p:cNvSpPr>
          <p:nvPr>
            <p:ph type="title"/>
          </p:nvPr>
        </p:nvSpPr>
        <p:spPr>
          <a:xfrm>
            <a:off x="457200" y="274638"/>
            <a:ext cx="8229600" cy="5287962"/>
          </a:xfrm>
        </p:spPr>
        <p:txBody>
          <a:bodyPr>
            <a:normAutofit/>
          </a:bodyPr>
          <a:lstStyle/>
          <a:p>
            <a:pPr algn="ctr"/>
            <a:r>
              <a:rPr lang="en-US" dirty="0" smtClean="0"/>
              <a:t>What Is Practitioner </a:t>
            </a:r>
            <a:r>
              <a:rPr lang="en-US" dirty="0"/>
              <a:t>E</a:t>
            </a:r>
            <a:r>
              <a:rPr lang="en-US" dirty="0" smtClean="0"/>
              <a:t>xpertise in EBP &amp; What </a:t>
            </a:r>
            <a:r>
              <a:rPr lang="en-US" dirty="0"/>
              <a:t>A</a:t>
            </a:r>
            <a:r>
              <a:rPr lang="en-US" dirty="0" smtClean="0"/>
              <a:t>dditional </a:t>
            </a:r>
            <a:r>
              <a:rPr lang="en-US" dirty="0"/>
              <a:t>C</a:t>
            </a:r>
            <a:r>
              <a:rPr lang="en-US" dirty="0" smtClean="0"/>
              <a:t>ompetencies Are Required?</a:t>
            </a:r>
            <a:endParaRPr lang="en-US" dirty="0"/>
          </a:p>
        </p:txBody>
      </p:sp>
    </p:spTree>
    <p:extLst>
      <p:ext uri="{BB962C8B-B14F-4D97-AF65-F5344CB8AC3E}">
        <p14:creationId xmlns:p14="http://schemas.microsoft.com/office/powerpoint/2010/main" val="346550810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6019800"/>
          </a:xfrm>
        </p:spPr>
        <p:txBody>
          <a:bodyPr>
            <a:normAutofit fontScale="70000" lnSpcReduction="20000"/>
          </a:bodyPr>
          <a:lstStyle/>
          <a:p>
            <a:pPr marL="274320" indent="-274320" fontAlgn="auto">
              <a:spcAft>
                <a:spcPts val="0"/>
              </a:spcAft>
              <a:buClr>
                <a:schemeClr val="accent3"/>
              </a:buClr>
              <a:buFont typeface="Wingdings 2"/>
              <a:buChar char=""/>
              <a:defRPr/>
            </a:pPr>
            <a:r>
              <a:rPr lang="en-US" i="1" dirty="0" smtClean="0"/>
              <a:t>Assessment skills:</a:t>
            </a:r>
          </a:p>
          <a:p>
            <a:pPr marL="640080" lvl="1" indent="-246888" fontAlgn="auto">
              <a:spcAft>
                <a:spcPts val="0"/>
              </a:spcAft>
              <a:buFont typeface="Wingdings 2"/>
              <a:buChar char=""/>
              <a:defRPr/>
            </a:pPr>
            <a:r>
              <a:rPr lang="en-US" i="1" dirty="0" smtClean="0"/>
              <a:t>Competency appraising client &amp; community characteristics, </a:t>
            </a:r>
            <a:r>
              <a:rPr lang="en-US" dirty="0" smtClean="0"/>
              <a:t>problems, values &amp; expectations, &amp; environmental context</a:t>
            </a:r>
          </a:p>
          <a:p>
            <a:pPr marL="640080" lvl="1" indent="-246888" fontAlgn="auto">
              <a:spcAft>
                <a:spcPts val="0"/>
              </a:spcAft>
              <a:buFont typeface="Wingdings 2"/>
              <a:buChar char=""/>
              <a:defRPr/>
            </a:pPr>
            <a:r>
              <a:rPr lang="en-US" dirty="0" smtClean="0"/>
              <a:t>Practitioner’s competency to assess own expertise level:</a:t>
            </a:r>
          </a:p>
          <a:p>
            <a:pPr lvl="2" indent="-246888" fontAlgn="auto">
              <a:spcAft>
                <a:spcPts val="0"/>
              </a:spcAft>
              <a:buFont typeface="Wingdings 2"/>
              <a:buChar char=""/>
              <a:defRPr/>
            </a:pPr>
            <a:r>
              <a:rPr lang="en-US" dirty="0" smtClean="0"/>
              <a:t>to implement interventions</a:t>
            </a:r>
          </a:p>
          <a:p>
            <a:pPr lvl="2" indent="-246888" fontAlgn="auto">
              <a:spcAft>
                <a:spcPts val="0"/>
              </a:spcAft>
              <a:buFont typeface="Wingdings 2"/>
              <a:buChar char=""/>
              <a:defRPr/>
            </a:pPr>
            <a:r>
              <a:rPr lang="en-US" dirty="0" smtClean="0"/>
              <a:t>outcomes of those techniques once implemented</a:t>
            </a:r>
          </a:p>
          <a:p>
            <a:pPr marL="274320" indent="-274320" fontAlgn="auto">
              <a:spcAft>
                <a:spcPts val="0"/>
              </a:spcAft>
              <a:buClr>
                <a:schemeClr val="accent3"/>
              </a:buClr>
              <a:buFont typeface="Wingdings 2"/>
              <a:buChar char=""/>
              <a:defRPr/>
            </a:pPr>
            <a:r>
              <a:rPr lang="en-US" i="1" dirty="0" smtClean="0"/>
              <a:t>Process skills:</a:t>
            </a:r>
          </a:p>
          <a:p>
            <a:pPr marL="640080" lvl="1" indent="-246888" fontAlgn="auto">
              <a:spcAft>
                <a:spcPts val="0"/>
              </a:spcAft>
              <a:buFont typeface="Wingdings 2"/>
              <a:buChar char=""/>
              <a:defRPr/>
            </a:pPr>
            <a:r>
              <a:rPr lang="en-US" i="1" dirty="0" smtClean="0"/>
              <a:t> Competency performing  5 EBP process steps</a:t>
            </a:r>
            <a:r>
              <a:rPr lang="en-US" dirty="0" smtClean="0"/>
              <a:t>:</a:t>
            </a:r>
          </a:p>
          <a:p>
            <a:pPr lvl="2" indent="-246888" fontAlgn="auto">
              <a:spcAft>
                <a:spcPts val="0"/>
              </a:spcAft>
              <a:buFont typeface="Wingdings 2"/>
              <a:buChar char=""/>
              <a:defRPr/>
            </a:pPr>
            <a:r>
              <a:rPr lang="en-US" dirty="0" smtClean="0"/>
              <a:t>ask well-formulated questions</a:t>
            </a:r>
          </a:p>
          <a:p>
            <a:pPr lvl="2" indent="-246888" fontAlgn="auto">
              <a:spcAft>
                <a:spcPts val="0"/>
              </a:spcAft>
              <a:buFont typeface="Wingdings 2"/>
              <a:buChar char=""/>
              <a:defRPr/>
            </a:pPr>
            <a:r>
              <a:rPr lang="en-US" dirty="0" smtClean="0"/>
              <a:t>acquire best available research evidence</a:t>
            </a:r>
          </a:p>
          <a:p>
            <a:pPr lvl="2" indent="-246888" fontAlgn="auto">
              <a:spcAft>
                <a:spcPts val="0"/>
              </a:spcAft>
              <a:buFont typeface="Wingdings 2"/>
              <a:buChar char=""/>
              <a:defRPr/>
            </a:pPr>
            <a:r>
              <a:rPr lang="en-US" dirty="0" smtClean="0"/>
              <a:t>appraise evidence for quality &amp; relevance</a:t>
            </a:r>
          </a:p>
          <a:p>
            <a:pPr lvl="2" indent="-246888" fontAlgn="auto">
              <a:spcAft>
                <a:spcPts val="0"/>
              </a:spcAft>
              <a:buFont typeface="Wingdings 2"/>
              <a:buChar char=""/>
              <a:defRPr/>
            </a:pPr>
            <a:r>
              <a:rPr lang="en-US" dirty="0" smtClean="0"/>
              <a:t>apply evidence by engaging in shared decision-making with those who will be affected</a:t>
            </a:r>
          </a:p>
          <a:p>
            <a:pPr lvl="2" indent="-246888" fontAlgn="auto">
              <a:spcAft>
                <a:spcPts val="0"/>
              </a:spcAft>
              <a:buFont typeface="Wingdings 2"/>
              <a:buChar char=""/>
              <a:defRPr/>
            </a:pPr>
            <a:r>
              <a:rPr lang="en-US" dirty="0" smtClean="0"/>
              <a:t>analyze change &amp; adjust practice accordingly</a:t>
            </a:r>
          </a:p>
          <a:p>
            <a:pPr marL="274320" indent="-274320" fontAlgn="auto">
              <a:spcAft>
                <a:spcPts val="0"/>
              </a:spcAft>
              <a:buClr>
                <a:schemeClr val="accent3"/>
              </a:buClr>
              <a:buFont typeface="Wingdings 2"/>
              <a:buChar char=""/>
              <a:defRPr/>
            </a:pPr>
            <a:r>
              <a:rPr lang="en-US" i="1" dirty="0" smtClean="0"/>
              <a:t>Communication &amp; collaboration skills:</a:t>
            </a:r>
          </a:p>
          <a:p>
            <a:pPr marL="640080" lvl="1" indent="-246888" fontAlgn="auto">
              <a:spcAft>
                <a:spcPts val="0"/>
              </a:spcAft>
              <a:buFont typeface="Wingdings 2"/>
              <a:buChar char=""/>
              <a:defRPr/>
            </a:pPr>
            <a:r>
              <a:rPr lang="en-US" i="1" dirty="0" smtClean="0"/>
              <a:t>Competency to convey information clearly </a:t>
            </a:r>
            <a:r>
              <a:rPr lang="en-US" dirty="0" smtClean="0"/>
              <a:t>&amp; appropriately</a:t>
            </a:r>
          </a:p>
          <a:p>
            <a:pPr marL="640080" lvl="1" indent="-246888" fontAlgn="auto">
              <a:spcAft>
                <a:spcPts val="0"/>
              </a:spcAft>
              <a:buFont typeface="Wingdings 2"/>
              <a:buChar char=""/>
              <a:defRPr/>
            </a:pPr>
            <a:r>
              <a:rPr lang="en-US" dirty="0" smtClean="0"/>
              <a:t>Competency to listen, observe, adjust, &amp; negotiate as appropriate to achieve understanding &amp; agreement on a course of action</a:t>
            </a:r>
          </a:p>
          <a:p>
            <a:pPr marL="274320" indent="-274320" fontAlgn="auto">
              <a:spcAft>
                <a:spcPts val="0"/>
              </a:spcAft>
              <a:buClr>
                <a:schemeClr val="accent3"/>
              </a:buClr>
              <a:buFont typeface="Wingdings 2"/>
              <a:buChar char=""/>
              <a:defRPr/>
            </a:pPr>
            <a:r>
              <a:rPr lang="en-US" i="1" dirty="0" smtClean="0"/>
              <a:t>Engagement &amp; intervention skills:</a:t>
            </a:r>
          </a:p>
          <a:p>
            <a:pPr marL="274320" indent="-274320" fontAlgn="auto">
              <a:spcAft>
                <a:spcPts val="0"/>
              </a:spcAft>
              <a:buClr>
                <a:schemeClr val="accent3"/>
              </a:buClr>
              <a:buFont typeface="Wingdings 2"/>
              <a:buChar char=""/>
              <a:defRPr/>
            </a:pPr>
            <a:r>
              <a:rPr lang="en-US" i="1" dirty="0" smtClean="0"/>
              <a:t>Competency in motivating interest, </a:t>
            </a:r>
            <a:r>
              <a:rPr lang="en-US" dirty="0" smtClean="0"/>
              <a:t>constructive involvement, &amp; positive change</a:t>
            </a:r>
          </a:p>
          <a:p>
            <a:pPr marL="274320" indent="-274320" fontAlgn="auto">
              <a:spcAft>
                <a:spcPts val="0"/>
              </a:spcAft>
              <a:buClr>
                <a:schemeClr val="accent3"/>
              </a:buClr>
              <a:buFont typeface="Wingdings 2"/>
              <a:buChar char=""/>
              <a:defRPr/>
            </a:pPr>
            <a:r>
              <a:rPr lang="en-US" dirty="0" smtClean="0"/>
              <a:t>Competency in provision of </a:t>
            </a:r>
            <a:r>
              <a:rPr lang="en-US" dirty="0" err="1" smtClean="0"/>
              <a:t>EBPs</a:t>
            </a:r>
            <a:r>
              <a:rPr lang="en-US" dirty="0" smtClean="0"/>
              <a:t> which vary in degree of training &amp; experience required</a:t>
            </a:r>
            <a:endParaRPr lang="en-US" dirty="0"/>
          </a:p>
        </p:txBody>
      </p:sp>
      <p:sp>
        <p:nvSpPr>
          <p:cNvPr id="2" name="Title 1"/>
          <p:cNvSpPr>
            <a:spLocks noGrp="1"/>
          </p:cNvSpPr>
          <p:nvPr>
            <p:ph type="title"/>
          </p:nvPr>
        </p:nvSpPr>
        <p:spPr>
          <a:xfrm>
            <a:off x="457200" y="381000"/>
            <a:ext cx="8229600" cy="457200"/>
          </a:xfrm>
        </p:spPr>
        <p:txBody>
          <a:bodyPr>
            <a:normAutofit fontScale="90000"/>
          </a:bodyPr>
          <a:lstStyle/>
          <a:p>
            <a:pPr algn="ctr"/>
            <a:r>
              <a:rPr lang="en-US" sz="2500" dirty="0" smtClean="0"/>
              <a:t>Practitioner Expertise Includes Competency in Six Skill Areas (</a:t>
            </a:r>
            <a:r>
              <a:rPr lang="en-US" sz="2500" dirty="0" smtClean="0">
                <a:hlinkClick r:id="rId3" action="ppaction://hlinkfile"/>
              </a:rPr>
              <a:t>handout 4</a:t>
            </a:r>
            <a:r>
              <a:rPr lang="en-US" sz="2500" dirty="0" smtClean="0"/>
              <a:t>)</a:t>
            </a:r>
          </a:p>
        </p:txBody>
      </p:sp>
    </p:spTree>
    <p:extLst>
      <p:ext uri="{BB962C8B-B14F-4D97-AF65-F5344CB8AC3E}">
        <p14:creationId xmlns:p14="http://schemas.microsoft.com/office/powerpoint/2010/main" val="19980767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
                                            <p:txEl>
                                              <p:pRg st="14" end="14"/>
                                            </p:txEl>
                                          </p:spTgt>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nodeType="clickEffect">
                                  <p:stCondLst>
                                    <p:cond delay="0"/>
                                  </p:stCondLst>
                                  <p:childTnLst>
                                    <p:set>
                                      <p:cBhvr>
                                        <p:cTn id="78" dur="1" fill="hold">
                                          <p:stCondLst>
                                            <p:cond delay="0"/>
                                          </p:stCondLst>
                                        </p:cTn>
                                        <p:tgtEl>
                                          <p:spTgt spid="3">
                                            <p:txEl>
                                              <p:pRg st="17" end="1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800600"/>
            <a:ext cx="8229600" cy="1206691"/>
          </a:xfrm>
        </p:spPr>
        <p:txBody>
          <a:bodyPr>
            <a:normAutofit/>
          </a:bodyPr>
          <a:lstStyle/>
          <a:p>
            <a:endParaRPr lang="en-US" dirty="0" smtClean="0"/>
          </a:p>
        </p:txBody>
      </p:sp>
      <p:sp>
        <p:nvSpPr>
          <p:cNvPr id="3" name="Title 2"/>
          <p:cNvSpPr>
            <a:spLocks noGrp="1"/>
          </p:cNvSpPr>
          <p:nvPr>
            <p:ph type="title"/>
          </p:nvPr>
        </p:nvSpPr>
        <p:spPr>
          <a:xfrm>
            <a:off x="457200" y="274638"/>
            <a:ext cx="8229600" cy="4525962"/>
          </a:xfrm>
        </p:spPr>
        <p:txBody>
          <a:bodyPr>
            <a:normAutofit/>
          </a:bodyPr>
          <a:lstStyle/>
          <a:p>
            <a:pPr algn="ctr"/>
            <a:r>
              <a:rPr lang="en-US" sz="3600" dirty="0" smtClean="0"/>
              <a:t>In 5 A’s First Step Is ASK:</a:t>
            </a:r>
            <a:br>
              <a:rPr lang="en-US" sz="3600" dirty="0" smtClean="0"/>
            </a:br>
            <a:r>
              <a:rPr lang="en-US" sz="3600" dirty="0" smtClean="0"/>
              <a:t>What Are EBP Questions that Can </a:t>
            </a:r>
            <a:r>
              <a:rPr lang="en-US" sz="3600" dirty="0"/>
              <a:t>B</a:t>
            </a:r>
            <a:r>
              <a:rPr lang="en-US" sz="3600" dirty="0" smtClean="0"/>
              <a:t>e Asked in EBP?</a:t>
            </a:r>
            <a:endParaRPr lang="en-US" sz="3600" dirty="0"/>
          </a:p>
        </p:txBody>
      </p:sp>
    </p:spTree>
    <p:extLst>
      <p:ext uri="{BB962C8B-B14F-4D97-AF65-F5344CB8AC3E}">
        <p14:creationId xmlns:p14="http://schemas.microsoft.com/office/powerpoint/2010/main" val="159653947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lstStyle/>
          <a:p>
            <a:r>
              <a:rPr lang="en-US" sz="3200" dirty="0" smtClean="0">
                <a:solidFill>
                  <a:srgbClr val="FF0000"/>
                </a:solidFill>
              </a:rPr>
              <a:t>In Social Work </a:t>
            </a:r>
            <a:r>
              <a:rPr lang="en-US" sz="3200" dirty="0" smtClean="0"/>
              <a:t>(Gibbs</a:t>
            </a:r>
            <a:r>
              <a:rPr lang="en-US" sz="3200" dirty="0"/>
              <a:t> </a:t>
            </a:r>
            <a:r>
              <a:rPr lang="en-US" sz="3200" dirty="0" smtClean="0"/>
              <a:t>– </a:t>
            </a:r>
            <a:r>
              <a:rPr lang="en-US" sz="3200" dirty="0" smtClean="0">
                <a:hlinkClick r:id="rId3" action="ppaction://hlinkfile"/>
              </a:rPr>
              <a:t>handout 5)</a:t>
            </a:r>
            <a:endParaRPr lang="en-US" sz="3200" dirty="0" smtClean="0"/>
          </a:p>
          <a:p>
            <a:pPr lvl="1"/>
            <a:r>
              <a:rPr lang="en-US" sz="3200" dirty="0" smtClean="0"/>
              <a:t>Client Oriented Practical Evidence Search (COPES)</a:t>
            </a:r>
          </a:p>
          <a:p>
            <a:pPr lvl="2"/>
            <a:r>
              <a:rPr lang="en-US" sz="2600" dirty="0" smtClean="0"/>
              <a:t>In Medicine</a:t>
            </a:r>
          </a:p>
          <a:p>
            <a:pPr lvl="3"/>
            <a:r>
              <a:rPr lang="en-US" sz="2800" dirty="0" smtClean="0"/>
              <a:t>Patient Oriented Evidence that Matters (POEM)</a:t>
            </a:r>
          </a:p>
          <a:p>
            <a:pPr lvl="3"/>
            <a:r>
              <a:rPr lang="en-US" sz="2800" dirty="0" smtClean="0"/>
              <a:t>Patient (or Problem), Intervention, Comparison, Outcome (PICO)</a:t>
            </a:r>
          </a:p>
          <a:p>
            <a:endParaRPr lang="en-US" dirty="0"/>
          </a:p>
        </p:txBody>
      </p:sp>
      <p:sp>
        <p:nvSpPr>
          <p:cNvPr id="3" name="Title 2"/>
          <p:cNvSpPr>
            <a:spLocks noGrp="1"/>
          </p:cNvSpPr>
          <p:nvPr>
            <p:ph type="title"/>
          </p:nvPr>
        </p:nvSpPr>
        <p:spPr>
          <a:xfrm>
            <a:off x="457200" y="274638"/>
            <a:ext cx="8229600" cy="792162"/>
          </a:xfrm>
        </p:spPr>
        <p:txBody>
          <a:bodyPr/>
          <a:lstStyle/>
          <a:p>
            <a:r>
              <a:rPr lang="en-US" dirty="0" smtClean="0"/>
              <a:t>COPES Questions (POEM, PICO)</a:t>
            </a:r>
            <a:endParaRPr lang="en-US" dirty="0"/>
          </a:p>
        </p:txBody>
      </p:sp>
    </p:spTree>
    <p:extLst>
      <p:ext uri="{BB962C8B-B14F-4D97-AF65-F5344CB8AC3E}">
        <p14:creationId xmlns:p14="http://schemas.microsoft.com/office/powerpoint/2010/main" val="2754534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2755" name="Rectangle 3"/>
          <p:cNvSpPr>
            <a:spLocks noGrp="1" noChangeArrowheads="1"/>
          </p:cNvSpPr>
          <p:nvPr>
            <p:ph idx="1"/>
          </p:nvPr>
        </p:nvSpPr>
        <p:spPr/>
        <p:txBody>
          <a:bodyPr>
            <a:normAutofit/>
          </a:bodyPr>
          <a:lstStyle/>
          <a:p>
            <a:r>
              <a:rPr lang="en-US" sz="2800" dirty="0"/>
              <a:t>Client </a:t>
            </a:r>
            <a:r>
              <a:rPr lang="en-US" sz="2800" dirty="0" smtClean="0"/>
              <a:t>Oriented</a:t>
            </a:r>
          </a:p>
          <a:p>
            <a:pPr lvl="1"/>
            <a:r>
              <a:rPr lang="en-US" sz="2400" dirty="0" smtClean="0"/>
              <a:t>Questions </a:t>
            </a:r>
            <a:r>
              <a:rPr lang="en-US" sz="2400" dirty="0"/>
              <a:t>from daily practice, posed by practitioners, that really matter to </a:t>
            </a:r>
            <a:r>
              <a:rPr lang="en-US" sz="2400" dirty="0" smtClean="0"/>
              <a:t>client’s welfare</a:t>
            </a:r>
            <a:endParaRPr lang="en-US" sz="2400" dirty="0"/>
          </a:p>
          <a:p>
            <a:r>
              <a:rPr lang="en-US" sz="2800" dirty="0" smtClean="0"/>
              <a:t>Practical</a:t>
            </a:r>
            <a:endParaRPr lang="en-US" sz="2800" dirty="0"/>
          </a:p>
          <a:p>
            <a:pPr lvl="1"/>
            <a:r>
              <a:rPr lang="en-US" sz="2400" dirty="0"/>
              <a:t>Concern problems that arise </a:t>
            </a:r>
            <a:r>
              <a:rPr lang="en-US" sz="2400" dirty="0" smtClean="0"/>
              <a:t>frequently</a:t>
            </a:r>
            <a:endParaRPr lang="en-US" sz="2400" dirty="0"/>
          </a:p>
          <a:p>
            <a:pPr lvl="1"/>
            <a:r>
              <a:rPr lang="en-US" sz="2400" dirty="0"/>
              <a:t>Concern </a:t>
            </a:r>
            <a:r>
              <a:rPr lang="en-US" sz="2400" dirty="0" smtClean="0"/>
              <a:t>agency mission</a:t>
            </a:r>
            <a:endParaRPr lang="en-US" sz="2400" dirty="0"/>
          </a:p>
          <a:p>
            <a:pPr lvl="1"/>
            <a:r>
              <a:rPr lang="en-US" sz="2400" dirty="0"/>
              <a:t>Knowing </a:t>
            </a:r>
            <a:r>
              <a:rPr lang="en-US" sz="2400" dirty="0" smtClean="0"/>
              <a:t>answer </a:t>
            </a:r>
            <a:r>
              <a:rPr lang="en-US" sz="2400" dirty="0"/>
              <a:t>could </a:t>
            </a:r>
            <a:r>
              <a:rPr lang="en-US" sz="2400" dirty="0" smtClean="0"/>
              <a:t>impact decision</a:t>
            </a:r>
            <a:endParaRPr lang="en-US" sz="2400" dirty="0"/>
          </a:p>
          <a:p>
            <a:r>
              <a:rPr lang="en-US" sz="2800" dirty="0" smtClean="0"/>
              <a:t>Search Oriented</a:t>
            </a:r>
          </a:p>
          <a:p>
            <a:pPr lvl="1"/>
            <a:r>
              <a:rPr lang="en-US" sz="2400" dirty="0" smtClean="0"/>
              <a:t>Specific </a:t>
            </a:r>
            <a:r>
              <a:rPr lang="en-US" sz="2400" dirty="0"/>
              <a:t>enough to </a:t>
            </a:r>
            <a:r>
              <a:rPr lang="en-US" sz="2400" dirty="0" smtClean="0"/>
              <a:t>guide </a:t>
            </a:r>
            <a:r>
              <a:rPr lang="en-US" sz="2400" dirty="0"/>
              <a:t>electronic </a:t>
            </a:r>
            <a:r>
              <a:rPr lang="en-US" sz="2400" dirty="0" smtClean="0"/>
              <a:t>evidence search</a:t>
            </a:r>
            <a:endParaRPr lang="en-US" sz="2400" dirty="0"/>
          </a:p>
          <a:p>
            <a:endParaRPr lang="en-US" sz="2800" dirty="0"/>
          </a:p>
        </p:txBody>
      </p:sp>
      <p:sp>
        <p:nvSpPr>
          <p:cNvPr id="202754" name="Rectangle 2"/>
          <p:cNvSpPr>
            <a:spLocks noGrp="1" noChangeArrowheads="1"/>
          </p:cNvSpPr>
          <p:nvPr>
            <p:ph type="title"/>
          </p:nvPr>
        </p:nvSpPr>
        <p:spPr/>
        <p:txBody>
          <a:bodyPr>
            <a:normAutofit fontScale="90000"/>
          </a:bodyPr>
          <a:lstStyle/>
          <a:p>
            <a:r>
              <a:rPr lang="en-US" sz="4000" dirty="0"/>
              <a:t>Client Oriented Practical Evidence Search (COPES) </a:t>
            </a:r>
            <a:r>
              <a:rPr lang="en-US" sz="4000" dirty="0" smtClean="0"/>
              <a:t>Questions</a:t>
            </a:r>
            <a:r>
              <a:rPr lang="en-US" sz="4000" dirty="0"/>
              <a:t>:</a:t>
            </a:r>
          </a:p>
        </p:txBody>
      </p:sp>
    </p:spTree>
    <p:extLst>
      <p:ext uri="{BB962C8B-B14F-4D97-AF65-F5344CB8AC3E}">
        <p14:creationId xmlns:p14="http://schemas.microsoft.com/office/powerpoint/2010/main" val="553478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027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2755">
                                            <p:txEl>
                                              <p:pRg st="0" end="0"/>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02755">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0275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02755">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2755">
                                            <p:txEl>
                                              <p:pRg st="3" end="3"/>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02755">
                                            <p:txEl>
                                              <p:pRg st="4" end="4"/>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202755">
                                            <p:txEl>
                                              <p:pRg st="5" end="5"/>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275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2754"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9" name="Rectangle 3"/>
          <p:cNvSpPr>
            <a:spLocks noGrp="1" noChangeArrowheads="1"/>
          </p:cNvSpPr>
          <p:nvPr>
            <p:ph idx="1"/>
          </p:nvPr>
        </p:nvSpPr>
        <p:spPr/>
        <p:txBody>
          <a:bodyPr>
            <a:normAutofit/>
          </a:bodyPr>
          <a:lstStyle/>
          <a:p>
            <a:r>
              <a:rPr lang="en-US" sz="3200" dirty="0" smtClean="0"/>
              <a:t>Client characteristics</a:t>
            </a:r>
            <a:endParaRPr lang="en-US" sz="3200" dirty="0"/>
          </a:p>
          <a:p>
            <a:r>
              <a:rPr lang="en-US" sz="3200" dirty="0"/>
              <a:t>C</a:t>
            </a:r>
            <a:r>
              <a:rPr lang="en-US" sz="3200" dirty="0" smtClean="0"/>
              <a:t>lient </a:t>
            </a:r>
            <a:r>
              <a:rPr lang="en-US" sz="3200" dirty="0"/>
              <a:t>problem</a:t>
            </a:r>
          </a:p>
          <a:p>
            <a:r>
              <a:rPr lang="en-US" sz="3200" dirty="0"/>
              <a:t>What </a:t>
            </a:r>
            <a:r>
              <a:rPr lang="en-US" sz="3200" dirty="0" smtClean="0"/>
              <a:t>practitioner </a:t>
            </a:r>
            <a:r>
              <a:rPr lang="en-US" sz="3200" dirty="0"/>
              <a:t>is considering doing</a:t>
            </a:r>
          </a:p>
          <a:p>
            <a:r>
              <a:rPr lang="en-US" sz="3200" dirty="0" smtClean="0"/>
              <a:t>Alternative </a:t>
            </a:r>
            <a:r>
              <a:rPr lang="en-US" sz="3200" dirty="0"/>
              <a:t>course of action against </a:t>
            </a:r>
            <a:r>
              <a:rPr lang="en-US" sz="3200" dirty="0" smtClean="0"/>
              <a:t>which </a:t>
            </a:r>
            <a:r>
              <a:rPr lang="en-US" sz="3200" dirty="0"/>
              <a:t>contemplated action is </a:t>
            </a:r>
            <a:r>
              <a:rPr lang="en-US" sz="3200" dirty="0" smtClean="0"/>
              <a:t>to be compared</a:t>
            </a:r>
            <a:endParaRPr lang="en-US" sz="3200" dirty="0"/>
          </a:p>
          <a:p>
            <a:r>
              <a:rPr lang="en-US" sz="3200" dirty="0"/>
              <a:t>What </a:t>
            </a:r>
            <a:r>
              <a:rPr lang="en-US" sz="3200" dirty="0" smtClean="0"/>
              <a:t>practitioner </a:t>
            </a:r>
            <a:r>
              <a:rPr lang="en-US" sz="3200" dirty="0"/>
              <a:t>seeks to accomplish</a:t>
            </a:r>
          </a:p>
        </p:txBody>
      </p:sp>
      <p:sp>
        <p:nvSpPr>
          <p:cNvPr id="39938" name="Rectangle 2"/>
          <p:cNvSpPr>
            <a:spLocks noGrp="1" noChangeArrowheads="1"/>
          </p:cNvSpPr>
          <p:nvPr>
            <p:ph type="title"/>
          </p:nvPr>
        </p:nvSpPr>
        <p:spPr/>
        <p:txBody>
          <a:bodyPr>
            <a:normAutofit fontScale="90000"/>
          </a:bodyPr>
          <a:lstStyle/>
          <a:p>
            <a:pPr algn="ctr"/>
            <a:r>
              <a:rPr lang="en-US" dirty="0" smtClean="0"/>
              <a:t>Parts of COPES Effectiveness Questions</a:t>
            </a:r>
            <a:endParaRPr lang="en-US" dirty="0"/>
          </a:p>
        </p:txBody>
      </p:sp>
    </p:spTree>
    <p:extLst>
      <p:ext uri="{BB962C8B-B14F-4D97-AF65-F5344CB8AC3E}">
        <p14:creationId xmlns:p14="http://schemas.microsoft.com/office/powerpoint/2010/main" val="15682113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993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993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993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993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993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993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39" grpId="0" build="p"/>
      <p:bldP spid="39938"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ctrTitle"/>
          </p:nvPr>
        </p:nvSpPr>
        <p:spPr>
          <a:xfrm>
            <a:off x="685800" y="1371601"/>
            <a:ext cx="7772400" cy="2210762"/>
          </a:xfrm>
        </p:spPr>
        <p:txBody>
          <a:bodyPr>
            <a:normAutofit fontScale="90000"/>
          </a:bodyPr>
          <a:lstStyle/>
          <a:p>
            <a:pPr algn="ctr"/>
            <a:r>
              <a:rPr lang="en-US" dirty="0" smtClean="0"/>
              <a:t>Examples of COPES Question Types Formed by Social Work Students</a:t>
            </a:r>
            <a:endParaRPr lang="en-US" dirty="0"/>
          </a:p>
        </p:txBody>
      </p:sp>
      <p:sp>
        <p:nvSpPr>
          <p:cNvPr id="27652" name="Rectangle 4"/>
          <p:cNvSpPr>
            <a:spLocks noGrp="1" noChangeArrowheads="1"/>
          </p:cNvSpPr>
          <p:nvPr>
            <p:ph type="subTitle" idx="1"/>
          </p:nvPr>
        </p:nvSpPr>
        <p:spPr/>
        <p:txBody>
          <a:bodyPr/>
          <a:lstStyle/>
          <a:p>
            <a:endParaRPr lang="en-US"/>
          </a:p>
        </p:txBody>
      </p:sp>
    </p:spTree>
    <p:extLst>
      <p:ext uri="{BB962C8B-B14F-4D97-AF65-F5344CB8AC3E}">
        <p14:creationId xmlns:p14="http://schemas.microsoft.com/office/powerpoint/2010/main" val="18877782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3"/>
          <p:cNvSpPr>
            <a:spLocks noGrp="1" noChangeArrowheads="1"/>
          </p:cNvSpPr>
          <p:nvPr>
            <p:ph idx="1"/>
          </p:nvPr>
        </p:nvSpPr>
        <p:spPr>
          <a:xfrm>
            <a:off x="457200" y="990600"/>
            <a:ext cx="8229600" cy="5016691"/>
          </a:xfrm>
        </p:spPr>
        <p:txBody>
          <a:bodyPr>
            <a:normAutofit/>
          </a:bodyPr>
          <a:lstStyle/>
          <a:p>
            <a:r>
              <a:rPr lang="en-US" sz="4000" dirty="0"/>
              <a:t>If delinquent youth</a:t>
            </a:r>
          </a:p>
          <a:p>
            <a:r>
              <a:rPr lang="en-US" sz="4000" dirty="0"/>
              <a:t>Are exposed to</a:t>
            </a:r>
          </a:p>
          <a:p>
            <a:pPr lvl="1">
              <a:buFontTx/>
              <a:buNone/>
            </a:pPr>
            <a:r>
              <a:rPr lang="en-US" sz="4000" dirty="0"/>
              <a:t>A residential based program</a:t>
            </a:r>
          </a:p>
          <a:p>
            <a:r>
              <a:rPr lang="en-US" sz="4000" dirty="0"/>
              <a:t>Or</a:t>
            </a:r>
          </a:p>
          <a:p>
            <a:pPr lvl="1">
              <a:buFontTx/>
              <a:buNone/>
            </a:pPr>
            <a:r>
              <a:rPr lang="en-US" sz="4000" dirty="0"/>
              <a:t>A community based program</a:t>
            </a:r>
          </a:p>
          <a:p>
            <a:r>
              <a:rPr lang="en-US" sz="4000" dirty="0"/>
              <a:t>Will the former result in fewer delinquent behaviors?</a:t>
            </a:r>
          </a:p>
        </p:txBody>
      </p:sp>
      <p:sp>
        <p:nvSpPr>
          <p:cNvPr id="41986" name="Rectangle 2"/>
          <p:cNvSpPr>
            <a:spLocks noGrp="1" noChangeArrowheads="1"/>
          </p:cNvSpPr>
          <p:nvPr>
            <p:ph type="title"/>
          </p:nvPr>
        </p:nvSpPr>
        <p:spPr>
          <a:xfrm>
            <a:off x="457200" y="274638"/>
            <a:ext cx="8229600" cy="715962"/>
          </a:xfrm>
        </p:spPr>
        <p:txBody>
          <a:bodyPr>
            <a:normAutofit/>
          </a:bodyPr>
          <a:lstStyle/>
          <a:p>
            <a:r>
              <a:rPr lang="en-US" sz="4000" dirty="0"/>
              <a:t>E</a:t>
            </a:r>
            <a:r>
              <a:rPr lang="en-US" sz="4000" dirty="0" smtClean="0"/>
              <a:t>ffectiveness </a:t>
            </a:r>
            <a:r>
              <a:rPr lang="en-US" sz="4000" dirty="0"/>
              <a:t>Q</a:t>
            </a:r>
            <a:r>
              <a:rPr lang="en-US" sz="4000" dirty="0" smtClean="0"/>
              <a:t>uestion</a:t>
            </a:r>
            <a:r>
              <a:rPr lang="en-US" sz="4000" dirty="0"/>
              <a:t>:</a:t>
            </a:r>
          </a:p>
        </p:txBody>
      </p:sp>
    </p:spTree>
    <p:extLst>
      <p:ext uri="{BB962C8B-B14F-4D97-AF65-F5344CB8AC3E}">
        <p14:creationId xmlns:p14="http://schemas.microsoft.com/office/powerpoint/2010/main" val="20741357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98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198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198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98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987">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98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19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p:bldP spid="4198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3" name="Rectangle 3"/>
          <p:cNvSpPr>
            <a:spLocks noGrp="1" noChangeArrowheads="1"/>
          </p:cNvSpPr>
          <p:nvPr>
            <p:ph idx="1"/>
          </p:nvPr>
        </p:nvSpPr>
        <p:spPr>
          <a:xfrm>
            <a:off x="457200" y="990600"/>
            <a:ext cx="8229600" cy="5016691"/>
          </a:xfrm>
        </p:spPr>
        <p:txBody>
          <a:bodyPr>
            <a:normAutofit/>
          </a:bodyPr>
          <a:lstStyle/>
          <a:p>
            <a:r>
              <a:rPr lang="en-US" sz="3600" dirty="0"/>
              <a:t>If families of latency aged boys with conduct disorder</a:t>
            </a:r>
          </a:p>
          <a:p>
            <a:r>
              <a:rPr lang="en-US" sz="3600" dirty="0"/>
              <a:t>Receive parent management training</a:t>
            </a:r>
          </a:p>
          <a:p>
            <a:pPr lvl="1"/>
            <a:r>
              <a:rPr lang="en-US" sz="3600" dirty="0"/>
              <a:t>Or</a:t>
            </a:r>
          </a:p>
          <a:p>
            <a:r>
              <a:rPr lang="en-US" sz="3600" dirty="0"/>
              <a:t>No formal training</a:t>
            </a:r>
          </a:p>
          <a:p>
            <a:r>
              <a:rPr lang="en-US" sz="3600" dirty="0"/>
              <a:t>Will the former exhibit lower externalizing behavior problems?</a:t>
            </a:r>
          </a:p>
        </p:txBody>
      </p:sp>
      <p:sp>
        <p:nvSpPr>
          <p:cNvPr id="46082" name="Rectangle 2"/>
          <p:cNvSpPr>
            <a:spLocks noGrp="1" noChangeArrowheads="1"/>
          </p:cNvSpPr>
          <p:nvPr>
            <p:ph type="title"/>
          </p:nvPr>
        </p:nvSpPr>
        <p:spPr>
          <a:xfrm>
            <a:off x="457200" y="274638"/>
            <a:ext cx="8229600" cy="639762"/>
          </a:xfrm>
        </p:spPr>
        <p:txBody>
          <a:bodyPr>
            <a:normAutofit fontScale="90000"/>
          </a:bodyPr>
          <a:lstStyle/>
          <a:p>
            <a:r>
              <a:rPr lang="en-US" sz="4000" dirty="0"/>
              <a:t>E</a:t>
            </a:r>
            <a:r>
              <a:rPr lang="en-US" sz="4000" dirty="0" smtClean="0"/>
              <a:t>ffectiveness Question</a:t>
            </a:r>
            <a:endParaRPr lang="en-US" sz="4000" dirty="0"/>
          </a:p>
        </p:txBody>
      </p:sp>
    </p:spTree>
    <p:extLst>
      <p:ext uri="{BB962C8B-B14F-4D97-AF65-F5344CB8AC3E}">
        <p14:creationId xmlns:p14="http://schemas.microsoft.com/office/powerpoint/2010/main" val="36902115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608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608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608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608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608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608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3" grpId="0" build="p"/>
      <p:bldP spid="46082"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5" name="Rectangle 3"/>
          <p:cNvSpPr>
            <a:spLocks noGrp="1" noChangeArrowheads="1"/>
          </p:cNvSpPr>
          <p:nvPr>
            <p:ph idx="1"/>
          </p:nvPr>
        </p:nvSpPr>
        <p:spPr>
          <a:xfrm>
            <a:off x="457200" y="914400"/>
            <a:ext cx="8229600" cy="5092891"/>
          </a:xfrm>
        </p:spPr>
        <p:txBody>
          <a:bodyPr/>
          <a:lstStyle/>
          <a:p>
            <a:r>
              <a:rPr lang="en-US" sz="3600" dirty="0"/>
              <a:t>If disoriented aged persons residing in a nursing home</a:t>
            </a:r>
          </a:p>
          <a:p>
            <a:r>
              <a:rPr lang="en-US" sz="3600" dirty="0"/>
              <a:t>Are given</a:t>
            </a:r>
          </a:p>
          <a:p>
            <a:pPr lvl="1"/>
            <a:r>
              <a:rPr lang="en-US" sz="3600" dirty="0"/>
              <a:t>Reality orientation therapy</a:t>
            </a:r>
          </a:p>
          <a:p>
            <a:pPr lvl="2"/>
            <a:r>
              <a:rPr lang="en-US" sz="3600" dirty="0"/>
              <a:t>Or</a:t>
            </a:r>
          </a:p>
          <a:p>
            <a:pPr lvl="1"/>
            <a:r>
              <a:rPr lang="en-US" sz="3600" dirty="0"/>
              <a:t>Validation therapy</a:t>
            </a:r>
          </a:p>
          <a:p>
            <a:r>
              <a:rPr lang="en-US" sz="3600" dirty="0"/>
              <a:t>Which will result in better orientation to time, place, person?</a:t>
            </a:r>
          </a:p>
          <a:p>
            <a:endParaRPr lang="en-US" dirty="0"/>
          </a:p>
        </p:txBody>
      </p:sp>
      <p:sp>
        <p:nvSpPr>
          <p:cNvPr id="33794" name="Rectangle 2"/>
          <p:cNvSpPr>
            <a:spLocks noGrp="1" noChangeArrowheads="1"/>
          </p:cNvSpPr>
          <p:nvPr>
            <p:ph type="title"/>
          </p:nvPr>
        </p:nvSpPr>
        <p:spPr>
          <a:xfrm>
            <a:off x="457200" y="274638"/>
            <a:ext cx="8229600" cy="639762"/>
          </a:xfrm>
        </p:spPr>
        <p:txBody>
          <a:bodyPr>
            <a:normAutofit fontScale="90000"/>
          </a:bodyPr>
          <a:lstStyle/>
          <a:p>
            <a:r>
              <a:rPr lang="en-US" sz="4000" dirty="0"/>
              <a:t>Effectiveness </a:t>
            </a:r>
            <a:r>
              <a:rPr lang="en-US" sz="4000" dirty="0" smtClean="0"/>
              <a:t>Question</a:t>
            </a:r>
            <a:r>
              <a:rPr lang="en-US" sz="4000" dirty="0"/>
              <a:t>:</a:t>
            </a:r>
          </a:p>
        </p:txBody>
      </p:sp>
    </p:spTree>
    <p:extLst>
      <p:ext uri="{BB962C8B-B14F-4D97-AF65-F5344CB8AC3E}">
        <p14:creationId xmlns:p14="http://schemas.microsoft.com/office/powerpoint/2010/main" val="275841268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7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379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379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3795">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3795">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3795">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379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5" grpId="0" build="p"/>
      <p:bldP spid="3379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a:bodyPr>
          <a:lstStyle/>
          <a:p>
            <a:r>
              <a:rPr lang="en-US" dirty="0" smtClean="0"/>
              <a:t>Definitions</a:t>
            </a:r>
          </a:p>
          <a:p>
            <a:pPr lvl="1"/>
            <a:r>
              <a:rPr lang="en-US" dirty="0" smtClean="0"/>
              <a:t>Conceptual Frameworks</a:t>
            </a:r>
          </a:p>
          <a:p>
            <a:pPr lvl="1"/>
            <a:r>
              <a:rPr lang="en-US" dirty="0" smtClean="0"/>
              <a:t>Process Skills</a:t>
            </a:r>
          </a:p>
          <a:p>
            <a:pPr lvl="1"/>
            <a:r>
              <a:rPr lang="en-US" dirty="0" smtClean="0"/>
              <a:t>Question Types</a:t>
            </a:r>
          </a:p>
          <a:p>
            <a:pPr lvl="1"/>
            <a:r>
              <a:rPr lang="en-US" dirty="0" smtClean="0"/>
              <a:t>Evidence</a:t>
            </a:r>
          </a:p>
          <a:p>
            <a:r>
              <a:rPr lang="en-US" dirty="0" smtClean="0"/>
              <a:t>History</a:t>
            </a:r>
          </a:p>
          <a:p>
            <a:pPr lvl="1"/>
            <a:r>
              <a:rPr lang="en-US" dirty="0" smtClean="0"/>
              <a:t>Bridging Research &amp; Practice in Social Work</a:t>
            </a:r>
          </a:p>
          <a:p>
            <a:pPr lvl="1"/>
            <a:r>
              <a:rPr lang="en-US" dirty="0" smtClean="0"/>
              <a:t>Evidence-based Medicine (EBM)</a:t>
            </a:r>
          </a:p>
          <a:p>
            <a:pPr lvl="1"/>
            <a:r>
              <a:rPr lang="en-US" dirty="0" smtClean="0"/>
              <a:t>Translating EBM into Social Work Contexts</a:t>
            </a:r>
          </a:p>
          <a:p>
            <a:r>
              <a:rPr lang="en-US" dirty="0" smtClean="0"/>
              <a:t>Competencies</a:t>
            </a:r>
          </a:p>
        </p:txBody>
      </p:sp>
      <p:sp>
        <p:nvSpPr>
          <p:cNvPr id="3" name="Title 2"/>
          <p:cNvSpPr>
            <a:spLocks noGrp="1"/>
          </p:cNvSpPr>
          <p:nvPr>
            <p:ph type="title"/>
          </p:nvPr>
        </p:nvSpPr>
        <p:spPr>
          <a:xfrm>
            <a:off x="457200" y="274638"/>
            <a:ext cx="8229600" cy="715962"/>
          </a:xfrm>
        </p:spPr>
        <p:txBody>
          <a:bodyPr>
            <a:normAutofit fontScale="90000"/>
          </a:bodyPr>
          <a:lstStyle/>
          <a:p>
            <a:r>
              <a:rPr lang="en-US" sz="2800" dirty="0"/>
              <a:t>Evidence Based </a:t>
            </a:r>
            <a:r>
              <a:rPr lang="en-US" sz="2800" dirty="0" smtClean="0"/>
              <a:t>Practice (EBP): </a:t>
            </a:r>
            <a:r>
              <a:rPr lang="en-US" sz="2800" dirty="0"/>
              <a:t>Definitions, History, </a:t>
            </a:r>
            <a:r>
              <a:rPr lang="en-US" sz="2800" dirty="0" smtClean="0"/>
              <a:t>&amp; Competencies - Overview</a:t>
            </a:r>
            <a:endParaRPr lang="en-US" sz="2800" dirty="0"/>
          </a:p>
        </p:txBody>
      </p:sp>
    </p:spTree>
    <p:extLst>
      <p:ext uri="{BB962C8B-B14F-4D97-AF65-F5344CB8AC3E}">
        <p14:creationId xmlns:p14="http://schemas.microsoft.com/office/powerpoint/2010/main" val="265258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7" end="7"/>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990600"/>
            <a:ext cx="8229600" cy="5016691"/>
          </a:xfrm>
        </p:spPr>
        <p:txBody>
          <a:bodyPr>
            <a:normAutofit/>
          </a:bodyPr>
          <a:lstStyle/>
          <a:p>
            <a:pPr>
              <a:lnSpc>
                <a:spcPct val="90000"/>
              </a:lnSpc>
            </a:pPr>
            <a:r>
              <a:rPr lang="en-US" sz="2800" dirty="0"/>
              <a:t>If sexually active high school students at high risk for pregnancy</a:t>
            </a:r>
          </a:p>
          <a:p>
            <a:pPr>
              <a:lnSpc>
                <a:spcPct val="90000"/>
              </a:lnSpc>
            </a:pPr>
            <a:r>
              <a:rPr lang="en-US" sz="2800" dirty="0"/>
              <a:t>Are given </a:t>
            </a:r>
          </a:p>
          <a:p>
            <a:pPr lvl="1">
              <a:lnSpc>
                <a:spcPct val="90000"/>
              </a:lnSpc>
            </a:pPr>
            <a:r>
              <a:rPr lang="en-US" sz="2800" dirty="0"/>
              <a:t>A problem exercise</a:t>
            </a:r>
          </a:p>
          <a:p>
            <a:pPr lvl="3">
              <a:lnSpc>
                <a:spcPct val="90000"/>
              </a:lnSpc>
            </a:pPr>
            <a:r>
              <a:rPr lang="en-US" sz="2800" dirty="0"/>
              <a:t>(Baby-Think-It-Over)</a:t>
            </a:r>
          </a:p>
          <a:p>
            <a:pPr lvl="2">
              <a:lnSpc>
                <a:spcPct val="90000"/>
              </a:lnSpc>
            </a:pPr>
            <a:r>
              <a:rPr lang="en-US" sz="2800" dirty="0"/>
              <a:t>Or</a:t>
            </a:r>
          </a:p>
          <a:p>
            <a:pPr lvl="1">
              <a:lnSpc>
                <a:spcPct val="90000"/>
              </a:lnSpc>
            </a:pPr>
            <a:r>
              <a:rPr lang="en-US" sz="2800" dirty="0"/>
              <a:t>Didactic information</a:t>
            </a:r>
          </a:p>
          <a:p>
            <a:pPr lvl="3">
              <a:lnSpc>
                <a:spcPct val="90000"/>
              </a:lnSpc>
            </a:pPr>
            <a:r>
              <a:rPr lang="en-US" sz="2800" dirty="0"/>
              <a:t>(material on use of birth control methods)</a:t>
            </a:r>
          </a:p>
          <a:p>
            <a:pPr>
              <a:lnSpc>
                <a:spcPct val="90000"/>
              </a:lnSpc>
            </a:pPr>
            <a:r>
              <a:rPr lang="en-US" sz="2800" dirty="0"/>
              <a:t>Will the former have fewer pregnancies during the year?</a:t>
            </a:r>
          </a:p>
        </p:txBody>
      </p:sp>
      <p:sp>
        <p:nvSpPr>
          <p:cNvPr id="29698" name="Rectangle 2"/>
          <p:cNvSpPr>
            <a:spLocks noGrp="1" noChangeArrowheads="1"/>
          </p:cNvSpPr>
          <p:nvPr>
            <p:ph type="title"/>
          </p:nvPr>
        </p:nvSpPr>
        <p:spPr>
          <a:xfrm>
            <a:off x="457200" y="274638"/>
            <a:ext cx="8229600" cy="639762"/>
          </a:xfrm>
        </p:spPr>
        <p:txBody>
          <a:bodyPr>
            <a:normAutofit fontScale="90000"/>
          </a:bodyPr>
          <a:lstStyle/>
          <a:p>
            <a:r>
              <a:rPr lang="en-US" sz="4000" dirty="0"/>
              <a:t>Prevention Question:</a:t>
            </a:r>
          </a:p>
        </p:txBody>
      </p:sp>
    </p:spTree>
    <p:extLst>
      <p:ext uri="{BB962C8B-B14F-4D97-AF65-F5344CB8AC3E}">
        <p14:creationId xmlns:p14="http://schemas.microsoft.com/office/powerpoint/2010/main" val="2422692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9699">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9699">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9699">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9699">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9699">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699">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9" grpId="0" build="p"/>
      <p:bldP spid="2969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5" name="Rectangle 3"/>
          <p:cNvSpPr>
            <a:spLocks noGrp="1" noChangeArrowheads="1"/>
          </p:cNvSpPr>
          <p:nvPr>
            <p:ph idx="1"/>
          </p:nvPr>
        </p:nvSpPr>
        <p:spPr>
          <a:xfrm>
            <a:off x="457200" y="914400"/>
            <a:ext cx="8229600" cy="5092891"/>
          </a:xfrm>
        </p:spPr>
        <p:txBody>
          <a:bodyPr>
            <a:noAutofit/>
          </a:bodyPr>
          <a:lstStyle/>
          <a:p>
            <a:r>
              <a:rPr lang="en-US" sz="3600" dirty="0"/>
              <a:t>Among adolescents at risk for pregnancy</a:t>
            </a:r>
          </a:p>
          <a:p>
            <a:r>
              <a:rPr lang="en-US" sz="3600" dirty="0"/>
              <a:t>Will a sex education program that stresses abstinence</a:t>
            </a:r>
          </a:p>
          <a:p>
            <a:pPr lvl="1"/>
            <a:r>
              <a:rPr lang="en-US" sz="3600" dirty="0"/>
              <a:t>Or</a:t>
            </a:r>
          </a:p>
          <a:p>
            <a:r>
              <a:rPr lang="en-US" sz="3600" dirty="0"/>
              <a:t>One that provides birth control information</a:t>
            </a:r>
          </a:p>
          <a:p>
            <a:r>
              <a:rPr lang="en-US" sz="3600" dirty="0"/>
              <a:t>Result in the lowest pregnancy rates?</a:t>
            </a:r>
          </a:p>
        </p:txBody>
      </p:sp>
      <p:sp>
        <p:nvSpPr>
          <p:cNvPr id="44034" name="Rectangle 2"/>
          <p:cNvSpPr>
            <a:spLocks noGrp="1" noChangeArrowheads="1"/>
          </p:cNvSpPr>
          <p:nvPr>
            <p:ph type="title"/>
          </p:nvPr>
        </p:nvSpPr>
        <p:spPr>
          <a:xfrm>
            <a:off x="457200" y="274638"/>
            <a:ext cx="8229600" cy="487362"/>
          </a:xfrm>
        </p:spPr>
        <p:txBody>
          <a:bodyPr>
            <a:normAutofit fontScale="90000"/>
          </a:bodyPr>
          <a:lstStyle/>
          <a:p>
            <a:r>
              <a:rPr lang="en-US" dirty="0"/>
              <a:t>P</a:t>
            </a:r>
            <a:r>
              <a:rPr lang="en-US" dirty="0" smtClean="0"/>
              <a:t>revention </a:t>
            </a:r>
            <a:r>
              <a:rPr lang="en-US" dirty="0"/>
              <a:t>Q</a:t>
            </a:r>
            <a:r>
              <a:rPr lang="en-US" dirty="0" smtClean="0"/>
              <a:t>uestion</a:t>
            </a:r>
            <a:r>
              <a:rPr lang="en-US" dirty="0"/>
              <a:t>:</a:t>
            </a:r>
          </a:p>
        </p:txBody>
      </p:sp>
    </p:spTree>
    <p:extLst>
      <p:ext uri="{BB962C8B-B14F-4D97-AF65-F5344CB8AC3E}">
        <p14:creationId xmlns:p14="http://schemas.microsoft.com/office/powerpoint/2010/main" val="34909277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403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4035">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4035">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4035">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4035">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4035">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build="p"/>
      <p:bldP spid="4403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1" name="Rectangle 3"/>
          <p:cNvSpPr>
            <a:spLocks noGrp="1" noChangeArrowheads="1"/>
          </p:cNvSpPr>
          <p:nvPr>
            <p:ph idx="1"/>
          </p:nvPr>
        </p:nvSpPr>
        <p:spPr>
          <a:xfrm>
            <a:off x="457200" y="914400"/>
            <a:ext cx="8229600" cy="5092891"/>
          </a:xfrm>
        </p:spPr>
        <p:txBody>
          <a:bodyPr>
            <a:normAutofit/>
          </a:bodyPr>
          <a:lstStyle/>
          <a:p>
            <a:r>
              <a:rPr lang="en-US" sz="3600" dirty="0"/>
              <a:t>If adolescents at risk for violence</a:t>
            </a:r>
          </a:p>
          <a:p>
            <a:r>
              <a:rPr lang="en-US" sz="3600" dirty="0"/>
              <a:t>Receive school based violence prevention programs</a:t>
            </a:r>
          </a:p>
          <a:p>
            <a:pPr lvl="1"/>
            <a:r>
              <a:rPr lang="en-US" sz="3600" dirty="0"/>
              <a:t>Or</a:t>
            </a:r>
          </a:p>
          <a:p>
            <a:r>
              <a:rPr lang="en-US" sz="3600" dirty="0"/>
              <a:t>No formal violence prevention training</a:t>
            </a:r>
          </a:p>
          <a:p>
            <a:r>
              <a:rPr lang="en-US" sz="3600" dirty="0"/>
              <a:t>Will the former display lower rates of violence and aggression?</a:t>
            </a:r>
          </a:p>
        </p:txBody>
      </p:sp>
      <p:sp>
        <p:nvSpPr>
          <p:cNvPr id="48130" name="Rectangle 2"/>
          <p:cNvSpPr>
            <a:spLocks noGrp="1" noChangeArrowheads="1"/>
          </p:cNvSpPr>
          <p:nvPr>
            <p:ph type="title"/>
          </p:nvPr>
        </p:nvSpPr>
        <p:spPr>
          <a:xfrm>
            <a:off x="457200" y="274638"/>
            <a:ext cx="8229600" cy="639762"/>
          </a:xfrm>
        </p:spPr>
        <p:txBody>
          <a:bodyPr>
            <a:normAutofit fontScale="90000"/>
          </a:bodyPr>
          <a:lstStyle/>
          <a:p>
            <a:r>
              <a:rPr lang="en-US" dirty="0" smtClean="0"/>
              <a:t>Prevention </a:t>
            </a:r>
            <a:r>
              <a:rPr lang="en-US" dirty="0"/>
              <a:t>Q</a:t>
            </a:r>
            <a:r>
              <a:rPr lang="en-US" dirty="0" smtClean="0"/>
              <a:t>uestion</a:t>
            </a:r>
            <a:r>
              <a:rPr lang="en-US" dirty="0"/>
              <a:t>:</a:t>
            </a:r>
          </a:p>
        </p:txBody>
      </p:sp>
    </p:spTree>
    <p:extLst>
      <p:ext uri="{BB962C8B-B14F-4D97-AF65-F5344CB8AC3E}">
        <p14:creationId xmlns:p14="http://schemas.microsoft.com/office/powerpoint/2010/main" val="34717466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813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813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813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8131">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8131">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8131">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p:bldP spid="48130"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1066800"/>
            <a:ext cx="8229600" cy="4940491"/>
          </a:xfrm>
        </p:spPr>
        <p:txBody>
          <a:bodyPr>
            <a:normAutofit lnSpcReduction="10000"/>
          </a:bodyPr>
          <a:lstStyle/>
          <a:p>
            <a:pPr>
              <a:lnSpc>
                <a:spcPct val="80000"/>
              </a:lnSpc>
            </a:pPr>
            <a:r>
              <a:rPr lang="en-US" sz="3200" dirty="0" smtClean="0"/>
              <a:t>If </a:t>
            </a:r>
            <a:r>
              <a:rPr lang="en-US" sz="3200" dirty="0"/>
              <a:t>aged residents of a nursing home who may be depressed or may have Alzheimer’s disease or dementia</a:t>
            </a:r>
          </a:p>
          <a:p>
            <a:pPr>
              <a:lnSpc>
                <a:spcPct val="80000"/>
              </a:lnSpc>
            </a:pPr>
            <a:r>
              <a:rPr lang="en-US" sz="3200" dirty="0"/>
              <a:t>Are administered</a:t>
            </a:r>
          </a:p>
          <a:p>
            <a:pPr lvl="1">
              <a:lnSpc>
                <a:spcPct val="80000"/>
              </a:lnSpc>
            </a:pPr>
            <a:r>
              <a:rPr lang="en-US" sz="3200" dirty="0"/>
              <a:t>Depression Screening Tests</a:t>
            </a:r>
          </a:p>
          <a:p>
            <a:pPr lvl="2">
              <a:lnSpc>
                <a:spcPct val="80000"/>
              </a:lnSpc>
            </a:pPr>
            <a:r>
              <a:rPr lang="en-US" sz="3200" dirty="0"/>
              <a:t>Or</a:t>
            </a:r>
          </a:p>
          <a:p>
            <a:pPr lvl="1">
              <a:lnSpc>
                <a:spcPct val="80000"/>
              </a:lnSpc>
            </a:pPr>
            <a:r>
              <a:rPr lang="en-US" sz="3200" dirty="0"/>
              <a:t>A Short Mental Status Examination Tests</a:t>
            </a:r>
          </a:p>
          <a:p>
            <a:pPr>
              <a:lnSpc>
                <a:spcPct val="80000"/>
              </a:lnSpc>
            </a:pPr>
            <a:r>
              <a:rPr lang="en-US" sz="3200" dirty="0"/>
              <a:t>Which measure will be the briefest, most inexpensive, valid and reliable screening test to discriminate between depression and dementia?</a:t>
            </a:r>
          </a:p>
          <a:p>
            <a:pPr>
              <a:lnSpc>
                <a:spcPct val="80000"/>
              </a:lnSpc>
            </a:pPr>
            <a:endParaRPr lang="en-US" sz="2800" dirty="0"/>
          </a:p>
        </p:txBody>
      </p:sp>
      <p:sp>
        <p:nvSpPr>
          <p:cNvPr id="30722" name="Rectangle 2"/>
          <p:cNvSpPr>
            <a:spLocks noGrp="1" noChangeArrowheads="1"/>
          </p:cNvSpPr>
          <p:nvPr>
            <p:ph type="title"/>
          </p:nvPr>
        </p:nvSpPr>
        <p:spPr>
          <a:xfrm>
            <a:off x="457200" y="274638"/>
            <a:ext cx="8229600" cy="715962"/>
          </a:xfrm>
        </p:spPr>
        <p:txBody>
          <a:bodyPr/>
          <a:lstStyle/>
          <a:p>
            <a:r>
              <a:rPr lang="en-US" sz="4000" dirty="0"/>
              <a:t>Assessment </a:t>
            </a:r>
            <a:r>
              <a:rPr lang="en-US" sz="4000" dirty="0" smtClean="0"/>
              <a:t>Question</a:t>
            </a:r>
            <a:r>
              <a:rPr lang="en-US" sz="4000" dirty="0"/>
              <a:t>:</a:t>
            </a:r>
          </a:p>
        </p:txBody>
      </p:sp>
    </p:spTree>
    <p:extLst>
      <p:ext uri="{BB962C8B-B14F-4D97-AF65-F5344CB8AC3E}">
        <p14:creationId xmlns:p14="http://schemas.microsoft.com/office/powerpoint/2010/main" val="33376135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72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72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0723">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p:bldP spid="3072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9" name="Rectangle 3"/>
          <p:cNvSpPr>
            <a:spLocks noGrp="1" noChangeArrowheads="1"/>
          </p:cNvSpPr>
          <p:nvPr>
            <p:ph idx="1"/>
          </p:nvPr>
        </p:nvSpPr>
        <p:spPr/>
        <p:txBody>
          <a:bodyPr/>
          <a:lstStyle/>
          <a:p>
            <a:r>
              <a:rPr lang="en-US" dirty="0"/>
              <a:t>If children &amp;</a:t>
            </a:r>
            <a:r>
              <a:rPr lang="en-US" dirty="0" smtClean="0"/>
              <a:t> </a:t>
            </a:r>
            <a:r>
              <a:rPr lang="en-US" dirty="0"/>
              <a:t>adolescents in my caseload</a:t>
            </a:r>
          </a:p>
          <a:p>
            <a:r>
              <a:rPr lang="en-US" dirty="0"/>
              <a:t>Are administered a computerized brief depression scale</a:t>
            </a:r>
          </a:p>
          <a:p>
            <a:pPr lvl="1"/>
            <a:r>
              <a:rPr lang="en-US" dirty="0"/>
              <a:t>Or</a:t>
            </a:r>
          </a:p>
          <a:p>
            <a:r>
              <a:rPr lang="en-US" dirty="0"/>
              <a:t>Are screened by a staff psychiatrist</a:t>
            </a:r>
          </a:p>
          <a:p>
            <a:r>
              <a:rPr lang="en-US" dirty="0"/>
              <a:t>Will the former detect childhood depression as frequently as the latter?</a:t>
            </a:r>
          </a:p>
        </p:txBody>
      </p:sp>
      <p:sp>
        <p:nvSpPr>
          <p:cNvPr id="50178" name="Rectangle 2"/>
          <p:cNvSpPr>
            <a:spLocks noGrp="1" noChangeArrowheads="1"/>
          </p:cNvSpPr>
          <p:nvPr>
            <p:ph type="title"/>
          </p:nvPr>
        </p:nvSpPr>
        <p:spPr/>
        <p:txBody>
          <a:bodyPr/>
          <a:lstStyle/>
          <a:p>
            <a:r>
              <a:rPr lang="en-US" dirty="0"/>
              <a:t>A</a:t>
            </a:r>
            <a:r>
              <a:rPr lang="en-US" dirty="0" smtClean="0"/>
              <a:t>ssessment </a:t>
            </a:r>
            <a:r>
              <a:rPr lang="en-US" dirty="0"/>
              <a:t>Q</a:t>
            </a:r>
            <a:r>
              <a:rPr lang="en-US" dirty="0" smtClean="0"/>
              <a:t>uestion</a:t>
            </a:r>
            <a:r>
              <a:rPr lang="en-US" dirty="0"/>
              <a:t>:</a:t>
            </a:r>
          </a:p>
        </p:txBody>
      </p:sp>
    </p:spTree>
    <p:extLst>
      <p:ext uri="{BB962C8B-B14F-4D97-AF65-F5344CB8AC3E}">
        <p14:creationId xmlns:p14="http://schemas.microsoft.com/office/powerpoint/2010/main" val="36221321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017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01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0179">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0179">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0179">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501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179" grpId="0" build="p"/>
      <p:bldP spid="50178"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7" name="Rectangle 3"/>
          <p:cNvSpPr>
            <a:spLocks noGrp="1" noChangeArrowheads="1"/>
          </p:cNvSpPr>
          <p:nvPr>
            <p:ph idx="1"/>
          </p:nvPr>
        </p:nvSpPr>
        <p:spPr>
          <a:xfrm>
            <a:off x="457200" y="1143000"/>
            <a:ext cx="8229600" cy="4864291"/>
          </a:xfrm>
        </p:spPr>
        <p:txBody>
          <a:bodyPr>
            <a:noAutofit/>
          </a:bodyPr>
          <a:lstStyle/>
          <a:p>
            <a:pPr lvl="1"/>
            <a:r>
              <a:rPr lang="en-US" sz="3600" dirty="0" smtClean="0"/>
              <a:t>If </a:t>
            </a:r>
            <a:r>
              <a:rPr lang="en-US" sz="3600" dirty="0"/>
              <a:t>family members of children diagnosed with a learning disorder</a:t>
            </a:r>
          </a:p>
          <a:p>
            <a:pPr lvl="1"/>
            <a:r>
              <a:rPr lang="en-US" sz="3600" dirty="0"/>
              <a:t>Meet in a support group to receive information and support from staff and other families</a:t>
            </a:r>
          </a:p>
          <a:p>
            <a:pPr lvl="1"/>
            <a:r>
              <a:rPr lang="en-US" sz="3600" dirty="0"/>
              <a:t>What aspects of the support group will they find most helpful?</a:t>
            </a:r>
          </a:p>
        </p:txBody>
      </p:sp>
      <p:sp>
        <p:nvSpPr>
          <p:cNvPr id="31746" name="Rectangle 2"/>
          <p:cNvSpPr>
            <a:spLocks noGrp="1" noChangeArrowheads="1"/>
          </p:cNvSpPr>
          <p:nvPr>
            <p:ph type="title"/>
          </p:nvPr>
        </p:nvSpPr>
        <p:spPr>
          <a:xfrm>
            <a:off x="457200" y="274638"/>
            <a:ext cx="8229600" cy="715962"/>
          </a:xfrm>
        </p:spPr>
        <p:txBody>
          <a:bodyPr/>
          <a:lstStyle/>
          <a:p>
            <a:r>
              <a:rPr lang="en-US" sz="4000" dirty="0"/>
              <a:t>Descriptive </a:t>
            </a:r>
            <a:r>
              <a:rPr lang="en-US" sz="4000" dirty="0" smtClean="0"/>
              <a:t>Question</a:t>
            </a:r>
            <a:r>
              <a:rPr lang="en-US" sz="4000" dirty="0"/>
              <a:t>:</a:t>
            </a:r>
          </a:p>
        </p:txBody>
      </p:sp>
    </p:spTree>
    <p:extLst>
      <p:ext uri="{BB962C8B-B14F-4D97-AF65-F5344CB8AC3E}">
        <p14:creationId xmlns:p14="http://schemas.microsoft.com/office/powerpoint/2010/main" val="39514906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174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1747">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31747">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P spid="3174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idx="1"/>
          </p:nvPr>
        </p:nvSpPr>
        <p:spPr>
          <a:xfrm>
            <a:off x="457200" y="990600"/>
            <a:ext cx="8229600" cy="5016691"/>
          </a:xfrm>
        </p:spPr>
        <p:txBody>
          <a:bodyPr>
            <a:normAutofit/>
          </a:bodyPr>
          <a:lstStyle/>
          <a:p>
            <a:pPr>
              <a:lnSpc>
                <a:spcPct val="90000"/>
              </a:lnSpc>
            </a:pPr>
            <a:r>
              <a:rPr lang="en-US" sz="3600" dirty="0"/>
              <a:t>Among children who are cared for by a primary caregiver diagnosed as having a depressive disorder</a:t>
            </a:r>
          </a:p>
          <a:p>
            <a:pPr lvl="1">
              <a:lnSpc>
                <a:spcPct val="90000"/>
              </a:lnSpc>
            </a:pPr>
            <a:r>
              <a:rPr lang="en-US" sz="3600" dirty="0"/>
              <a:t>Compared with </a:t>
            </a:r>
          </a:p>
          <a:p>
            <a:pPr>
              <a:lnSpc>
                <a:spcPct val="90000"/>
              </a:lnSpc>
            </a:pPr>
            <a:r>
              <a:rPr lang="en-US" sz="3600" dirty="0"/>
              <a:t>Children whose caregiver has no diagnosed mental disorder</a:t>
            </a:r>
          </a:p>
          <a:p>
            <a:pPr>
              <a:lnSpc>
                <a:spcPct val="90000"/>
              </a:lnSpc>
            </a:pPr>
            <a:r>
              <a:rPr lang="en-US" sz="3600" dirty="0"/>
              <a:t>Will the former children be more frequently diagnosed as having a behavioral or emotional disorder?</a:t>
            </a:r>
          </a:p>
        </p:txBody>
      </p:sp>
      <p:sp>
        <p:nvSpPr>
          <p:cNvPr id="52226" name="Rectangle 2"/>
          <p:cNvSpPr>
            <a:spLocks noGrp="1" noChangeArrowheads="1"/>
          </p:cNvSpPr>
          <p:nvPr>
            <p:ph type="title"/>
          </p:nvPr>
        </p:nvSpPr>
        <p:spPr>
          <a:xfrm>
            <a:off x="457200" y="274638"/>
            <a:ext cx="8229600" cy="639762"/>
          </a:xfrm>
        </p:spPr>
        <p:txBody>
          <a:bodyPr>
            <a:normAutofit fontScale="90000"/>
          </a:bodyPr>
          <a:lstStyle/>
          <a:p>
            <a:r>
              <a:rPr lang="en-US" dirty="0"/>
              <a:t>D</a:t>
            </a:r>
            <a:r>
              <a:rPr lang="en-US" dirty="0" smtClean="0"/>
              <a:t>escriptive </a:t>
            </a:r>
            <a:r>
              <a:rPr lang="en-US" dirty="0"/>
              <a:t>Q</a:t>
            </a:r>
            <a:r>
              <a:rPr lang="en-US" dirty="0" smtClean="0"/>
              <a:t>uestion</a:t>
            </a:r>
            <a:endParaRPr lang="en-US" dirty="0"/>
          </a:p>
        </p:txBody>
      </p:sp>
    </p:spTree>
    <p:extLst>
      <p:ext uri="{BB962C8B-B14F-4D97-AF65-F5344CB8AC3E}">
        <p14:creationId xmlns:p14="http://schemas.microsoft.com/office/powerpoint/2010/main" val="66083448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52227">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P spid="52226"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Rectangle 3"/>
          <p:cNvSpPr>
            <a:spLocks noGrp="1" noChangeArrowheads="1"/>
          </p:cNvSpPr>
          <p:nvPr>
            <p:ph idx="1"/>
          </p:nvPr>
        </p:nvSpPr>
        <p:spPr>
          <a:xfrm>
            <a:off x="457200" y="1066800"/>
            <a:ext cx="8229600" cy="5105400"/>
          </a:xfrm>
        </p:spPr>
        <p:txBody>
          <a:bodyPr/>
          <a:lstStyle/>
          <a:p>
            <a:r>
              <a:rPr lang="en-US" sz="2800" dirty="0" smtClean="0"/>
              <a:t>If </a:t>
            </a:r>
            <a:r>
              <a:rPr lang="en-US" sz="2800" dirty="0"/>
              <a:t>crisis line callers to a battered women shelter</a:t>
            </a:r>
          </a:p>
          <a:p>
            <a:r>
              <a:rPr lang="en-US" sz="2800" dirty="0"/>
              <a:t>Are administered</a:t>
            </a:r>
          </a:p>
          <a:p>
            <a:pPr lvl="1"/>
            <a:r>
              <a:rPr lang="en-US" sz="2400" dirty="0"/>
              <a:t>A risk assessment scale by telephone</a:t>
            </a:r>
          </a:p>
          <a:p>
            <a:pPr lvl="2"/>
            <a:r>
              <a:rPr lang="en-US" sz="2000" dirty="0"/>
              <a:t>Or</a:t>
            </a:r>
          </a:p>
          <a:p>
            <a:pPr lvl="1"/>
            <a:r>
              <a:rPr lang="en-US" sz="2400" dirty="0"/>
              <a:t>We rely on practical judgment unaided by a risk assessment scale</a:t>
            </a:r>
          </a:p>
          <a:p>
            <a:r>
              <a:rPr lang="en-US" sz="2800" dirty="0"/>
              <a:t>Will the scale have higher reliability and predictive validity regarding future violence?</a:t>
            </a:r>
          </a:p>
          <a:p>
            <a:endParaRPr lang="en-US" sz="2800" dirty="0"/>
          </a:p>
        </p:txBody>
      </p:sp>
      <p:sp>
        <p:nvSpPr>
          <p:cNvPr id="32770" name="Rectangle 2"/>
          <p:cNvSpPr>
            <a:spLocks noGrp="1" noChangeArrowheads="1"/>
          </p:cNvSpPr>
          <p:nvPr>
            <p:ph type="title"/>
          </p:nvPr>
        </p:nvSpPr>
        <p:spPr>
          <a:xfrm>
            <a:off x="457200" y="274638"/>
            <a:ext cx="8229600" cy="639762"/>
          </a:xfrm>
        </p:spPr>
        <p:txBody>
          <a:bodyPr>
            <a:normAutofit fontScale="90000"/>
          </a:bodyPr>
          <a:lstStyle/>
          <a:p>
            <a:r>
              <a:rPr lang="en-US" sz="4000" dirty="0"/>
              <a:t>Risk </a:t>
            </a:r>
            <a:r>
              <a:rPr lang="en-US" sz="4000" dirty="0" smtClean="0"/>
              <a:t>Assessment </a:t>
            </a:r>
            <a:r>
              <a:rPr lang="en-US" sz="4000" dirty="0"/>
              <a:t>Q</a:t>
            </a:r>
            <a:r>
              <a:rPr lang="en-US" sz="4000" dirty="0" smtClean="0"/>
              <a:t>uestion</a:t>
            </a:r>
            <a:r>
              <a:rPr lang="en-US" sz="4000" dirty="0"/>
              <a:t>:</a:t>
            </a:r>
          </a:p>
        </p:txBody>
      </p:sp>
    </p:spTree>
    <p:extLst>
      <p:ext uri="{BB962C8B-B14F-4D97-AF65-F5344CB8AC3E}">
        <p14:creationId xmlns:p14="http://schemas.microsoft.com/office/powerpoint/2010/main" val="20255716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77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2771">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2771">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2771">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771">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2771">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277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1" grpId="0" build="p"/>
      <p:bldP spid="3277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fontScale="92500" lnSpcReduction="10000"/>
          </a:bodyPr>
          <a:lstStyle/>
          <a:p>
            <a:r>
              <a:rPr lang="en-US" sz="2800" dirty="0" smtClean="0">
                <a:solidFill>
                  <a:srgbClr val="FF0000"/>
                </a:solidFill>
              </a:rPr>
              <a:t>Background Questions </a:t>
            </a:r>
            <a:r>
              <a:rPr lang="en-US" sz="2800" dirty="0" smtClean="0"/>
              <a:t>Ask for General </a:t>
            </a:r>
            <a:r>
              <a:rPr lang="en-US" sz="2800" dirty="0"/>
              <a:t>K</a:t>
            </a:r>
            <a:r>
              <a:rPr lang="en-US" sz="2800" dirty="0" smtClean="0"/>
              <a:t>nowledge about a </a:t>
            </a:r>
            <a:r>
              <a:rPr lang="en-US" sz="2800" dirty="0"/>
              <a:t>C</a:t>
            </a:r>
            <a:r>
              <a:rPr lang="en-US" sz="2800" dirty="0" smtClean="0"/>
              <a:t>ondition or Thing</a:t>
            </a:r>
          </a:p>
          <a:p>
            <a:pPr lvl="1"/>
            <a:r>
              <a:rPr lang="en-US" sz="2800" dirty="0" smtClean="0"/>
              <a:t>What Causes AIDS?</a:t>
            </a:r>
          </a:p>
          <a:p>
            <a:pPr lvl="1"/>
            <a:r>
              <a:rPr lang="en-US" sz="2800" dirty="0" smtClean="0"/>
              <a:t>How Does </a:t>
            </a:r>
            <a:r>
              <a:rPr lang="en-US" sz="2800" dirty="0"/>
              <a:t>N</a:t>
            </a:r>
            <a:r>
              <a:rPr lang="en-US" sz="2800" dirty="0" smtClean="0"/>
              <a:t>eighborhood </a:t>
            </a:r>
            <a:r>
              <a:rPr lang="en-US" sz="2800" dirty="0"/>
              <a:t>V</a:t>
            </a:r>
            <a:r>
              <a:rPr lang="en-US" sz="2800" dirty="0" smtClean="0"/>
              <a:t>iolence </a:t>
            </a:r>
            <a:r>
              <a:rPr lang="en-US" sz="2800" dirty="0"/>
              <a:t>A</a:t>
            </a:r>
            <a:r>
              <a:rPr lang="en-US" sz="2800" dirty="0" smtClean="0"/>
              <a:t>ffect </a:t>
            </a:r>
            <a:r>
              <a:rPr lang="en-US" sz="2800" dirty="0"/>
              <a:t>P</a:t>
            </a:r>
            <a:r>
              <a:rPr lang="en-US" sz="2800" dirty="0" smtClean="0"/>
              <a:t>robability of Delinquency?</a:t>
            </a:r>
          </a:p>
          <a:p>
            <a:pPr lvl="1"/>
            <a:r>
              <a:rPr lang="en-US" sz="2800" dirty="0"/>
              <a:t>Among children who are cared for by a primary caregiver diagnosed as having a depressive disorder compared with </a:t>
            </a:r>
            <a:r>
              <a:rPr lang="en-US" sz="2800" dirty="0" smtClean="0"/>
              <a:t>children </a:t>
            </a:r>
            <a:r>
              <a:rPr lang="en-US" sz="2800" dirty="0"/>
              <a:t>whose caregiver has no diagnosed mental disorder will the former children be more frequently diagnosed as having a behavioral or emotional disorder</a:t>
            </a:r>
            <a:r>
              <a:rPr lang="en-US" sz="2800" dirty="0" smtClean="0"/>
              <a:t>?</a:t>
            </a:r>
          </a:p>
          <a:p>
            <a:pPr lvl="1"/>
            <a:endParaRPr lang="en-US" dirty="0" smtClean="0"/>
          </a:p>
          <a:p>
            <a:endParaRPr lang="en-US" dirty="0" smtClean="0"/>
          </a:p>
          <a:p>
            <a:pPr lvl="1"/>
            <a:endParaRPr lang="en-US" dirty="0" smtClean="0"/>
          </a:p>
        </p:txBody>
      </p:sp>
      <p:sp>
        <p:nvSpPr>
          <p:cNvPr id="3" name="Title 2"/>
          <p:cNvSpPr>
            <a:spLocks noGrp="1"/>
          </p:cNvSpPr>
          <p:nvPr>
            <p:ph type="title"/>
          </p:nvPr>
        </p:nvSpPr>
        <p:spPr>
          <a:xfrm>
            <a:off x="457200" y="274638"/>
            <a:ext cx="8229600" cy="792162"/>
          </a:xfrm>
        </p:spPr>
        <p:txBody>
          <a:bodyPr>
            <a:normAutofit/>
          </a:bodyPr>
          <a:lstStyle/>
          <a:p>
            <a:r>
              <a:rPr lang="en-US" sz="3200" dirty="0" smtClean="0"/>
              <a:t>Background &amp; Foreground Questions</a:t>
            </a:r>
            <a:endParaRPr lang="en-US" sz="3200" dirty="0"/>
          </a:p>
        </p:txBody>
      </p:sp>
    </p:spTree>
    <p:extLst>
      <p:ext uri="{BB962C8B-B14F-4D97-AF65-F5344CB8AC3E}">
        <p14:creationId xmlns:p14="http://schemas.microsoft.com/office/powerpoint/2010/main" val="2281632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fontScale="92500"/>
          </a:bodyPr>
          <a:lstStyle/>
          <a:p>
            <a:r>
              <a:rPr lang="en-US" sz="2800" dirty="0" smtClean="0">
                <a:solidFill>
                  <a:srgbClr val="FF0000"/>
                </a:solidFill>
              </a:rPr>
              <a:t>Foreground Questions</a:t>
            </a:r>
            <a:r>
              <a:rPr lang="en-US" sz="2800" dirty="0" smtClean="0"/>
              <a:t> Ask for Specific Knowledge to Inform Decisions or Actions</a:t>
            </a:r>
          </a:p>
          <a:p>
            <a:pPr lvl="1"/>
            <a:r>
              <a:rPr lang="en-US" sz="2800" dirty="0"/>
              <a:t>If children and adolescents in my </a:t>
            </a:r>
            <a:r>
              <a:rPr lang="en-US" sz="2800" dirty="0" smtClean="0"/>
              <a:t>caseload are </a:t>
            </a:r>
            <a:r>
              <a:rPr lang="en-US" sz="2800" dirty="0"/>
              <a:t>administered a computerized brief depression </a:t>
            </a:r>
            <a:r>
              <a:rPr lang="en-US" sz="2800" dirty="0" smtClean="0"/>
              <a:t>scale or are </a:t>
            </a:r>
            <a:r>
              <a:rPr lang="en-US" sz="2800" dirty="0"/>
              <a:t>screened by a staff </a:t>
            </a:r>
            <a:r>
              <a:rPr lang="en-US" sz="2800" dirty="0" smtClean="0"/>
              <a:t>psychiatrist will </a:t>
            </a:r>
            <a:r>
              <a:rPr lang="en-US" sz="2800" dirty="0"/>
              <a:t>the former detect childhood depression as frequently as the latter?</a:t>
            </a:r>
          </a:p>
          <a:p>
            <a:pPr lvl="1"/>
            <a:r>
              <a:rPr lang="en-US" sz="2800" dirty="0"/>
              <a:t>If adolescents at risk for </a:t>
            </a:r>
            <a:r>
              <a:rPr lang="en-US" sz="2800" dirty="0" smtClean="0"/>
              <a:t>violence receive </a:t>
            </a:r>
            <a:r>
              <a:rPr lang="en-US" sz="2800" dirty="0"/>
              <a:t>school based violence prevention </a:t>
            </a:r>
            <a:r>
              <a:rPr lang="en-US" sz="2800" dirty="0" smtClean="0"/>
              <a:t>programs or no </a:t>
            </a:r>
            <a:r>
              <a:rPr lang="en-US" sz="2800" dirty="0"/>
              <a:t>formal violence prevention </a:t>
            </a:r>
            <a:r>
              <a:rPr lang="en-US" sz="2800" dirty="0" smtClean="0"/>
              <a:t>training will </a:t>
            </a:r>
            <a:r>
              <a:rPr lang="en-US" sz="2800" dirty="0"/>
              <a:t>the former display lower rates of violence and aggression</a:t>
            </a:r>
            <a:r>
              <a:rPr lang="en-US" sz="2800" dirty="0" smtClean="0"/>
              <a:t>?</a:t>
            </a:r>
          </a:p>
          <a:p>
            <a:pPr lvl="1"/>
            <a:endParaRPr lang="en-US" dirty="0" smtClean="0"/>
          </a:p>
          <a:p>
            <a:endParaRPr lang="en-US" dirty="0" smtClean="0"/>
          </a:p>
          <a:p>
            <a:pPr lvl="1"/>
            <a:endParaRPr lang="en-US" dirty="0" smtClean="0"/>
          </a:p>
        </p:txBody>
      </p:sp>
      <p:sp>
        <p:nvSpPr>
          <p:cNvPr id="3" name="Title 2"/>
          <p:cNvSpPr>
            <a:spLocks noGrp="1"/>
          </p:cNvSpPr>
          <p:nvPr>
            <p:ph type="title"/>
          </p:nvPr>
        </p:nvSpPr>
        <p:spPr>
          <a:xfrm>
            <a:off x="457200" y="274638"/>
            <a:ext cx="8229600" cy="563562"/>
          </a:xfrm>
        </p:spPr>
        <p:txBody>
          <a:bodyPr>
            <a:normAutofit fontScale="90000"/>
          </a:bodyPr>
          <a:lstStyle/>
          <a:p>
            <a:r>
              <a:rPr lang="en-US" sz="3200" dirty="0" smtClean="0"/>
              <a:t>Background &amp; Foreground Questions</a:t>
            </a:r>
            <a:endParaRPr lang="en-US" sz="3200" dirty="0"/>
          </a:p>
        </p:txBody>
      </p:sp>
    </p:spTree>
    <p:extLst>
      <p:ext uri="{BB962C8B-B14F-4D97-AF65-F5344CB8AC3E}">
        <p14:creationId xmlns:p14="http://schemas.microsoft.com/office/powerpoint/2010/main" val="1375211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4940491"/>
          </a:xfrm>
        </p:spPr>
        <p:txBody>
          <a:bodyPr>
            <a:normAutofit lnSpcReduction="10000"/>
          </a:bodyPr>
          <a:lstStyle/>
          <a:p>
            <a:r>
              <a:rPr lang="en-US" dirty="0" smtClean="0"/>
              <a:t>How can EBP concepts, skills, &amp; competencies be taught in the </a:t>
            </a:r>
            <a:r>
              <a:rPr lang="en-US" dirty="0" err="1" smtClean="0"/>
              <a:t>Gallaudet</a:t>
            </a:r>
            <a:r>
              <a:rPr lang="en-US" dirty="0" smtClean="0"/>
              <a:t> University School of Social Work Curriculum?</a:t>
            </a:r>
          </a:p>
          <a:p>
            <a:r>
              <a:rPr lang="en-US" dirty="0" smtClean="0"/>
              <a:t>How can class and field teaching &amp; learning be integrated around EBP?</a:t>
            </a:r>
          </a:p>
          <a:p>
            <a:r>
              <a:rPr lang="en-US" dirty="0" smtClean="0"/>
              <a:t>How can EBP content be infused into current course syllabi?</a:t>
            </a:r>
          </a:p>
          <a:p>
            <a:r>
              <a:rPr lang="en-US" dirty="0" smtClean="0"/>
              <a:t>How can EBP problem-based learning be fostered?</a:t>
            </a:r>
          </a:p>
          <a:p>
            <a:r>
              <a:rPr lang="en-US" dirty="0" smtClean="0"/>
              <a:t>How can EBP critical thinking &amp; EBP critical assessment skills be enhanced in the curriculum? </a:t>
            </a:r>
          </a:p>
        </p:txBody>
      </p:sp>
      <p:sp>
        <p:nvSpPr>
          <p:cNvPr id="3" name="Title 2"/>
          <p:cNvSpPr>
            <a:spLocks noGrp="1"/>
          </p:cNvSpPr>
          <p:nvPr>
            <p:ph type="title"/>
          </p:nvPr>
        </p:nvSpPr>
        <p:spPr>
          <a:xfrm>
            <a:off x="457200" y="274638"/>
            <a:ext cx="8229600" cy="715962"/>
          </a:xfrm>
        </p:spPr>
        <p:txBody>
          <a:bodyPr>
            <a:normAutofit fontScale="90000"/>
          </a:bodyPr>
          <a:lstStyle/>
          <a:p>
            <a:pPr algn="ctr"/>
            <a:r>
              <a:rPr lang="en-US" sz="2800" dirty="0" smtClean="0"/>
              <a:t>Issues for Break-out Group Discussion (</a:t>
            </a:r>
            <a:r>
              <a:rPr lang="en-US" sz="2800" dirty="0" smtClean="0">
                <a:hlinkClick r:id="rId2" action="ppaction://hlinkfile"/>
              </a:rPr>
              <a:t>handout 15</a:t>
            </a:r>
            <a:r>
              <a:rPr lang="en-US" sz="2800" dirty="0" smtClean="0"/>
              <a:t>)</a:t>
            </a:r>
            <a:endParaRPr lang="en-US" sz="2800" dirty="0"/>
          </a:p>
        </p:txBody>
      </p:sp>
    </p:spTree>
    <p:extLst>
      <p:ext uri="{BB962C8B-B14F-4D97-AF65-F5344CB8AC3E}">
        <p14:creationId xmlns:p14="http://schemas.microsoft.com/office/powerpoint/2010/main" val="3973289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7" name="Rectangle 3"/>
          <p:cNvSpPr>
            <a:spLocks noGrp="1" noChangeArrowheads="1"/>
          </p:cNvSpPr>
          <p:nvPr>
            <p:ph idx="1"/>
          </p:nvPr>
        </p:nvSpPr>
        <p:spPr>
          <a:xfrm>
            <a:off x="457200" y="914400"/>
            <a:ext cx="8229600" cy="5092891"/>
          </a:xfrm>
        </p:spPr>
        <p:txBody>
          <a:bodyPr>
            <a:normAutofit/>
          </a:bodyPr>
          <a:lstStyle/>
          <a:p>
            <a:pPr>
              <a:lnSpc>
                <a:spcPct val="90000"/>
              </a:lnSpc>
            </a:pPr>
            <a:r>
              <a:rPr lang="en-US" sz="2400" dirty="0"/>
              <a:t>Enhances quality of decisions about individual clients</a:t>
            </a:r>
          </a:p>
          <a:p>
            <a:pPr>
              <a:lnSpc>
                <a:spcPct val="90000"/>
              </a:lnSpc>
            </a:pPr>
            <a:r>
              <a:rPr lang="en-US" sz="2400" dirty="0"/>
              <a:t>Fosters skills to:</a:t>
            </a:r>
          </a:p>
          <a:p>
            <a:pPr lvl="1">
              <a:lnSpc>
                <a:spcPct val="90000"/>
              </a:lnSpc>
            </a:pPr>
            <a:r>
              <a:rPr lang="en-US" sz="2400" dirty="0"/>
              <a:t>Gather and appraise client’s stories, symptoms, signs</a:t>
            </a:r>
          </a:p>
          <a:p>
            <a:pPr lvl="1">
              <a:lnSpc>
                <a:spcPct val="90000"/>
              </a:lnSpc>
            </a:pPr>
            <a:r>
              <a:rPr lang="en-US" sz="2400" dirty="0"/>
              <a:t>Incorporating values and expectations in alliance</a:t>
            </a:r>
          </a:p>
          <a:p>
            <a:pPr>
              <a:lnSpc>
                <a:spcPct val="90000"/>
              </a:lnSpc>
            </a:pPr>
            <a:r>
              <a:rPr lang="en-US" sz="2400" dirty="0"/>
              <a:t>Fosters generic skills for finding, appraising, implementing scientific evidence</a:t>
            </a:r>
          </a:p>
          <a:p>
            <a:pPr>
              <a:lnSpc>
                <a:spcPct val="90000"/>
              </a:lnSpc>
            </a:pPr>
            <a:r>
              <a:rPr lang="en-US" sz="2400" dirty="0"/>
              <a:t>Provides educational and self-directed life-long learning framework</a:t>
            </a:r>
          </a:p>
          <a:p>
            <a:pPr>
              <a:lnSpc>
                <a:spcPct val="90000"/>
              </a:lnSpc>
            </a:pPr>
            <a:r>
              <a:rPr lang="en-US" sz="2400" dirty="0"/>
              <a:t>Identifies knowledge gaps leading to new research</a:t>
            </a:r>
          </a:p>
          <a:p>
            <a:pPr>
              <a:lnSpc>
                <a:spcPct val="90000"/>
              </a:lnSpc>
            </a:pPr>
            <a:r>
              <a:rPr lang="en-US" sz="2400" dirty="0"/>
              <a:t>Provides common interdisciplinary language</a:t>
            </a:r>
          </a:p>
        </p:txBody>
      </p:sp>
      <p:sp>
        <p:nvSpPr>
          <p:cNvPr id="82946" name="Rectangle 2"/>
          <p:cNvSpPr>
            <a:spLocks noGrp="1" noChangeArrowheads="1"/>
          </p:cNvSpPr>
          <p:nvPr>
            <p:ph type="title"/>
          </p:nvPr>
        </p:nvSpPr>
        <p:spPr>
          <a:xfrm>
            <a:off x="457200" y="274638"/>
            <a:ext cx="8229600" cy="639762"/>
          </a:xfrm>
        </p:spPr>
        <p:txBody>
          <a:bodyPr>
            <a:normAutofit fontScale="90000"/>
          </a:bodyPr>
          <a:lstStyle/>
          <a:p>
            <a:r>
              <a:rPr lang="en-US" sz="4000" b="1" i="1" dirty="0"/>
              <a:t>What are the arguments for EBSW?</a:t>
            </a:r>
          </a:p>
        </p:txBody>
      </p:sp>
    </p:spTree>
    <p:extLst>
      <p:ext uri="{BB962C8B-B14F-4D97-AF65-F5344CB8AC3E}">
        <p14:creationId xmlns:p14="http://schemas.microsoft.com/office/powerpoint/2010/main" val="28056642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294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2947">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2947">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82947">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829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294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294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294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294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7" grpId="0" build="p"/>
      <p:bldP spid="8294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5" name="Rectangle 3"/>
          <p:cNvSpPr>
            <a:spLocks noGrp="1" noChangeArrowheads="1"/>
          </p:cNvSpPr>
          <p:nvPr>
            <p:ph idx="1"/>
          </p:nvPr>
        </p:nvSpPr>
        <p:spPr>
          <a:xfrm>
            <a:off x="457200" y="990600"/>
            <a:ext cx="8229600" cy="5016691"/>
          </a:xfrm>
        </p:spPr>
        <p:txBody>
          <a:bodyPr>
            <a:normAutofit fontScale="92500" lnSpcReduction="20000"/>
          </a:bodyPr>
          <a:lstStyle/>
          <a:p>
            <a:r>
              <a:rPr lang="en-US" sz="2800" dirty="0"/>
              <a:t>EBP moves practitioners away from authoritarian practices &amp; </a:t>
            </a:r>
            <a:r>
              <a:rPr lang="en-US" sz="2800" dirty="0" smtClean="0"/>
              <a:t>policies</a:t>
            </a:r>
          </a:p>
          <a:p>
            <a:r>
              <a:rPr lang="en-US" sz="2800" dirty="0" smtClean="0"/>
              <a:t>EBP enhances opportunities to honor ethical obligations to clients &amp; students</a:t>
            </a:r>
          </a:p>
          <a:p>
            <a:pPr lvl="1">
              <a:lnSpc>
                <a:spcPct val="80000"/>
              </a:lnSpc>
            </a:pPr>
            <a:r>
              <a:rPr lang="en-US" dirty="0"/>
              <a:t>Helping clients develop critical appraisal skills</a:t>
            </a:r>
          </a:p>
          <a:p>
            <a:pPr lvl="1">
              <a:lnSpc>
                <a:spcPct val="80000"/>
              </a:lnSpc>
            </a:pPr>
            <a:r>
              <a:rPr lang="en-US" dirty="0"/>
              <a:t>Involving clients in design and critique of practice and policy related research</a:t>
            </a:r>
          </a:p>
          <a:p>
            <a:pPr lvl="1">
              <a:lnSpc>
                <a:spcPct val="80000"/>
              </a:lnSpc>
            </a:pPr>
            <a:r>
              <a:rPr lang="en-US" dirty="0"/>
              <a:t>Involving clients as informed participants who share in decision making</a:t>
            </a:r>
          </a:p>
          <a:p>
            <a:pPr lvl="1">
              <a:lnSpc>
                <a:spcPct val="80000"/>
              </a:lnSpc>
            </a:pPr>
            <a:r>
              <a:rPr lang="en-US" dirty="0"/>
              <a:t>Recognizing client’s unique knowledge in terms of application </a:t>
            </a:r>
            <a:r>
              <a:rPr lang="en-US" dirty="0" smtClean="0"/>
              <a:t>concerns</a:t>
            </a:r>
            <a:endParaRPr lang="en-US" sz="2800" dirty="0" smtClean="0"/>
          </a:p>
          <a:p>
            <a:r>
              <a:rPr lang="en-US" sz="2800" dirty="0" smtClean="0"/>
              <a:t>EBP </a:t>
            </a:r>
            <a:r>
              <a:rPr lang="en-US" sz="2800" dirty="0"/>
              <a:t>promotes transparency &amp; honesty</a:t>
            </a:r>
          </a:p>
          <a:p>
            <a:r>
              <a:rPr lang="en-US" sz="2800" dirty="0"/>
              <a:t>EBP encourages systemic approach for integrating practical, ethical &amp; evidentiary issues</a:t>
            </a:r>
          </a:p>
          <a:p>
            <a:r>
              <a:rPr lang="en-US" sz="2800" dirty="0"/>
              <a:t>EBP maximizes flow of knowledge &amp; information about knowledge gaps</a:t>
            </a:r>
          </a:p>
        </p:txBody>
      </p:sp>
      <p:sp>
        <p:nvSpPr>
          <p:cNvPr id="84994" name="Rectangle 2"/>
          <p:cNvSpPr>
            <a:spLocks noGrp="1" noChangeArrowheads="1"/>
          </p:cNvSpPr>
          <p:nvPr>
            <p:ph type="title"/>
          </p:nvPr>
        </p:nvSpPr>
        <p:spPr>
          <a:xfrm>
            <a:off x="457200" y="274638"/>
            <a:ext cx="8229600" cy="639762"/>
          </a:xfrm>
        </p:spPr>
        <p:txBody>
          <a:bodyPr>
            <a:normAutofit fontScale="90000"/>
          </a:bodyPr>
          <a:lstStyle/>
          <a:p>
            <a:r>
              <a:rPr lang="en-US" sz="4000" b="1" i="1" dirty="0"/>
              <a:t>What are the arguments for EBSW?</a:t>
            </a:r>
          </a:p>
        </p:txBody>
      </p:sp>
      <p:sp>
        <p:nvSpPr>
          <p:cNvPr id="4" name="Text Box 4"/>
          <p:cNvSpPr txBox="1">
            <a:spLocks noChangeArrowheads="1"/>
          </p:cNvSpPr>
          <p:nvPr/>
        </p:nvSpPr>
        <p:spPr bwMode="auto">
          <a:xfrm>
            <a:off x="5715000" y="6400800"/>
            <a:ext cx="3200400" cy="366713"/>
          </a:xfrm>
          <a:prstGeom prst="rect">
            <a:avLst/>
          </a:prstGeom>
          <a:noFill/>
          <a:ln w="9525">
            <a:noFill/>
            <a:miter lim="800000"/>
            <a:headEnd/>
            <a:tailEnd/>
          </a:ln>
        </p:spPr>
        <p:txBody>
          <a:bodyPr>
            <a:spAutoFit/>
          </a:bodyPr>
          <a:lstStyle/>
          <a:p>
            <a:pPr algn="ctr">
              <a:spcBef>
                <a:spcPct val="50000"/>
              </a:spcBef>
            </a:pPr>
            <a:r>
              <a:rPr lang="en-US" dirty="0">
                <a:latin typeface="Constantia" pitchFamily="18" charset="0"/>
              </a:rPr>
              <a:t>Gambrill, 2003</a:t>
            </a:r>
          </a:p>
        </p:txBody>
      </p:sp>
    </p:spTree>
    <p:extLst>
      <p:ext uri="{BB962C8B-B14F-4D97-AF65-F5344CB8AC3E}">
        <p14:creationId xmlns:p14="http://schemas.microsoft.com/office/powerpoint/2010/main" val="11156470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499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4995">
                                            <p:txEl>
                                              <p:pRg st="0" end="0"/>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4995">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4995">
                                            <p:txEl>
                                              <p:pRg st="2" end="2"/>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84995">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84995">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8499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84995">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4995">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84995">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4995" grpId="0" uiExpand="1" build="p"/>
      <p:bldP spid="84994" grpId="0"/>
      <p:bldP spid="4"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562600"/>
          </a:xfrm>
        </p:spPr>
        <p:txBody>
          <a:bodyPr>
            <a:normAutofit lnSpcReduction="10000"/>
          </a:bodyPr>
          <a:lstStyle/>
          <a:p>
            <a:r>
              <a:rPr lang="en-US" dirty="0" smtClean="0"/>
              <a:t>EBP originated in medicine in 1990’s</a:t>
            </a:r>
          </a:p>
          <a:p>
            <a:r>
              <a:rPr lang="en-US" dirty="0" smtClean="0"/>
              <a:t>EBM has been transferred into other health disciplines over last 10-15 years</a:t>
            </a:r>
          </a:p>
          <a:p>
            <a:r>
              <a:rPr lang="en-US" dirty="0" smtClean="0"/>
              <a:t>EBP is now widely accepted in health disciplines</a:t>
            </a:r>
          </a:p>
          <a:p>
            <a:r>
              <a:rPr lang="en-US" dirty="0" smtClean="0"/>
              <a:t>A major factor stimulating EBP development is research showing that research findings flow into practice at an extremely slow pace:</a:t>
            </a:r>
          </a:p>
          <a:p>
            <a:pPr lvl="1">
              <a:spcBef>
                <a:spcPts val="1200"/>
              </a:spcBef>
              <a:buClr>
                <a:schemeClr val="tx1"/>
              </a:buClr>
              <a:defRPr/>
            </a:pPr>
            <a:r>
              <a:rPr lang="en-US" sz="2400" b="1" dirty="0"/>
              <a:t>Uptake of scientific discoveries into clinical practice:  14% after 17 years (Balas &amp; Boren, 2000)</a:t>
            </a:r>
          </a:p>
          <a:p>
            <a:pPr lvl="1">
              <a:spcBef>
                <a:spcPts val="1200"/>
              </a:spcBef>
              <a:buClr>
                <a:schemeClr val="tx1"/>
              </a:buClr>
              <a:defRPr/>
            </a:pPr>
            <a:r>
              <a:rPr lang="en-US" sz="2400" b="1" dirty="0"/>
              <a:t>Only 15% of clinical practices based on evidence (IOM, 1985; Eddy 2005).  </a:t>
            </a:r>
          </a:p>
          <a:p>
            <a:endParaRPr lang="en-US" dirty="0" smtClean="0"/>
          </a:p>
          <a:p>
            <a:endParaRPr lang="en-US" dirty="0" smtClean="0"/>
          </a:p>
        </p:txBody>
      </p:sp>
      <p:sp>
        <p:nvSpPr>
          <p:cNvPr id="3" name="Title 2"/>
          <p:cNvSpPr>
            <a:spLocks noGrp="1"/>
          </p:cNvSpPr>
          <p:nvPr>
            <p:ph type="title"/>
          </p:nvPr>
        </p:nvSpPr>
        <p:spPr>
          <a:xfrm>
            <a:off x="457200" y="274638"/>
            <a:ext cx="8229600" cy="487362"/>
          </a:xfrm>
        </p:spPr>
        <p:txBody>
          <a:bodyPr>
            <a:normAutofit fontScale="90000"/>
          </a:bodyPr>
          <a:lstStyle/>
          <a:p>
            <a:pPr algn="ctr"/>
            <a:r>
              <a:rPr lang="en-US" sz="2800" dirty="0" smtClean="0"/>
              <a:t>Brief History of EBP</a:t>
            </a:r>
            <a:endParaRPr lang="en-US" sz="2800" dirty="0"/>
          </a:p>
        </p:txBody>
      </p:sp>
    </p:spTree>
    <p:extLst>
      <p:ext uri="{BB962C8B-B14F-4D97-AF65-F5344CB8AC3E}">
        <p14:creationId xmlns:p14="http://schemas.microsoft.com/office/powerpoint/2010/main" val="154955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486400"/>
          </a:xfrm>
        </p:spPr>
        <p:txBody>
          <a:bodyPr>
            <a:normAutofit fontScale="92500" lnSpcReduction="20000"/>
          </a:bodyPr>
          <a:lstStyle/>
          <a:p>
            <a:r>
              <a:rPr lang="en-US" dirty="0"/>
              <a:t>EBM was first introduced into </a:t>
            </a:r>
            <a:r>
              <a:rPr lang="en-US" dirty="0" smtClean="0"/>
              <a:t>American social </a:t>
            </a:r>
            <a:r>
              <a:rPr lang="en-US" dirty="0"/>
              <a:t>work </a:t>
            </a:r>
            <a:r>
              <a:rPr lang="en-US" dirty="0" smtClean="0"/>
              <a:t>in late 1990’s (</a:t>
            </a:r>
            <a:r>
              <a:rPr lang="en-US" dirty="0"/>
              <a:t>Gambrill </a:t>
            </a:r>
            <a:r>
              <a:rPr lang="en-US" dirty="0" smtClean="0"/>
              <a:t>1999</a:t>
            </a:r>
            <a:r>
              <a:rPr lang="en-US" dirty="0"/>
              <a:t>)</a:t>
            </a:r>
            <a:endParaRPr lang="en-US" dirty="0" smtClean="0"/>
          </a:p>
          <a:p>
            <a:r>
              <a:rPr lang="en-US" dirty="0"/>
              <a:t>E</a:t>
            </a:r>
            <a:r>
              <a:rPr lang="en-US" dirty="0" smtClean="0"/>
              <a:t>arlier models </a:t>
            </a:r>
            <a:r>
              <a:rPr lang="en-US" dirty="0"/>
              <a:t>for integrating research &amp;</a:t>
            </a:r>
            <a:r>
              <a:rPr lang="en-US" dirty="0" smtClean="0"/>
              <a:t> </a:t>
            </a:r>
            <a:r>
              <a:rPr lang="en-US" dirty="0"/>
              <a:t>practice did exist (e.g., the </a:t>
            </a:r>
            <a:r>
              <a:rPr lang="en-US" dirty="0" smtClean="0"/>
              <a:t>empirical practice </a:t>
            </a:r>
            <a:r>
              <a:rPr lang="en-US" dirty="0"/>
              <a:t>movement &amp;</a:t>
            </a:r>
            <a:r>
              <a:rPr lang="en-US" dirty="0" smtClean="0"/>
              <a:t> </a:t>
            </a:r>
            <a:r>
              <a:rPr lang="en-US" dirty="0"/>
              <a:t>scientific practitioner model</a:t>
            </a:r>
            <a:r>
              <a:rPr lang="en-US" dirty="0" smtClean="0"/>
              <a:t>)</a:t>
            </a:r>
          </a:p>
          <a:p>
            <a:r>
              <a:rPr lang="en-US" dirty="0" smtClean="0"/>
              <a:t>Evidence-based </a:t>
            </a:r>
            <a:r>
              <a:rPr lang="en-US" dirty="0"/>
              <a:t>social work practice </a:t>
            </a:r>
            <a:r>
              <a:rPr lang="en-US" dirty="0" smtClean="0"/>
              <a:t>is</a:t>
            </a:r>
            <a:r>
              <a:rPr lang="en-US" dirty="0"/>
              <a:t>, however, qualitatively different from these earlier efforts &amp;</a:t>
            </a:r>
            <a:r>
              <a:rPr lang="en-US" dirty="0" smtClean="0"/>
              <a:t>, like EBM</a:t>
            </a:r>
            <a:r>
              <a:rPr lang="en-US" dirty="0"/>
              <a:t>, has been seen as a paradigm </a:t>
            </a:r>
            <a:r>
              <a:rPr lang="en-US" dirty="0" smtClean="0"/>
              <a:t>shift</a:t>
            </a:r>
            <a:endParaRPr lang="en-US" dirty="0"/>
          </a:p>
          <a:p>
            <a:r>
              <a:rPr lang="en-US" dirty="0"/>
              <a:t>The adoption of </a:t>
            </a:r>
            <a:r>
              <a:rPr lang="en-US" dirty="0" smtClean="0"/>
              <a:t>EBP has been </a:t>
            </a:r>
            <a:r>
              <a:rPr lang="en-US" dirty="0"/>
              <a:t>facilitated by </a:t>
            </a:r>
            <a:r>
              <a:rPr lang="en-US" dirty="0" smtClean="0"/>
              <a:t>an </a:t>
            </a:r>
            <a:r>
              <a:rPr lang="en-US" dirty="0"/>
              <a:t>increase </a:t>
            </a:r>
            <a:r>
              <a:rPr lang="en-US" dirty="0" smtClean="0"/>
              <a:t>in practice </a:t>
            </a:r>
            <a:r>
              <a:rPr lang="en-US" dirty="0"/>
              <a:t>research as well as by mechanisms for evidence dissemination.</a:t>
            </a:r>
          </a:p>
          <a:p>
            <a:r>
              <a:rPr lang="en-US" dirty="0" smtClean="0"/>
              <a:t>EBP </a:t>
            </a:r>
            <a:r>
              <a:rPr lang="en-US" dirty="0"/>
              <a:t>is now required </a:t>
            </a:r>
            <a:r>
              <a:rPr lang="en-US" dirty="0" smtClean="0"/>
              <a:t>for </a:t>
            </a:r>
            <a:r>
              <a:rPr lang="en-US" dirty="0"/>
              <a:t>accreditation of social </a:t>
            </a:r>
            <a:r>
              <a:rPr lang="en-US" dirty="0" smtClean="0"/>
              <a:t>work training programs</a:t>
            </a:r>
          </a:p>
          <a:p>
            <a:r>
              <a:rPr lang="en-US" dirty="0"/>
              <a:t>U</a:t>
            </a:r>
            <a:r>
              <a:rPr lang="en-US" dirty="0" smtClean="0"/>
              <a:t>se </a:t>
            </a:r>
            <a:r>
              <a:rPr lang="en-US" dirty="0"/>
              <a:t>of research evidence for </a:t>
            </a:r>
            <a:r>
              <a:rPr lang="en-US" dirty="0" smtClean="0"/>
              <a:t>professional practice </a:t>
            </a:r>
            <a:r>
              <a:rPr lang="en-US" dirty="0"/>
              <a:t>is </a:t>
            </a:r>
            <a:r>
              <a:rPr lang="en-US" dirty="0" smtClean="0"/>
              <a:t>required </a:t>
            </a:r>
            <a:r>
              <a:rPr lang="en-US" dirty="0"/>
              <a:t>by </a:t>
            </a:r>
            <a:r>
              <a:rPr lang="en-US" dirty="0" smtClean="0"/>
              <a:t>the code </a:t>
            </a:r>
            <a:r>
              <a:rPr lang="en-US" dirty="0"/>
              <a:t>of ethics for social </a:t>
            </a:r>
            <a:r>
              <a:rPr lang="en-US" dirty="0" smtClean="0"/>
              <a:t>work</a:t>
            </a:r>
            <a:endParaRPr lang="en-US" dirty="0"/>
          </a:p>
        </p:txBody>
      </p:sp>
      <p:sp>
        <p:nvSpPr>
          <p:cNvPr id="3" name="Title 2"/>
          <p:cNvSpPr>
            <a:spLocks noGrp="1"/>
          </p:cNvSpPr>
          <p:nvPr>
            <p:ph type="title"/>
          </p:nvPr>
        </p:nvSpPr>
        <p:spPr>
          <a:xfrm>
            <a:off x="457200" y="274638"/>
            <a:ext cx="8229600" cy="411162"/>
          </a:xfrm>
        </p:spPr>
        <p:txBody>
          <a:bodyPr>
            <a:normAutofit fontScale="90000"/>
          </a:bodyPr>
          <a:lstStyle/>
          <a:p>
            <a:pPr algn="ctr"/>
            <a:r>
              <a:rPr lang="en-US" sz="2800" dirty="0" smtClean="0"/>
              <a:t>Brief History of EBP</a:t>
            </a:r>
            <a:endParaRPr lang="en-US" sz="2800" dirty="0"/>
          </a:p>
        </p:txBody>
      </p:sp>
    </p:spTree>
    <p:extLst>
      <p:ext uri="{BB962C8B-B14F-4D97-AF65-F5344CB8AC3E}">
        <p14:creationId xmlns:p14="http://schemas.microsoft.com/office/powerpoint/2010/main" val="2286363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092"/>
          <p:cNvPicPr>
            <a:picLocks noGrp="1" noChangeArrowheads="1"/>
          </p:cNvPicPr>
          <p:nvPr>
            <p:ph idx="1"/>
          </p:nvPr>
        </p:nvPicPr>
        <p:blipFill>
          <a:blip r:embed="rId2" cstate="print"/>
          <a:stretch>
            <a:fillRect/>
          </a:stretch>
        </p:blipFill>
        <p:spPr bwMode="auto">
          <a:xfrm>
            <a:off x="1832826" y="1481138"/>
            <a:ext cx="5478348" cy="4525962"/>
          </a:xfrm>
          <a:prstGeom prst="rect">
            <a:avLst/>
          </a:prstGeom>
          <a:noFill/>
          <a:ln w="9525">
            <a:noFill/>
            <a:miter lim="800000"/>
            <a:headEnd/>
            <a:tailEnd/>
          </a:ln>
        </p:spPr>
      </p:pic>
      <p:sp>
        <p:nvSpPr>
          <p:cNvPr id="3" name="Title 2"/>
          <p:cNvSpPr>
            <a:spLocks noGrp="1"/>
          </p:cNvSpPr>
          <p:nvPr>
            <p:ph type="title"/>
          </p:nvPr>
        </p:nvSpPr>
        <p:spPr>
          <a:xfrm>
            <a:off x="457200" y="274638"/>
            <a:ext cx="8229600" cy="792162"/>
          </a:xfrm>
        </p:spPr>
        <p:txBody>
          <a:bodyPr>
            <a:normAutofit fontScale="90000"/>
          </a:bodyPr>
          <a:lstStyle/>
          <a:p>
            <a:r>
              <a:rPr lang="en-US" sz="2000" dirty="0">
                <a:latin typeface="Arial" charset="0"/>
              </a:rPr>
              <a:t>In the past decade, all of the major health professions have endorsed </a:t>
            </a:r>
            <a:r>
              <a:rPr lang="en-US" sz="2000" dirty="0" smtClean="0">
                <a:latin typeface="Arial" charset="0"/>
              </a:rPr>
              <a:t>EBP, </a:t>
            </a:r>
            <a:r>
              <a:rPr lang="en-US" sz="2000" dirty="0">
                <a:latin typeface="Arial" charset="0"/>
              </a:rPr>
              <a:t>as shown by these texts originating in medicine, followed by nursing, public health, social work, and finally psychology</a:t>
            </a:r>
            <a:r>
              <a:rPr lang="en-US" sz="2000" dirty="0" smtClean="0">
                <a:latin typeface="Arial" charset="0"/>
              </a:rPr>
              <a:t>.</a:t>
            </a:r>
            <a:endParaRPr lang="en-US" dirty="0"/>
          </a:p>
        </p:txBody>
      </p:sp>
    </p:spTree>
    <p:extLst>
      <p:ext uri="{BB962C8B-B14F-4D97-AF65-F5344CB8AC3E}">
        <p14:creationId xmlns:p14="http://schemas.microsoft.com/office/powerpoint/2010/main" val="387083208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End of First Session</a:t>
            </a:r>
            <a:endParaRPr lang="en-US" dirty="0"/>
          </a:p>
        </p:txBody>
      </p:sp>
    </p:spTree>
    <p:extLst>
      <p:ext uri="{BB962C8B-B14F-4D97-AF65-F5344CB8AC3E}">
        <p14:creationId xmlns:p14="http://schemas.microsoft.com/office/powerpoint/2010/main" val="149750282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752600"/>
            <a:ext cx="8229600" cy="4572000"/>
          </a:xfrm>
        </p:spPr>
        <p:txBody>
          <a:bodyPr>
            <a:normAutofit/>
          </a:bodyPr>
          <a:lstStyle/>
          <a:p>
            <a:r>
              <a:rPr lang="en-US" sz="3200" dirty="0" smtClean="0"/>
              <a:t>Acquiring evidence as 3</a:t>
            </a:r>
            <a:r>
              <a:rPr lang="en-US" sz="3200" baseline="30000" dirty="0" smtClean="0"/>
              <a:t>rd</a:t>
            </a:r>
            <a:r>
              <a:rPr lang="en-US" sz="3200" dirty="0" smtClean="0"/>
              <a:t> step of EBP process</a:t>
            </a:r>
          </a:p>
          <a:p>
            <a:r>
              <a:rPr lang="en-US" sz="3200" dirty="0" smtClean="0"/>
              <a:t>What are evidence-based practices (</a:t>
            </a:r>
            <a:r>
              <a:rPr lang="en-US" sz="3200" dirty="0" err="1" smtClean="0"/>
              <a:t>EBPs</a:t>
            </a:r>
            <a:r>
              <a:rPr lang="en-US" sz="3200" dirty="0" smtClean="0"/>
              <a:t>)?</a:t>
            </a:r>
          </a:p>
          <a:p>
            <a:r>
              <a:rPr lang="en-US" sz="3200" dirty="0" smtClean="0"/>
              <a:t>What qualifies as “evidence”?</a:t>
            </a:r>
          </a:p>
          <a:p>
            <a:r>
              <a:rPr lang="en-US" sz="3200" dirty="0" smtClean="0"/>
              <a:t>How are </a:t>
            </a:r>
            <a:r>
              <a:rPr lang="en-US" sz="3200" dirty="0" err="1" smtClean="0"/>
              <a:t>EBPs</a:t>
            </a:r>
            <a:r>
              <a:rPr lang="en-US" sz="3200" dirty="0"/>
              <a:t> </a:t>
            </a:r>
            <a:r>
              <a:rPr lang="en-US" sz="3200" dirty="0" smtClean="0"/>
              <a:t>&amp; EBP related?</a:t>
            </a:r>
          </a:p>
          <a:p>
            <a:r>
              <a:rPr lang="en-US" sz="3200" dirty="0" smtClean="0"/>
              <a:t>How can </a:t>
            </a:r>
            <a:r>
              <a:rPr lang="en-US" sz="3200" dirty="0" err="1" smtClean="0"/>
              <a:t>EBPs</a:t>
            </a:r>
            <a:r>
              <a:rPr lang="en-US" sz="3200" dirty="0"/>
              <a:t> </a:t>
            </a:r>
            <a:r>
              <a:rPr lang="en-US" sz="3200" dirty="0" smtClean="0"/>
              <a:t>&amp; “evidence” be found?</a:t>
            </a:r>
          </a:p>
        </p:txBody>
      </p:sp>
      <p:sp>
        <p:nvSpPr>
          <p:cNvPr id="3" name="Title 2"/>
          <p:cNvSpPr>
            <a:spLocks noGrp="1"/>
          </p:cNvSpPr>
          <p:nvPr>
            <p:ph type="title"/>
          </p:nvPr>
        </p:nvSpPr>
        <p:spPr>
          <a:xfrm>
            <a:off x="457200" y="304800"/>
            <a:ext cx="8229600" cy="1066800"/>
          </a:xfrm>
        </p:spPr>
        <p:txBody>
          <a:bodyPr>
            <a:noAutofit/>
          </a:bodyPr>
          <a:lstStyle/>
          <a:p>
            <a:r>
              <a:rPr lang="en-US" sz="3600" dirty="0" smtClean="0"/>
              <a:t>Acquiring Evidence &amp; Evidence-based Practices (</a:t>
            </a:r>
            <a:r>
              <a:rPr lang="en-US" sz="3600" dirty="0" err="1" smtClean="0"/>
              <a:t>EBPs</a:t>
            </a:r>
            <a:r>
              <a:rPr lang="en-US" sz="3600" dirty="0" smtClean="0"/>
              <a:t>): Overview</a:t>
            </a:r>
            <a:endParaRPr lang="en-US" sz="3600" dirty="0"/>
          </a:p>
        </p:txBody>
      </p:sp>
    </p:spTree>
    <p:extLst>
      <p:ext uri="{BB962C8B-B14F-4D97-AF65-F5344CB8AC3E}">
        <p14:creationId xmlns:p14="http://schemas.microsoft.com/office/powerpoint/2010/main" val="420050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r>
              <a:rPr lang="en-US" dirty="0" smtClean="0"/>
              <a:t>Remember 5A’s which form process steps or skills of EBP (next slide)</a:t>
            </a:r>
          </a:p>
          <a:p>
            <a:r>
              <a:rPr lang="en-US" dirty="0" smtClean="0"/>
              <a:t>Recall that  2</a:t>
            </a:r>
            <a:r>
              <a:rPr lang="en-US" baseline="30000" dirty="0" smtClean="0"/>
              <a:t>nd</a:t>
            </a:r>
            <a:r>
              <a:rPr lang="en-US" dirty="0" smtClean="0"/>
              <a:t> step is ACQUIRING evidence needed to answer question </a:t>
            </a:r>
            <a:r>
              <a:rPr lang="en-US" dirty="0" err="1" smtClean="0"/>
              <a:t>ASKed</a:t>
            </a:r>
            <a:r>
              <a:rPr lang="en-US" dirty="0" smtClean="0"/>
              <a:t> in 1</a:t>
            </a:r>
            <a:r>
              <a:rPr lang="en-US" baseline="30000" dirty="0" smtClean="0"/>
              <a:t>st</a:t>
            </a:r>
            <a:r>
              <a:rPr lang="en-US" dirty="0" smtClean="0"/>
              <a:t> step.</a:t>
            </a:r>
          </a:p>
          <a:p>
            <a:r>
              <a:rPr lang="en-US" dirty="0" smtClean="0"/>
              <a:t>This step requires practitioners to conduct an evidence search to answer questions</a:t>
            </a:r>
          </a:p>
          <a:p>
            <a:pPr lvl="1"/>
            <a:r>
              <a:rPr lang="en-US" dirty="0" smtClean="0"/>
              <a:t>Translate question into search terms</a:t>
            </a:r>
          </a:p>
          <a:p>
            <a:pPr lvl="1"/>
            <a:r>
              <a:rPr lang="en-US" dirty="0" smtClean="0"/>
              <a:t>Search relevant evidence sources</a:t>
            </a:r>
          </a:p>
          <a:p>
            <a:pPr lvl="1"/>
            <a:r>
              <a:rPr lang="en-US" dirty="0" smtClean="0"/>
              <a:t>Best done with assistance of reference librarian</a:t>
            </a:r>
          </a:p>
        </p:txBody>
      </p:sp>
      <p:sp>
        <p:nvSpPr>
          <p:cNvPr id="3" name="Title 2"/>
          <p:cNvSpPr>
            <a:spLocks noGrp="1"/>
          </p:cNvSpPr>
          <p:nvPr>
            <p:ph type="title"/>
          </p:nvPr>
        </p:nvSpPr>
        <p:spPr>
          <a:xfrm>
            <a:off x="457200" y="274638"/>
            <a:ext cx="8229600" cy="639762"/>
          </a:xfrm>
        </p:spPr>
        <p:txBody>
          <a:bodyPr>
            <a:normAutofit fontScale="90000"/>
          </a:bodyPr>
          <a:lstStyle/>
          <a:p>
            <a:r>
              <a:rPr lang="en-US" sz="4400" dirty="0"/>
              <a:t>How c</a:t>
            </a:r>
            <a:r>
              <a:rPr lang="en-US" sz="4400" dirty="0" smtClean="0"/>
              <a:t>an </a:t>
            </a:r>
            <a:r>
              <a:rPr lang="en-US" sz="4400" dirty="0"/>
              <a:t>E</a:t>
            </a:r>
            <a:r>
              <a:rPr lang="en-US" sz="4400" dirty="0" smtClean="0"/>
              <a:t>vidence be Acquired?</a:t>
            </a:r>
            <a:endParaRPr lang="en-US" dirty="0"/>
          </a:p>
        </p:txBody>
      </p:sp>
    </p:spTree>
    <p:extLst>
      <p:ext uri="{BB962C8B-B14F-4D97-AF65-F5344CB8AC3E}">
        <p14:creationId xmlns:p14="http://schemas.microsoft.com/office/powerpoint/2010/main" val="3254919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 descr="http://www.ebbp.org/images/5steps.jpg"/>
          <p:cNvPicPr>
            <a:picLocks noChangeAspect="1" noChangeArrowheads="1"/>
          </p:cNvPicPr>
          <p:nvPr/>
        </p:nvPicPr>
        <p:blipFill>
          <a:blip r:embed="rId3" cstate="print"/>
          <a:srcRect/>
          <a:stretch>
            <a:fillRect/>
          </a:stretch>
        </p:blipFill>
        <p:spPr bwMode="auto">
          <a:xfrm>
            <a:off x="381000" y="1905000"/>
            <a:ext cx="8458200" cy="4724400"/>
          </a:xfrm>
          <a:prstGeom prst="rect">
            <a:avLst/>
          </a:prstGeom>
          <a:noFill/>
          <a:ln w="9525">
            <a:noFill/>
            <a:miter lim="800000"/>
            <a:headEnd/>
            <a:tailEnd/>
          </a:ln>
        </p:spPr>
      </p:pic>
      <p:sp>
        <p:nvSpPr>
          <p:cNvPr id="17411" name="Rectangle 8"/>
          <p:cNvSpPr>
            <a:spLocks noChangeArrowheads="1"/>
          </p:cNvSpPr>
          <p:nvPr/>
        </p:nvSpPr>
        <p:spPr bwMode="auto">
          <a:xfrm>
            <a:off x="609600" y="762000"/>
            <a:ext cx="7772400" cy="1200150"/>
          </a:xfrm>
          <a:prstGeom prst="rect">
            <a:avLst/>
          </a:prstGeom>
          <a:noFill/>
          <a:ln w="9525">
            <a:noFill/>
            <a:miter lim="800000"/>
            <a:headEnd/>
            <a:tailEnd/>
          </a:ln>
        </p:spPr>
        <p:txBody>
          <a:bodyPr>
            <a:spAutoFit/>
          </a:bodyPr>
          <a:lstStyle/>
          <a:p>
            <a:pPr algn="ctr"/>
            <a:r>
              <a:rPr lang="en-US">
                <a:latin typeface="Constantia" pitchFamily="18" charset="0"/>
              </a:rPr>
              <a:t>Because the evidence-based process informs future questions &amp; practice, it is useful to imagine it as a cycle:</a:t>
            </a:r>
          </a:p>
          <a:p>
            <a:pPr algn="ctr"/>
            <a:endParaRPr lang="en-US" b="1">
              <a:solidFill>
                <a:srgbClr val="000000"/>
              </a:solidFill>
            </a:endParaRPr>
          </a:p>
          <a:p>
            <a:pPr algn="ctr"/>
            <a:r>
              <a:rPr lang="en-US" b="1">
                <a:solidFill>
                  <a:srgbClr val="000000"/>
                </a:solidFill>
              </a:rPr>
              <a:t>Five steps of evidence-based practice.</a:t>
            </a:r>
            <a:endParaRPr lang="en-US">
              <a:latin typeface="Constantia" pitchFamily="18" charset="0"/>
            </a:endParaRPr>
          </a:p>
        </p:txBody>
      </p:sp>
    </p:spTree>
    <p:extLst>
      <p:ext uri="{BB962C8B-B14F-4D97-AF65-F5344CB8AC3E}">
        <p14:creationId xmlns:p14="http://schemas.microsoft.com/office/powerpoint/2010/main" val="468661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257800"/>
          </a:xfrm>
        </p:spPr>
        <p:txBody>
          <a:bodyPr>
            <a:normAutofit fontScale="77500" lnSpcReduction="20000"/>
          </a:bodyPr>
          <a:lstStyle/>
          <a:p>
            <a:r>
              <a:rPr lang="en-US" dirty="0" smtClean="0"/>
              <a:t>Busy practitioners typically do not have time or skills to:</a:t>
            </a:r>
          </a:p>
          <a:p>
            <a:pPr lvl="1"/>
            <a:r>
              <a:rPr lang="en-US" dirty="0" smtClean="0"/>
              <a:t>Conduct searches for individual research studies which have examined their EBP question.</a:t>
            </a:r>
          </a:p>
          <a:p>
            <a:pPr lvl="1"/>
            <a:r>
              <a:rPr lang="en-US" dirty="0" smtClean="0"/>
              <a:t>Synthesize the research evidence from these individual studies</a:t>
            </a:r>
          </a:p>
          <a:p>
            <a:r>
              <a:rPr lang="en-US" dirty="0" smtClean="0"/>
              <a:t>Practitioners should first search for evidence summaries</a:t>
            </a:r>
          </a:p>
          <a:p>
            <a:r>
              <a:rPr lang="en-US" dirty="0" smtClean="0"/>
              <a:t>Evidence summaries are rapidly becoming available in online systems &amp; clearinghouses</a:t>
            </a:r>
          </a:p>
          <a:p>
            <a:r>
              <a:rPr lang="en-US" dirty="0" smtClean="0"/>
              <a:t>These online systems/clearinghouses frequently do the work of:</a:t>
            </a:r>
          </a:p>
          <a:p>
            <a:pPr lvl="1"/>
            <a:r>
              <a:rPr lang="en-US" dirty="0"/>
              <a:t>L</a:t>
            </a:r>
            <a:r>
              <a:rPr lang="en-US" dirty="0" smtClean="0"/>
              <a:t>ocating research studies</a:t>
            </a:r>
          </a:p>
          <a:p>
            <a:pPr lvl="1"/>
            <a:r>
              <a:rPr lang="en-US" dirty="0" smtClean="0"/>
              <a:t>Systematically reviewing &amp; summarizing study findings</a:t>
            </a:r>
          </a:p>
          <a:p>
            <a:pPr lvl="1"/>
            <a:r>
              <a:rPr lang="en-US" dirty="0"/>
              <a:t>A</a:t>
            </a:r>
            <a:r>
              <a:rPr lang="en-US" dirty="0" smtClean="0"/>
              <a:t>ssessing quality, strength, &amp; relevance of evidence</a:t>
            </a:r>
          </a:p>
          <a:p>
            <a:pPr lvl="1"/>
            <a:r>
              <a:rPr lang="en-US" dirty="0" smtClean="0"/>
              <a:t>Publishing practice guidelines, model programs, best practices, or other forms of evidence-based recommendations</a:t>
            </a:r>
          </a:p>
          <a:p>
            <a:r>
              <a:rPr lang="en-US" dirty="0" smtClean="0"/>
              <a:t>ONLY in absence of evidence systems, summaries, synopses, or syntheses &amp; ONLY WHEN EBP QUESTION IS IMPORTANT should practitioners conduct searches for individual research studies</a:t>
            </a:r>
          </a:p>
          <a:p>
            <a:pPr lvl="1"/>
            <a:endParaRPr lang="en-US" dirty="0" smtClean="0"/>
          </a:p>
          <a:p>
            <a:pPr lvl="1"/>
            <a:endParaRPr lang="en-US" dirty="0" smtClean="0"/>
          </a:p>
        </p:txBody>
      </p:sp>
      <p:sp>
        <p:nvSpPr>
          <p:cNvPr id="3" name="Title 2"/>
          <p:cNvSpPr>
            <a:spLocks noGrp="1"/>
          </p:cNvSpPr>
          <p:nvPr>
            <p:ph type="title"/>
          </p:nvPr>
        </p:nvSpPr>
        <p:spPr>
          <a:xfrm>
            <a:off x="457200" y="274638"/>
            <a:ext cx="8229600" cy="715962"/>
          </a:xfrm>
        </p:spPr>
        <p:txBody>
          <a:bodyPr>
            <a:normAutofit fontScale="90000"/>
          </a:bodyPr>
          <a:lstStyle/>
          <a:p>
            <a:r>
              <a:rPr lang="en-US" sz="2800" dirty="0" smtClean="0"/>
              <a:t>1</a:t>
            </a:r>
            <a:r>
              <a:rPr lang="en-US" sz="2800" baseline="30000" dirty="0" smtClean="0"/>
              <a:t>st</a:t>
            </a:r>
            <a:r>
              <a:rPr lang="en-US" sz="2800" dirty="0" smtClean="0"/>
              <a:t> Rule for Planning Search: </a:t>
            </a:r>
            <a:r>
              <a:rPr lang="en-US" sz="2800" b="0" dirty="0" smtClean="0">
                <a:solidFill>
                  <a:srgbClr val="FF0000"/>
                </a:solidFill>
              </a:rPr>
              <a:t>Efficiency </a:t>
            </a:r>
            <a:r>
              <a:rPr lang="en-US" sz="2800" dirty="0" smtClean="0"/>
              <a:t>Using 5S Framework</a:t>
            </a:r>
            <a:endParaRPr lang="en-US" sz="2800" dirty="0"/>
          </a:p>
        </p:txBody>
      </p:sp>
    </p:spTree>
    <p:extLst>
      <p:ext uri="{BB962C8B-B14F-4D97-AF65-F5344CB8AC3E}">
        <p14:creationId xmlns:p14="http://schemas.microsoft.com/office/powerpoint/2010/main" val="798112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Evidence-based Policy Practice</a:t>
            </a:r>
          </a:p>
          <a:p>
            <a:r>
              <a:rPr lang="en-US" dirty="0" smtClean="0"/>
              <a:t>Evidence-based Management Practice</a:t>
            </a:r>
          </a:p>
          <a:p>
            <a:r>
              <a:rPr lang="en-US" dirty="0" smtClean="0"/>
              <a:t>Evidence-based Direct Practice</a:t>
            </a:r>
            <a:endParaRPr lang="en-US" dirty="0"/>
          </a:p>
        </p:txBody>
      </p:sp>
      <p:sp>
        <p:nvSpPr>
          <p:cNvPr id="3" name="Title 2"/>
          <p:cNvSpPr>
            <a:spLocks noGrp="1"/>
          </p:cNvSpPr>
          <p:nvPr>
            <p:ph type="title"/>
          </p:nvPr>
        </p:nvSpPr>
        <p:spPr/>
        <p:txBody>
          <a:bodyPr>
            <a:normAutofit fontScale="90000"/>
          </a:bodyPr>
          <a:lstStyle/>
          <a:p>
            <a:r>
              <a:rPr lang="en-US" sz="3200" dirty="0" smtClean="0"/>
              <a:t>Evidence-based Social Work Practice Begins with Questions from </a:t>
            </a:r>
            <a:r>
              <a:rPr lang="en-US" sz="3200" dirty="0"/>
              <a:t>All Practice </a:t>
            </a:r>
            <a:r>
              <a:rPr lang="en-US" sz="3200" dirty="0" smtClean="0"/>
              <a:t>Levels from Populations to Individuals</a:t>
            </a:r>
            <a:endParaRPr lang="en-US" sz="3200" dirty="0"/>
          </a:p>
        </p:txBody>
      </p:sp>
    </p:spTree>
    <p:extLst>
      <p:ext uri="{BB962C8B-B14F-4D97-AF65-F5344CB8AC3E}">
        <p14:creationId xmlns:p14="http://schemas.microsoft.com/office/powerpoint/2010/main" val="4242243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Placeholder 3"/>
          <p:cNvSpPr>
            <a:spLocks noGrp="1"/>
          </p:cNvSpPr>
          <p:nvPr>
            <p:ph type="body" sz="half" idx="2"/>
          </p:nvPr>
        </p:nvSpPr>
        <p:spPr>
          <a:xfrm>
            <a:off x="5867400" y="1219200"/>
            <a:ext cx="2819400" cy="3810000"/>
          </a:xfrm>
        </p:spPr>
        <p:txBody>
          <a:bodyPr>
            <a:noAutofit/>
          </a:bodyPr>
          <a:lstStyle/>
          <a:p>
            <a:pPr marR="0" eaLnBrk="1" hangingPunct="1"/>
            <a:endParaRPr lang="en-US" sz="3200" dirty="0">
              <a:solidFill>
                <a:srgbClr val="FF0000"/>
              </a:solidFill>
            </a:endParaRPr>
          </a:p>
          <a:p>
            <a:pPr marR="0" eaLnBrk="1" hangingPunct="1"/>
            <a:r>
              <a:rPr lang="en-US" sz="3200" dirty="0" smtClean="0">
                <a:solidFill>
                  <a:srgbClr val="FF0000"/>
                </a:solidFill>
              </a:rPr>
              <a:t>Systems</a:t>
            </a:r>
            <a:endParaRPr lang="en-US" sz="2400" dirty="0" smtClean="0">
              <a:solidFill>
                <a:srgbClr val="FF0000"/>
              </a:solidFill>
            </a:endParaRPr>
          </a:p>
          <a:p>
            <a:pPr marR="0" eaLnBrk="1" hangingPunct="1"/>
            <a:r>
              <a:rPr lang="en-US" sz="3200" dirty="0" smtClean="0">
                <a:solidFill>
                  <a:srgbClr val="FF0000"/>
                </a:solidFill>
              </a:rPr>
              <a:t>Summaries</a:t>
            </a:r>
            <a:endParaRPr lang="en-US" sz="2400" dirty="0" smtClean="0">
              <a:solidFill>
                <a:srgbClr val="FF0000"/>
              </a:solidFill>
            </a:endParaRPr>
          </a:p>
          <a:p>
            <a:pPr marR="0" eaLnBrk="1" hangingPunct="1"/>
            <a:r>
              <a:rPr lang="en-US" sz="3200" dirty="0" smtClean="0">
                <a:solidFill>
                  <a:srgbClr val="FF0000"/>
                </a:solidFill>
              </a:rPr>
              <a:t>Synopses</a:t>
            </a:r>
            <a:endParaRPr lang="en-US" sz="2400" dirty="0" smtClean="0">
              <a:solidFill>
                <a:srgbClr val="FF0000"/>
              </a:solidFill>
            </a:endParaRPr>
          </a:p>
          <a:p>
            <a:pPr marR="0" eaLnBrk="1" hangingPunct="1"/>
            <a:r>
              <a:rPr lang="en-US" sz="3200" dirty="0" smtClean="0">
                <a:solidFill>
                  <a:srgbClr val="FF0000"/>
                </a:solidFill>
              </a:rPr>
              <a:t>Syntheses</a:t>
            </a:r>
            <a:endParaRPr lang="en-US" sz="2400" dirty="0" smtClean="0">
              <a:solidFill>
                <a:srgbClr val="FF0000"/>
              </a:solidFill>
            </a:endParaRPr>
          </a:p>
          <a:p>
            <a:pPr marR="0" eaLnBrk="1" hangingPunct="1"/>
            <a:r>
              <a:rPr lang="en-US" sz="3200" dirty="0" smtClean="0">
                <a:solidFill>
                  <a:srgbClr val="FF0000"/>
                </a:solidFill>
              </a:rPr>
              <a:t>Studies</a:t>
            </a:r>
          </a:p>
        </p:txBody>
      </p:sp>
      <p:sp>
        <p:nvSpPr>
          <p:cNvPr id="2" name="Title 1"/>
          <p:cNvSpPr>
            <a:spLocks noGrp="1"/>
          </p:cNvSpPr>
          <p:nvPr>
            <p:ph type="title"/>
          </p:nvPr>
        </p:nvSpPr>
        <p:spPr>
          <a:xfrm>
            <a:off x="1611090" y="5323116"/>
            <a:ext cx="5856510" cy="990600"/>
          </a:xfrm>
        </p:spPr>
        <p:txBody>
          <a:bodyPr/>
          <a:lstStyle/>
          <a:p>
            <a:pPr algn="l" eaLnBrk="1" fontAlgn="auto" hangingPunct="1">
              <a:spcAft>
                <a:spcPts val="0"/>
              </a:spcAft>
              <a:defRPr/>
            </a:pPr>
            <a:r>
              <a:rPr lang="en-US" sz="1200" dirty="0" smtClean="0">
                <a:solidFill>
                  <a:schemeClr val="bg1"/>
                </a:solidFill>
              </a:rPr>
              <a:t>Reproduced from: Haynes, R Brian. 2006. Of studies, syntheses, synopses, summaries, and systems: the “5S” evolution of information services for evidence-based health care decisions. </a:t>
            </a:r>
            <a:r>
              <a:rPr lang="en-US" sz="1200" i="1" dirty="0" smtClean="0">
                <a:solidFill>
                  <a:schemeClr val="bg1"/>
                </a:solidFill>
              </a:rPr>
              <a:t>ACP Journal Club</a:t>
            </a:r>
            <a:r>
              <a:rPr lang="en-US" sz="1200" dirty="0" smtClean="0">
                <a:solidFill>
                  <a:schemeClr val="bg1"/>
                </a:solidFill>
              </a:rPr>
              <a:t> 145 (3):A-8 - A-9</a:t>
            </a:r>
            <a:r>
              <a:rPr lang="en-US" sz="1200" dirty="0" smtClean="0">
                <a:solidFill>
                  <a:srgbClr val="FF0000"/>
                </a:solidFill>
              </a:rPr>
              <a:t>.</a:t>
            </a:r>
            <a:br>
              <a:rPr lang="en-US" sz="1200" dirty="0" smtClean="0">
                <a:solidFill>
                  <a:srgbClr val="FF0000"/>
                </a:solidFill>
              </a:rPr>
            </a:br>
            <a:r>
              <a:rPr lang="en-US" sz="1200" dirty="0" err="1" smtClean="0">
                <a:solidFill>
                  <a:srgbClr val="FF0000"/>
                </a:solidFill>
                <a:hlinkClick r:id="rId3"/>
              </a:rPr>
              <a:t>EBBP.org</a:t>
            </a:r>
            <a:endParaRPr lang="en-US" sz="1200" dirty="0">
              <a:solidFill>
                <a:srgbClr val="FF0000"/>
              </a:solidFill>
            </a:endParaRPr>
          </a:p>
        </p:txBody>
      </p:sp>
      <p:sp>
        <p:nvSpPr>
          <p:cNvPr id="8" name="Rectangle 7"/>
          <p:cNvSpPr/>
          <p:nvPr/>
        </p:nvSpPr>
        <p:spPr>
          <a:xfrm>
            <a:off x="381000" y="839756"/>
            <a:ext cx="304800" cy="4427537"/>
          </a:xfrm>
          <a:prstGeom prst="rect">
            <a:avLst/>
          </a:prstGeom>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9" name="Isosceles Triangle 8"/>
          <p:cNvSpPr/>
          <p:nvPr/>
        </p:nvSpPr>
        <p:spPr>
          <a:xfrm>
            <a:off x="2819400" y="1481138"/>
            <a:ext cx="3671888" cy="3573462"/>
          </a:xfrm>
          <a:prstGeom prst="triangle">
            <a:avLst>
              <a:gd name="adj" fmla="val 50359"/>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p>
        </p:txBody>
      </p:sp>
      <p:sp>
        <p:nvSpPr>
          <p:cNvPr id="10" name="Title 1"/>
          <p:cNvSpPr txBox="1">
            <a:spLocks/>
          </p:cNvSpPr>
          <p:nvPr/>
        </p:nvSpPr>
        <p:spPr>
          <a:xfrm>
            <a:off x="76200" y="152401"/>
            <a:ext cx="9067800" cy="685800"/>
          </a:xfrm>
          <a:prstGeom prst="rect">
            <a:avLst/>
          </a:prstGeom>
        </p:spPr>
        <p:txBody>
          <a:bodyPr anchor="b">
            <a:scene3d>
              <a:camera prst="orthographicFront"/>
              <a:lightRig rig="soft" dir="t"/>
            </a:scene3d>
            <a:sp3d prstMaterial="softEdge">
              <a:bevelT w="25400" h="25400"/>
            </a:sp3d>
          </a:bodyPr>
          <a:lstStyle/>
          <a:p>
            <a:pPr algn="ctr" defTabSz="914400" fontAlgn="auto">
              <a:lnSpc>
                <a:spcPct val="100000"/>
              </a:lnSpc>
              <a:spcAft>
                <a:spcPts val="0"/>
              </a:spcAft>
              <a:buClrTx/>
              <a:buSzTx/>
              <a:buFontTx/>
              <a:buNone/>
              <a:defRPr/>
            </a:pPr>
            <a:r>
              <a:rPr lang="en-US" sz="2800" b="1" dirty="0">
                <a:solidFill>
                  <a:srgbClr val="FF9900"/>
                </a:solidFill>
                <a:effectLst>
                  <a:outerShdw blurRad="38100" dist="38100" dir="2700000" algn="tl">
                    <a:srgbClr val="000000">
                      <a:alpha val="43137"/>
                    </a:srgbClr>
                  </a:outerShdw>
                </a:effectLst>
                <a:latin typeface="Arial Black" pitchFamily="34" charset="0"/>
                <a:ea typeface="+mj-ea"/>
                <a:cs typeface="Arial" pitchFamily="34" charset="0"/>
              </a:rPr>
              <a:t>The “5S” levels of organization of </a:t>
            </a:r>
            <a:r>
              <a:rPr lang="en-US" sz="2800" b="1" dirty="0" smtClean="0">
                <a:solidFill>
                  <a:srgbClr val="FF9900"/>
                </a:solidFill>
                <a:effectLst>
                  <a:outerShdw blurRad="38100" dist="38100" dir="2700000" algn="tl">
                    <a:srgbClr val="000000">
                      <a:alpha val="43137"/>
                    </a:srgbClr>
                  </a:outerShdw>
                </a:effectLst>
                <a:latin typeface="Arial Black" pitchFamily="34" charset="0"/>
                <a:ea typeface="+mj-ea"/>
                <a:cs typeface="Arial" pitchFamily="34" charset="0"/>
              </a:rPr>
              <a:t>evidence</a:t>
            </a:r>
            <a:endParaRPr lang="en-US" sz="2800" b="1" dirty="0">
              <a:solidFill>
                <a:srgbClr val="FF9900"/>
              </a:solidFill>
              <a:effectLst>
                <a:outerShdw blurRad="38100" dist="38100" dir="2700000" algn="tl">
                  <a:srgbClr val="000000">
                    <a:alpha val="43137"/>
                  </a:srgbClr>
                </a:outerShdw>
              </a:effectLst>
              <a:latin typeface="Arial Black" pitchFamily="34" charset="0"/>
              <a:ea typeface="+mj-ea"/>
              <a:cs typeface="Arial" pitchFamily="34" charset="0"/>
            </a:endParaRPr>
          </a:p>
        </p:txBody>
      </p:sp>
    </p:spTree>
    <p:extLst>
      <p:ext uri="{BB962C8B-B14F-4D97-AF65-F5344CB8AC3E}">
        <p14:creationId xmlns:p14="http://schemas.microsoft.com/office/powerpoint/2010/main" val="1093466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ppt_x"/>
                                          </p:val>
                                        </p:tav>
                                        <p:tav tm="100000">
                                          <p:val>
                                            <p:strVal val="#ppt_x"/>
                                          </p:val>
                                        </p:tav>
                                      </p:tavLst>
                                    </p:anim>
                                    <p:anim calcmode="lin" valueType="num">
                                      <p:cBhvr additive="base">
                                        <p:cTn id="8" dur="1000" fill="hold"/>
                                        <p:tgtEl>
                                          <p:spTgt spid="8"/>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grpId="0" nodeType="after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ppt_x"/>
                                          </p:val>
                                        </p:tav>
                                        <p:tav tm="100000">
                                          <p:val>
                                            <p:strVal val="#ppt_x"/>
                                          </p:val>
                                        </p:tav>
                                      </p:tavLst>
                                    </p:anim>
                                    <p:anim calcmode="lin" valueType="num">
                                      <p:cBhvr additive="base">
                                        <p:cTn id="13" dur="10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normAutofit/>
          </a:bodyPr>
          <a:lstStyle/>
          <a:p>
            <a:r>
              <a:rPr lang="en-US" dirty="0" smtClean="0"/>
              <a:t>If evidence search is conducted of individual research studies practitioners will need to use their knowledge of research methods to critically appraise individual study validity &amp; relevance</a:t>
            </a:r>
          </a:p>
          <a:p>
            <a:r>
              <a:rPr lang="en-US" dirty="0" smtClean="0"/>
              <a:t>If an evidence search is conducted of sources that have already summarized evidence then practitioners need to be able to critically appraise trustworthiness &amp; relevance of those sources</a:t>
            </a:r>
          </a:p>
        </p:txBody>
      </p:sp>
      <p:sp>
        <p:nvSpPr>
          <p:cNvPr id="3" name="Title 2"/>
          <p:cNvSpPr>
            <a:spLocks noGrp="1"/>
          </p:cNvSpPr>
          <p:nvPr>
            <p:ph type="title"/>
          </p:nvPr>
        </p:nvSpPr>
        <p:spPr/>
        <p:txBody>
          <a:bodyPr>
            <a:normAutofit fontScale="90000"/>
          </a:bodyPr>
          <a:lstStyle/>
          <a:p>
            <a:r>
              <a:rPr lang="en-US" dirty="0" smtClean="0"/>
              <a:t>3</a:t>
            </a:r>
            <a:r>
              <a:rPr lang="en-US" baseline="30000" dirty="0" smtClean="0"/>
              <a:t>rd</a:t>
            </a:r>
            <a:r>
              <a:rPr lang="en-US" dirty="0" smtClean="0"/>
              <a:t> Step of 5A’s Process is </a:t>
            </a:r>
            <a:r>
              <a:rPr lang="en-US" dirty="0" smtClean="0">
                <a:solidFill>
                  <a:schemeClr val="accent2"/>
                </a:solidFill>
              </a:rPr>
              <a:t>Critical Appraisal</a:t>
            </a:r>
            <a:r>
              <a:rPr lang="en-US" dirty="0" smtClean="0"/>
              <a:t> of Evidence Found</a:t>
            </a:r>
            <a:endParaRPr lang="en-US" dirty="0"/>
          </a:p>
        </p:txBody>
      </p:sp>
    </p:spTree>
    <p:extLst>
      <p:ext uri="{BB962C8B-B14F-4D97-AF65-F5344CB8AC3E}">
        <p14:creationId xmlns:p14="http://schemas.microsoft.com/office/powerpoint/2010/main" val="24998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5181600"/>
          </a:xfrm>
        </p:spPr>
        <p:txBody>
          <a:bodyPr>
            <a:normAutofit fontScale="92500"/>
          </a:bodyPr>
          <a:lstStyle/>
          <a:p>
            <a:r>
              <a:rPr lang="en-US" sz="2800" i="1" dirty="0" smtClean="0"/>
              <a:t>Efficacy studies</a:t>
            </a:r>
            <a:r>
              <a:rPr lang="en-US" sz="2800" dirty="0" smtClean="0"/>
              <a:t>: Many </a:t>
            </a:r>
            <a:r>
              <a:rPr lang="en-US" sz="2800" dirty="0"/>
              <a:t>interventions of relevance to social work are now known to be </a:t>
            </a:r>
            <a:r>
              <a:rPr lang="en-US" sz="2800" dirty="0" smtClean="0"/>
              <a:t>efficacious based on efficacy studies</a:t>
            </a:r>
          </a:p>
          <a:p>
            <a:pPr lvl="1"/>
            <a:r>
              <a:rPr lang="en-US" sz="2400" dirty="0" smtClean="0"/>
              <a:t>Effects </a:t>
            </a:r>
            <a:r>
              <a:rPr lang="en-US" sz="2400" dirty="0"/>
              <a:t>have been found in controlled research studies often under the best conditions with careful administration to control for possible </a:t>
            </a:r>
            <a:r>
              <a:rPr lang="en-US" sz="2400" dirty="0" smtClean="0"/>
              <a:t>confounds.</a:t>
            </a:r>
          </a:p>
          <a:p>
            <a:pPr lvl="1"/>
            <a:r>
              <a:rPr lang="en-US" sz="2400" dirty="0" smtClean="0"/>
              <a:t>This research not well-suited </a:t>
            </a:r>
            <a:r>
              <a:rPr lang="en-US" sz="2400" dirty="0"/>
              <a:t>to testing </a:t>
            </a:r>
            <a:r>
              <a:rPr lang="en-US" sz="2400" dirty="0" smtClean="0"/>
              <a:t>if </a:t>
            </a:r>
            <a:r>
              <a:rPr lang="en-US" sz="2400" dirty="0"/>
              <a:t>intervention will work </a:t>
            </a:r>
            <a:r>
              <a:rPr lang="en-US" sz="2400" dirty="0" smtClean="0"/>
              <a:t>in </a:t>
            </a:r>
            <a:r>
              <a:rPr lang="en-US" sz="2400" dirty="0"/>
              <a:t>real </a:t>
            </a:r>
            <a:r>
              <a:rPr lang="en-US" sz="2400" dirty="0" smtClean="0"/>
              <a:t>world</a:t>
            </a:r>
          </a:p>
          <a:p>
            <a:r>
              <a:rPr lang="en-US" sz="2800" dirty="0"/>
              <a:t>E</a:t>
            </a:r>
            <a:r>
              <a:rPr lang="en-US" sz="2800" i="1" dirty="0" smtClean="0"/>
              <a:t>ffectiveness studies: </a:t>
            </a:r>
            <a:r>
              <a:rPr lang="en-US" sz="2800" dirty="0" smtClean="0"/>
              <a:t> </a:t>
            </a:r>
            <a:r>
              <a:rPr lang="en-US" sz="2800" dirty="0"/>
              <a:t>C</a:t>
            </a:r>
            <a:r>
              <a:rPr lang="en-US" sz="2800" dirty="0" smtClean="0"/>
              <a:t>arried </a:t>
            </a:r>
            <a:r>
              <a:rPr lang="en-US" sz="2800" dirty="0"/>
              <a:t>out in everyday contexts to </a:t>
            </a:r>
            <a:r>
              <a:rPr lang="en-US" sz="2800" dirty="0" smtClean="0"/>
              <a:t>test intervention under </a:t>
            </a:r>
            <a:r>
              <a:rPr lang="en-US" sz="2800" dirty="0"/>
              <a:t>commonly experienced </a:t>
            </a:r>
            <a:r>
              <a:rPr lang="en-US" sz="2800" dirty="0" smtClean="0"/>
              <a:t>circumstances</a:t>
            </a:r>
          </a:p>
          <a:p>
            <a:pPr lvl="1"/>
            <a:r>
              <a:rPr lang="en-US" sz="2400" dirty="0" smtClean="0"/>
              <a:t>Intervention </a:t>
            </a:r>
            <a:r>
              <a:rPr lang="en-US" sz="2400" dirty="0"/>
              <a:t>may be </a:t>
            </a:r>
            <a:r>
              <a:rPr lang="en-US" sz="2400" dirty="0" smtClean="0"/>
              <a:t>efficacious but </a:t>
            </a:r>
            <a:r>
              <a:rPr lang="en-US" sz="2400" dirty="0"/>
              <a:t>may not be </a:t>
            </a:r>
            <a:r>
              <a:rPr lang="en-US" sz="2400" dirty="0" smtClean="0"/>
              <a:t>effective</a:t>
            </a:r>
            <a:endParaRPr lang="en-US" sz="2400" dirty="0"/>
          </a:p>
        </p:txBody>
      </p:sp>
      <p:sp>
        <p:nvSpPr>
          <p:cNvPr id="3" name="Title 2"/>
          <p:cNvSpPr>
            <a:spLocks noGrp="1"/>
          </p:cNvSpPr>
          <p:nvPr>
            <p:ph type="title"/>
          </p:nvPr>
        </p:nvSpPr>
        <p:spPr>
          <a:xfrm>
            <a:off x="457200" y="274638"/>
            <a:ext cx="8229600" cy="868362"/>
          </a:xfrm>
        </p:spPr>
        <p:txBody>
          <a:bodyPr>
            <a:normAutofit fontScale="90000"/>
          </a:bodyPr>
          <a:lstStyle/>
          <a:p>
            <a:r>
              <a:rPr lang="en-US" sz="2400" dirty="0" smtClean="0"/>
              <a:t>A Cautionary Note: </a:t>
            </a:r>
            <a:r>
              <a:rPr lang="en-US" sz="2400" dirty="0" err="1" smtClean="0"/>
              <a:t>EBPs</a:t>
            </a:r>
            <a:r>
              <a:rPr lang="en-US" sz="2400" dirty="0" smtClean="0"/>
              <a:t> May be Supported by Evidence from Efficacy or Effectiveness Studies: An Important Distinction</a:t>
            </a:r>
            <a:endParaRPr lang="en-US" sz="2400" dirty="0"/>
          </a:p>
        </p:txBody>
      </p:sp>
    </p:spTree>
    <p:extLst>
      <p:ext uri="{BB962C8B-B14F-4D97-AF65-F5344CB8AC3E}">
        <p14:creationId xmlns:p14="http://schemas.microsoft.com/office/powerpoint/2010/main" val="1978429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486400"/>
          </a:xfrm>
        </p:spPr>
        <p:txBody>
          <a:bodyPr>
            <a:normAutofit fontScale="92500" lnSpcReduction="20000"/>
          </a:bodyPr>
          <a:lstStyle/>
          <a:p>
            <a:r>
              <a:rPr lang="en-US" dirty="0" smtClean="0"/>
              <a:t>Related terms</a:t>
            </a:r>
          </a:p>
          <a:p>
            <a:pPr lvl="1"/>
            <a:r>
              <a:rPr lang="en-US" i="1" dirty="0" smtClean="0"/>
              <a:t>Empirically supported interventions (</a:t>
            </a:r>
            <a:r>
              <a:rPr lang="en-US" i="1" dirty="0" err="1" smtClean="0"/>
              <a:t>ESIs</a:t>
            </a:r>
            <a:r>
              <a:rPr lang="en-US" i="1" dirty="0" smtClean="0"/>
              <a:t>)</a:t>
            </a:r>
          </a:p>
          <a:p>
            <a:pPr lvl="1"/>
            <a:r>
              <a:rPr lang="en-US" i="1" dirty="0" smtClean="0"/>
              <a:t>Empirically supported treatments (</a:t>
            </a:r>
            <a:r>
              <a:rPr lang="en-US" i="1" dirty="0" err="1" smtClean="0"/>
              <a:t>ESTs</a:t>
            </a:r>
            <a:r>
              <a:rPr lang="en-US" i="1" dirty="0" smtClean="0"/>
              <a:t>)</a:t>
            </a:r>
          </a:p>
          <a:p>
            <a:pPr lvl="1"/>
            <a:r>
              <a:rPr lang="en-US" i="1" dirty="0" smtClean="0"/>
              <a:t>Evidence-based programs  (</a:t>
            </a:r>
            <a:r>
              <a:rPr lang="en-US" i="1" dirty="0" err="1" smtClean="0"/>
              <a:t>EBPs</a:t>
            </a:r>
            <a:r>
              <a:rPr lang="en-US" i="1" dirty="0" smtClean="0"/>
              <a:t>)</a:t>
            </a:r>
            <a:endParaRPr lang="en-US" i="1" dirty="0"/>
          </a:p>
          <a:p>
            <a:pPr lvl="1"/>
            <a:r>
              <a:rPr lang="en-US" i="1" dirty="0"/>
              <a:t>Empirically Informed </a:t>
            </a:r>
            <a:r>
              <a:rPr lang="en-US" i="1" dirty="0" smtClean="0"/>
              <a:t>practices </a:t>
            </a:r>
            <a:endParaRPr lang="en-US" i="1" dirty="0"/>
          </a:p>
          <a:p>
            <a:pPr lvl="1"/>
            <a:r>
              <a:rPr lang="en-US" i="1" dirty="0"/>
              <a:t>Practice </a:t>
            </a:r>
            <a:r>
              <a:rPr lang="en-US" i="1" dirty="0" smtClean="0"/>
              <a:t>guidelines</a:t>
            </a:r>
            <a:endParaRPr lang="en-US" i="1" dirty="0"/>
          </a:p>
          <a:p>
            <a:pPr lvl="1"/>
            <a:r>
              <a:rPr lang="en-US" i="1" dirty="0"/>
              <a:t>Model Programs</a:t>
            </a:r>
          </a:p>
          <a:p>
            <a:pPr lvl="1"/>
            <a:r>
              <a:rPr lang="en-US" i="1" dirty="0"/>
              <a:t>Best p</a:t>
            </a:r>
            <a:r>
              <a:rPr lang="en-US" i="1" dirty="0" smtClean="0"/>
              <a:t>ractices</a:t>
            </a:r>
          </a:p>
          <a:p>
            <a:r>
              <a:rPr lang="en-US" dirty="0" smtClean="0"/>
              <a:t>No single definition of </a:t>
            </a:r>
            <a:r>
              <a:rPr lang="en-US" dirty="0" err="1" smtClean="0"/>
              <a:t>EBPs</a:t>
            </a:r>
            <a:endParaRPr lang="en-US" dirty="0" smtClean="0"/>
          </a:p>
          <a:p>
            <a:r>
              <a:rPr lang="en-US" dirty="0" smtClean="0"/>
              <a:t>Unlike EBP which is a well-defined process, </a:t>
            </a:r>
            <a:r>
              <a:rPr lang="en-US" dirty="0" err="1" smtClean="0"/>
              <a:t>EBPs</a:t>
            </a:r>
            <a:r>
              <a:rPr lang="en-US" dirty="0" smtClean="0"/>
              <a:t> are interventions considered to have some degree of research support</a:t>
            </a:r>
          </a:p>
          <a:p>
            <a:r>
              <a:rPr lang="en-US" dirty="0" smtClean="0"/>
              <a:t>When considering the use of </a:t>
            </a:r>
            <a:r>
              <a:rPr lang="en-US" dirty="0" err="1" smtClean="0"/>
              <a:t>EBPs</a:t>
            </a:r>
            <a:r>
              <a:rPr lang="en-US" dirty="0" smtClean="0"/>
              <a:t> or teaching </a:t>
            </a:r>
            <a:r>
              <a:rPr lang="en-US" dirty="0" err="1" smtClean="0"/>
              <a:t>EBPs</a:t>
            </a:r>
            <a:r>
              <a:rPr lang="en-US" dirty="0" smtClean="0"/>
              <a:t> important to investigate who is labeling intervention as an </a:t>
            </a:r>
            <a:r>
              <a:rPr lang="en-US" dirty="0" err="1" smtClean="0"/>
              <a:t>EBPs</a:t>
            </a:r>
            <a:r>
              <a:rPr lang="en-US" dirty="0" smtClean="0"/>
              <a:t> &amp; what standards/criteria used</a:t>
            </a:r>
            <a:endParaRPr lang="en-US" dirty="0"/>
          </a:p>
          <a:p>
            <a:endParaRPr lang="en-US" dirty="0"/>
          </a:p>
        </p:txBody>
      </p:sp>
      <p:sp>
        <p:nvSpPr>
          <p:cNvPr id="3" name="Title 2"/>
          <p:cNvSpPr>
            <a:spLocks noGrp="1"/>
          </p:cNvSpPr>
          <p:nvPr>
            <p:ph type="title"/>
          </p:nvPr>
        </p:nvSpPr>
        <p:spPr>
          <a:xfrm>
            <a:off x="457200" y="274638"/>
            <a:ext cx="8229600" cy="563562"/>
          </a:xfrm>
        </p:spPr>
        <p:txBody>
          <a:bodyPr>
            <a:normAutofit/>
          </a:bodyPr>
          <a:lstStyle/>
          <a:p>
            <a:pPr algn="ctr"/>
            <a:r>
              <a:rPr lang="en-US" sz="2800" dirty="0" smtClean="0"/>
              <a:t>Evidence-based Practices (</a:t>
            </a:r>
            <a:r>
              <a:rPr lang="en-US" sz="2800" dirty="0" err="1" smtClean="0"/>
              <a:t>EBPs</a:t>
            </a:r>
            <a:r>
              <a:rPr lang="en-US" sz="2800" dirty="0" smtClean="0"/>
              <a:t>)</a:t>
            </a:r>
            <a:endParaRPr lang="en-US" sz="2800" dirty="0"/>
          </a:p>
        </p:txBody>
      </p:sp>
    </p:spTree>
    <p:extLst>
      <p:ext uri="{BB962C8B-B14F-4D97-AF65-F5344CB8AC3E}">
        <p14:creationId xmlns:p14="http://schemas.microsoft.com/office/powerpoint/2010/main" val="626088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10200"/>
          </a:xfrm>
        </p:spPr>
        <p:txBody>
          <a:bodyPr>
            <a:normAutofit/>
          </a:bodyPr>
          <a:lstStyle/>
          <a:p>
            <a:r>
              <a:rPr lang="sv-SE" sz="3200" dirty="0" smtClean="0"/>
              <a:t>Interventions </a:t>
            </a:r>
            <a:r>
              <a:rPr lang="sv-SE" sz="3200" dirty="0"/>
              <a:t>for which there is consistent scientific evidence supporting their use</a:t>
            </a:r>
          </a:p>
          <a:p>
            <a:pPr lvl="1"/>
            <a:r>
              <a:rPr lang="sv-SE" sz="3200" dirty="0"/>
              <a:t>Assessment tools with good reliability, validity, sensitivity &amp; specificity</a:t>
            </a:r>
          </a:p>
          <a:p>
            <a:pPr lvl="1"/>
            <a:r>
              <a:rPr lang="sv-SE" sz="3200" dirty="0"/>
              <a:t>Descriptive measures of good reliability &amp; validity</a:t>
            </a:r>
          </a:p>
          <a:p>
            <a:pPr lvl="1"/>
            <a:r>
              <a:rPr lang="sv-SE" sz="3200" dirty="0"/>
              <a:t>Interventions showing that they improve client outcomes</a:t>
            </a:r>
            <a:endParaRPr lang="en-US" sz="3200" dirty="0"/>
          </a:p>
          <a:p>
            <a:endParaRPr lang="en-US" dirty="0" smtClean="0"/>
          </a:p>
        </p:txBody>
      </p:sp>
      <p:sp>
        <p:nvSpPr>
          <p:cNvPr id="3" name="Title 2"/>
          <p:cNvSpPr>
            <a:spLocks noGrp="1"/>
          </p:cNvSpPr>
          <p:nvPr>
            <p:ph type="title"/>
          </p:nvPr>
        </p:nvSpPr>
        <p:spPr>
          <a:xfrm>
            <a:off x="457200" y="304800"/>
            <a:ext cx="8229600" cy="533400"/>
          </a:xfrm>
        </p:spPr>
        <p:txBody>
          <a:bodyPr>
            <a:normAutofit/>
          </a:bodyPr>
          <a:lstStyle/>
          <a:p>
            <a:r>
              <a:rPr lang="en-US" sz="2800" dirty="0"/>
              <a:t>What are E</a:t>
            </a:r>
            <a:r>
              <a:rPr lang="en-US" sz="2800" dirty="0" smtClean="0"/>
              <a:t>vidence-based </a:t>
            </a:r>
            <a:r>
              <a:rPr lang="en-US" sz="2800" dirty="0"/>
              <a:t>P</a:t>
            </a:r>
            <a:r>
              <a:rPr lang="en-US" sz="2800" dirty="0" smtClean="0"/>
              <a:t>ractices </a:t>
            </a:r>
            <a:r>
              <a:rPr lang="en-US" sz="2800" dirty="0"/>
              <a:t>(</a:t>
            </a:r>
            <a:r>
              <a:rPr lang="en-US" sz="2800" dirty="0" err="1" smtClean="0"/>
              <a:t>EBPs</a:t>
            </a:r>
            <a:r>
              <a:rPr lang="en-US" sz="2800" dirty="0" smtClean="0"/>
              <a:t>)?</a:t>
            </a:r>
            <a:endParaRPr lang="en-US" sz="2800" dirty="0"/>
          </a:p>
        </p:txBody>
      </p:sp>
    </p:spTree>
    <p:extLst>
      <p:ext uri="{BB962C8B-B14F-4D97-AF65-F5344CB8AC3E}">
        <p14:creationId xmlns:p14="http://schemas.microsoft.com/office/powerpoint/2010/main" val="7640208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562600"/>
          </a:xfrm>
        </p:spPr>
        <p:txBody>
          <a:bodyPr>
            <a:normAutofit/>
          </a:bodyPr>
          <a:lstStyle/>
          <a:p>
            <a:pPr>
              <a:lnSpc>
                <a:spcPct val="80000"/>
              </a:lnSpc>
            </a:pPr>
            <a:r>
              <a:rPr lang="en-US" sz="2800" dirty="0" smtClean="0"/>
              <a:t>Evidence-based practices</a:t>
            </a:r>
          </a:p>
          <a:p>
            <a:pPr lvl="1">
              <a:lnSpc>
                <a:spcPct val="80000"/>
              </a:lnSpc>
            </a:pPr>
            <a:r>
              <a:rPr lang="en-US" sz="2400" dirty="0"/>
              <a:t>S</a:t>
            </a:r>
            <a:r>
              <a:rPr lang="en-US" sz="2400" dirty="0" smtClean="0"/>
              <a:t>kills</a:t>
            </a:r>
            <a:r>
              <a:rPr lang="en-US" sz="2400" dirty="0"/>
              <a:t>, techniques, &amp; strategies that can be used by a practitioner individually or in </a:t>
            </a:r>
            <a:r>
              <a:rPr lang="en-US" sz="2400" dirty="0" smtClean="0"/>
              <a:t>combination</a:t>
            </a:r>
            <a:endParaRPr lang="sv-SE" sz="2400" dirty="0"/>
          </a:p>
          <a:p>
            <a:pPr lvl="2">
              <a:lnSpc>
                <a:spcPct val="80000"/>
              </a:lnSpc>
            </a:pPr>
            <a:r>
              <a:rPr lang="sv-SE" sz="2200" dirty="0"/>
              <a:t>Cognitive behavior therapy</a:t>
            </a:r>
          </a:p>
          <a:p>
            <a:pPr lvl="2">
              <a:lnSpc>
                <a:spcPct val="80000"/>
              </a:lnSpc>
            </a:pPr>
            <a:r>
              <a:rPr lang="sv-SE" sz="2200" dirty="0"/>
              <a:t>Systematic desensitization</a:t>
            </a:r>
          </a:p>
          <a:p>
            <a:pPr lvl="2">
              <a:lnSpc>
                <a:spcPct val="80000"/>
              </a:lnSpc>
            </a:pPr>
            <a:r>
              <a:rPr lang="sv-SE" sz="2200" dirty="0"/>
              <a:t>Token economy motivation systems</a:t>
            </a:r>
          </a:p>
          <a:p>
            <a:pPr lvl="2">
              <a:lnSpc>
                <a:spcPct val="80000"/>
              </a:lnSpc>
            </a:pPr>
            <a:r>
              <a:rPr lang="sv-SE" sz="2200" dirty="0"/>
              <a:t>Social skills teaching </a:t>
            </a:r>
            <a:r>
              <a:rPr lang="sv-SE" sz="2200" dirty="0" smtClean="0"/>
              <a:t>strategies</a:t>
            </a:r>
            <a:endParaRPr lang="en-US" sz="2800" dirty="0"/>
          </a:p>
          <a:p>
            <a:pPr>
              <a:lnSpc>
                <a:spcPct val="80000"/>
              </a:lnSpc>
            </a:pPr>
            <a:r>
              <a:rPr lang="en-US" sz="2800" dirty="0"/>
              <a:t>Evidence-based </a:t>
            </a:r>
            <a:r>
              <a:rPr lang="en-US" sz="2800" dirty="0" smtClean="0"/>
              <a:t>programs</a:t>
            </a:r>
          </a:p>
          <a:p>
            <a:pPr lvl="1">
              <a:lnSpc>
                <a:spcPct val="80000"/>
              </a:lnSpc>
            </a:pPr>
            <a:r>
              <a:rPr lang="en-US" sz="2400" dirty="0" smtClean="0"/>
              <a:t>Groups </a:t>
            </a:r>
            <a:r>
              <a:rPr lang="en-US" sz="2400" dirty="0"/>
              <a:t>of practices that seek to integrate a number of intervention practices within a specific service delivery setting </a:t>
            </a:r>
            <a:r>
              <a:rPr lang="en-US" sz="2400" dirty="0" smtClean="0"/>
              <a:t>&amp; organizational </a:t>
            </a:r>
            <a:r>
              <a:rPr lang="en-US" sz="2400" dirty="0"/>
              <a:t>context for a specific </a:t>
            </a:r>
            <a:r>
              <a:rPr lang="en-US" sz="2400" dirty="0" smtClean="0"/>
              <a:t>population</a:t>
            </a:r>
            <a:endParaRPr lang="sv-SE" sz="2400" dirty="0"/>
          </a:p>
          <a:p>
            <a:pPr lvl="2">
              <a:lnSpc>
                <a:spcPct val="80000"/>
              </a:lnSpc>
            </a:pPr>
            <a:r>
              <a:rPr lang="sv-SE" sz="2200" dirty="0"/>
              <a:t>Assertive Community Treatment</a:t>
            </a:r>
          </a:p>
          <a:p>
            <a:pPr lvl="2">
              <a:lnSpc>
                <a:spcPct val="80000"/>
              </a:lnSpc>
            </a:pPr>
            <a:r>
              <a:rPr lang="sv-SE" sz="2200" dirty="0"/>
              <a:t>Functional Family Therapy</a:t>
            </a:r>
          </a:p>
          <a:p>
            <a:pPr lvl="2">
              <a:lnSpc>
                <a:spcPct val="80000"/>
              </a:lnSpc>
            </a:pPr>
            <a:r>
              <a:rPr lang="sv-SE" sz="2200" dirty="0"/>
              <a:t>Multisystemic Therapy</a:t>
            </a:r>
          </a:p>
          <a:p>
            <a:pPr lvl="2">
              <a:lnSpc>
                <a:spcPct val="80000"/>
              </a:lnSpc>
            </a:pPr>
            <a:r>
              <a:rPr lang="sv-SE" sz="2200" dirty="0"/>
              <a:t>Supported </a:t>
            </a:r>
            <a:r>
              <a:rPr lang="sv-SE" sz="2200" dirty="0" smtClean="0"/>
              <a:t>Employment</a:t>
            </a:r>
            <a:endParaRPr lang="en-CA" sz="2200" dirty="0"/>
          </a:p>
        </p:txBody>
      </p:sp>
      <p:sp>
        <p:nvSpPr>
          <p:cNvPr id="3" name="Title 2"/>
          <p:cNvSpPr>
            <a:spLocks noGrp="1"/>
          </p:cNvSpPr>
          <p:nvPr>
            <p:ph type="title"/>
          </p:nvPr>
        </p:nvSpPr>
        <p:spPr>
          <a:xfrm>
            <a:off x="457200" y="274638"/>
            <a:ext cx="8229600" cy="563562"/>
          </a:xfrm>
        </p:spPr>
        <p:txBody>
          <a:bodyPr>
            <a:noAutofit/>
          </a:bodyPr>
          <a:lstStyle/>
          <a:p>
            <a:r>
              <a:rPr lang="en-US" sz="3200" dirty="0" smtClean="0"/>
              <a:t>Evidence-based Practices &amp; Programs</a:t>
            </a:r>
            <a:endParaRPr lang="en-US" sz="3200" dirty="0"/>
          </a:p>
        </p:txBody>
      </p:sp>
    </p:spTree>
    <p:extLst>
      <p:ext uri="{BB962C8B-B14F-4D97-AF65-F5344CB8AC3E}">
        <p14:creationId xmlns:p14="http://schemas.microsoft.com/office/powerpoint/2010/main" val="803706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2">
                                            <p:txEl>
                                              <p:pRg st="3" end="3"/>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638800"/>
          </a:xfrm>
        </p:spPr>
        <p:txBody>
          <a:bodyPr>
            <a:normAutofit lnSpcReduction="10000"/>
          </a:bodyPr>
          <a:lstStyle/>
          <a:p>
            <a:pPr marL="609600" lvl="2" indent="-609600">
              <a:lnSpc>
                <a:spcPct val="90000"/>
              </a:lnSpc>
              <a:spcBef>
                <a:spcPts val="400"/>
              </a:spcBef>
              <a:buClr>
                <a:schemeClr val="accent1"/>
              </a:buClr>
              <a:buSzPct val="68000"/>
              <a:buFont typeface="Wingdings 3"/>
              <a:buChar char=""/>
            </a:pPr>
            <a:r>
              <a:rPr lang="en-US" sz="2800" dirty="0" smtClean="0"/>
              <a:t>Step 2 in 5A’s process </a:t>
            </a:r>
            <a:r>
              <a:rPr lang="en-US" sz="2800" dirty="0"/>
              <a:t>=</a:t>
            </a:r>
            <a:r>
              <a:rPr lang="en-US" sz="2800" dirty="0" smtClean="0"/>
              <a:t> ACQUIRING evidence so when intervention decisions are made practitioners &amp; clients are AWARE of evidence for </a:t>
            </a:r>
            <a:r>
              <a:rPr lang="en-US" sz="2800" dirty="0"/>
              <a:t>alternate intervention </a:t>
            </a:r>
            <a:r>
              <a:rPr lang="en-US" sz="2800" dirty="0" smtClean="0"/>
              <a:t>choices</a:t>
            </a:r>
          </a:p>
          <a:p>
            <a:pPr marL="865632" lvl="1" indent="-609600">
              <a:lnSpc>
                <a:spcPct val="90000"/>
              </a:lnSpc>
            </a:pPr>
            <a:r>
              <a:rPr lang="en-US" sz="2800" dirty="0" smtClean="0">
                <a:solidFill>
                  <a:srgbClr val="FF0000"/>
                </a:solidFill>
              </a:rPr>
              <a:t>Quality</a:t>
            </a:r>
          </a:p>
          <a:p>
            <a:pPr marL="865632" lvl="1" indent="-609600">
              <a:lnSpc>
                <a:spcPct val="90000"/>
              </a:lnSpc>
            </a:pPr>
            <a:r>
              <a:rPr lang="en-US" sz="2800" dirty="0">
                <a:solidFill>
                  <a:srgbClr val="FF0000"/>
                </a:solidFill>
              </a:rPr>
              <a:t>S</a:t>
            </a:r>
            <a:r>
              <a:rPr lang="en-US" sz="2800" dirty="0" smtClean="0">
                <a:solidFill>
                  <a:srgbClr val="FF0000"/>
                </a:solidFill>
              </a:rPr>
              <a:t>trength,</a:t>
            </a:r>
          </a:p>
          <a:p>
            <a:pPr marL="865632" lvl="1" indent="-609600">
              <a:lnSpc>
                <a:spcPct val="90000"/>
              </a:lnSpc>
            </a:pPr>
            <a:r>
              <a:rPr lang="en-US" sz="2800" dirty="0">
                <a:solidFill>
                  <a:srgbClr val="FF0000"/>
                </a:solidFill>
              </a:rPr>
              <a:t>R</a:t>
            </a:r>
            <a:r>
              <a:rPr lang="en-US" sz="2800" dirty="0" smtClean="0">
                <a:solidFill>
                  <a:srgbClr val="FF0000"/>
                </a:solidFill>
              </a:rPr>
              <a:t>elevance </a:t>
            </a:r>
          </a:p>
          <a:p>
            <a:pPr marL="1386840" lvl="3" indent="-609600">
              <a:lnSpc>
                <a:spcPct val="90000"/>
              </a:lnSpc>
            </a:pPr>
            <a:r>
              <a:rPr lang="en-US" sz="2800" dirty="0" smtClean="0"/>
              <a:t>may be little evidence &amp; choices made with this knowledge</a:t>
            </a:r>
          </a:p>
          <a:p>
            <a:pPr marL="609600" indent="-609600">
              <a:lnSpc>
                <a:spcPct val="90000"/>
              </a:lnSpc>
            </a:pPr>
            <a:r>
              <a:rPr lang="en-US" sz="2800" dirty="0" smtClean="0"/>
              <a:t>In step 2 </a:t>
            </a:r>
            <a:r>
              <a:rPr lang="en-US" sz="2800" dirty="0" err="1" smtClean="0"/>
              <a:t>EBPs</a:t>
            </a:r>
            <a:r>
              <a:rPr lang="en-US" sz="2800" dirty="0" smtClean="0"/>
              <a:t> may be found &amp; these can then be critically appraised &amp; considered by practitioners &amp; clients in decision-making</a:t>
            </a:r>
            <a:endParaRPr lang="en-US" sz="2800" dirty="0"/>
          </a:p>
          <a:p>
            <a:pPr marL="734568" indent="-533400">
              <a:lnSpc>
                <a:spcPct val="90000"/>
              </a:lnSpc>
            </a:pPr>
            <a:endParaRPr lang="en-US" dirty="0"/>
          </a:p>
          <a:p>
            <a:endParaRPr lang="en-US" dirty="0" smtClean="0"/>
          </a:p>
        </p:txBody>
      </p:sp>
      <p:sp>
        <p:nvSpPr>
          <p:cNvPr id="3" name="Title 2"/>
          <p:cNvSpPr>
            <a:spLocks noGrp="1"/>
          </p:cNvSpPr>
          <p:nvPr>
            <p:ph type="title"/>
          </p:nvPr>
        </p:nvSpPr>
        <p:spPr>
          <a:xfrm>
            <a:off x="457200" y="304800"/>
            <a:ext cx="8229600" cy="533400"/>
          </a:xfrm>
        </p:spPr>
        <p:txBody>
          <a:bodyPr>
            <a:normAutofit fontScale="90000"/>
          </a:bodyPr>
          <a:lstStyle/>
          <a:p>
            <a:r>
              <a:rPr lang="en-US" sz="3600" dirty="0" smtClean="0"/>
              <a:t>How are EBP &amp; </a:t>
            </a:r>
            <a:r>
              <a:rPr lang="en-US" sz="3600" dirty="0" err="1" smtClean="0"/>
              <a:t>EBPs</a:t>
            </a:r>
            <a:r>
              <a:rPr lang="en-US" sz="3600" dirty="0" smtClean="0"/>
              <a:t> Related?</a:t>
            </a:r>
            <a:endParaRPr lang="en-US" sz="3600" dirty="0"/>
          </a:p>
        </p:txBody>
      </p:sp>
    </p:spTree>
    <p:extLst>
      <p:ext uri="{BB962C8B-B14F-4D97-AF65-F5344CB8AC3E}">
        <p14:creationId xmlns:p14="http://schemas.microsoft.com/office/powerpoint/2010/main" val="30844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410200"/>
          </a:xfrm>
        </p:spPr>
        <p:txBody>
          <a:bodyPr>
            <a:normAutofit fontScale="92500"/>
          </a:bodyPr>
          <a:lstStyle/>
          <a:p>
            <a:pPr>
              <a:buFont typeface="Wingdings" pitchFamily="2" charset="2"/>
              <a:buChar char="Ø"/>
            </a:pPr>
            <a:r>
              <a:rPr lang="en-US" sz="2400" i="1" dirty="0"/>
              <a:t>Research </a:t>
            </a:r>
            <a:r>
              <a:rPr lang="en-US" sz="2400" i="1" dirty="0" smtClean="0"/>
              <a:t>evidence</a:t>
            </a:r>
            <a:endParaRPr lang="en-US" sz="2400" dirty="0"/>
          </a:p>
          <a:p>
            <a:pPr lvl="1">
              <a:buFont typeface="Wingdings" pitchFamily="2" charset="2"/>
              <a:buChar char="Ø"/>
            </a:pPr>
            <a:r>
              <a:rPr lang="en-US" sz="2400" dirty="0" smtClean="0"/>
              <a:t>Practice </a:t>
            </a:r>
            <a:r>
              <a:rPr lang="en-US" sz="2400" dirty="0"/>
              <a:t>relevant research from:</a:t>
            </a:r>
          </a:p>
          <a:p>
            <a:pPr lvl="2">
              <a:buFont typeface="Wingdings" pitchFamily="2" charset="2"/>
              <a:buChar char="Ø"/>
            </a:pPr>
            <a:r>
              <a:rPr lang="en-US" sz="2400" dirty="0"/>
              <a:t>Basic </a:t>
            </a:r>
            <a:r>
              <a:rPr lang="en-US" sz="2400" dirty="0" smtClean="0"/>
              <a:t>behavioral &amp; social sciences</a:t>
            </a:r>
            <a:endParaRPr lang="en-US" sz="2400" dirty="0"/>
          </a:p>
          <a:p>
            <a:pPr lvl="2">
              <a:buFont typeface="Wingdings" pitchFamily="2" charset="2"/>
              <a:buChar char="Ø"/>
            </a:pPr>
            <a:r>
              <a:rPr lang="en-US" sz="2400" dirty="0"/>
              <a:t>Client-centered practice research about:</a:t>
            </a:r>
          </a:p>
          <a:p>
            <a:pPr lvl="3">
              <a:buFont typeface="Wingdings" pitchFamily="2" charset="2"/>
              <a:buChar char="Ø"/>
            </a:pPr>
            <a:r>
              <a:rPr lang="en-US" sz="2400" dirty="0"/>
              <a:t>Accuracy  &amp; precision of assessment tests  &amp; interview procedures</a:t>
            </a:r>
          </a:p>
          <a:p>
            <a:pPr lvl="3">
              <a:buFont typeface="Wingdings" pitchFamily="2" charset="2"/>
              <a:buChar char="Ø"/>
            </a:pPr>
            <a:r>
              <a:rPr lang="en-US" sz="2400" dirty="0"/>
              <a:t>Power of prognostic markers;</a:t>
            </a:r>
          </a:p>
          <a:p>
            <a:pPr lvl="3">
              <a:buFont typeface="Wingdings" pitchFamily="2" charset="2"/>
              <a:buChar char="Ø"/>
            </a:pPr>
            <a:r>
              <a:rPr lang="en-US" sz="2400" dirty="0"/>
              <a:t>Efficacy  &amp; safety of therapeutic, rehabilitative, &amp; preventive regimens.</a:t>
            </a:r>
          </a:p>
          <a:p>
            <a:pPr marL="452628" lvl="1" indent="-342900">
              <a:spcBef>
                <a:spcPts val="400"/>
              </a:spcBef>
              <a:buSzPct val="68000"/>
              <a:buFont typeface="Wingdings" pitchFamily="2" charset="2"/>
              <a:buChar char="Ø"/>
            </a:pPr>
            <a:r>
              <a:rPr lang="en-CA" sz="2400" b="1" dirty="0">
                <a:latin typeface="Constantia" pitchFamily="18" charset="0"/>
              </a:rPr>
              <a:t>E</a:t>
            </a:r>
            <a:r>
              <a:rPr lang="en-US" sz="2400" dirty="0" err="1" smtClean="0"/>
              <a:t>mpirical</a:t>
            </a:r>
            <a:r>
              <a:rPr lang="en-US" sz="2400" dirty="0" smtClean="0"/>
              <a:t> </a:t>
            </a:r>
            <a:r>
              <a:rPr lang="en-US" sz="2400" dirty="0"/>
              <a:t>observation about relation between </a:t>
            </a:r>
            <a:r>
              <a:rPr lang="en-US" sz="2400" dirty="0" smtClean="0"/>
              <a:t>events</a:t>
            </a:r>
          </a:p>
          <a:p>
            <a:pPr marL="690372" lvl="2" indent="-342900">
              <a:spcBef>
                <a:spcPts val="400"/>
              </a:spcBef>
              <a:buSzPct val="68000"/>
              <a:buFont typeface="Wingdings" pitchFamily="2" charset="2"/>
              <a:buChar char="Ø"/>
            </a:pPr>
            <a:r>
              <a:rPr lang="en-US" sz="2400" dirty="0" smtClean="0"/>
              <a:t>This </a:t>
            </a:r>
            <a:r>
              <a:rPr lang="en-US" sz="2400" dirty="0"/>
              <a:t>includes unsystematic  observations of individual </a:t>
            </a:r>
            <a:r>
              <a:rPr lang="en-US" sz="2400" dirty="0" smtClean="0"/>
              <a:t>practitioners which </a:t>
            </a:r>
            <a:r>
              <a:rPr lang="en-US" sz="2400" dirty="0"/>
              <a:t>can lead to profound insights but are limited because of potential bias &amp;</a:t>
            </a:r>
            <a:r>
              <a:rPr lang="en-US" sz="2400" dirty="0" smtClean="0"/>
              <a:t> </a:t>
            </a:r>
            <a:r>
              <a:rPr lang="en-US" sz="2400" dirty="0"/>
              <a:t>small sample </a:t>
            </a:r>
            <a:r>
              <a:rPr lang="en-US" sz="2400" dirty="0" smtClean="0"/>
              <a:t>sizes</a:t>
            </a:r>
            <a:endParaRPr lang="en-CA" sz="2400" b="1" dirty="0">
              <a:latin typeface="Constantia" pitchFamily="18" charset="0"/>
            </a:endParaRPr>
          </a:p>
          <a:p>
            <a:pPr marL="365760" lvl="1" indent="-256032">
              <a:spcBef>
                <a:spcPts val="400"/>
              </a:spcBef>
              <a:buSzPct val="68000"/>
              <a:buFont typeface="Wingdings 3"/>
              <a:buChar char=""/>
            </a:pPr>
            <a:endParaRPr lang="en-US" sz="2400" dirty="0"/>
          </a:p>
        </p:txBody>
      </p:sp>
      <p:sp>
        <p:nvSpPr>
          <p:cNvPr id="3" name="Title 2"/>
          <p:cNvSpPr>
            <a:spLocks noGrp="1"/>
          </p:cNvSpPr>
          <p:nvPr>
            <p:ph type="title"/>
          </p:nvPr>
        </p:nvSpPr>
        <p:spPr>
          <a:xfrm>
            <a:off x="457200" y="274638"/>
            <a:ext cx="8229600" cy="563562"/>
          </a:xfrm>
        </p:spPr>
        <p:txBody>
          <a:bodyPr>
            <a:normAutofit fontScale="90000"/>
          </a:bodyPr>
          <a:lstStyle/>
          <a:p>
            <a:r>
              <a:rPr lang="en-US" dirty="0" smtClean="0"/>
              <a:t>What is evidence in EBP?</a:t>
            </a:r>
            <a:endParaRPr lang="en-US" dirty="0"/>
          </a:p>
        </p:txBody>
      </p:sp>
    </p:spTree>
    <p:extLst>
      <p:ext uri="{BB962C8B-B14F-4D97-AF65-F5344CB8AC3E}">
        <p14:creationId xmlns:p14="http://schemas.microsoft.com/office/powerpoint/2010/main" val="18338701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838200"/>
            <a:ext cx="8229600" cy="5486400"/>
          </a:xfrm>
        </p:spPr>
        <p:txBody>
          <a:bodyPr>
            <a:normAutofit/>
          </a:bodyPr>
          <a:lstStyle/>
          <a:p>
            <a:pPr marL="594360" indent="-457200">
              <a:buFont typeface="Wingdings" pitchFamily="2" charset="2"/>
              <a:buChar char="Ø"/>
              <a:defRPr/>
            </a:pPr>
            <a:r>
              <a:rPr lang="en-US" sz="2000" dirty="0" smtClean="0"/>
              <a:t>Evidence alone is never sufficient for making practice decision</a:t>
            </a:r>
          </a:p>
          <a:p>
            <a:pPr marL="717804" lvl="1" indent="-342900">
              <a:buFont typeface="Wingdings" pitchFamily="2" charset="2"/>
              <a:buChar char="Ø"/>
              <a:defRPr/>
            </a:pPr>
            <a:r>
              <a:rPr lang="en-US" sz="2000" dirty="0" smtClean="0"/>
              <a:t>Practitioners &amp; clients weigh potential benefits &amp; risks, inconvenience, &amp; costs of alternative interventions </a:t>
            </a:r>
            <a:r>
              <a:rPr lang="en-US" sz="2000" dirty="0"/>
              <a:t>&amp;</a:t>
            </a:r>
            <a:r>
              <a:rPr lang="en-US" sz="2000" dirty="0" smtClean="0"/>
              <a:t> factor in client values &amp; preferences</a:t>
            </a:r>
          </a:p>
          <a:p>
            <a:pPr>
              <a:buFont typeface="Wingdings" pitchFamily="2" charset="2"/>
              <a:buChar char="Ø"/>
              <a:defRPr/>
            </a:pPr>
            <a:r>
              <a:rPr lang="en-US" sz="2000" dirty="0" smtClean="0"/>
              <a:t>In EBP there is a hierarchy of evidence for making practice decisions</a:t>
            </a:r>
          </a:p>
          <a:p>
            <a:pPr marL="717804" lvl="1" indent="-342900">
              <a:buFont typeface="Wingdings" pitchFamily="2" charset="2"/>
              <a:buChar char="Ø"/>
              <a:defRPr/>
            </a:pPr>
            <a:r>
              <a:rPr lang="en-US" sz="2000" dirty="0" smtClean="0"/>
              <a:t>Different evidence hierarchies are proposed for different types of decisions</a:t>
            </a:r>
          </a:p>
          <a:p>
            <a:pPr marL="1037844" lvl="2" indent="-342900">
              <a:buClr>
                <a:schemeClr val="accent3"/>
              </a:buClr>
              <a:buFont typeface="Wingdings" pitchFamily="2" charset="2"/>
              <a:buChar char="Ø"/>
              <a:defRPr/>
            </a:pPr>
            <a:r>
              <a:rPr lang="en-US" sz="2000" dirty="0" smtClean="0"/>
              <a:t>Effectiveness of interventions (prevention, treatment, rehabilitation)</a:t>
            </a:r>
          </a:p>
          <a:p>
            <a:pPr marL="1037844" lvl="2" indent="-342900">
              <a:buClr>
                <a:schemeClr val="accent3"/>
              </a:buClr>
              <a:buFont typeface="Wingdings" pitchFamily="2" charset="2"/>
              <a:buChar char="Ø"/>
              <a:defRPr/>
            </a:pPr>
            <a:r>
              <a:rPr lang="en-US" sz="2000" dirty="0" smtClean="0"/>
              <a:t>Assessment (e.g., instrument validity, sensitivity, specificity, relevance)</a:t>
            </a:r>
          </a:p>
          <a:p>
            <a:pPr marL="1037844" lvl="2" indent="-342900">
              <a:buClr>
                <a:schemeClr val="accent3"/>
              </a:buClr>
              <a:buFont typeface="Wingdings" pitchFamily="2" charset="2"/>
              <a:buChar char="Ø"/>
              <a:defRPr/>
            </a:pPr>
            <a:r>
              <a:rPr lang="en-US" sz="2000" dirty="0" smtClean="0"/>
              <a:t>Risk assessment or prognosis</a:t>
            </a:r>
          </a:p>
          <a:p>
            <a:pPr marL="1037844" lvl="2" indent="-342900">
              <a:buClr>
                <a:schemeClr val="accent3"/>
              </a:buClr>
              <a:buFont typeface="Wingdings" pitchFamily="2" charset="2"/>
              <a:buChar char="Ø"/>
              <a:defRPr/>
            </a:pPr>
            <a:r>
              <a:rPr lang="en-US" sz="2000" dirty="0" smtClean="0"/>
              <a:t>Problem causation</a:t>
            </a:r>
          </a:p>
          <a:p>
            <a:pPr marL="1037844" lvl="2" indent="-342900">
              <a:buClr>
                <a:schemeClr val="accent3"/>
              </a:buClr>
              <a:buFont typeface="Wingdings" pitchFamily="2" charset="2"/>
              <a:buChar char="Ø"/>
              <a:defRPr/>
            </a:pPr>
            <a:r>
              <a:rPr lang="en-US" sz="2000" dirty="0" smtClean="0"/>
              <a:t>Describing conditions &amp; experiences</a:t>
            </a:r>
          </a:p>
        </p:txBody>
      </p:sp>
      <p:sp>
        <p:nvSpPr>
          <p:cNvPr id="2" name="Title 1"/>
          <p:cNvSpPr>
            <a:spLocks noGrp="1"/>
          </p:cNvSpPr>
          <p:nvPr>
            <p:ph type="title"/>
          </p:nvPr>
        </p:nvSpPr>
        <p:spPr>
          <a:xfrm>
            <a:off x="457200" y="228600"/>
            <a:ext cx="8229600" cy="609600"/>
          </a:xfrm>
        </p:spPr>
        <p:txBody>
          <a:bodyPr>
            <a:normAutofit fontScale="90000"/>
          </a:bodyPr>
          <a:lstStyle/>
          <a:p>
            <a:pPr algn="ctr" fontAlgn="auto">
              <a:spcAft>
                <a:spcPts val="0"/>
              </a:spcAft>
              <a:defRPr/>
            </a:pPr>
            <a:r>
              <a:rPr lang="en-US" sz="3500" dirty="0" smtClean="0"/>
              <a:t>Evidence in EBP</a:t>
            </a:r>
            <a:endParaRPr lang="en-US" sz="1700" dirty="0"/>
          </a:p>
        </p:txBody>
      </p:sp>
    </p:spTree>
    <p:extLst>
      <p:ext uri="{BB962C8B-B14F-4D97-AF65-F5344CB8AC3E}">
        <p14:creationId xmlns:p14="http://schemas.microsoft.com/office/powerpoint/2010/main" val="18586395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4876800"/>
            <a:ext cx="8229600" cy="1130491"/>
          </a:xfrm>
        </p:spPr>
        <p:txBody>
          <a:bodyPr/>
          <a:lstStyle/>
          <a:p>
            <a:endParaRPr lang="en-US" dirty="0"/>
          </a:p>
        </p:txBody>
      </p:sp>
      <p:sp>
        <p:nvSpPr>
          <p:cNvPr id="3" name="Title 2"/>
          <p:cNvSpPr>
            <a:spLocks noGrp="1"/>
          </p:cNvSpPr>
          <p:nvPr>
            <p:ph type="title"/>
          </p:nvPr>
        </p:nvSpPr>
        <p:spPr>
          <a:xfrm>
            <a:off x="457200" y="274638"/>
            <a:ext cx="8229600" cy="4221162"/>
          </a:xfrm>
        </p:spPr>
        <p:txBody>
          <a:bodyPr>
            <a:normAutofit/>
          </a:bodyPr>
          <a:lstStyle/>
          <a:p>
            <a:pPr algn="ctr"/>
            <a:r>
              <a:rPr lang="en-US" sz="4400" i="1" dirty="0"/>
              <a:t>Questions &amp;  Appropriate  Research  </a:t>
            </a:r>
            <a:r>
              <a:rPr lang="en-US" sz="4400" i="1" dirty="0" smtClean="0"/>
              <a:t>Designs </a:t>
            </a:r>
            <a:endParaRPr lang="en-US" dirty="0"/>
          </a:p>
        </p:txBody>
      </p:sp>
    </p:spTree>
    <p:extLst>
      <p:ext uri="{BB962C8B-B14F-4D97-AF65-F5344CB8AC3E}">
        <p14:creationId xmlns:p14="http://schemas.microsoft.com/office/powerpoint/2010/main" val="141562619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3"/>
          <p:cNvSpPr>
            <a:spLocks noGrp="1" noChangeArrowheads="1"/>
          </p:cNvSpPr>
          <p:nvPr>
            <p:ph idx="1"/>
          </p:nvPr>
        </p:nvSpPr>
        <p:spPr>
          <a:xfrm>
            <a:off x="457200" y="2895600"/>
            <a:ext cx="8229600" cy="3230563"/>
          </a:xfrm>
        </p:spPr>
        <p:txBody>
          <a:bodyPr/>
          <a:lstStyle/>
          <a:p>
            <a:pPr algn="ctr">
              <a:buFontTx/>
              <a:buNone/>
            </a:pPr>
            <a:r>
              <a:rPr lang="en-US" dirty="0"/>
              <a:t>Evidence-based policy is concerned with problems about how best to achieve group or population goals.</a:t>
            </a:r>
          </a:p>
        </p:txBody>
      </p:sp>
      <p:sp>
        <p:nvSpPr>
          <p:cNvPr id="17410" name="Rectangle 2"/>
          <p:cNvSpPr>
            <a:spLocks noGrp="1" noChangeArrowheads="1"/>
          </p:cNvSpPr>
          <p:nvPr>
            <p:ph type="title"/>
          </p:nvPr>
        </p:nvSpPr>
        <p:spPr>
          <a:xfrm>
            <a:off x="457200" y="274638"/>
            <a:ext cx="8229600" cy="2011362"/>
          </a:xfrm>
        </p:spPr>
        <p:txBody>
          <a:bodyPr/>
          <a:lstStyle/>
          <a:p>
            <a:r>
              <a:rPr lang="en-US" b="1" i="1" dirty="0"/>
              <a:t>What is </a:t>
            </a:r>
            <a:r>
              <a:rPr lang="en-US" b="1" i="1" dirty="0" smtClean="0"/>
              <a:t>Evidence-based </a:t>
            </a:r>
            <a:r>
              <a:rPr lang="en-US" i="1" dirty="0" smtClean="0"/>
              <a:t>P</a:t>
            </a:r>
            <a:r>
              <a:rPr lang="en-US" b="1" i="1" dirty="0" smtClean="0"/>
              <a:t>olicy Practice?</a:t>
            </a:r>
            <a:endParaRPr lang="en-US" b="1" i="1" dirty="0"/>
          </a:p>
        </p:txBody>
      </p:sp>
    </p:spTree>
    <p:extLst>
      <p:ext uri="{BB962C8B-B14F-4D97-AF65-F5344CB8AC3E}">
        <p14:creationId xmlns:p14="http://schemas.microsoft.com/office/powerpoint/2010/main" val="2705786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7411">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p:bldP spid="17410"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3"/>
          <p:cNvSpPr>
            <a:spLocks noGrp="1" noChangeArrowheads="1"/>
          </p:cNvSpPr>
          <p:nvPr>
            <p:ph idx="1"/>
          </p:nvPr>
        </p:nvSpPr>
        <p:spPr>
          <a:xfrm>
            <a:off x="457200" y="1600200"/>
            <a:ext cx="8229600" cy="4648200"/>
          </a:xfrm>
        </p:spPr>
        <p:txBody>
          <a:bodyPr>
            <a:normAutofit/>
          </a:bodyPr>
          <a:lstStyle/>
          <a:p>
            <a:pPr>
              <a:lnSpc>
                <a:spcPct val="80000"/>
              </a:lnSpc>
              <a:buFont typeface="Wingdings" pitchFamily="2" charset="2"/>
              <a:buChar char="Ø"/>
            </a:pPr>
            <a:r>
              <a:rPr lang="en-US" sz="4800" dirty="0" smtClean="0"/>
              <a:t>A practitioner may wish to know whether one intervention has better outcomes than another</a:t>
            </a:r>
          </a:p>
          <a:p>
            <a:pPr lvl="1">
              <a:lnSpc>
                <a:spcPct val="80000"/>
              </a:lnSpc>
              <a:buFont typeface="Wingdings" pitchFamily="2" charset="2"/>
              <a:buChar char="Ø"/>
            </a:pPr>
            <a:r>
              <a:rPr lang="en-US" sz="4800" dirty="0" smtClean="0"/>
              <a:t>EBP has a hierarchy of evidence for effectiveness questions</a:t>
            </a:r>
          </a:p>
        </p:txBody>
      </p:sp>
      <p:sp>
        <p:nvSpPr>
          <p:cNvPr id="26626" name="Rectangle 2"/>
          <p:cNvSpPr>
            <a:spLocks noGrp="1" noChangeArrowheads="1"/>
          </p:cNvSpPr>
          <p:nvPr>
            <p:ph type="title"/>
          </p:nvPr>
        </p:nvSpPr>
        <p:spPr>
          <a:xfrm>
            <a:off x="457200" y="274638"/>
            <a:ext cx="8229600" cy="1020762"/>
          </a:xfrm>
        </p:spPr>
        <p:txBody>
          <a:bodyPr>
            <a:noAutofit/>
          </a:bodyPr>
          <a:lstStyle/>
          <a:p>
            <a:r>
              <a:rPr lang="en-US" sz="4400" dirty="0"/>
              <a:t>Intervention </a:t>
            </a:r>
            <a:r>
              <a:rPr lang="en-US" sz="4400" dirty="0" smtClean="0"/>
              <a:t>Effectiveness Questions</a:t>
            </a:r>
            <a:endParaRPr lang="en-US" sz="4400" b="1" i="1" dirty="0"/>
          </a:p>
        </p:txBody>
      </p:sp>
    </p:spTree>
    <p:extLst>
      <p:ext uri="{BB962C8B-B14F-4D97-AF65-F5344CB8AC3E}">
        <p14:creationId xmlns:p14="http://schemas.microsoft.com/office/powerpoint/2010/main" val="17496798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66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3832289113"/>
              </p:ext>
            </p:extLst>
          </p:nvPr>
        </p:nvGraphicFramePr>
        <p:xfrm>
          <a:off x="457200" y="1481138"/>
          <a:ext cx="8229600" cy="45259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pPr algn="ctr"/>
            <a:r>
              <a:rPr lang="en-US" sz="2000" dirty="0" smtClean="0"/>
              <a:t>The Philosophy of EBP</a:t>
            </a:r>
            <a:br>
              <a:rPr lang="en-US" sz="2000" dirty="0" smtClean="0"/>
            </a:br>
            <a:r>
              <a:rPr lang="en-US" sz="2000" dirty="0" smtClean="0"/>
              <a:t>Hierarchy of Evidence for Treatment Interventions</a:t>
            </a:r>
            <a:br>
              <a:rPr lang="en-US" sz="2000" dirty="0" smtClean="0"/>
            </a:br>
            <a:r>
              <a:rPr lang="en-US" sz="2000" dirty="0" smtClean="0"/>
              <a:t> </a:t>
            </a:r>
            <a:r>
              <a:rPr lang="en-US" sz="2000" dirty="0" err="1" smtClean="0"/>
              <a:t>Guyatt</a:t>
            </a:r>
            <a:r>
              <a:rPr lang="en-US" sz="2000" dirty="0" smtClean="0"/>
              <a:t> &amp; </a:t>
            </a:r>
            <a:r>
              <a:rPr lang="en-US" sz="2000" dirty="0" err="1" smtClean="0"/>
              <a:t>Rennie</a:t>
            </a:r>
            <a:r>
              <a:rPr lang="en-US" sz="2000" dirty="0" smtClean="0"/>
              <a:t>, 2002 </a:t>
            </a:r>
          </a:p>
        </p:txBody>
      </p:sp>
    </p:spTree>
    <p:extLst>
      <p:ext uri="{BB962C8B-B14F-4D97-AF65-F5344CB8AC3E}">
        <p14:creationId xmlns:p14="http://schemas.microsoft.com/office/powerpoint/2010/main" val="8043427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3"/>
          <p:cNvSpPr>
            <a:spLocks noGrp="1" noChangeArrowheads="1"/>
          </p:cNvSpPr>
          <p:nvPr>
            <p:ph idx="1"/>
          </p:nvPr>
        </p:nvSpPr>
        <p:spPr>
          <a:xfrm>
            <a:off x="457200" y="990600"/>
            <a:ext cx="8229600" cy="5562600"/>
          </a:xfrm>
        </p:spPr>
        <p:txBody>
          <a:bodyPr>
            <a:noAutofit/>
          </a:bodyPr>
          <a:lstStyle/>
          <a:p>
            <a:pPr>
              <a:lnSpc>
                <a:spcPct val="90000"/>
              </a:lnSpc>
              <a:buFont typeface="Wingdings" pitchFamily="2" charset="2"/>
              <a:buChar char="Ø"/>
            </a:pPr>
            <a:r>
              <a:rPr lang="en-US" sz="2400" dirty="0"/>
              <a:t>EBSWP typically begins </a:t>
            </a:r>
            <a:r>
              <a:rPr lang="en-US" sz="2400" dirty="0" smtClean="0"/>
              <a:t>with </a:t>
            </a:r>
            <a:r>
              <a:rPr lang="en-US" sz="2400" dirty="0"/>
              <a:t>assessment of client circumstances, condition, need, </a:t>
            </a:r>
            <a:r>
              <a:rPr lang="en-US" sz="2400" dirty="0" smtClean="0"/>
              <a:t>values, preferences.</a:t>
            </a:r>
          </a:p>
          <a:p>
            <a:pPr lvl="1">
              <a:lnSpc>
                <a:spcPct val="90000"/>
              </a:lnSpc>
              <a:buFont typeface="Wingdings" pitchFamily="2" charset="2"/>
              <a:buChar char="Ø"/>
            </a:pPr>
            <a:r>
              <a:rPr lang="en-US" sz="2400" dirty="0" smtClean="0"/>
              <a:t>Practitioner </a:t>
            </a:r>
            <a:r>
              <a:rPr lang="en-US" sz="2400" dirty="0"/>
              <a:t>may wish to determine </a:t>
            </a:r>
            <a:r>
              <a:rPr lang="en-US" sz="2400" dirty="0" smtClean="0"/>
              <a:t>mental </a:t>
            </a:r>
            <a:r>
              <a:rPr lang="en-US" sz="2400" dirty="0"/>
              <a:t>status of a </a:t>
            </a:r>
            <a:r>
              <a:rPr lang="en-US" sz="2400" dirty="0" smtClean="0"/>
              <a:t>client &amp; formulate </a:t>
            </a:r>
            <a:r>
              <a:rPr lang="en-US" sz="2400" dirty="0"/>
              <a:t>a question </a:t>
            </a:r>
            <a:r>
              <a:rPr lang="en-US" sz="2400" dirty="0" smtClean="0"/>
              <a:t>asking about </a:t>
            </a:r>
            <a:r>
              <a:rPr lang="en-US" sz="2400" dirty="0"/>
              <a:t>reliability, validity, sensitivity &amp;</a:t>
            </a:r>
            <a:r>
              <a:rPr lang="en-US" sz="2400" dirty="0" smtClean="0"/>
              <a:t> </a:t>
            </a:r>
            <a:r>
              <a:rPr lang="en-US" sz="2400" dirty="0"/>
              <a:t>specificity </a:t>
            </a:r>
            <a:r>
              <a:rPr lang="en-US" sz="2400" dirty="0" smtClean="0"/>
              <a:t>of </a:t>
            </a:r>
            <a:r>
              <a:rPr lang="en-US" sz="2400" dirty="0"/>
              <a:t>assessment </a:t>
            </a:r>
            <a:r>
              <a:rPr lang="en-US" sz="2400" dirty="0" smtClean="0"/>
              <a:t>instrument</a:t>
            </a:r>
            <a:endParaRPr lang="en-US" sz="2400" dirty="0"/>
          </a:p>
          <a:p>
            <a:pPr lvl="2">
              <a:lnSpc>
                <a:spcPct val="90000"/>
              </a:lnSpc>
              <a:buFont typeface="Wingdings" pitchFamily="2" charset="2"/>
              <a:buChar char="Ø"/>
            </a:pPr>
            <a:r>
              <a:rPr lang="en-US" sz="2400" dirty="0" smtClean="0"/>
              <a:t>Evidence </a:t>
            </a:r>
            <a:r>
              <a:rPr lang="en-US" sz="2400" dirty="0"/>
              <a:t>would come </a:t>
            </a:r>
            <a:r>
              <a:rPr lang="en-US" sz="2400" dirty="0" smtClean="0"/>
              <a:t>from:</a:t>
            </a:r>
          </a:p>
          <a:p>
            <a:pPr lvl="3">
              <a:lnSpc>
                <a:spcPct val="90000"/>
              </a:lnSpc>
              <a:buFont typeface="Wingdings" pitchFamily="2" charset="2"/>
              <a:buChar char="Ø"/>
            </a:pPr>
            <a:r>
              <a:rPr lang="en-US" sz="2400" dirty="0"/>
              <a:t>C</a:t>
            </a:r>
            <a:r>
              <a:rPr lang="en-US" sz="2400" dirty="0" smtClean="0"/>
              <a:t>ross-sectional </a:t>
            </a:r>
            <a:r>
              <a:rPr lang="en-US" sz="2400" dirty="0"/>
              <a:t>surveys in which alternative measures are </a:t>
            </a:r>
            <a:r>
              <a:rPr lang="en-US" sz="2400" dirty="0" smtClean="0"/>
              <a:t>compared</a:t>
            </a:r>
          </a:p>
          <a:p>
            <a:pPr lvl="3">
              <a:lnSpc>
                <a:spcPct val="90000"/>
              </a:lnSpc>
              <a:buFont typeface="Wingdings" pitchFamily="2" charset="2"/>
              <a:buChar char="Ø"/>
            </a:pPr>
            <a:r>
              <a:rPr lang="en-US" sz="2400" dirty="0"/>
              <a:t>R</a:t>
            </a:r>
            <a:r>
              <a:rPr lang="en-US" sz="2400" dirty="0" smtClean="0"/>
              <a:t>eliability </a:t>
            </a:r>
            <a:r>
              <a:rPr lang="en-US" sz="2400" dirty="0"/>
              <a:t>or validity </a:t>
            </a:r>
            <a:r>
              <a:rPr lang="en-US" sz="2400" dirty="0" smtClean="0"/>
              <a:t>studies</a:t>
            </a:r>
          </a:p>
          <a:p>
            <a:pPr lvl="3">
              <a:lnSpc>
                <a:spcPct val="90000"/>
              </a:lnSpc>
              <a:buFont typeface="Wingdings" pitchFamily="2" charset="2"/>
              <a:buChar char="Ø"/>
            </a:pPr>
            <a:r>
              <a:rPr lang="en-US" sz="2400" dirty="0" smtClean="0"/>
              <a:t>Focus </a:t>
            </a:r>
            <a:r>
              <a:rPr lang="en-US" sz="2400" dirty="0"/>
              <a:t>group designs &amp;</a:t>
            </a:r>
            <a:r>
              <a:rPr lang="en-US" sz="2400" dirty="0" smtClean="0"/>
              <a:t> qualitative </a:t>
            </a:r>
            <a:r>
              <a:rPr lang="en-US" sz="2400" dirty="0"/>
              <a:t>methods can be used with groups of clients to explore client values &amp;</a:t>
            </a:r>
            <a:r>
              <a:rPr lang="en-US" sz="2400" dirty="0" smtClean="0"/>
              <a:t> preferences</a:t>
            </a:r>
            <a:endParaRPr lang="en-US" sz="2400" dirty="0"/>
          </a:p>
        </p:txBody>
      </p:sp>
      <p:sp>
        <p:nvSpPr>
          <p:cNvPr id="27650" name="Rectangle 2"/>
          <p:cNvSpPr>
            <a:spLocks noGrp="1" noChangeArrowheads="1"/>
          </p:cNvSpPr>
          <p:nvPr>
            <p:ph type="title"/>
          </p:nvPr>
        </p:nvSpPr>
        <p:spPr>
          <a:xfrm>
            <a:off x="457200" y="274638"/>
            <a:ext cx="8229600" cy="715962"/>
          </a:xfrm>
        </p:spPr>
        <p:txBody>
          <a:bodyPr>
            <a:normAutofit fontScale="90000"/>
          </a:bodyPr>
          <a:lstStyle/>
          <a:p>
            <a:r>
              <a:rPr lang="en-US" b="1" dirty="0"/>
              <a:t>Assessment </a:t>
            </a:r>
            <a:r>
              <a:rPr lang="en-US" b="1" dirty="0" smtClean="0"/>
              <a:t>Questions</a:t>
            </a:r>
            <a:endParaRPr lang="en-US" b="1" dirty="0"/>
          </a:p>
        </p:txBody>
      </p:sp>
    </p:spTree>
    <p:extLst>
      <p:ext uri="{BB962C8B-B14F-4D97-AF65-F5344CB8AC3E}">
        <p14:creationId xmlns:p14="http://schemas.microsoft.com/office/powerpoint/2010/main" val="1481366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65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765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65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7651">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7651">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7651">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3"/>
          <p:cNvSpPr>
            <a:spLocks noGrp="1" noChangeArrowheads="1"/>
          </p:cNvSpPr>
          <p:nvPr>
            <p:ph idx="1"/>
          </p:nvPr>
        </p:nvSpPr>
        <p:spPr>
          <a:xfrm>
            <a:off x="457200" y="914400"/>
            <a:ext cx="8229600" cy="5092891"/>
          </a:xfrm>
        </p:spPr>
        <p:txBody>
          <a:bodyPr>
            <a:normAutofit fontScale="92500" lnSpcReduction="10000"/>
          </a:bodyPr>
          <a:lstStyle/>
          <a:p>
            <a:pPr>
              <a:lnSpc>
                <a:spcPct val="80000"/>
              </a:lnSpc>
              <a:buFont typeface="Wingdings" pitchFamily="2" charset="2"/>
              <a:buChar char="Ø"/>
            </a:pPr>
            <a:endParaRPr lang="sv-SE" sz="2000" b="1" dirty="0"/>
          </a:p>
          <a:p>
            <a:pPr>
              <a:lnSpc>
                <a:spcPct val="80000"/>
              </a:lnSpc>
              <a:buFont typeface="Wingdings" pitchFamily="2" charset="2"/>
              <a:buChar char="Ø"/>
            </a:pPr>
            <a:r>
              <a:rPr lang="en-US" sz="3200" dirty="0" smtClean="0"/>
              <a:t>Practitioners </a:t>
            </a:r>
            <a:r>
              <a:rPr lang="en-US" sz="3200" dirty="0"/>
              <a:t>may form questions </a:t>
            </a:r>
            <a:r>
              <a:rPr lang="en-US" sz="3200" dirty="0" smtClean="0"/>
              <a:t>about </a:t>
            </a:r>
            <a:r>
              <a:rPr lang="en-US" sz="3200" dirty="0"/>
              <a:t>causes of social problems that they encounter </a:t>
            </a:r>
            <a:r>
              <a:rPr lang="en-US" sz="3200" dirty="0" smtClean="0"/>
              <a:t>frequently practice</a:t>
            </a:r>
            <a:endParaRPr lang="en-US" sz="3200" dirty="0"/>
          </a:p>
          <a:p>
            <a:pPr lvl="1">
              <a:lnSpc>
                <a:spcPct val="80000"/>
              </a:lnSpc>
              <a:buFont typeface="Wingdings" pitchFamily="2" charset="2"/>
              <a:buChar char="Ø"/>
            </a:pPr>
            <a:r>
              <a:rPr lang="en-US" sz="3200" dirty="0"/>
              <a:t>Knowledge of </a:t>
            </a:r>
            <a:r>
              <a:rPr lang="en-US" sz="3200" dirty="0" smtClean="0"/>
              <a:t>causes </a:t>
            </a:r>
            <a:r>
              <a:rPr lang="en-US" sz="3200" dirty="0"/>
              <a:t>can help </a:t>
            </a:r>
            <a:r>
              <a:rPr lang="en-US" sz="3200" dirty="0" smtClean="0"/>
              <a:t>practitioners </a:t>
            </a:r>
            <a:r>
              <a:rPr lang="en-US" sz="3200" dirty="0"/>
              <a:t>understand frequently encountered </a:t>
            </a:r>
            <a:r>
              <a:rPr lang="en-US" sz="3200" dirty="0" smtClean="0"/>
              <a:t>problems </a:t>
            </a:r>
            <a:r>
              <a:rPr lang="en-US" sz="3200" dirty="0"/>
              <a:t>as well as </a:t>
            </a:r>
            <a:r>
              <a:rPr lang="en-US" sz="3200" dirty="0" smtClean="0"/>
              <a:t>provide </a:t>
            </a:r>
            <a:r>
              <a:rPr lang="en-US" sz="3200" dirty="0"/>
              <a:t>basis for planning interventions to either prevent future occurrences or diminish a client’s problem by removing or reducing causal </a:t>
            </a:r>
            <a:r>
              <a:rPr lang="en-US" sz="3200" dirty="0" smtClean="0"/>
              <a:t>agents</a:t>
            </a:r>
            <a:endParaRPr lang="en-US" sz="3200" dirty="0"/>
          </a:p>
          <a:p>
            <a:pPr lvl="2">
              <a:lnSpc>
                <a:spcPct val="80000"/>
              </a:lnSpc>
              <a:buFont typeface="Wingdings" pitchFamily="2" charset="2"/>
              <a:buChar char="Ø"/>
            </a:pPr>
            <a:r>
              <a:rPr lang="en-US" sz="3200" dirty="0" smtClean="0"/>
              <a:t>Evidence could come from:</a:t>
            </a:r>
          </a:p>
          <a:p>
            <a:pPr lvl="3">
              <a:lnSpc>
                <a:spcPct val="80000"/>
              </a:lnSpc>
              <a:buFont typeface="Wingdings" pitchFamily="2" charset="2"/>
              <a:buChar char="Ø"/>
            </a:pPr>
            <a:r>
              <a:rPr lang="en-US" sz="3200" dirty="0" smtClean="0"/>
              <a:t>Cohort </a:t>
            </a:r>
            <a:r>
              <a:rPr lang="en-US" sz="3200" dirty="0"/>
              <a:t>or case-controlled </a:t>
            </a:r>
            <a:r>
              <a:rPr lang="en-US" sz="3200" dirty="0" smtClean="0"/>
              <a:t>studies</a:t>
            </a:r>
          </a:p>
          <a:p>
            <a:pPr lvl="3">
              <a:lnSpc>
                <a:spcPct val="80000"/>
              </a:lnSpc>
              <a:buFont typeface="Wingdings" pitchFamily="2" charset="2"/>
              <a:buChar char="Ø"/>
            </a:pPr>
            <a:r>
              <a:rPr lang="en-US" sz="3200" dirty="0" smtClean="0"/>
              <a:t>Epidemiological research</a:t>
            </a:r>
          </a:p>
          <a:p>
            <a:pPr lvl="3">
              <a:lnSpc>
                <a:spcPct val="80000"/>
              </a:lnSpc>
              <a:buFont typeface="Wingdings" pitchFamily="2" charset="2"/>
              <a:buChar char="Ø"/>
            </a:pPr>
            <a:r>
              <a:rPr lang="en-US" sz="3200" dirty="0"/>
              <a:t>C</a:t>
            </a:r>
            <a:r>
              <a:rPr lang="en-US" sz="3200" dirty="0" smtClean="0"/>
              <a:t>ase studies</a:t>
            </a:r>
            <a:endParaRPr lang="en-US" sz="3200" dirty="0"/>
          </a:p>
        </p:txBody>
      </p:sp>
      <p:sp>
        <p:nvSpPr>
          <p:cNvPr id="28674" name="Rectangle 2"/>
          <p:cNvSpPr>
            <a:spLocks noGrp="1" noChangeArrowheads="1"/>
          </p:cNvSpPr>
          <p:nvPr>
            <p:ph type="title"/>
          </p:nvPr>
        </p:nvSpPr>
        <p:spPr>
          <a:xfrm>
            <a:off x="457200" y="274638"/>
            <a:ext cx="8229600" cy="639762"/>
          </a:xfrm>
        </p:spPr>
        <p:txBody>
          <a:bodyPr>
            <a:normAutofit fontScale="90000"/>
          </a:bodyPr>
          <a:lstStyle/>
          <a:p>
            <a:r>
              <a:rPr lang="en-US" sz="4000" dirty="0"/>
              <a:t>C</a:t>
            </a:r>
            <a:r>
              <a:rPr lang="en-US" sz="4000" b="1" dirty="0" smtClean="0"/>
              <a:t>auses </a:t>
            </a:r>
            <a:r>
              <a:rPr lang="en-US" sz="4000" b="1" dirty="0"/>
              <a:t>of </a:t>
            </a:r>
            <a:r>
              <a:rPr lang="en-US" sz="4000" b="1" dirty="0" smtClean="0"/>
              <a:t>Social </a:t>
            </a:r>
            <a:r>
              <a:rPr lang="en-US" sz="4000" dirty="0"/>
              <a:t>P</a:t>
            </a:r>
            <a:r>
              <a:rPr lang="en-US" sz="4000" b="1" dirty="0" smtClean="0"/>
              <a:t>roblems</a:t>
            </a:r>
            <a:endParaRPr lang="en-US" sz="4000" b="1" dirty="0"/>
          </a:p>
        </p:txBody>
      </p:sp>
    </p:spTree>
    <p:extLst>
      <p:ext uri="{BB962C8B-B14F-4D97-AF65-F5344CB8AC3E}">
        <p14:creationId xmlns:p14="http://schemas.microsoft.com/office/powerpoint/2010/main" val="14517099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4"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3"/>
          <p:cNvSpPr>
            <a:spLocks noGrp="1" noChangeArrowheads="1"/>
          </p:cNvSpPr>
          <p:nvPr>
            <p:ph idx="1"/>
          </p:nvPr>
        </p:nvSpPr>
        <p:spPr>
          <a:xfrm>
            <a:off x="457200" y="1219200"/>
            <a:ext cx="8229600" cy="4788091"/>
          </a:xfrm>
        </p:spPr>
        <p:txBody>
          <a:bodyPr>
            <a:noAutofit/>
          </a:bodyPr>
          <a:lstStyle/>
          <a:p>
            <a:pPr>
              <a:lnSpc>
                <a:spcPct val="90000"/>
              </a:lnSpc>
              <a:buFont typeface="Wingdings" pitchFamily="2" charset="2"/>
              <a:buChar char="Ø"/>
            </a:pPr>
            <a:r>
              <a:rPr lang="en-US" sz="3200" dirty="0" smtClean="0"/>
              <a:t>Practitioners </a:t>
            </a:r>
            <a:r>
              <a:rPr lang="en-US" sz="3200" dirty="0"/>
              <a:t>may encounter social problems that are likely to resolve themselves without </a:t>
            </a:r>
            <a:r>
              <a:rPr lang="en-US" sz="3200" dirty="0" smtClean="0"/>
              <a:t>intervention</a:t>
            </a:r>
          </a:p>
          <a:p>
            <a:pPr>
              <a:lnSpc>
                <a:spcPct val="90000"/>
              </a:lnSpc>
              <a:buFont typeface="Wingdings" pitchFamily="2" charset="2"/>
              <a:buChar char="Ø"/>
            </a:pPr>
            <a:r>
              <a:rPr lang="en-US" sz="3200" dirty="0"/>
              <a:t>M</a:t>
            </a:r>
            <a:r>
              <a:rPr lang="en-US" sz="3200" dirty="0" smtClean="0"/>
              <a:t>ay </a:t>
            </a:r>
            <a:r>
              <a:rPr lang="en-US" sz="3200" dirty="0"/>
              <a:t>work with groups </a:t>
            </a:r>
            <a:r>
              <a:rPr lang="en-US" sz="3200" dirty="0" smtClean="0"/>
              <a:t>where </a:t>
            </a:r>
            <a:r>
              <a:rPr lang="en-US" sz="3200" dirty="0"/>
              <a:t>risk for development of </a:t>
            </a:r>
            <a:r>
              <a:rPr lang="en-US" sz="3200" dirty="0" smtClean="0"/>
              <a:t>social </a:t>
            </a:r>
            <a:r>
              <a:rPr lang="en-US" sz="3200" dirty="0"/>
              <a:t>problem </a:t>
            </a:r>
            <a:r>
              <a:rPr lang="en-US" sz="3200" dirty="0" smtClean="0"/>
              <a:t>varies</a:t>
            </a:r>
          </a:p>
          <a:p>
            <a:pPr lvl="1">
              <a:lnSpc>
                <a:spcPct val="90000"/>
              </a:lnSpc>
              <a:buFont typeface="Wingdings" pitchFamily="2" charset="2"/>
              <a:buChar char="Ø"/>
            </a:pPr>
            <a:r>
              <a:rPr lang="en-US" sz="3200" dirty="0" smtClean="0"/>
              <a:t>Some </a:t>
            </a:r>
            <a:r>
              <a:rPr lang="en-US" sz="3200" dirty="0"/>
              <a:t>clients may be at high </a:t>
            </a:r>
            <a:r>
              <a:rPr lang="en-US" sz="3200" dirty="0" smtClean="0"/>
              <a:t>risk, </a:t>
            </a:r>
            <a:r>
              <a:rPr lang="en-US" sz="3200" dirty="0"/>
              <a:t>others </a:t>
            </a:r>
            <a:r>
              <a:rPr lang="en-US" sz="3200" dirty="0" smtClean="0"/>
              <a:t>at </a:t>
            </a:r>
            <a:r>
              <a:rPr lang="en-US" sz="3200" dirty="0"/>
              <a:t>a </a:t>
            </a:r>
            <a:r>
              <a:rPr lang="en-US" sz="3200" dirty="0" smtClean="0"/>
              <a:t>low </a:t>
            </a:r>
            <a:r>
              <a:rPr lang="en-US" sz="3200" dirty="0"/>
              <a:t>risk for developing </a:t>
            </a:r>
            <a:r>
              <a:rPr lang="en-US" sz="3200" dirty="0" smtClean="0"/>
              <a:t>problem</a:t>
            </a:r>
            <a:endParaRPr lang="en-US" sz="3200" dirty="0"/>
          </a:p>
          <a:p>
            <a:pPr lvl="2">
              <a:lnSpc>
                <a:spcPct val="90000"/>
              </a:lnSpc>
              <a:buFont typeface="Wingdings" pitchFamily="2" charset="2"/>
              <a:buChar char="Ø"/>
            </a:pPr>
            <a:r>
              <a:rPr lang="en-US" sz="3200" dirty="0" smtClean="0"/>
              <a:t>Evidence can come from longitudinal </a:t>
            </a:r>
            <a:r>
              <a:rPr lang="en-US" sz="3200" dirty="0"/>
              <a:t>cohort </a:t>
            </a:r>
            <a:r>
              <a:rPr lang="en-US" sz="3200" dirty="0" smtClean="0"/>
              <a:t>designs</a:t>
            </a:r>
            <a:endParaRPr lang="en-US" sz="3200" dirty="0"/>
          </a:p>
        </p:txBody>
      </p:sp>
      <p:sp>
        <p:nvSpPr>
          <p:cNvPr id="29698" name="Rectangle 2"/>
          <p:cNvSpPr>
            <a:spLocks noGrp="1" noChangeArrowheads="1"/>
          </p:cNvSpPr>
          <p:nvPr>
            <p:ph type="title"/>
          </p:nvPr>
        </p:nvSpPr>
        <p:spPr>
          <a:xfrm>
            <a:off x="457200" y="274638"/>
            <a:ext cx="8229600" cy="868362"/>
          </a:xfrm>
        </p:spPr>
        <p:txBody>
          <a:bodyPr>
            <a:noAutofit/>
          </a:bodyPr>
          <a:lstStyle/>
          <a:p>
            <a:r>
              <a:rPr lang="en-US" sz="3200" b="1" dirty="0"/>
              <a:t>Risk </a:t>
            </a:r>
            <a:r>
              <a:rPr lang="en-US" sz="3200" b="1" dirty="0" smtClean="0"/>
              <a:t>Assessment </a:t>
            </a:r>
            <a:r>
              <a:rPr lang="en-US" sz="3200" dirty="0" smtClean="0"/>
              <a:t> &amp;</a:t>
            </a:r>
            <a:r>
              <a:rPr lang="en-US" sz="3200" b="1" dirty="0" smtClean="0"/>
              <a:t> </a:t>
            </a:r>
            <a:r>
              <a:rPr lang="en-US" sz="3200" dirty="0" smtClean="0"/>
              <a:t>L</a:t>
            </a:r>
            <a:r>
              <a:rPr lang="en-US" sz="3200" b="1" dirty="0" smtClean="0"/>
              <a:t>ikely-outcome (prognosis) </a:t>
            </a:r>
            <a:r>
              <a:rPr lang="en-US" sz="3200" dirty="0"/>
              <a:t>Q</a:t>
            </a:r>
            <a:r>
              <a:rPr lang="en-US" sz="3200" b="1" dirty="0" smtClean="0"/>
              <a:t>uestions</a:t>
            </a:r>
            <a:endParaRPr lang="en-US" sz="3200" b="1" dirty="0"/>
          </a:p>
        </p:txBody>
      </p:sp>
    </p:spTree>
    <p:extLst>
      <p:ext uri="{BB962C8B-B14F-4D97-AF65-F5344CB8AC3E}">
        <p14:creationId xmlns:p14="http://schemas.microsoft.com/office/powerpoint/2010/main" val="30656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969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969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9699">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969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969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8"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3" name="Rectangle 3"/>
          <p:cNvSpPr>
            <a:spLocks noGrp="1" noChangeArrowheads="1"/>
          </p:cNvSpPr>
          <p:nvPr>
            <p:ph idx="1"/>
          </p:nvPr>
        </p:nvSpPr>
        <p:spPr>
          <a:xfrm>
            <a:off x="457200" y="685800"/>
            <a:ext cx="8229600" cy="5791200"/>
          </a:xfrm>
        </p:spPr>
        <p:txBody>
          <a:bodyPr>
            <a:noAutofit/>
          </a:bodyPr>
          <a:lstStyle/>
          <a:p>
            <a:pPr>
              <a:lnSpc>
                <a:spcPct val="80000"/>
              </a:lnSpc>
              <a:buFont typeface="Wingdings" pitchFamily="2" charset="2"/>
              <a:buChar char="Ø"/>
            </a:pPr>
            <a:r>
              <a:rPr lang="en-US" sz="2800" dirty="0" smtClean="0"/>
              <a:t>Practitioners may </a:t>
            </a:r>
            <a:r>
              <a:rPr lang="en-US" sz="2800" dirty="0"/>
              <a:t>encounter social problems in their practice that could have been prevented </a:t>
            </a:r>
            <a:r>
              <a:rPr lang="en-US" sz="2800" dirty="0" smtClean="0"/>
              <a:t>if </a:t>
            </a:r>
            <a:r>
              <a:rPr lang="en-US" sz="2800" dirty="0"/>
              <a:t>early signs had been measured &amp;</a:t>
            </a:r>
            <a:r>
              <a:rPr lang="en-US" sz="2800" dirty="0" smtClean="0"/>
              <a:t> </a:t>
            </a:r>
            <a:r>
              <a:rPr lang="en-US" sz="2800" dirty="0"/>
              <a:t>action </a:t>
            </a:r>
            <a:r>
              <a:rPr lang="en-US" sz="2800" dirty="0" smtClean="0"/>
              <a:t>taken</a:t>
            </a:r>
            <a:endParaRPr lang="en-US" sz="2800" dirty="0"/>
          </a:p>
          <a:p>
            <a:pPr lvl="1">
              <a:lnSpc>
                <a:spcPct val="80000"/>
              </a:lnSpc>
              <a:buFont typeface="Wingdings" pitchFamily="2" charset="2"/>
              <a:buChar char="Ø"/>
            </a:pPr>
            <a:r>
              <a:rPr lang="en-US" sz="2800" dirty="0"/>
              <a:t>In these circumstances </a:t>
            </a:r>
            <a:r>
              <a:rPr lang="en-US" sz="2800" dirty="0" smtClean="0"/>
              <a:t>can ask </a:t>
            </a:r>
            <a:r>
              <a:rPr lang="en-US" sz="2800" dirty="0"/>
              <a:t>about what </a:t>
            </a:r>
            <a:r>
              <a:rPr lang="en-US" sz="2800" dirty="0" smtClean="0"/>
              <a:t>available screening </a:t>
            </a:r>
            <a:r>
              <a:rPr lang="en-US" sz="2800" dirty="0"/>
              <a:t>measures </a:t>
            </a:r>
            <a:r>
              <a:rPr lang="en-US" sz="2800" dirty="0" smtClean="0"/>
              <a:t>for detecting </a:t>
            </a:r>
            <a:r>
              <a:rPr lang="en-US" sz="2800" dirty="0"/>
              <a:t>early manifestations of social problems or early warning </a:t>
            </a:r>
            <a:r>
              <a:rPr lang="en-US" sz="2800" dirty="0" smtClean="0"/>
              <a:t>signs</a:t>
            </a:r>
            <a:endParaRPr lang="en-US" sz="2800" dirty="0"/>
          </a:p>
          <a:p>
            <a:pPr lvl="2">
              <a:lnSpc>
                <a:spcPct val="80000"/>
              </a:lnSpc>
              <a:buFont typeface="Wingdings" pitchFamily="2" charset="2"/>
              <a:buChar char="Ø"/>
            </a:pPr>
            <a:r>
              <a:rPr lang="en-US" sz="2800" dirty="0" smtClean="0"/>
              <a:t>Evidence can </a:t>
            </a:r>
            <a:r>
              <a:rPr lang="en-US" sz="2800" dirty="0"/>
              <a:t>come from cross-section surveys involving large </a:t>
            </a:r>
            <a:r>
              <a:rPr lang="en-US" sz="2800" dirty="0" smtClean="0"/>
              <a:t>populations</a:t>
            </a:r>
            <a:endParaRPr lang="en-US" sz="2800" dirty="0"/>
          </a:p>
          <a:p>
            <a:pPr>
              <a:lnSpc>
                <a:spcPct val="80000"/>
              </a:lnSpc>
              <a:buFont typeface="Wingdings" pitchFamily="2" charset="2"/>
              <a:buChar char="Ø"/>
            </a:pPr>
            <a:r>
              <a:rPr lang="en-US" sz="2800" dirty="0"/>
              <a:t>Prevention questions can ask </a:t>
            </a:r>
            <a:r>
              <a:rPr lang="en-US" sz="2800" dirty="0" smtClean="0"/>
              <a:t>about </a:t>
            </a:r>
            <a:r>
              <a:rPr lang="en-US" sz="2800" dirty="0"/>
              <a:t>outcomes of alternative prevention </a:t>
            </a:r>
            <a:r>
              <a:rPr lang="en-US" sz="2800" dirty="0" smtClean="0"/>
              <a:t>interventions</a:t>
            </a:r>
          </a:p>
          <a:p>
            <a:pPr lvl="2">
              <a:lnSpc>
                <a:spcPct val="80000"/>
              </a:lnSpc>
              <a:buFont typeface="Wingdings" pitchFamily="2" charset="2"/>
              <a:buChar char="Ø"/>
            </a:pPr>
            <a:r>
              <a:rPr lang="en-US" sz="2800" dirty="0" smtClean="0"/>
              <a:t>Hierarchy of evidence for effectiveness questions applies to such prevention questions with preference for </a:t>
            </a:r>
            <a:r>
              <a:rPr lang="en-US" sz="2800" dirty="0" err="1" smtClean="0"/>
              <a:t>RCTs</a:t>
            </a:r>
            <a:endParaRPr lang="en-US" sz="2800" dirty="0"/>
          </a:p>
        </p:txBody>
      </p:sp>
      <p:sp>
        <p:nvSpPr>
          <p:cNvPr id="30722" name="Rectangle 2"/>
          <p:cNvSpPr>
            <a:spLocks noGrp="1" noChangeArrowheads="1"/>
          </p:cNvSpPr>
          <p:nvPr>
            <p:ph type="title"/>
          </p:nvPr>
        </p:nvSpPr>
        <p:spPr>
          <a:xfrm>
            <a:off x="457200" y="274638"/>
            <a:ext cx="8229600" cy="411162"/>
          </a:xfrm>
        </p:spPr>
        <p:txBody>
          <a:bodyPr>
            <a:normAutofit fontScale="90000"/>
          </a:bodyPr>
          <a:lstStyle/>
          <a:p>
            <a:r>
              <a:rPr lang="en-US" b="1" dirty="0"/>
              <a:t>Prevention </a:t>
            </a:r>
            <a:r>
              <a:rPr lang="en-US" b="1" dirty="0" smtClean="0"/>
              <a:t>Questions</a:t>
            </a:r>
            <a:endParaRPr lang="en-US" b="1" dirty="0"/>
          </a:p>
        </p:txBody>
      </p:sp>
    </p:spTree>
    <p:extLst>
      <p:ext uri="{BB962C8B-B14F-4D97-AF65-F5344CB8AC3E}">
        <p14:creationId xmlns:p14="http://schemas.microsoft.com/office/powerpoint/2010/main" val="2033393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072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72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072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072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072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dirty="0"/>
          </a:p>
        </p:txBody>
      </p:sp>
      <p:sp>
        <p:nvSpPr>
          <p:cNvPr id="3" name="Title 2"/>
          <p:cNvSpPr>
            <a:spLocks noGrp="1"/>
          </p:cNvSpPr>
          <p:nvPr>
            <p:ph type="title"/>
          </p:nvPr>
        </p:nvSpPr>
        <p:spPr>
          <a:xfrm>
            <a:off x="457200" y="274638"/>
            <a:ext cx="8229600" cy="5059362"/>
          </a:xfrm>
        </p:spPr>
        <p:txBody>
          <a:bodyPr>
            <a:normAutofit/>
          </a:bodyPr>
          <a:lstStyle/>
          <a:p>
            <a:pPr algn="ctr"/>
            <a:r>
              <a:rPr lang="en-US" dirty="0" smtClean="0"/>
              <a:t>Many Evidence Reviews Are Available</a:t>
            </a:r>
            <a:endParaRPr lang="en-US" dirty="0"/>
          </a:p>
        </p:txBody>
      </p:sp>
    </p:spTree>
    <p:extLst>
      <p:ext uri="{BB962C8B-B14F-4D97-AF65-F5344CB8AC3E}">
        <p14:creationId xmlns:p14="http://schemas.microsoft.com/office/powerpoint/2010/main" val="73520831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pPr>
              <a:buFont typeface="Wingdings" pitchFamily="2" charset="2"/>
              <a:buChar char="Ø"/>
            </a:pPr>
            <a:r>
              <a:rPr lang="en-US" sz="2400" dirty="0" smtClean="0"/>
              <a:t>Since 1970 many reviews of research findings about social work intervention outcomes</a:t>
            </a:r>
          </a:p>
          <a:p>
            <a:pPr lvl="1">
              <a:buFont typeface="Wingdings" pitchFamily="2" charset="2"/>
              <a:buChar char="Ø"/>
            </a:pPr>
            <a:r>
              <a:rPr lang="en-US" sz="2400" dirty="0" smtClean="0"/>
              <a:t>Narrative reviews</a:t>
            </a:r>
          </a:p>
          <a:p>
            <a:pPr lvl="1">
              <a:buFont typeface="Wingdings" pitchFamily="2" charset="2"/>
              <a:buChar char="Ø"/>
            </a:pPr>
            <a:r>
              <a:rPr lang="en-US" sz="2400" dirty="0" smtClean="0"/>
              <a:t>Systematic reviews </a:t>
            </a:r>
            <a:r>
              <a:rPr lang="en-US" sz="2400" dirty="0"/>
              <a:t>including </a:t>
            </a:r>
            <a:r>
              <a:rPr lang="en-US" sz="2400" dirty="0" smtClean="0"/>
              <a:t>meta-analyses</a:t>
            </a:r>
          </a:p>
          <a:p>
            <a:pPr>
              <a:buFont typeface="Wingdings" pitchFamily="2" charset="2"/>
              <a:buChar char="Ø"/>
            </a:pPr>
            <a:r>
              <a:rPr lang="en-US" sz="2400" dirty="0" smtClean="0"/>
              <a:t>Since mid-1990’s many groups have conducted reviews &amp; GRADED the quality, strength, &amp; relevance of evidence</a:t>
            </a:r>
          </a:p>
          <a:p>
            <a:pPr lvl="1">
              <a:buFont typeface="Wingdings" pitchFamily="2" charset="2"/>
              <a:buChar char="Ø"/>
            </a:pPr>
            <a:r>
              <a:rPr lang="en-US" sz="2400" dirty="0" smtClean="0"/>
              <a:t>These groups have graded, classified, and labeled interventions based on evidence &amp; other factors</a:t>
            </a:r>
          </a:p>
          <a:p>
            <a:pPr>
              <a:buFont typeface="Wingdings" pitchFamily="2" charset="2"/>
              <a:buChar char="Ø"/>
            </a:pPr>
            <a:r>
              <a:rPr lang="en-US" sz="2400" dirty="0" smtClean="0"/>
              <a:t>These reviews &amp; grading systems make ACQUIRING evidence feasible for EBP practitioners</a:t>
            </a:r>
          </a:p>
          <a:p>
            <a:pPr lvl="1"/>
            <a:endParaRPr lang="en-US" dirty="0"/>
          </a:p>
        </p:txBody>
      </p:sp>
      <p:sp>
        <p:nvSpPr>
          <p:cNvPr id="3" name="Title 2"/>
          <p:cNvSpPr>
            <a:spLocks noGrp="1"/>
          </p:cNvSpPr>
          <p:nvPr>
            <p:ph type="title"/>
          </p:nvPr>
        </p:nvSpPr>
        <p:spPr>
          <a:xfrm>
            <a:off x="457200" y="274638"/>
            <a:ext cx="8229600" cy="944562"/>
          </a:xfrm>
        </p:spPr>
        <p:txBody>
          <a:bodyPr>
            <a:normAutofit fontScale="90000"/>
          </a:bodyPr>
          <a:lstStyle/>
          <a:p>
            <a:r>
              <a:rPr lang="en-US" sz="2800" dirty="0" smtClean="0"/>
              <a:t>Many Online Evidence Reviews Available to Make Evidence Searches Efficient</a:t>
            </a:r>
            <a:endParaRPr lang="en-US" sz="2800" dirty="0"/>
          </a:p>
        </p:txBody>
      </p:sp>
    </p:spTree>
    <p:extLst>
      <p:ext uri="{BB962C8B-B14F-4D97-AF65-F5344CB8AC3E}">
        <p14:creationId xmlns:p14="http://schemas.microsoft.com/office/powerpoint/2010/main" val="1225640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5486400"/>
            <a:ext cx="8229600" cy="520891"/>
          </a:xfrm>
        </p:spPr>
        <p:txBody>
          <a:bodyPr/>
          <a:lstStyle/>
          <a:p>
            <a:endParaRPr lang="en-US" dirty="0"/>
          </a:p>
        </p:txBody>
      </p:sp>
      <p:sp>
        <p:nvSpPr>
          <p:cNvPr id="3" name="Title 2"/>
          <p:cNvSpPr>
            <a:spLocks noGrp="1"/>
          </p:cNvSpPr>
          <p:nvPr>
            <p:ph type="title"/>
          </p:nvPr>
        </p:nvSpPr>
        <p:spPr>
          <a:xfrm>
            <a:off x="457200" y="274638"/>
            <a:ext cx="8229600" cy="4449762"/>
          </a:xfrm>
        </p:spPr>
        <p:txBody>
          <a:bodyPr/>
          <a:lstStyle/>
          <a:p>
            <a:pPr algn="ctr"/>
            <a:r>
              <a:rPr lang="en-US" dirty="0" smtClean="0"/>
              <a:t>Examples</a:t>
            </a:r>
            <a:endParaRPr lang="en-US" dirty="0"/>
          </a:p>
        </p:txBody>
      </p:sp>
    </p:spTree>
    <p:extLst>
      <p:ext uri="{BB962C8B-B14F-4D97-AF65-F5344CB8AC3E}">
        <p14:creationId xmlns:p14="http://schemas.microsoft.com/office/powerpoint/2010/main" val="2819333609"/>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5181600"/>
          </a:xfrm>
        </p:spPr>
        <p:txBody>
          <a:bodyPr>
            <a:normAutofit/>
          </a:bodyPr>
          <a:lstStyle/>
          <a:p>
            <a:pPr>
              <a:buFont typeface="Wingdings" pitchFamily="2" charset="2"/>
              <a:buChar char="Ø"/>
            </a:pPr>
            <a:r>
              <a:rPr lang="en-US" sz="2400" b="1" dirty="0">
                <a:hlinkClick r:id="rId3" action="ppaction://hlinkfile"/>
              </a:rPr>
              <a:t>Scientific Rating Scale</a:t>
            </a:r>
            <a:endParaRPr lang="en-US" sz="2400" b="1" dirty="0"/>
          </a:p>
          <a:p>
            <a:pPr lvl="1">
              <a:buFont typeface="Wingdings" pitchFamily="2" charset="2"/>
              <a:buChar char="Ø"/>
            </a:pPr>
            <a:r>
              <a:rPr lang="en-US" sz="2400" dirty="0"/>
              <a:t>This scale </a:t>
            </a:r>
            <a:r>
              <a:rPr lang="en-US" sz="2400" dirty="0" smtClean="0"/>
              <a:t>rates </a:t>
            </a:r>
            <a:r>
              <a:rPr lang="en-US" sz="2400" dirty="0"/>
              <a:t>strength of </a:t>
            </a:r>
            <a:r>
              <a:rPr lang="en-US" sz="2400" dirty="0" smtClean="0"/>
              <a:t> research evidence supporting </a:t>
            </a:r>
            <a:r>
              <a:rPr lang="en-US" sz="2400" dirty="0"/>
              <a:t>the </a:t>
            </a:r>
            <a:r>
              <a:rPr lang="en-US" sz="2400" dirty="0" smtClean="0"/>
              <a:t>practice</a:t>
            </a:r>
          </a:p>
          <a:p>
            <a:pPr>
              <a:buFont typeface="Wingdings" pitchFamily="2" charset="2"/>
              <a:buChar char="Ø"/>
            </a:pPr>
            <a:r>
              <a:rPr lang="en-US" sz="2400" b="1" dirty="0" smtClean="0">
                <a:hlinkClick r:id="rId4" action="ppaction://hlinkfile"/>
              </a:rPr>
              <a:t>Child </a:t>
            </a:r>
            <a:r>
              <a:rPr lang="en-US" sz="2400" b="1" dirty="0">
                <a:hlinkClick r:id="rId4" action="ppaction://hlinkfile"/>
              </a:rPr>
              <a:t>Welfare Relevance Rating Scale</a:t>
            </a:r>
            <a:endParaRPr lang="en-US" sz="2400" b="1" dirty="0"/>
          </a:p>
          <a:p>
            <a:pPr lvl="1">
              <a:buFont typeface="Wingdings" pitchFamily="2" charset="2"/>
              <a:buChar char="Ø"/>
            </a:pPr>
            <a:r>
              <a:rPr lang="en-US" sz="2400" dirty="0" smtClean="0"/>
              <a:t>This scale rates </a:t>
            </a:r>
            <a:r>
              <a:rPr lang="en-US" sz="2400" dirty="0"/>
              <a:t>degree to </a:t>
            </a:r>
            <a:r>
              <a:rPr lang="en-US" sz="2400" dirty="0" smtClean="0"/>
              <a:t>which </a:t>
            </a:r>
            <a:r>
              <a:rPr lang="en-US" sz="2400" dirty="0"/>
              <a:t>program or model was designed for families served within </a:t>
            </a:r>
            <a:r>
              <a:rPr lang="en-US" sz="2400" dirty="0" smtClean="0"/>
              <a:t>child </a:t>
            </a:r>
            <a:r>
              <a:rPr lang="en-US" sz="2400" dirty="0"/>
              <a:t>welfare </a:t>
            </a:r>
            <a:r>
              <a:rPr lang="en-US" sz="2400" dirty="0" smtClean="0"/>
              <a:t>system</a:t>
            </a:r>
          </a:p>
          <a:p>
            <a:pPr lvl="2">
              <a:buFont typeface="Wingdings" pitchFamily="2" charset="2"/>
              <a:buChar char="Ø"/>
            </a:pPr>
            <a:r>
              <a:rPr lang="en-US" sz="2400" dirty="0"/>
              <a:t>N</a:t>
            </a:r>
            <a:r>
              <a:rPr lang="en-US" sz="2400" dirty="0" smtClean="0"/>
              <a:t>eeded </a:t>
            </a:r>
            <a:r>
              <a:rPr lang="en-US" sz="2400" dirty="0"/>
              <a:t>as some well-researched practices may never have been intended for child welfare applications </a:t>
            </a:r>
            <a:r>
              <a:rPr lang="en-US" sz="2400" dirty="0" smtClean="0"/>
              <a:t>&amp; </a:t>
            </a:r>
            <a:r>
              <a:rPr lang="en-US" sz="2400" dirty="0"/>
              <a:t>research upon which the scientific rating is made, may have little relevance to child welfare </a:t>
            </a:r>
            <a:r>
              <a:rPr lang="en-US" sz="2400" dirty="0" smtClean="0"/>
              <a:t>environments </a:t>
            </a:r>
            <a:endParaRPr lang="en-US" sz="2400" dirty="0"/>
          </a:p>
        </p:txBody>
      </p:sp>
      <p:sp>
        <p:nvSpPr>
          <p:cNvPr id="3" name="Title 2"/>
          <p:cNvSpPr>
            <a:spLocks noGrp="1"/>
          </p:cNvSpPr>
          <p:nvPr>
            <p:ph type="title"/>
          </p:nvPr>
        </p:nvSpPr>
        <p:spPr>
          <a:xfrm>
            <a:off x="457200" y="274638"/>
            <a:ext cx="8229600" cy="868362"/>
          </a:xfrm>
        </p:spPr>
        <p:txBody>
          <a:bodyPr>
            <a:noAutofit/>
          </a:bodyPr>
          <a:lstStyle/>
          <a:p>
            <a:r>
              <a:rPr lang="en-US" sz="3200" dirty="0"/>
              <a:t>California Evidence-Based Clearinghouse for Child Welfare (CEBC)</a:t>
            </a:r>
          </a:p>
        </p:txBody>
      </p:sp>
    </p:spTree>
    <p:extLst>
      <p:ext uri="{BB962C8B-B14F-4D97-AF65-F5344CB8AC3E}">
        <p14:creationId xmlns:p14="http://schemas.microsoft.com/office/powerpoint/2010/main" val="509758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2579" name="Rectangle 3"/>
          <p:cNvSpPr>
            <a:spLocks noGrp="1" noChangeArrowheads="1"/>
          </p:cNvSpPr>
          <p:nvPr>
            <p:ph idx="1"/>
          </p:nvPr>
        </p:nvSpPr>
        <p:spPr/>
        <p:txBody>
          <a:bodyPr/>
          <a:lstStyle/>
          <a:p>
            <a:r>
              <a:rPr lang="en-US" dirty="0"/>
              <a:t>For children with mental health problems is it best to:</a:t>
            </a:r>
          </a:p>
          <a:p>
            <a:pPr lvl="1"/>
            <a:r>
              <a:rPr lang="en-US" dirty="0"/>
              <a:t>provide remedial treatment services in residential treatment facilities</a:t>
            </a:r>
          </a:p>
          <a:p>
            <a:pPr lvl="1"/>
            <a:r>
              <a:rPr lang="en-US" dirty="0"/>
              <a:t>Or</a:t>
            </a:r>
          </a:p>
          <a:p>
            <a:pPr lvl="1"/>
            <a:r>
              <a:rPr lang="en-US" dirty="0"/>
              <a:t>in community-based programs that allow children to remain at home?</a:t>
            </a:r>
          </a:p>
        </p:txBody>
      </p:sp>
      <p:sp>
        <p:nvSpPr>
          <p:cNvPr id="152578" name="Rectangle 2"/>
          <p:cNvSpPr>
            <a:spLocks noGrp="1" noChangeArrowheads="1"/>
          </p:cNvSpPr>
          <p:nvPr>
            <p:ph type="title"/>
          </p:nvPr>
        </p:nvSpPr>
        <p:spPr/>
        <p:txBody>
          <a:bodyPr>
            <a:normAutofit fontScale="90000"/>
          </a:bodyPr>
          <a:lstStyle/>
          <a:p>
            <a:r>
              <a:rPr lang="en-US" sz="4000" b="1" i="1" dirty="0"/>
              <a:t>An </a:t>
            </a:r>
            <a:r>
              <a:rPr lang="en-US" sz="4000" b="1" i="1" dirty="0" smtClean="0"/>
              <a:t>Evidence-based </a:t>
            </a:r>
            <a:r>
              <a:rPr lang="en-US" sz="4000" i="1" dirty="0"/>
              <a:t>P</a:t>
            </a:r>
            <a:r>
              <a:rPr lang="en-US" sz="4000" b="1" i="1" dirty="0" smtClean="0"/>
              <a:t>olicy Question</a:t>
            </a:r>
            <a:endParaRPr lang="en-US" sz="4000" b="1" i="1" dirty="0"/>
          </a:p>
        </p:txBody>
      </p:sp>
    </p:spTree>
    <p:extLst>
      <p:ext uri="{BB962C8B-B14F-4D97-AF65-F5344CB8AC3E}">
        <p14:creationId xmlns:p14="http://schemas.microsoft.com/office/powerpoint/2010/main" val="199293780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2579">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52579">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52579">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5257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2579" grpId="0" build="p"/>
    </p:bld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600200"/>
            <a:ext cx="8229600" cy="4407091"/>
          </a:xfrm>
        </p:spPr>
        <p:txBody>
          <a:bodyPr>
            <a:normAutofit/>
          </a:bodyPr>
          <a:lstStyle/>
          <a:p>
            <a:r>
              <a:rPr lang="en-US" sz="4000" dirty="0" smtClean="0"/>
              <a:t>Well Supported = 20</a:t>
            </a:r>
          </a:p>
          <a:p>
            <a:r>
              <a:rPr lang="en-US" sz="4000" dirty="0" smtClean="0"/>
              <a:t>Supported = 29</a:t>
            </a:r>
          </a:p>
          <a:p>
            <a:r>
              <a:rPr lang="en-US" sz="4000" dirty="0" smtClean="0"/>
              <a:t>Promising = 64</a:t>
            </a:r>
          </a:p>
          <a:p>
            <a:r>
              <a:rPr lang="en-US" sz="4000" dirty="0" smtClean="0"/>
              <a:t>Evidence fails to demonstrate effect = 1</a:t>
            </a:r>
          </a:p>
          <a:p>
            <a:r>
              <a:rPr lang="en-US" sz="4000" dirty="0" smtClean="0"/>
              <a:t>Concerning practice = 0</a:t>
            </a:r>
            <a:endParaRPr lang="en-US" sz="4000" dirty="0"/>
          </a:p>
        </p:txBody>
      </p:sp>
      <p:sp>
        <p:nvSpPr>
          <p:cNvPr id="3" name="Title 2"/>
          <p:cNvSpPr>
            <a:spLocks noGrp="1"/>
          </p:cNvSpPr>
          <p:nvPr>
            <p:ph type="title"/>
          </p:nvPr>
        </p:nvSpPr>
        <p:spPr/>
        <p:txBody>
          <a:bodyPr>
            <a:noAutofit/>
          </a:bodyPr>
          <a:lstStyle/>
          <a:p>
            <a:r>
              <a:rPr lang="en-US" sz="3200" dirty="0" smtClean="0"/>
              <a:t>CEBC: Numbers of Interventions in Each Rating</a:t>
            </a:r>
            <a:endParaRPr lang="en-US" sz="3200" dirty="0"/>
          </a:p>
        </p:txBody>
      </p:sp>
    </p:spTree>
    <p:extLst>
      <p:ext uri="{BB962C8B-B14F-4D97-AF65-F5344CB8AC3E}">
        <p14:creationId xmlns:p14="http://schemas.microsoft.com/office/powerpoint/2010/main" val="42360420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762000"/>
            <a:ext cx="8229600" cy="5486400"/>
          </a:xfrm>
        </p:spPr>
        <p:txBody>
          <a:bodyPr>
            <a:noAutofit/>
          </a:bodyPr>
          <a:lstStyle/>
          <a:p>
            <a:pPr>
              <a:buFont typeface="Wingdings" pitchFamily="2" charset="2"/>
              <a:buChar char="Ø"/>
            </a:pPr>
            <a:r>
              <a:rPr lang="en-US" sz="2800" dirty="0"/>
              <a:t>C</a:t>
            </a:r>
            <a:r>
              <a:rPr lang="en-US" sz="2800" dirty="0" smtClean="0"/>
              <a:t>lassify </a:t>
            </a:r>
            <a:r>
              <a:rPr lang="en-US" sz="2800" dirty="0"/>
              <a:t>psychotherapies into those for which there </a:t>
            </a:r>
            <a:r>
              <a:rPr lang="en-US" sz="2800" dirty="0" smtClean="0"/>
              <a:t>is:</a:t>
            </a:r>
          </a:p>
          <a:p>
            <a:pPr lvl="1">
              <a:buFont typeface="Wingdings" pitchFamily="2" charset="2"/>
              <a:buChar char="Ø"/>
            </a:pPr>
            <a:r>
              <a:rPr lang="en-US" sz="2800" i="1" dirty="0" smtClean="0"/>
              <a:t>Clear </a:t>
            </a:r>
            <a:r>
              <a:rPr lang="en-US" sz="2800" i="1" dirty="0"/>
              <a:t>evidence of </a:t>
            </a:r>
            <a:r>
              <a:rPr lang="en-US" sz="2800" i="1" dirty="0" smtClean="0"/>
              <a:t>efficacy  = 31 therapies</a:t>
            </a:r>
            <a:endParaRPr lang="en-US" sz="2800" dirty="0"/>
          </a:p>
          <a:p>
            <a:pPr lvl="1">
              <a:buFont typeface="Wingdings" pitchFamily="2" charset="2"/>
              <a:buChar char="Ø"/>
            </a:pPr>
            <a:r>
              <a:rPr lang="en-US" sz="2800" i="1" dirty="0"/>
              <a:t>S</a:t>
            </a:r>
            <a:r>
              <a:rPr lang="en-US" sz="2800" i="1" dirty="0" smtClean="0"/>
              <a:t>ome </a:t>
            </a:r>
            <a:r>
              <a:rPr lang="en-US" sz="2800" i="1" dirty="0"/>
              <a:t>but limited support for </a:t>
            </a:r>
            <a:r>
              <a:rPr lang="en-US" sz="2800" i="1" dirty="0" smtClean="0"/>
              <a:t>efficacy = 25</a:t>
            </a:r>
            <a:endParaRPr lang="en-US" sz="2800" dirty="0"/>
          </a:p>
          <a:p>
            <a:pPr lvl="1">
              <a:buFont typeface="Wingdings" pitchFamily="2" charset="2"/>
              <a:buChar char="Ø"/>
            </a:pPr>
            <a:r>
              <a:rPr lang="en-US" sz="2800" i="1" dirty="0" smtClean="0"/>
              <a:t>less </a:t>
            </a:r>
            <a:r>
              <a:rPr lang="en-US" sz="2800" i="1" dirty="0"/>
              <a:t>than limited </a:t>
            </a:r>
            <a:r>
              <a:rPr lang="en-US" sz="2800" i="1" dirty="0" smtClean="0"/>
              <a:t>support</a:t>
            </a:r>
          </a:p>
          <a:p>
            <a:pPr>
              <a:buFont typeface="Wingdings" pitchFamily="2" charset="2"/>
              <a:buChar char="Ø"/>
            </a:pPr>
            <a:r>
              <a:rPr lang="en-US" sz="2800" i="1" dirty="0" smtClean="0"/>
              <a:t>Criteria</a:t>
            </a:r>
          </a:p>
          <a:p>
            <a:pPr lvl="1">
              <a:buFont typeface="Wingdings" pitchFamily="2" charset="2"/>
              <a:buChar char="Ø"/>
            </a:pPr>
            <a:r>
              <a:rPr lang="en-US" sz="2800" i="1" dirty="0" smtClean="0"/>
              <a:t>Replicated demonstration of superiority to control or 1, high quality RCT</a:t>
            </a:r>
          </a:p>
          <a:p>
            <a:pPr lvl="1">
              <a:buFont typeface="Wingdings" pitchFamily="2" charset="2"/>
              <a:buChar char="Ø"/>
            </a:pPr>
            <a:r>
              <a:rPr lang="en-US" sz="2800" i="1" dirty="0" smtClean="0"/>
              <a:t>Clear description of intervention (e.g., manual)</a:t>
            </a:r>
          </a:p>
          <a:p>
            <a:pPr lvl="1">
              <a:buFont typeface="Wingdings" pitchFamily="2" charset="2"/>
              <a:buChar char="Ø"/>
            </a:pPr>
            <a:r>
              <a:rPr lang="en-US" sz="2800" i="1" dirty="0" smtClean="0"/>
              <a:t>Clear description of client group</a:t>
            </a:r>
          </a:p>
        </p:txBody>
      </p:sp>
      <p:sp>
        <p:nvSpPr>
          <p:cNvPr id="3" name="Title 2"/>
          <p:cNvSpPr>
            <a:spLocks noGrp="1"/>
          </p:cNvSpPr>
          <p:nvPr>
            <p:ph type="title"/>
          </p:nvPr>
        </p:nvSpPr>
        <p:spPr>
          <a:xfrm>
            <a:off x="457200" y="274638"/>
            <a:ext cx="8229600" cy="487362"/>
          </a:xfrm>
        </p:spPr>
        <p:txBody>
          <a:bodyPr>
            <a:normAutofit fontScale="90000"/>
          </a:bodyPr>
          <a:lstStyle/>
          <a:p>
            <a:r>
              <a:rPr lang="en-US" dirty="0" smtClean="0"/>
              <a:t>Roth &amp; </a:t>
            </a:r>
            <a:r>
              <a:rPr lang="en-US" dirty="0" err="1" smtClean="0"/>
              <a:t>Fonagy</a:t>
            </a:r>
            <a:endParaRPr lang="en-US" dirty="0"/>
          </a:p>
        </p:txBody>
      </p:sp>
    </p:spTree>
    <p:extLst>
      <p:ext uri="{BB962C8B-B14F-4D97-AF65-F5344CB8AC3E}">
        <p14:creationId xmlns:p14="http://schemas.microsoft.com/office/powerpoint/2010/main" val="42685326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828800"/>
            <a:ext cx="8229600" cy="4178491"/>
          </a:xfrm>
        </p:spPr>
        <p:txBody>
          <a:bodyPr>
            <a:normAutofit/>
          </a:bodyPr>
          <a:lstStyle/>
          <a:p>
            <a:pPr>
              <a:buFont typeface="Wingdings" pitchFamily="2" charset="2"/>
              <a:buChar char="Ø"/>
            </a:pPr>
            <a:r>
              <a:rPr lang="en-US" sz="4000" dirty="0" smtClean="0"/>
              <a:t>Robert </a:t>
            </a:r>
            <a:r>
              <a:rPr lang="en-US" sz="4000" dirty="0"/>
              <a:t>Wood Johnson Foundation consensus </a:t>
            </a:r>
            <a:r>
              <a:rPr lang="en-US" sz="4000" dirty="0" smtClean="0"/>
              <a:t>panel</a:t>
            </a:r>
          </a:p>
          <a:p>
            <a:pPr lvl="1">
              <a:buFont typeface="Wingdings" pitchFamily="2" charset="2"/>
              <a:buChar char="Ø"/>
            </a:pPr>
            <a:r>
              <a:rPr lang="en-US" sz="4000" dirty="0" smtClean="0"/>
              <a:t>Identified 5 </a:t>
            </a:r>
            <a:r>
              <a:rPr lang="en-US" sz="4000" dirty="0"/>
              <a:t>evidence-based psychosocial </a:t>
            </a:r>
            <a:r>
              <a:rPr lang="en-US" sz="4000" dirty="0" smtClean="0"/>
              <a:t>practices</a:t>
            </a:r>
          </a:p>
          <a:p>
            <a:pPr lvl="2">
              <a:buFont typeface="Wingdings" pitchFamily="2" charset="2"/>
              <a:buChar char="Ø"/>
            </a:pPr>
            <a:r>
              <a:rPr lang="en-US" sz="4000" dirty="0" smtClean="0"/>
              <a:t>for </a:t>
            </a:r>
            <a:r>
              <a:rPr lang="en-US" sz="4000" dirty="0"/>
              <a:t>treatment of persons with severe mental </a:t>
            </a:r>
            <a:r>
              <a:rPr lang="en-US" sz="4000" dirty="0" smtClean="0"/>
              <a:t>illness</a:t>
            </a:r>
            <a:endParaRPr lang="en-US" sz="4000" dirty="0"/>
          </a:p>
        </p:txBody>
      </p:sp>
      <p:sp>
        <p:nvSpPr>
          <p:cNvPr id="3" name="Title 2"/>
          <p:cNvSpPr>
            <a:spLocks noGrp="1"/>
          </p:cNvSpPr>
          <p:nvPr>
            <p:ph type="title"/>
          </p:nvPr>
        </p:nvSpPr>
        <p:spPr/>
        <p:txBody>
          <a:bodyPr>
            <a:noAutofit/>
          </a:bodyPr>
          <a:lstStyle/>
          <a:p>
            <a:pPr algn="ctr"/>
            <a:r>
              <a:rPr lang="en-US" sz="4400" dirty="0"/>
              <a:t>EBP for </a:t>
            </a:r>
            <a:r>
              <a:rPr lang="en-US" sz="4400" dirty="0" smtClean="0"/>
              <a:t>Persons </a:t>
            </a:r>
            <a:r>
              <a:rPr lang="en-US" sz="4400" dirty="0"/>
              <a:t>with S</a:t>
            </a:r>
            <a:r>
              <a:rPr lang="en-US" sz="4400" dirty="0" smtClean="0"/>
              <a:t>evere </a:t>
            </a:r>
            <a:r>
              <a:rPr lang="en-US" sz="4400" dirty="0"/>
              <a:t>M</a:t>
            </a:r>
            <a:r>
              <a:rPr lang="en-US" sz="4400" dirty="0" smtClean="0"/>
              <a:t>ental Illness</a:t>
            </a:r>
            <a:endParaRPr lang="en-US" sz="4400" dirty="0"/>
          </a:p>
        </p:txBody>
      </p:sp>
    </p:spTree>
    <p:extLst>
      <p:ext uri="{BB962C8B-B14F-4D97-AF65-F5344CB8AC3E}">
        <p14:creationId xmlns:p14="http://schemas.microsoft.com/office/powerpoint/2010/main" val="3863380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8" name="Rectangle 4"/>
          <p:cNvSpPr>
            <a:spLocks noGrp="1" noChangeArrowheads="1"/>
          </p:cNvSpPr>
          <p:nvPr>
            <p:ph type="ctrTitle"/>
          </p:nvPr>
        </p:nvSpPr>
        <p:spPr/>
        <p:txBody>
          <a:bodyPr>
            <a:normAutofit fontScale="90000"/>
          </a:bodyPr>
          <a:lstStyle/>
          <a:p>
            <a:r>
              <a:rPr lang="en-US" sz="4000"/>
              <a:t>Assertive community treatment (ACT)</a:t>
            </a:r>
            <a:br>
              <a:rPr lang="en-US" sz="4000"/>
            </a:br>
            <a:endParaRPr lang="en-US" sz="4000"/>
          </a:p>
        </p:txBody>
      </p:sp>
      <p:sp>
        <p:nvSpPr>
          <p:cNvPr id="210947" name="Rectangle 3"/>
          <p:cNvSpPr>
            <a:spLocks noGrp="1" noChangeArrowheads="1"/>
          </p:cNvSpPr>
          <p:nvPr>
            <p:ph type="subTitle" idx="1"/>
          </p:nvPr>
        </p:nvSpPr>
        <p:spPr/>
        <p:txBody>
          <a:bodyPr>
            <a:normAutofit/>
          </a:bodyPr>
          <a:lstStyle/>
          <a:p>
            <a:pPr lvl="1"/>
            <a:r>
              <a:rPr lang="en-US"/>
              <a:t>A form of intensive, social and medical, team based case management</a:t>
            </a:r>
          </a:p>
        </p:txBody>
      </p:sp>
    </p:spTree>
    <p:extLst>
      <p:ext uri="{BB962C8B-B14F-4D97-AF65-F5344CB8AC3E}">
        <p14:creationId xmlns:p14="http://schemas.microsoft.com/office/powerpoint/2010/main" val="3788707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7" name="Rectangle 7"/>
          <p:cNvSpPr>
            <a:spLocks noGrp="1" noChangeArrowheads="1"/>
          </p:cNvSpPr>
          <p:nvPr>
            <p:ph type="ctrTitle"/>
          </p:nvPr>
        </p:nvSpPr>
        <p:spPr/>
        <p:txBody>
          <a:bodyPr/>
          <a:lstStyle/>
          <a:p>
            <a:r>
              <a:rPr lang="en-US"/>
              <a:t>Supported employment</a:t>
            </a:r>
            <a:br>
              <a:rPr lang="en-US"/>
            </a:br>
            <a:endParaRPr lang="en-US"/>
          </a:p>
        </p:txBody>
      </p:sp>
      <p:sp>
        <p:nvSpPr>
          <p:cNvPr id="128003" name="Rectangle 3"/>
          <p:cNvSpPr>
            <a:spLocks noGrp="1" noChangeArrowheads="1"/>
          </p:cNvSpPr>
          <p:nvPr>
            <p:ph type="subTitle" idx="1"/>
          </p:nvPr>
        </p:nvSpPr>
        <p:spPr/>
        <p:txBody>
          <a:bodyPr>
            <a:normAutofit fontScale="92500" lnSpcReduction="20000"/>
          </a:bodyPr>
          <a:lstStyle/>
          <a:p>
            <a:pPr lvl="1"/>
            <a:r>
              <a:rPr lang="en-US" sz="2400"/>
              <a:t>Providing job and social supports to help individuals obtain and retain jobs in real-world work environments rather than in sheltered work environments.</a:t>
            </a:r>
          </a:p>
          <a:p>
            <a:endParaRPr lang="en-US" sz="2800"/>
          </a:p>
        </p:txBody>
      </p:sp>
    </p:spTree>
    <p:extLst>
      <p:ext uri="{BB962C8B-B14F-4D97-AF65-F5344CB8AC3E}">
        <p14:creationId xmlns:p14="http://schemas.microsoft.com/office/powerpoint/2010/main" val="11755278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Grp="1" noChangeArrowheads="1"/>
          </p:cNvSpPr>
          <p:nvPr>
            <p:ph type="ctrTitle"/>
          </p:nvPr>
        </p:nvSpPr>
        <p:spPr/>
        <p:txBody>
          <a:bodyPr/>
          <a:lstStyle/>
          <a:p>
            <a:r>
              <a:rPr lang="en-US"/>
              <a:t>Family psycho-education</a:t>
            </a:r>
          </a:p>
        </p:txBody>
      </p:sp>
      <p:sp>
        <p:nvSpPr>
          <p:cNvPr id="130051" name="Rectangle 3"/>
          <p:cNvSpPr>
            <a:spLocks noGrp="1" noChangeArrowheads="1"/>
          </p:cNvSpPr>
          <p:nvPr>
            <p:ph type="subTitle" idx="1"/>
          </p:nvPr>
        </p:nvSpPr>
        <p:spPr/>
        <p:txBody>
          <a:bodyPr/>
          <a:lstStyle/>
          <a:p>
            <a:pPr lvl="1"/>
            <a:r>
              <a:rPr lang="en-US"/>
              <a:t>Teaching families about the illness, treatments, options, and how to manage and provide support.</a:t>
            </a:r>
          </a:p>
        </p:txBody>
      </p:sp>
    </p:spTree>
    <p:extLst>
      <p:ext uri="{BB962C8B-B14F-4D97-AF65-F5344CB8AC3E}">
        <p14:creationId xmlns:p14="http://schemas.microsoft.com/office/powerpoint/2010/main" val="2609324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100" name="Rectangle 4"/>
          <p:cNvSpPr>
            <a:spLocks noGrp="1" noChangeArrowheads="1"/>
          </p:cNvSpPr>
          <p:nvPr>
            <p:ph type="ctrTitle"/>
          </p:nvPr>
        </p:nvSpPr>
        <p:spPr/>
        <p:txBody>
          <a:bodyPr/>
          <a:lstStyle/>
          <a:p>
            <a:r>
              <a:rPr lang="en-US"/>
              <a:t>Skills training and illness self-management</a:t>
            </a:r>
          </a:p>
        </p:txBody>
      </p:sp>
      <p:sp>
        <p:nvSpPr>
          <p:cNvPr id="132099" name="Rectangle 3"/>
          <p:cNvSpPr>
            <a:spLocks noGrp="1" noChangeArrowheads="1"/>
          </p:cNvSpPr>
          <p:nvPr>
            <p:ph type="subTitle" idx="1"/>
          </p:nvPr>
        </p:nvSpPr>
        <p:spPr/>
        <p:txBody>
          <a:bodyPr>
            <a:normAutofit lnSpcReduction="10000"/>
          </a:bodyPr>
          <a:lstStyle/>
          <a:p>
            <a:endParaRPr lang="en-US" sz="2800"/>
          </a:p>
          <a:p>
            <a:pPr lvl="1"/>
            <a:r>
              <a:rPr lang="en-US" sz="2400"/>
              <a:t>Educating patients/clients about their problems and how to deal with their problems</a:t>
            </a:r>
          </a:p>
        </p:txBody>
      </p:sp>
    </p:spTree>
    <p:extLst>
      <p:ext uri="{BB962C8B-B14F-4D97-AF65-F5344CB8AC3E}">
        <p14:creationId xmlns:p14="http://schemas.microsoft.com/office/powerpoint/2010/main" val="34637758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8" name="Rectangle 4"/>
          <p:cNvSpPr>
            <a:spLocks noGrp="1" noChangeArrowheads="1"/>
          </p:cNvSpPr>
          <p:nvPr>
            <p:ph type="ctrTitle"/>
          </p:nvPr>
        </p:nvSpPr>
        <p:spPr/>
        <p:txBody>
          <a:bodyPr/>
          <a:lstStyle/>
          <a:p>
            <a:r>
              <a:rPr lang="en-US"/>
              <a:t>Integrated dual-disorder treatment</a:t>
            </a:r>
          </a:p>
        </p:txBody>
      </p:sp>
      <p:sp>
        <p:nvSpPr>
          <p:cNvPr id="134147" name="Rectangle 3"/>
          <p:cNvSpPr>
            <a:spLocks noGrp="1" noChangeArrowheads="1"/>
          </p:cNvSpPr>
          <p:nvPr>
            <p:ph type="subTitle" idx="1"/>
          </p:nvPr>
        </p:nvSpPr>
        <p:spPr/>
        <p:txBody>
          <a:bodyPr>
            <a:normAutofit lnSpcReduction="10000"/>
          </a:bodyPr>
          <a:lstStyle/>
          <a:p>
            <a:pPr>
              <a:lnSpc>
                <a:spcPct val="90000"/>
              </a:lnSpc>
            </a:pPr>
            <a:endParaRPr lang="en-US" sz="2400"/>
          </a:p>
          <a:p>
            <a:pPr lvl="1">
              <a:lnSpc>
                <a:spcPct val="90000"/>
              </a:lnSpc>
            </a:pPr>
            <a:r>
              <a:rPr lang="en-US" sz="2000"/>
              <a:t>Providing effective treatments for individuals with both substance and mental disorders rather than limiting intervention to just one or the other disorder.</a:t>
            </a:r>
          </a:p>
        </p:txBody>
      </p:sp>
    </p:spTree>
    <p:extLst>
      <p:ext uri="{BB962C8B-B14F-4D97-AF65-F5344CB8AC3E}">
        <p14:creationId xmlns:p14="http://schemas.microsoft.com/office/powerpoint/2010/main" val="23037848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Rectangle 4"/>
          <p:cNvSpPr>
            <a:spLocks noGrp="1" noChangeArrowheads="1"/>
          </p:cNvSpPr>
          <p:nvPr>
            <p:ph type="ctrTitle"/>
          </p:nvPr>
        </p:nvSpPr>
        <p:spPr>
          <a:xfrm>
            <a:off x="685800" y="1219200"/>
            <a:ext cx="7772400" cy="3428999"/>
          </a:xfrm>
        </p:spPr>
        <p:txBody>
          <a:bodyPr>
            <a:normAutofit/>
          </a:bodyPr>
          <a:lstStyle/>
          <a:p>
            <a:pPr algn="l"/>
            <a:r>
              <a:rPr lang="en-US" sz="5400" dirty="0"/>
              <a:t>What </a:t>
            </a:r>
            <a:r>
              <a:rPr lang="en-US" sz="5400" dirty="0" smtClean="0"/>
              <a:t>Selection </a:t>
            </a:r>
            <a:r>
              <a:rPr lang="en-US" sz="5400" dirty="0"/>
              <a:t>C</a:t>
            </a:r>
            <a:r>
              <a:rPr lang="en-US" sz="5400" dirty="0" smtClean="0"/>
              <a:t>riteria </a:t>
            </a:r>
            <a:r>
              <a:rPr lang="en-US" sz="5400" dirty="0"/>
              <a:t>W</a:t>
            </a:r>
            <a:r>
              <a:rPr lang="en-US" sz="5400" dirty="0" smtClean="0"/>
              <a:t>ere </a:t>
            </a:r>
            <a:r>
              <a:rPr lang="en-US" sz="5400" dirty="0"/>
              <a:t>U</a:t>
            </a:r>
            <a:r>
              <a:rPr lang="en-US" sz="5400" dirty="0" smtClean="0"/>
              <a:t>sed </a:t>
            </a:r>
            <a:r>
              <a:rPr lang="en-US" sz="5400" dirty="0"/>
              <a:t>to </a:t>
            </a:r>
            <a:r>
              <a:rPr lang="en-US" sz="5400" dirty="0" smtClean="0"/>
              <a:t>Establish Interventions </a:t>
            </a:r>
            <a:r>
              <a:rPr lang="en-US" sz="5400" dirty="0"/>
              <a:t>as </a:t>
            </a:r>
            <a:r>
              <a:rPr lang="en-US" sz="5400" dirty="0" smtClean="0"/>
              <a:t>Evidence-based</a:t>
            </a:r>
            <a:r>
              <a:rPr lang="en-US" sz="5400" dirty="0"/>
              <a:t>?</a:t>
            </a:r>
          </a:p>
        </p:txBody>
      </p:sp>
      <p:sp>
        <p:nvSpPr>
          <p:cNvPr id="9219" name="Rectangle 3"/>
          <p:cNvSpPr>
            <a:spLocks noGrp="1" noChangeArrowheads="1"/>
          </p:cNvSpPr>
          <p:nvPr>
            <p:ph type="subTitle" idx="1"/>
          </p:nvPr>
        </p:nvSpPr>
        <p:spPr>
          <a:xfrm>
            <a:off x="685800" y="4724399"/>
            <a:ext cx="7772400" cy="86911"/>
          </a:xfrm>
        </p:spPr>
        <p:txBody>
          <a:bodyPr>
            <a:normAutofit fontScale="25000" lnSpcReduction="20000"/>
          </a:bodyPr>
          <a:lstStyle/>
          <a:p>
            <a:endParaRPr lang="en-US" dirty="0"/>
          </a:p>
          <a:p>
            <a:endParaRPr lang="en-US" dirty="0"/>
          </a:p>
        </p:txBody>
      </p:sp>
    </p:spTree>
    <p:extLst>
      <p:ext uri="{BB962C8B-B14F-4D97-AF65-F5344CB8AC3E}">
        <p14:creationId xmlns:p14="http://schemas.microsoft.com/office/powerpoint/2010/main" val="14023748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6" name="Rectangle 4"/>
          <p:cNvSpPr>
            <a:spLocks noGrp="1" noChangeArrowheads="1"/>
          </p:cNvSpPr>
          <p:nvPr>
            <p:ph type="ctrTitle"/>
          </p:nvPr>
        </p:nvSpPr>
        <p:spPr>
          <a:xfrm>
            <a:off x="685800" y="228600"/>
            <a:ext cx="7772400" cy="1676400"/>
          </a:xfrm>
        </p:spPr>
        <p:txBody>
          <a:bodyPr>
            <a:noAutofit/>
          </a:bodyPr>
          <a:lstStyle/>
          <a:p>
            <a:pPr algn="l"/>
            <a:r>
              <a:rPr lang="en-US" sz="4000" dirty="0"/>
              <a:t>They had been standardized through manuals or guidelines</a:t>
            </a:r>
          </a:p>
        </p:txBody>
      </p:sp>
      <p:sp>
        <p:nvSpPr>
          <p:cNvPr id="136195" name="Rectangle 3"/>
          <p:cNvSpPr>
            <a:spLocks noGrp="1" noChangeArrowheads="1"/>
          </p:cNvSpPr>
          <p:nvPr>
            <p:ph type="subTitle" idx="1"/>
          </p:nvPr>
        </p:nvSpPr>
        <p:spPr>
          <a:xfrm>
            <a:off x="1371600" y="1981200"/>
            <a:ext cx="6400800" cy="3124200"/>
          </a:xfrm>
        </p:spPr>
        <p:txBody>
          <a:bodyPr>
            <a:noAutofit/>
          </a:bodyPr>
          <a:lstStyle/>
          <a:p>
            <a:pPr algn="l"/>
            <a:r>
              <a:rPr lang="en-US" sz="2800" dirty="0"/>
              <a:t>Therefore, they could be reliably taught and </a:t>
            </a:r>
            <a:r>
              <a:rPr lang="en-US" sz="2800" dirty="0" smtClean="0"/>
              <a:t>implemented</a:t>
            </a:r>
            <a:endParaRPr lang="en-US" sz="2800" dirty="0"/>
          </a:p>
          <a:p>
            <a:pPr algn="l"/>
            <a:endParaRPr lang="en-US" sz="2800" dirty="0" smtClean="0"/>
          </a:p>
          <a:p>
            <a:pPr lvl="1" algn="l"/>
            <a:r>
              <a:rPr lang="en-US" sz="2800" dirty="0" smtClean="0"/>
              <a:t>Without </a:t>
            </a:r>
            <a:r>
              <a:rPr lang="en-US" sz="2800" dirty="0"/>
              <a:t>clear manuals or guidelines they could not be replicated with </a:t>
            </a:r>
            <a:r>
              <a:rPr lang="en-US" sz="2800" dirty="0" smtClean="0"/>
              <a:t>reliability</a:t>
            </a:r>
            <a:endParaRPr lang="en-US" sz="2800" dirty="0"/>
          </a:p>
        </p:txBody>
      </p:sp>
    </p:spTree>
    <p:extLst>
      <p:ext uri="{BB962C8B-B14F-4D97-AF65-F5344CB8AC3E}">
        <p14:creationId xmlns:p14="http://schemas.microsoft.com/office/powerpoint/2010/main" val="41676287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619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361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4627" name="Rectangle 3"/>
          <p:cNvSpPr>
            <a:spLocks noGrp="1" noChangeArrowheads="1"/>
          </p:cNvSpPr>
          <p:nvPr>
            <p:ph idx="1"/>
          </p:nvPr>
        </p:nvSpPr>
        <p:spPr/>
        <p:txBody>
          <a:bodyPr/>
          <a:lstStyle/>
          <a:p>
            <a:r>
              <a:rPr lang="en-US" dirty="0"/>
              <a:t>Is it best to provide adults with severe and persistent mental disorders:</a:t>
            </a:r>
          </a:p>
          <a:p>
            <a:pPr lvl="1"/>
            <a:r>
              <a:rPr lang="en-US" dirty="0"/>
              <a:t>sheltered work programs</a:t>
            </a:r>
          </a:p>
          <a:p>
            <a:pPr lvl="1"/>
            <a:r>
              <a:rPr lang="en-US" dirty="0"/>
              <a:t>Or</a:t>
            </a:r>
          </a:p>
          <a:p>
            <a:pPr lvl="1"/>
            <a:r>
              <a:rPr lang="en-US" dirty="0"/>
              <a:t>supportive services aimed at securing employment in the community?</a:t>
            </a:r>
          </a:p>
          <a:p>
            <a:endParaRPr lang="en-US" dirty="0"/>
          </a:p>
        </p:txBody>
      </p:sp>
      <p:sp>
        <p:nvSpPr>
          <p:cNvPr id="154626" name="Rectangle 2"/>
          <p:cNvSpPr>
            <a:spLocks noGrp="1" noChangeArrowheads="1"/>
          </p:cNvSpPr>
          <p:nvPr>
            <p:ph type="title"/>
          </p:nvPr>
        </p:nvSpPr>
        <p:spPr>
          <a:xfrm>
            <a:off x="457200" y="274638"/>
            <a:ext cx="8229600" cy="792162"/>
          </a:xfrm>
        </p:spPr>
        <p:txBody>
          <a:bodyPr>
            <a:normAutofit/>
          </a:bodyPr>
          <a:lstStyle/>
          <a:p>
            <a:r>
              <a:rPr lang="en-US" sz="3200" b="1" i="1" dirty="0"/>
              <a:t>Another </a:t>
            </a:r>
            <a:r>
              <a:rPr lang="en-US" sz="3200" b="1" i="1" dirty="0" smtClean="0"/>
              <a:t>Evidence-based </a:t>
            </a:r>
            <a:r>
              <a:rPr lang="en-US" sz="3200" i="1" dirty="0"/>
              <a:t>P</a:t>
            </a:r>
            <a:r>
              <a:rPr lang="en-US" sz="3200" b="1" i="1" dirty="0" smtClean="0"/>
              <a:t>olicy Question</a:t>
            </a:r>
            <a:endParaRPr lang="en-US" sz="3200" b="1" i="1" dirty="0"/>
          </a:p>
        </p:txBody>
      </p:sp>
    </p:spTree>
    <p:extLst>
      <p:ext uri="{BB962C8B-B14F-4D97-AF65-F5344CB8AC3E}">
        <p14:creationId xmlns:p14="http://schemas.microsoft.com/office/powerpoint/2010/main" val="7919607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5462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5462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462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546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4" name="Rectangle 4"/>
          <p:cNvSpPr>
            <a:spLocks noGrp="1" noChangeArrowheads="1"/>
          </p:cNvSpPr>
          <p:nvPr>
            <p:ph type="ctrTitle"/>
          </p:nvPr>
        </p:nvSpPr>
        <p:spPr>
          <a:xfrm>
            <a:off x="685800" y="304800"/>
            <a:ext cx="7924800" cy="2057400"/>
          </a:xfrm>
        </p:spPr>
        <p:txBody>
          <a:bodyPr>
            <a:normAutofit fontScale="90000"/>
          </a:bodyPr>
          <a:lstStyle/>
          <a:p>
            <a:pPr algn="l"/>
            <a:r>
              <a:rPr lang="en-US" dirty="0"/>
              <a:t>The practices had been evaluated with controlled research </a:t>
            </a:r>
            <a:r>
              <a:rPr lang="en-US" dirty="0" smtClean="0"/>
              <a:t>designs</a:t>
            </a:r>
            <a:endParaRPr lang="en-US" dirty="0"/>
          </a:p>
        </p:txBody>
      </p:sp>
      <p:sp>
        <p:nvSpPr>
          <p:cNvPr id="138243" name="Rectangle 3"/>
          <p:cNvSpPr>
            <a:spLocks noGrp="1" noChangeArrowheads="1"/>
          </p:cNvSpPr>
          <p:nvPr>
            <p:ph type="subTitle" idx="1"/>
          </p:nvPr>
        </p:nvSpPr>
        <p:spPr>
          <a:xfrm>
            <a:off x="1371600" y="2438400"/>
            <a:ext cx="6400800" cy="2743200"/>
          </a:xfrm>
        </p:spPr>
        <p:txBody>
          <a:bodyPr/>
          <a:lstStyle/>
          <a:p>
            <a:endParaRPr lang="en-US" sz="2800" dirty="0"/>
          </a:p>
          <a:p>
            <a:pPr lvl="1" algn="l"/>
            <a:r>
              <a:rPr lang="en-US" sz="2800" dirty="0"/>
              <a:t>Therefore, </a:t>
            </a:r>
            <a:r>
              <a:rPr lang="en-US" sz="2800" dirty="0" smtClean="0"/>
              <a:t>effects </a:t>
            </a:r>
            <a:r>
              <a:rPr lang="en-US" sz="2800" dirty="0"/>
              <a:t>could be considered as due </a:t>
            </a:r>
            <a:r>
              <a:rPr lang="en-US" sz="2800" dirty="0" smtClean="0"/>
              <a:t>to </a:t>
            </a:r>
            <a:r>
              <a:rPr lang="en-US" sz="2800" dirty="0"/>
              <a:t>interventions rather than other factors such as chance or </a:t>
            </a:r>
            <a:r>
              <a:rPr lang="en-US" sz="2800" dirty="0" smtClean="0"/>
              <a:t>passage </a:t>
            </a:r>
            <a:r>
              <a:rPr lang="en-US" sz="2800" dirty="0"/>
              <a:t>of </a:t>
            </a:r>
            <a:r>
              <a:rPr lang="en-US" sz="2800" dirty="0" smtClean="0"/>
              <a:t>time</a:t>
            </a:r>
            <a:endParaRPr lang="en-US" sz="2800" dirty="0"/>
          </a:p>
          <a:p>
            <a:endParaRPr lang="en-US" dirty="0"/>
          </a:p>
        </p:txBody>
      </p:sp>
    </p:spTree>
    <p:extLst>
      <p:ext uri="{BB962C8B-B14F-4D97-AF65-F5344CB8AC3E}">
        <p14:creationId xmlns:p14="http://schemas.microsoft.com/office/powerpoint/2010/main" val="30536363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824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8243" grpId="0" build="p"/>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2" name="Rectangle 4"/>
          <p:cNvSpPr>
            <a:spLocks noGrp="1" noChangeArrowheads="1"/>
          </p:cNvSpPr>
          <p:nvPr>
            <p:ph type="ctrTitle"/>
          </p:nvPr>
        </p:nvSpPr>
        <p:spPr>
          <a:xfrm>
            <a:off x="685800" y="228600"/>
            <a:ext cx="7772400" cy="1828800"/>
          </a:xfrm>
        </p:spPr>
        <p:txBody>
          <a:bodyPr>
            <a:noAutofit/>
          </a:bodyPr>
          <a:lstStyle/>
          <a:p>
            <a:pPr algn="l"/>
            <a:r>
              <a:rPr lang="en-US" sz="4000" dirty="0"/>
              <a:t>Important outcomes were demonstrated through the use of objective </a:t>
            </a:r>
            <a:r>
              <a:rPr lang="en-US" sz="4000" dirty="0" smtClean="0"/>
              <a:t>measures</a:t>
            </a:r>
            <a:endParaRPr lang="en-US" sz="4000" dirty="0"/>
          </a:p>
        </p:txBody>
      </p:sp>
      <p:sp>
        <p:nvSpPr>
          <p:cNvPr id="140291" name="Rectangle 3"/>
          <p:cNvSpPr>
            <a:spLocks noGrp="1" noChangeArrowheads="1"/>
          </p:cNvSpPr>
          <p:nvPr>
            <p:ph type="subTitle" idx="1"/>
          </p:nvPr>
        </p:nvSpPr>
        <p:spPr>
          <a:xfrm>
            <a:off x="1371600" y="2133600"/>
            <a:ext cx="6400800" cy="3124200"/>
          </a:xfrm>
        </p:spPr>
        <p:txBody>
          <a:bodyPr>
            <a:noAutofit/>
          </a:bodyPr>
          <a:lstStyle/>
          <a:p>
            <a:pPr lvl="1" algn="l"/>
            <a:r>
              <a:rPr lang="en-US" sz="2800" dirty="0" smtClean="0"/>
              <a:t>Outcomes </a:t>
            </a:r>
            <a:r>
              <a:rPr lang="en-US" sz="2800" dirty="0"/>
              <a:t>were not trivial nor were they considered of little value to those </a:t>
            </a:r>
            <a:r>
              <a:rPr lang="en-US" sz="2800" dirty="0" smtClean="0"/>
              <a:t>receiving interventions</a:t>
            </a:r>
            <a:endParaRPr lang="en-US" sz="2800" dirty="0"/>
          </a:p>
          <a:p>
            <a:pPr lvl="1" algn="l"/>
            <a:r>
              <a:rPr lang="en-US" sz="2800" dirty="0"/>
              <a:t>O</a:t>
            </a:r>
            <a:r>
              <a:rPr lang="en-US" sz="2800" dirty="0" smtClean="0"/>
              <a:t>utcomes </a:t>
            </a:r>
            <a:r>
              <a:rPr lang="en-US" sz="2800" dirty="0"/>
              <a:t>were reliably &amp;</a:t>
            </a:r>
            <a:r>
              <a:rPr lang="en-US" sz="2800" dirty="0" smtClean="0"/>
              <a:t> </a:t>
            </a:r>
            <a:r>
              <a:rPr lang="en-US" sz="2800" dirty="0"/>
              <a:t>validly established to have </a:t>
            </a:r>
            <a:r>
              <a:rPr lang="en-US" sz="2800" dirty="0" smtClean="0"/>
              <a:t>occurred</a:t>
            </a:r>
            <a:endParaRPr lang="en-US" sz="2800" dirty="0"/>
          </a:p>
        </p:txBody>
      </p:sp>
    </p:spTree>
    <p:extLst>
      <p:ext uri="{BB962C8B-B14F-4D97-AF65-F5344CB8AC3E}">
        <p14:creationId xmlns:p14="http://schemas.microsoft.com/office/powerpoint/2010/main" val="39947033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0291">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40291">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291" grpId="0" build="p"/>
    </p:bld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40" name="Rectangle 4"/>
          <p:cNvSpPr>
            <a:spLocks noGrp="1" noChangeArrowheads="1"/>
          </p:cNvSpPr>
          <p:nvPr>
            <p:ph type="ctrTitle"/>
          </p:nvPr>
        </p:nvSpPr>
        <p:spPr>
          <a:xfrm>
            <a:off x="685800" y="304800"/>
            <a:ext cx="7772400" cy="1752600"/>
          </a:xfrm>
        </p:spPr>
        <p:txBody>
          <a:bodyPr>
            <a:noAutofit/>
          </a:bodyPr>
          <a:lstStyle/>
          <a:p>
            <a:pPr algn="l"/>
            <a:r>
              <a:rPr lang="en-US" sz="4000" dirty="0"/>
              <a:t>Research was conducted by more than one research </a:t>
            </a:r>
            <a:r>
              <a:rPr lang="en-US" sz="4000" dirty="0" smtClean="0"/>
              <a:t>team</a:t>
            </a:r>
            <a:endParaRPr lang="en-US" sz="4000" dirty="0"/>
          </a:p>
        </p:txBody>
      </p:sp>
      <p:sp>
        <p:nvSpPr>
          <p:cNvPr id="142339" name="Rectangle 3"/>
          <p:cNvSpPr>
            <a:spLocks noGrp="1" noChangeArrowheads="1"/>
          </p:cNvSpPr>
          <p:nvPr>
            <p:ph type="subTitle" idx="1"/>
          </p:nvPr>
        </p:nvSpPr>
        <p:spPr>
          <a:xfrm>
            <a:off x="1371600" y="2133600"/>
            <a:ext cx="6400800" cy="2895600"/>
          </a:xfrm>
        </p:spPr>
        <p:txBody>
          <a:bodyPr>
            <a:normAutofit fontScale="92500"/>
          </a:bodyPr>
          <a:lstStyle/>
          <a:p>
            <a:endParaRPr lang="en-US" dirty="0"/>
          </a:p>
          <a:p>
            <a:pPr lvl="1" algn="l"/>
            <a:r>
              <a:rPr lang="en-US" sz="3600" dirty="0"/>
              <a:t>P</a:t>
            </a:r>
            <a:r>
              <a:rPr lang="en-US" sz="3600" dirty="0" smtClean="0"/>
              <a:t>ossible </a:t>
            </a:r>
            <a:r>
              <a:rPr lang="en-US" sz="3600" dirty="0"/>
              <a:t>bias of an advocate research group was offset by replication of </a:t>
            </a:r>
            <a:r>
              <a:rPr lang="en-US" sz="3600" dirty="0" smtClean="0"/>
              <a:t>outcomes </a:t>
            </a:r>
            <a:r>
              <a:rPr lang="en-US" sz="3600" dirty="0"/>
              <a:t>by another research </a:t>
            </a:r>
            <a:r>
              <a:rPr lang="en-US" sz="3600" dirty="0" smtClean="0"/>
              <a:t>group </a:t>
            </a:r>
            <a:endParaRPr lang="en-US" sz="3600" dirty="0"/>
          </a:p>
          <a:p>
            <a:endParaRPr lang="en-US" dirty="0"/>
          </a:p>
        </p:txBody>
      </p:sp>
    </p:spTree>
    <p:extLst>
      <p:ext uri="{BB962C8B-B14F-4D97-AF65-F5344CB8AC3E}">
        <p14:creationId xmlns:p14="http://schemas.microsoft.com/office/powerpoint/2010/main" val="4068371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233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39" grpId="0" build="p"/>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4387" name="Rectangle 3"/>
          <p:cNvSpPr>
            <a:spLocks noGrp="1" noChangeArrowheads="1"/>
          </p:cNvSpPr>
          <p:nvPr>
            <p:ph idx="1"/>
          </p:nvPr>
        </p:nvSpPr>
        <p:spPr>
          <a:xfrm>
            <a:off x="457200" y="990600"/>
            <a:ext cx="8229600" cy="5016691"/>
          </a:xfrm>
        </p:spPr>
        <p:txBody>
          <a:bodyPr/>
          <a:lstStyle/>
          <a:p>
            <a:r>
              <a:rPr lang="en-US" sz="3600" dirty="0"/>
              <a:t>Practices standardized through manuals or guidelines.</a:t>
            </a:r>
          </a:p>
          <a:p>
            <a:r>
              <a:rPr lang="en-US" sz="3600" dirty="0"/>
              <a:t>Practices evaluated with controlled research designs.</a:t>
            </a:r>
          </a:p>
          <a:p>
            <a:r>
              <a:rPr lang="en-US" sz="3600" dirty="0"/>
              <a:t>Important outcomes were objectively measured.</a:t>
            </a:r>
          </a:p>
          <a:p>
            <a:r>
              <a:rPr lang="en-US" sz="3600" dirty="0"/>
              <a:t>Research was conducted by different research teams. </a:t>
            </a:r>
          </a:p>
          <a:p>
            <a:endParaRPr lang="en-US" dirty="0"/>
          </a:p>
        </p:txBody>
      </p:sp>
      <p:sp>
        <p:nvSpPr>
          <p:cNvPr id="144386" name="Rectangle 2"/>
          <p:cNvSpPr>
            <a:spLocks noGrp="1" noChangeArrowheads="1"/>
          </p:cNvSpPr>
          <p:nvPr>
            <p:ph type="title"/>
          </p:nvPr>
        </p:nvSpPr>
        <p:spPr>
          <a:xfrm>
            <a:off x="457200" y="274638"/>
            <a:ext cx="8229600" cy="715962"/>
          </a:xfrm>
        </p:spPr>
        <p:txBody>
          <a:bodyPr>
            <a:normAutofit fontScale="90000"/>
          </a:bodyPr>
          <a:lstStyle/>
          <a:p>
            <a:r>
              <a:rPr lang="en-US" dirty="0"/>
              <a:t>Summary of </a:t>
            </a:r>
            <a:r>
              <a:rPr lang="en-US" dirty="0" smtClean="0"/>
              <a:t>Selection </a:t>
            </a:r>
            <a:r>
              <a:rPr lang="en-US" dirty="0"/>
              <a:t>C</a:t>
            </a:r>
            <a:r>
              <a:rPr lang="en-US" dirty="0" smtClean="0"/>
              <a:t>riteria</a:t>
            </a:r>
            <a:r>
              <a:rPr lang="en-US" dirty="0"/>
              <a:t>:</a:t>
            </a:r>
          </a:p>
        </p:txBody>
      </p:sp>
    </p:spTree>
    <p:extLst>
      <p:ext uri="{BB962C8B-B14F-4D97-AF65-F5344CB8AC3E}">
        <p14:creationId xmlns:p14="http://schemas.microsoft.com/office/powerpoint/2010/main" val="33833920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43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438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438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4438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87" grpId="0" build="p"/>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fontScale="92500" lnSpcReduction="10000"/>
          </a:bodyPr>
          <a:lstStyle/>
          <a:p>
            <a:r>
              <a:rPr lang="en-US" dirty="0" smtClean="0"/>
              <a:t>In 2010 Congress </a:t>
            </a:r>
            <a:r>
              <a:rPr lang="en-US" dirty="0"/>
              <a:t>funded </a:t>
            </a:r>
            <a:r>
              <a:rPr lang="en-US" dirty="0" smtClean="0"/>
              <a:t>Teen </a:t>
            </a:r>
            <a:r>
              <a:rPr lang="en-US" dirty="0"/>
              <a:t>Pregnancy Prevention </a:t>
            </a:r>
            <a:r>
              <a:rPr lang="en-US" dirty="0" smtClean="0"/>
              <a:t>Initiative</a:t>
            </a:r>
            <a:endParaRPr lang="en-US" dirty="0"/>
          </a:p>
          <a:p>
            <a:r>
              <a:rPr lang="en-US" dirty="0" smtClean="0"/>
              <a:t>$75 </a:t>
            </a:r>
            <a:r>
              <a:rPr lang="en-US" dirty="0"/>
              <a:t>million is for </a:t>
            </a:r>
            <a:r>
              <a:rPr lang="en-US" dirty="0" smtClean="0"/>
              <a:t>funding </a:t>
            </a:r>
            <a:r>
              <a:rPr lang="en-US" dirty="0"/>
              <a:t>replication of programs that have been proven effective through rigorous </a:t>
            </a:r>
            <a:r>
              <a:rPr lang="en-US" dirty="0" smtClean="0"/>
              <a:t>evaluation</a:t>
            </a:r>
          </a:p>
          <a:p>
            <a:r>
              <a:rPr lang="en-US" dirty="0" err="1"/>
              <a:t>Mathematica</a:t>
            </a:r>
            <a:r>
              <a:rPr lang="en-US" dirty="0"/>
              <a:t> Policy Research conducted </a:t>
            </a:r>
            <a:r>
              <a:rPr lang="en-US" dirty="0" smtClean="0"/>
              <a:t>systematic evidence review</a:t>
            </a:r>
          </a:p>
          <a:p>
            <a:r>
              <a:rPr lang="en-US" dirty="0"/>
              <a:t>C</a:t>
            </a:r>
            <a:r>
              <a:rPr lang="en-US" dirty="0" smtClean="0"/>
              <a:t>riteria </a:t>
            </a:r>
            <a:r>
              <a:rPr lang="en-US" dirty="0"/>
              <a:t>for </a:t>
            </a:r>
            <a:r>
              <a:rPr lang="en-US" dirty="0" smtClean="0"/>
              <a:t>study </a:t>
            </a:r>
            <a:r>
              <a:rPr lang="en-US" dirty="0" smtClean="0">
                <a:solidFill>
                  <a:srgbClr val="FF0000"/>
                </a:solidFill>
              </a:rPr>
              <a:t>quality</a:t>
            </a:r>
            <a:r>
              <a:rPr lang="en-US" dirty="0" smtClean="0"/>
              <a:t> &amp; </a:t>
            </a:r>
            <a:r>
              <a:rPr lang="en-US" dirty="0" smtClean="0">
                <a:solidFill>
                  <a:srgbClr val="FF0000"/>
                </a:solidFill>
              </a:rPr>
              <a:t>evidence strength </a:t>
            </a:r>
            <a:r>
              <a:rPr lang="en-US" dirty="0" smtClean="0"/>
              <a:t>were used to rate each intervention found in evidence search</a:t>
            </a:r>
          </a:p>
          <a:p>
            <a:r>
              <a:rPr lang="en-US" dirty="0" smtClean="0"/>
              <a:t>Based </a:t>
            </a:r>
            <a:r>
              <a:rPr lang="en-US" dirty="0"/>
              <a:t>on these criteria, </a:t>
            </a:r>
            <a:r>
              <a:rPr lang="en-US" dirty="0" smtClean="0"/>
              <a:t>OHA set </a:t>
            </a:r>
            <a:r>
              <a:rPr lang="en-US" dirty="0"/>
              <a:t>standards an evaluation must meet in order for a program to be considered effective &amp;</a:t>
            </a:r>
            <a:r>
              <a:rPr lang="en-US" dirty="0" smtClean="0"/>
              <a:t> eligible </a:t>
            </a:r>
            <a:r>
              <a:rPr lang="en-US" dirty="0"/>
              <a:t>for funding as an evidence-based </a:t>
            </a:r>
            <a:r>
              <a:rPr lang="en-US" dirty="0" smtClean="0"/>
              <a:t>program</a:t>
            </a:r>
            <a:endParaRPr lang="en-US" dirty="0"/>
          </a:p>
        </p:txBody>
      </p:sp>
      <p:sp>
        <p:nvSpPr>
          <p:cNvPr id="3" name="Title 2"/>
          <p:cNvSpPr>
            <a:spLocks noGrp="1"/>
          </p:cNvSpPr>
          <p:nvPr>
            <p:ph type="title"/>
          </p:nvPr>
        </p:nvSpPr>
        <p:spPr>
          <a:xfrm>
            <a:off x="457200" y="274638"/>
            <a:ext cx="8229600" cy="715962"/>
          </a:xfrm>
        </p:spPr>
        <p:txBody>
          <a:bodyPr>
            <a:normAutofit fontScale="90000"/>
          </a:bodyPr>
          <a:lstStyle/>
          <a:p>
            <a:r>
              <a:rPr lang="en-US" sz="2800" dirty="0" smtClean="0"/>
              <a:t>Office of Adolescent Health (OAH): Teen Pregnancy Prevention Programs</a:t>
            </a:r>
            <a:endParaRPr lang="en-US" sz="2800" dirty="0"/>
          </a:p>
        </p:txBody>
      </p:sp>
    </p:spTree>
    <p:extLst>
      <p:ext uri="{BB962C8B-B14F-4D97-AF65-F5344CB8AC3E}">
        <p14:creationId xmlns:p14="http://schemas.microsoft.com/office/powerpoint/2010/main" val="121302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5181600"/>
          </a:xfrm>
        </p:spPr>
        <p:txBody>
          <a:bodyPr>
            <a:normAutofit/>
          </a:bodyPr>
          <a:lstStyle/>
          <a:p>
            <a:pPr>
              <a:buFont typeface="Wingdings" pitchFamily="2" charset="2"/>
              <a:buChar char="Ø"/>
            </a:pPr>
            <a:r>
              <a:rPr lang="en-US" sz="2000" dirty="0" smtClean="0"/>
              <a:t>Quality Rating</a:t>
            </a:r>
          </a:p>
          <a:p>
            <a:pPr lvl="1">
              <a:buFont typeface="Wingdings" pitchFamily="2" charset="2"/>
              <a:buChar char="Ø"/>
            </a:pPr>
            <a:r>
              <a:rPr lang="en-US" sz="2000" dirty="0"/>
              <a:t>H</a:t>
            </a:r>
            <a:r>
              <a:rPr lang="en-US" sz="2000" dirty="0" smtClean="0"/>
              <a:t>igh</a:t>
            </a:r>
            <a:r>
              <a:rPr lang="en-US" sz="2000" dirty="0"/>
              <a:t>, moderate, or low based on </a:t>
            </a:r>
            <a:r>
              <a:rPr lang="en-US" sz="2000" dirty="0" smtClean="0"/>
              <a:t>rigor &amp; </a:t>
            </a:r>
            <a:r>
              <a:rPr lang="en-US" sz="2000" dirty="0"/>
              <a:t>execution of </a:t>
            </a:r>
            <a:r>
              <a:rPr lang="en-US" sz="2000" dirty="0" smtClean="0"/>
              <a:t>research</a:t>
            </a:r>
          </a:p>
          <a:p>
            <a:pPr lvl="2">
              <a:buFont typeface="Wingdings" pitchFamily="2" charset="2"/>
              <a:buChar char="Ø"/>
            </a:pPr>
            <a:r>
              <a:rPr lang="en-US" sz="2000" dirty="0"/>
              <a:t>H</a:t>
            </a:r>
            <a:r>
              <a:rPr lang="en-US" sz="2000" dirty="0" smtClean="0"/>
              <a:t>igh rating</a:t>
            </a:r>
          </a:p>
          <a:p>
            <a:pPr lvl="3">
              <a:buFont typeface="Wingdings" pitchFamily="2" charset="2"/>
              <a:buChar char="Ø"/>
            </a:pPr>
            <a:r>
              <a:rPr lang="en-US" sz="2000" dirty="0" err="1" smtClean="0"/>
              <a:t>RCTs</a:t>
            </a:r>
            <a:r>
              <a:rPr lang="en-US" sz="2000" dirty="0" smtClean="0"/>
              <a:t> </a:t>
            </a:r>
            <a:r>
              <a:rPr lang="en-US" sz="2000" dirty="0"/>
              <a:t>with low attrition &amp;</a:t>
            </a:r>
            <a:r>
              <a:rPr lang="en-US" sz="2000" dirty="0" smtClean="0"/>
              <a:t> </a:t>
            </a:r>
            <a:r>
              <a:rPr lang="en-US" sz="2000" dirty="0"/>
              <a:t>no sample </a:t>
            </a:r>
            <a:r>
              <a:rPr lang="en-US" sz="2000" dirty="0" smtClean="0"/>
              <a:t>reassignment</a:t>
            </a:r>
          </a:p>
          <a:p>
            <a:pPr lvl="2">
              <a:buFont typeface="Wingdings" pitchFamily="2" charset="2"/>
              <a:buChar char="Ø"/>
            </a:pPr>
            <a:r>
              <a:rPr lang="en-US" sz="2000" dirty="0" smtClean="0"/>
              <a:t>Moderate rating</a:t>
            </a:r>
          </a:p>
          <a:p>
            <a:pPr lvl="3">
              <a:buFont typeface="Wingdings" pitchFamily="2" charset="2"/>
              <a:buChar char="Ø"/>
            </a:pPr>
            <a:r>
              <a:rPr lang="en-US" sz="2000" dirty="0" smtClean="0"/>
              <a:t>Quasi-experimental </a:t>
            </a:r>
            <a:r>
              <a:rPr lang="en-US" sz="2000" dirty="0"/>
              <a:t>designs with well-matched comparison groups at </a:t>
            </a:r>
            <a:r>
              <a:rPr lang="en-US" sz="2000" dirty="0" smtClean="0"/>
              <a:t>baseline</a:t>
            </a:r>
          </a:p>
          <a:p>
            <a:pPr lvl="3">
              <a:buFont typeface="Wingdings" pitchFamily="2" charset="2"/>
              <a:buChar char="Ø"/>
            </a:pPr>
            <a:r>
              <a:rPr lang="en-US" sz="2000" dirty="0"/>
              <a:t>C</a:t>
            </a:r>
            <a:r>
              <a:rPr lang="en-US" sz="2000" dirty="0" smtClean="0"/>
              <a:t>ertain </a:t>
            </a:r>
            <a:r>
              <a:rPr lang="en-US" sz="2000" dirty="0" err="1" smtClean="0"/>
              <a:t>RCTs</a:t>
            </a:r>
            <a:r>
              <a:rPr lang="en-US" sz="2000" dirty="0" smtClean="0"/>
              <a:t> </a:t>
            </a:r>
            <a:r>
              <a:rPr lang="en-US" sz="2000" dirty="0"/>
              <a:t>that did not meet </a:t>
            </a:r>
            <a:r>
              <a:rPr lang="en-US" sz="2000" dirty="0" smtClean="0"/>
              <a:t>all high-rating criteria</a:t>
            </a:r>
          </a:p>
          <a:p>
            <a:pPr lvl="2">
              <a:buFont typeface="Wingdings" pitchFamily="2" charset="2"/>
              <a:buChar char="Ø"/>
            </a:pPr>
            <a:r>
              <a:rPr lang="en-US" sz="2000" dirty="0" smtClean="0"/>
              <a:t>Low rating</a:t>
            </a:r>
          </a:p>
          <a:p>
            <a:pPr lvl="3">
              <a:buFont typeface="Wingdings" pitchFamily="2" charset="2"/>
              <a:buChar char="Ø"/>
            </a:pPr>
            <a:r>
              <a:rPr lang="en-US" sz="2000" dirty="0" smtClean="0"/>
              <a:t>Quasi-experimental &amp; </a:t>
            </a:r>
            <a:r>
              <a:rPr lang="en-US" sz="2000" dirty="0" err="1" smtClean="0"/>
              <a:t>RCTs</a:t>
            </a:r>
            <a:r>
              <a:rPr lang="en-US" sz="2000" dirty="0" smtClean="0"/>
              <a:t> not meeting criteria for </a:t>
            </a:r>
            <a:r>
              <a:rPr lang="en-US" sz="2000" dirty="0"/>
              <a:t>high or moderate </a:t>
            </a:r>
            <a:r>
              <a:rPr lang="en-US" sz="2000" dirty="0" smtClean="0"/>
              <a:t>rating</a:t>
            </a:r>
            <a:endParaRPr lang="en-US" sz="2000" dirty="0"/>
          </a:p>
        </p:txBody>
      </p:sp>
      <p:sp>
        <p:nvSpPr>
          <p:cNvPr id="3" name="Title 2"/>
          <p:cNvSpPr>
            <a:spLocks noGrp="1"/>
          </p:cNvSpPr>
          <p:nvPr>
            <p:ph type="title"/>
          </p:nvPr>
        </p:nvSpPr>
        <p:spPr>
          <a:xfrm>
            <a:off x="457200" y="274638"/>
            <a:ext cx="8229600" cy="792162"/>
          </a:xfrm>
        </p:spPr>
        <p:txBody>
          <a:bodyPr>
            <a:noAutofit/>
          </a:bodyPr>
          <a:lstStyle/>
          <a:p>
            <a:r>
              <a:rPr lang="en-US" sz="3200" dirty="0" smtClean="0"/>
              <a:t>Office of Adolescent Health: Teen Pregnancy Prevention Programs</a:t>
            </a:r>
            <a:endParaRPr lang="en-US" sz="3200" dirty="0"/>
          </a:p>
        </p:txBody>
      </p:sp>
    </p:spTree>
    <p:extLst>
      <p:ext uri="{BB962C8B-B14F-4D97-AF65-F5344CB8AC3E}">
        <p14:creationId xmlns:p14="http://schemas.microsoft.com/office/powerpoint/2010/main" val="2478597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2">
                                            <p:txEl>
                                              <p:pRg st="4" end="4"/>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481328"/>
            <a:ext cx="8229600" cy="4919472"/>
          </a:xfrm>
        </p:spPr>
        <p:txBody>
          <a:bodyPr>
            <a:normAutofit lnSpcReduction="10000"/>
          </a:bodyPr>
          <a:lstStyle/>
          <a:p>
            <a:pPr>
              <a:buFont typeface="Wingdings" pitchFamily="2" charset="2"/>
              <a:buChar char="Ø"/>
            </a:pPr>
            <a:r>
              <a:rPr lang="en-US" b="1" dirty="0" smtClean="0"/>
              <a:t>Evidence </a:t>
            </a:r>
            <a:r>
              <a:rPr lang="en-US" b="1" dirty="0"/>
              <a:t>of </a:t>
            </a:r>
            <a:r>
              <a:rPr lang="en-US" b="1" dirty="0" smtClean="0"/>
              <a:t>Effectiveness Rating</a:t>
            </a:r>
          </a:p>
          <a:p>
            <a:pPr lvl="1">
              <a:buFont typeface="Wingdings" pitchFamily="2" charset="2"/>
              <a:buChar char="Ø"/>
            </a:pPr>
            <a:r>
              <a:rPr lang="en-US" dirty="0" smtClean="0"/>
              <a:t>Program </a:t>
            </a:r>
            <a:r>
              <a:rPr lang="en-US" dirty="0"/>
              <a:t>had to be supported by at least one high- or moderate-rated impact study showing a positive, statistically significant impact on at least one priority outcome (sexual activity, contraceptive use, </a:t>
            </a:r>
            <a:r>
              <a:rPr lang="en-US" dirty="0" err="1"/>
              <a:t>STIs</a:t>
            </a:r>
            <a:r>
              <a:rPr lang="en-US" dirty="0"/>
              <a:t>, or pregnancy or births), for either the full study sample or key subgroup (defined by gender or baseline sexual experience).</a:t>
            </a:r>
          </a:p>
          <a:p>
            <a:pPr>
              <a:buFont typeface="Wingdings" pitchFamily="2" charset="2"/>
              <a:buChar char="Ø"/>
            </a:pPr>
            <a:r>
              <a:rPr lang="en-US" dirty="0" smtClean="0"/>
              <a:t>Programs rated high or moderate on quality &amp; receiving a rating of effectiveness (above) were considered evidence-based (additional criteria used for funding)</a:t>
            </a:r>
          </a:p>
          <a:p>
            <a:pPr lvl="1">
              <a:buFont typeface="Wingdings" pitchFamily="2" charset="2"/>
              <a:buChar char="Ø"/>
            </a:pPr>
            <a:r>
              <a:rPr lang="en-US" dirty="0" smtClean="0"/>
              <a:t>28 </a:t>
            </a:r>
            <a:r>
              <a:rPr lang="en-US" dirty="0"/>
              <a:t>programs met the funding </a:t>
            </a:r>
            <a:r>
              <a:rPr lang="en-US" dirty="0" smtClean="0"/>
              <a:t>criteria</a:t>
            </a:r>
          </a:p>
        </p:txBody>
      </p:sp>
      <p:sp>
        <p:nvSpPr>
          <p:cNvPr id="3" name="Title 2"/>
          <p:cNvSpPr>
            <a:spLocks noGrp="1"/>
          </p:cNvSpPr>
          <p:nvPr>
            <p:ph type="title"/>
          </p:nvPr>
        </p:nvSpPr>
        <p:spPr/>
        <p:txBody>
          <a:bodyPr>
            <a:normAutofit fontScale="90000"/>
          </a:bodyPr>
          <a:lstStyle/>
          <a:p>
            <a:r>
              <a:rPr lang="en-US" dirty="0" smtClean="0"/>
              <a:t>Office of Adolescent Health: Teen Pregnancy Prevention Programs</a:t>
            </a:r>
            <a:endParaRPr lang="en-US" dirty="0"/>
          </a:p>
        </p:txBody>
      </p:sp>
    </p:spTree>
    <p:extLst>
      <p:ext uri="{BB962C8B-B14F-4D97-AF65-F5344CB8AC3E}">
        <p14:creationId xmlns:p14="http://schemas.microsoft.com/office/powerpoint/2010/main" val="3786027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Autofit/>
          </a:bodyPr>
          <a:lstStyle/>
          <a:p>
            <a:pPr>
              <a:lnSpc>
                <a:spcPct val="80000"/>
              </a:lnSpc>
              <a:buFont typeface="Wingdings" pitchFamily="2" charset="2"/>
              <a:buChar char="Ø"/>
            </a:pPr>
            <a:r>
              <a:rPr lang="en-US" sz="3200" dirty="0"/>
              <a:t>Clinical Evidence (online </a:t>
            </a:r>
            <a:r>
              <a:rPr lang="en-US" sz="3200" dirty="0" smtClean="0"/>
              <a:t>journal) Ratings</a:t>
            </a:r>
          </a:p>
          <a:p>
            <a:pPr lvl="1">
              <a:lnSpc>
                <a:spcPct val="80000"/>
              </a:lnSpc>
              <a:buFont typeface="Wingdings" pitchFamily="2" charset="2"/>
              <a:buChar char="Ø"/>
            </a:pPr>
            <a:r>
              <a:rPr lang="en-US" sz="3200" dirty="0" smtClean="0"/>
              <a:t>Interventions that are:</a:t>
            </a:r>
          </a:p>
          <a:p>
            <a:pPr lvl="2">
              <a:lnSpc>
                <a:spcPct val="80000"/>
              </a:lnSpc>
              <a:buFont typeface="Wingdings" pitchFamily="2" charset="2"/>
              <a:buChar char="Ø"/>
            </a:pPr>
            <a:r>
              <a:rPr lang="en-US" sz="3200" i="1" dirty="0" smtClean="0"/>
              <a:t>known </a:t>
            </a:r>
            <a:r>
              <a:rPr lang="en-US" sz="3200" i="1" dirty="0"/>
              <a:t>to be </a:t>
            </a:r>
            <a:r>
              <a:rPr lang="en-US" sz="3200" i="1" dirty="0" smtClean="0"/>
              <a:t>beneficial</a:t>
            </a:r>
            <a:endParaRPr lang="en-US" sz="3200" dirty="0"/>
          </a:p>
          <a:p>
            <a:pPr lvl="2">
              <a:lnSpc>
                <a:spcPct val="80000"/>
              </a:lnSpc>
              <a:buFont typeface="Wingdings" pitchFamily="2" charset="2"/>
              <a:buChar char="Ø"/>
            </a:pPr>
            <a:r>
              <a:rPr lang="en-US" sz="3200" i="1" dirty="0" smtClean="0"/>
              <a:t>likely </a:t>
            </a:r>
            <a:r>
              <a:rPr lang="en-US" sz="3200" i="1" dirty="0"/>
              <a:t>to be </a:t>
            </a:r>
            <a:r>
              <a:rPr lang="en-US" sz="3200" i="1" dirty="0" smtClean="0"/>
              <a:t>beneficial</a:t>
            </a:r>
          </a:p>
          <a:p>
            <a:pPr lvl="2">
              <a:lnSpc>
                <a:spcPct val="80000"/>
              </a:lnSpc>
              <a:buFont typeface="Wingdings" pitchFamily="2" charset="2"/>
              <a:buChar char="Ø"/>
            </a:pPr>
            <a:r>
              <a:rPr lang="en-US" sz="3200" dirty="0" smtClean="0"/>
              <a:t>those </a:t>
            </a:r>
            <a:r>
              <a:rPr lang="en-US" sz="3200" dirty="0"/>
              <a:t>where there </a:t>
            </a:r>
            <a:r>
              <a:rPr lang="en-US" sz="3200" dirty="0" smtClean="0"/>
              <a:t>is</a:t>
            </a:r>
            <a:r>
              <a:rPr lang="en-US" sz="3200" i="1" dirty="0" smtClean="0"/>
              <a:t> </a:t>
            </a:r>
            <a:r>
              <a:rPr lang="en-US" sz="3200" i="1" dirty="0"/>
              <a:t>trade off of benefits &amp;</a:t>
            </a:r>
            <a:r>
              <a:rPr lang="en-US" sz="3200" i="1" dirty="0" smtClean="0"/>
              <a:t> </a:t>
            </a:r>
            <a:r>
              <a:rPr lang="en-US" sz="3200" i="1" dirty="0"/>
              <a:t>harms depending on client circumstances &amp;</a:t>
            </a:r>
            <a:r>
              <a:rPr lang="en-US" sz="3200" i="1" dirty="0" smtClean="0"/>
              <a:t> priorities</a:t>
            </a:r>
          </a:p>
          <a:p>
            <a:pPr lvl="2">
              <a:lnSpc>
                <a:spcPct val="80000"/>
              </a:lnSpc>
              <a:buFont typeface="Wingdings" pitchFamily="2" charset="2"/>
              <a:buChar char="Ø"/>
            </a:pPr>
            <a:r>
              <a:rPr lang="en-US" sz="3200" i="1" dirty="0" smtClean="0"/>
              <a:t>unknown effectiveness</a:t>
            </a:r>
          </a:p>
          <a:p>
            <a:pPr lvl="2">
              <a:lnSpc>
                <a:spcPct val="80000"/>
              </a:lnSpc>
              <a:buFont typeface="Wingdings" pitchFamily="2" charset="2"/>
              <a:buChar char="Ø"/>
            </a:pPr>
            <a:r>
              <a:rPr lang="en-US" sz="3200" i="1" dirty="0" smtClean="0"/>
              <a:t>unlikely </a:t>
            </a:r>
            <a:r>
              <a:rPr lang="en-US" sz="3200" i="1" dirty="0"/>
              <a:t>to be </a:t>
            </a:r>
            <a:r>
              <a:rPr lang="en-US" sz="3200" i="1" dirty="0" smtClean="0"/>
              <a:t>beneficial</a:t>
            </a:r>
          </a:p>
          <a:p>
            <a:pPr lvl="2">
              <a:lnSpc>
                <a:spcPct val="80000"/>
              </a:lnSpc>
              <a:buFont typeface="Wingdings" pitchFamily="2" charset="2"/>
              <a:buChar char="Ø"/>
            </a:pPr>
            <a:r>
              <a:rPr lang="en-US" sz="3200" i="1" dirty="0" smtClean="0"/>
              <a:t>likely </a:t>
            </a:r>
            <a:r>
              <a:rPr lang="en-US" sz="3200" i="1" dirty="0"/>
              <a:t>to be ineffective or </a:t>
            </a:r>
            <a:r>
              <a:rPr lang="en-US" sz="3200" i="1" dirty="0" smtClean="0"/>
              <a:t>harmful</a:t>
            </a:r>
            <a:endParaRPr lang="en-US" sz="3200" dirty="0"/>
          </a:p>
        </p:txBody>
      </p:sp>
      <p:sp>
        <p:nvSpPr>
          <p:cNvPr id="3" name="Title 2"/>
          <p:cNvSpPr>
            <a:spLocks noGrp="1"/>
          </p:cNvSpPr>
          <p:nvPr>
            <p:ph type="title"/>
          </p:nvPr>
        </p:nvSpPr>
        <p:spPr>
          <a:xfrm>
            <a:off x="457200" y="274638"/>
            <a:ext cx="8229600" cy="868362"/>
          </a:xfrm>
        </p:spPr>
        <p:txBody>
          <a:bodyPr>
            <a:normAutofit fontScale="90000"/>
          </a:bodyPr>
          <a:lstStyle/>
          <a:p>
            <a:r>
              <a:rPr lang="en-US" sz="3200" dirty="0" smtClean="0"/>
              <a:t>Some Rating Systems Balance Benefits &amp; Harms</a:t>
            </a:r>
            <a:r>
              <a:rPr lang="en-US" sz="3200" dirty="0"/>
              <a:t> </a:t>
            </a:r>
            <a:r>
              <a:rPr lang="en-US" sz="3200" dirty="0" smtClean="0"/>
              <a:t>Ratios</a:t>
            </a:r>
            <a:endParaRPr lang="en-US" sz="3200" dirty="0"/>
          </a:p>
        </p:txBody>
      </p:sp>
    </p:spTree>
    <p:extLst>
      <p:ext uri="{BB962C8B-B14F-4D97-AF65-F5344CB8AC3E}">
        <p14:creationId xmlns:p14="http://schemas.microsoft.com/office/powerpoint/2010/main" val="1824414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5" end="5"/>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6" end="6"/>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19200"/>
            <a:ext cx="8229600" cy="4788091"/>
          </a:xfrm>
        </p:spPr>
        <p:txBody>
          <a:bodyPr>
            <a:normAutofit/>
          </a:bodyPr>
          <a:lstStyle/>
          <a:p>
            <a:r>
              <a:rPr lang="en-US" dirty="0" smtClean="0"/>
              <a:t>Historically most influential in establishing &amp; disseminating </a:t>
            </a:r>
            <a:r>
              <a:rPr lang="en-US" i="1" dirty="0" smtClean="0"/>
              <a:t>Empirically Supported Treatments (</a:t>
            </a:r>
            <a:r>
              <a:rPr lang="en-US" i="1" dirty="0" err="1" smtClean="0"/>
              <a:t>ESTs</a:t>
            </a:r>
            <a:r>
              <a:rPr lang="en-US" i="1" dirty="0" smtClean="0"/>
              <a:t>)</a:t>
            </a:r>
          </a:p>
          <a:p>
            <a:r>
              <a:rPr lang="en-US" dirty="0" smtClean="0"/>
              <a:t>APA task </a:t>
            </a:r>
            <a:r>
              <a:rPr lang="en-US" dirty="0"/>
              <a:t>force identified </a:t>
            </a:r>
            <a:r>
              <a:rPr lang="en-US" dirty="0" smtClean="0"/>
              <a:t>18 </a:t>
            </a:r>
            <a:r>
              <a:rPr lang="en-US" dirty="0"/>
              <a:t>treatments as “</a:t>
            </a:r>
            <a:r>
              <a:rPr lang="en-US" dirty="0" smtClean="0"/>
              <a:t>empirically supported</a:t>
            </a:r>
            <a:r>
              <a:rPr lang="en-US" dirty="0"/>
              <a:t>” (e.g., cognitive-behavioral therapy for panic disorder) </a:t>
            </a:r>
            <a:r>
              <a:rPr lang="en-US" dirty="0" smtClean="0"/>
              <a:t>&amp; 7 </a:t>
            </a:r>
            <a:r>
              <a:rPr lang="en-US" dirty="0"/>
              <a:t>as “probably efficacious” (e.g., exposure therapy for social phobia</a:t>
            </a:r>
            <a:r>
              <a:rPr lang="en-US" dirty="0" smtClean="0"/>
              <a:t>) (</a:t>
            </a:r>
            <a:r>
              <a:rPr lang="en-US" dirty="0" err="1" smtClean="0"/>
              <a:t>Chambless</a:t>
            </a:r>
            <a:r>
              <a:rPr lang="en-US" dirty="0" smtClean="0"/>
              <a:t>, </a:t>
            </a:r>
            <a:r>
              <a:rPr lang="en-US" dirty="0"/>
              <a:t>et al. </a:t>
            </a:r>
            <a:r>
              <a:rPr lang="en-US" dirty="0" smtClean="0"/>
              <a:t>1996)</a:t>
            </a:r>
          </a:p>
          <a:p>
            <a:r>
              <a:rPr lang="en-US" dirty="0" smtClean="0"/>
              <a:t>A </a:t>
            </a:r>
            <a:r>
              <a:rPr lang="en-US" dirty="0"/>
              <a:t>later report listed sixteen </a:t>
            </a:r>
            <a:r>
              <a:rPr lang="en-US" dirty="0" err="1"/>
              <a:t>ESTs</a:t>
            </a:r>
            <a:r>
              <a:rPr lang="en-US" dirty="0"/>
              <a:t> that were </a:t>
            </a:r>
            <a:r>
              <a:rPr lang="en-US" dirty="0" smtClean="0"/>
              <a:t>then widely </a:t>
            </a:r>
            <a:r>
              <a:rPr lang="en-US" dirty="0"/>
              <a:t>disseminated to </a:t>
            </a:r>
            <a:r>
              <a:rPr lang="en-US" dirty="0" smtClean="0"/>
              <a:t>training (</a:t>
            </a:r>
            <a:r>
              <a:rPr lang="en-US" dirty="0" err="1" smtClean="0"/>
              <a:t>Chambless</a:t>
            </a:r>
            <a:r>
              <a:rPr lang="en-US" dirty="0" smtClean="0"/>
              <a:t>, et </a:t>
            </a:r>
            <a:r>
              <a:rPr lang="en-US" dirty="0"/>
              <a:t>al. 1998</a:t>
            </a:r>
            <a:r>
              <a:rPr lang="en-US" dirty="0" smtClean="0"/>
              <a:t>).</a:t>
            </a:r>
          </a:p>
          <a:p>
            <a:endParaRPr lang="en-US" dirty="0"/>
          </a:p>
        </p:txBody>
      </p:sp>
      <p:sp>
        <p:nvSpPr>
          <p:cNvPr id="3" name="Title 2"/>
          <p:cNvSpPr>
            <a:spLocks noGrp="1"/>
          </p:cNvSpPr>
          <p:nvPr>
            <p:ph type="title"/>
          </p:nvPr>
        </p:nvSpPr>
        <p:spPr>
          <a:xfrm>
            <a:off x="457200" y="274638"/>
            <a:ext cx="8229600" cy="792162"/>
          </a:xfrm>
        </p:spPr>
        <p:txBody>
          <a:bodyPr>
            <a:noAutofit/>
          </a:bodyPr>
          <a:lstStyle/>
          <a:p>
            <a:r>
              <a:rPr lang="en-US" sz="3600" dirty="0" smtClean="0"/>
              <a:t>American Psychological Association (</a:t>
            </a:r>
            <a:r>
              <a:rPr lang="en-US" sz="3600" dirty="0" err="1" smtClean="0"/>
              <a:t>APA)Rating</a:t>
            </a:r>
            <a:r>
              <a:rPr lang="en-US" sz="3600" dirty="0" smtClean="0"/>
              <a:t> System (handout 6)</a:t>
            </a:r>
            <a:endParaRPr lang="en-US" sz="3600" dirty="0"/>
          </a:p>
        </p:txBody>
      </p:sp>
    </p:spTree>
    <p:extLst>
      <p:ext uri="{BB962C8B-B14F-4D97-AF65-F5344CB8AC3E}">
        <p14:creationId xmlns:p14="http://schemas.microsoft.com/office/powerpoint/2010/main" val="41608281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143000"/>
            <a:ext cx="8229600" cy="4864291"/>
          </a:xfrm>
        </p:spPr>
        <p:txBody>
          <a:bodyPr>
            <a:normAutofit/>
          </a:bodyPr>
          <a:lstStyle/>
          <a:p>
            <a:r>
              <a:rPr lang="en-US" sz="3200" dirty="0"/>
              <a:t>C</a:t>
            </a:r>
            <a:r>
              <a:rPr lang="en-US" sz="3200" dirty="0" smtClean="0"/>
              <a:t>linical opinion</a:t>
            </a:r>
          </a:p>
          <a:p>
            <a:r>
              <a:rPr lang="en-US" sz="3200" dirty="0" smtClean="0"/>
              <a:t>Observation</a:t>
            </a:r>
          </a:p>
          <a:p>
            <a:r>
              <a:rPr lang="en-US" sz="3200" dirty="0"/>
              <a:t>C</a:t>
            </a:r>
            <a:r>
              <a:rPr lang="en-US" sz="3200" dirty="0" smtClean="0"/>
              <a:t>onsensus </a:t>
            </a:r>
            <a:r>
              <a:rPr lang="en-US" sz="3200" dirty="0"/>
              <a:t>among </a:t>
            </a:r>
            <a:r>
              <a:rPr lang="en-US" sz="3200" dirty="0" smtClean="0"/>
              <a:t>experts </a:t>
            </a:r>
            <a:r>
              <a:rPr lang="en-US" sz="3200" dirty="0"/>
              <a:t>representing the range of use in the </a:t>
            </a:r>
            <a:r>
              <a:rPr lang="en-US" sz="3200" dirty="0" smtClean="0"/>
              <a:t>field</a:t>
            </a:r>
          </a:p>
          <a:p>
            <a:r>
              <a:rPr lang="en-US" sz="3200" dirty="0"/>
              <a:t>S</a:t>
            </a:r>
            <a:r>
              <a:rPr lang="en-US" sz="3200" dirty="0" smtClean="0"/>
              <a:t>ystematized </a:t>
            </a:r>
            <a:r>
              <a:rPr lang="en-US" sz="3200" dirty="0"/>
              <a:t>clinical </a:t>
            </a:r>
            <a:r>
              <a:rPr lang="en-US" sz="3200" dirty="0" smtClean="0"/>
              <a:t>observation</a:t>
            </a:r>
          </a:p>
          <a:p>
            <a:r>
              <a:rPr lang="en-US" sz="3200" dirty="0"/>
              <a:t>Q</a:t>
            </a:r>
            <a:r>
              <a:rPr lang="en-US" sz="3200" dirty="0" smtClean="0"/>
              <a:t>uasi experiments</a:t>
            </a:r>
          </a:p>
          <a:p>
            <a:r>
              <a:rPr lang="en-US" sz="3200" dirty="0"/>
              <a:t>R</a:t>
            </a:r>
            <a:r>
              <a:rPr lang="en-US" sz="3200" dirty="0" smtClean="0"/>
              <a:t>andomized </a:t>
            </a:r>
            <a:r>
              <a:rPr lang="en-US" sz="3200" dirty="0"/>
              <a:t>controlled experiments or their logical </a:t>
            </a:r>
            <a:r>
              <a:rPr lang="en-US" sz="3200" dirty="0" smtClean="0"/>
              <a:t>equivalents</a:t>
            </a:r>
            <a:endParaRPr lang="en-US" sz="3200" dirty="0"/>
          </a:p>
        </p:txBody>
      </p:sp>
      <p:sp>
        <p:nvSpPr>
          <p:cNvPr id="3" name="Title 2"/>
          <p:cNvSpPr>
            <a:spLocks noGrp="1"/>
          </p:cNvSpPr>
          <p:nvPr>
            <p:ph type="title"/>
          </p:nvPr>
        </p:nvSpPr>
        <p:spPr>
          <a:xfrm>
            <a:off x="457200" y="274638"/>
            <a:ext cx="8229600" cy="792162"/>
          </a:xfrm>
        </p:spPr>
        <p:txBody>
          <a:bodyPr>
            <a:noAutofit/>
          </a:bodyPr>
          <a:lstStyle/>
          <a:p>
            <a:r>
              <a:rPr lang="en-US" sz="2800" dirty="0" smtClean="0"/>
              <a:t>APA Efficacy Evidence Sources in Ascending Order of Contribution to Conclusions</a:t>
            </a:r>
            <a:endParaRPr lang="en-US" sz="2800" dirty="0"/>
          </a:p>
        </p:txBody>
      </p:sp>
    </p:spTree>
    <p:extLst>
      <p:ext uri="{BB962C8B-B14F-4D97-AF65-F5344CB8AC3E}">
        <p14:creationId xmlns:p14="http://schemas.microsoft.com/office/powerpoint/2010/main" val="16495845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3"/>
          <p:cNvSpPr>
            <a:spLocks noGrp="1" noChangeArrowheads="1"/>
          </p:cNvSpPr>
          <p:nvPr>
            <p:ph idx="1"/>
          </p:nvPr>
        </p:nvSpPr>
        <p:spPr>
          <a:xfrm>
            <a:off x="457200" y="2667000"/>
            <a:ext cx="8229600" cy="3459163"/>
          </a:xfrm>
        </p:spPr>
        <p:txBody>
          <a:bodyPr/>
          <a:lstStyle/>
          <a:p>
            <a:pPr algn="ctr">
              <a:buFontTx/>
              <a:buNone/>
            </a:pPr>
            <a:r>
              <a:rPr lang="en-US" dirty="0"/>
              <a:t>Evidence-based management deals with problems about how best to organize, finance &amp;</a:t>
            </a:r>
            <a:r>
              <a:rPr lang="en-US" dirty="0" smtClean="0"/>
              <a:t> </a:t>
            </a:r>
            <a:r>
              <a:rPr lang="en-US" dirty="0"/>
              <a:t>implement services to populations.</a:t>
            </a:r>
          </a:p>
        </p:txBody>
      </p:sp>
      <p:sp>
        <p:nvSpPr>
          <p:cNvPr id="19458" name="Rectangle 2"/>
          <p:cNvSpPr>
            <a:spLocks noGrp="1" noChangeArrowheads="1"/>
          </p:cNvSpPr>
          <p:nvPr>
            <p:ph type="title"/>
          </p:nvPr>
        </p:nvSpPr>
        <p:spPr>
          <a:xfrm>
            <a:off x="457200" y="274638"/>
            <a:ext cx="8229600" cy="1782762"/>
          </a:xfrm>
        </p:spPr>
        <p:txBody>
          <a:bodyPr/>
          <a:lstStyle/>
          <a:p>
            <a:r>
              <a:rPr lang="en-US" sz="4000" b="1" i="1" dirty="0"/>
              <a:t>What is </a:t>
            </a:r>
            <a:r>
              <a:rPr lang="en-US" sz="4000" b="1" i="1" dirty="0" smtClean="0"/>
              <a:t>Evidence-based </a:t>
            </a:r>
            <a:r>
              <a:rPr lang="en-US" sz="4000" i="1" dirty="0"/>
              <a:t>M</a:t>
            </a:r>
            <a:r>
              <a:rPr lang="en-US" sz="4000" b="1" i="1" dirty="0" smtClean="0"/>
              <a:t>anagement</a:t>
            </a:r>
            <a:r>
              <a:rPr lang="en-US" sz="4000" b="1" i="1" dirty="0"/>
              <a:t>?</a:t>
            </a:r>
          </a:p>
        </p:txBody>
      </p:sp>
    </p:spTree>
    <p:extLst>
      <p:ext uri="{BB962C8B-B14F-4D97-AF65-F5344CB8AC3E}">
        <p14:creationId xmlns:p14="http://schemas.microsoft.com/office/powerpoint/2010/main" val="30925371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945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066800"/>
            <a:ext cx="8229600" cy="5334000"/>
          </a:xfrm>
        </p:spPr>
        <p:txBody>
          <a:bodyPr>
            <a:normAutofit/>
          </a:bodyPr>
          <a:lstStyle/>
          <a:p>
            <a:pPr>
              <a:buFont typeface="Wingdings" pitchFamily="2" charset="2"/>
              <a:buChar char="Ø"/>
            </a:pPr>
            <a:r>
              <a:rPr lang="en-US" sz="2800" dirty="0" smtClean="0"/>
              <a:t>1</a:t>
            </a:r>
            <a:r>
              <a:rPr lang="en-US" sz="2800" dirty="0"/>
              <a:t>. Comparison with </a:t>
            </a:r>
            <a:r>
              <a:rPr lang="en-US" sz="2800" dirty="0" smtClean="0"/>
              <a:t>no-treatment </a:t>
            </a:r>
            <a:r>
              <a:rPr lang="en-US" sz="2800" dirty="0"/>
              <a:t>control group, alternative </a:t>
            </a:r>
            <a:r>
              <a:rPr lang="en-US" sz="2800" dirty="0" smtClean="0"/>
              <a:t>treatment group</a:t>
            </a:r>
            <a:r>
              <a:rPr lang="en-US" sz="2800" dirty="0"/>
              <a:t>, or placebo:</a:t>
            </a:r>
          </a:p>
          <a:p>
            <a:pPr lvl="1">
              <a:buFont typeface="Wingdings" pitchFamily="2" charset="2"/>
              <a:buChar char="Ø"/>
            </a:pPr>
            <a:r>
              <a:rPr lang="en-US" sz="2800" dirty="0"/>
              <a:t>a) in a randomized control trial, controlled single case experiment, or equivalent time-samples design and</a:t>
            </a:r>
          </a:p>
          <a:p>
            <a:pPr lvl="1">
              <a:buFont typeface="Wingdings" pitchFamily="2" charset="2"/>
              <a:buChar char="Ø"/>
            </a:pPr>
            <a:r>
              <a:rPr lang="en-US" sz="2800" dirty="0"/>
              <a:t>(</a:t>
            </a:r>
            <a:r>
              <a:rPr lang="en-US" sz="2800" dirty="0" err="1"/>
              <a:t>b</a:t>
            </a:r>
            <a:r>
              <a:rPr lang="en-US" sz="2800" dirty="0"/>
              <a:t>) in </a:t>
            </a:r>
            <a:r>
              <a:rPr lang="en-US" sz="2800" dirty="0" smtClean="0"/>
              <a:t>which </a:t>
            </a:r>
            <a:r>
              <a:rPr lang="en-US" sz="2800" dirty="0"/>
              <a:t>EST is statistically significantly superior to no treatment, placebo, or alternative treatments or in </a:t>
            </a:r>
            <a:r>
              <a:rPr lang="en-US" sz="2800" dirty="0" smtClean="0"/>
              <a:t>which </a:t>
            </a:r>
            <a:r>
              <a:rPr lang="en-US" sz="2800" dirty="0"/>
              <a:t>EST is equivalent </a:t>
            </a:r>
            <a:r>
              <a:rPr lang="en-US" sz="2800" dirty="0" smtClean="0"/>
              <a:t>to </a:t>
            </a:r>
            <a:r>
              <a:rPr lang="en-US" sz="2800" dirty="0"/>
              <a:t>treatment already established in efficacy, &amp;</a:t>
            </a:r>
            <a:r>
              <a:rPr lang="en-US" sz="2800" dirty="0" smtClean="0"/>
              <a:t> </a:t>
            </a:r>
            <a:r>
              <a:rPr lang="en-US" sz="2800" dirty="0"/>
              <a:t>power is sufficient to detect moderate </a:t>
            </a:r>
            <a:r>
              <a:rPr lang="en-US" sz="2800" dirty="0" smtClean="0"/>
              <a:t>differences</a:t>
            </a:r>
            <a:endParaRPr lang="en-US" sz="2800" dirty="0"/>
          </a:p>
        </p:txBody>
      </p:sp>
      <p:sp>
        <p:nvSpPr>
          <p:cNvPr id="3" name="Title 2"/>
          <p:cNvSpPr>
            <a:spLocks noGrp="1"/>
          </p:cNvSpPr>
          <p:nvPr>
            <p:ph type="title"/>
          </p:nvPr>
        </p:nvSpPr>
        <p:spPr>
          <a:xfrm>
            <a:off x="457200" y="152400"/>
            <a:ext cx="8229600" cy="838200"/>
          </a:xfrm>
        </p:spPr>
        <p:txBody>
          <a:bodyPr>
            <a:noAutofit/>
          </a:bodyPr>
          <a:lstStyle/>
          <a:p>
            <a:r>
              <a:rPr lang="en-US" sz="3200" dirty="0" smtClean="0"/>
              <a:t>APA Criteria </a:t>
            </a:r>
            <a:r>
              <a:rPr lang="en-US" sz="3200" dirty="0"/>
              <a:t>for Empirically Supported Psychological Therapies  (</a:t>
            </a:r>
            <a:r>
              <a:rPr lang="en-US" sz="3200" dirty="0" err="1" smtClean="0"/>
              <a:t>ESTs</a:t>
            </a:r>
            <a:r>
              <a:rPr lang="en-US" sz="3200" dirty="0" smtClean="0"/>
              <a:t>) </a:t>
            </a:r>
            <a:endParaRPr lang="en-US" sz="3200" dirty="0"/>
          </a:p>
        </p:txBody>
      </p:sp>
    </p:spTree>
    <p:extLst>
      <p:ext uri="{BB962C8B-B14F-4D97-AF65-F5344CB8AC3E}">
        <p14:creationId xmlns:p14="http://schemas.microsoft.com/office/powerpoint/2010/main" val="35022613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1295400"/>
            <a:ext cx="8229600" cy="4724400"/>
          </a:xfrm>
        </p:spPr>
        <p:txBody>
          <a:bodyPr>
            <a:normAutofit/>
          </a:bodyPr>
          <a:lstStyle/>
          <a:p>
            <a:pPr>
              <a:buFont typeface="Wingdings" pitchFamily="2" charset="2"/>
              <a:buChar char="Ø"/>
            </a:pPr>
            <a:r>
              <a:rPr lang="en-US" sz="2800" dirty="0" smtClean="0"/>
              <a:t>2</a:t>
            </a:r>
            <a:r>
              <a:rPr lang="en-US" sz="2800" dirty="0"/>
              <a:t>. S</a:t>
            </a:r>
            <a:r>
              <a:rPr lang="en-US" sz="2800" dirty="0" smtClean="0"/>
              <a:t>tudies </a:t>
            </a:r>
            <a:r>
              <a:rPr lang="en-US" sz="2800" dirty="0"/>
              <a:t>must have been conducted with:</a:t>
            </a:r>
          </a:p>
          <a:p>
            <a:pPr lvl="1">
              <a:buFont typeface="Wingdings" pitchFamily="2" charset="2"/>
              <a:buChar char="Ø"/>
            </a:pPr>
            <a:r>
              <a:rPr lang="en-US" sz="2800" dirty="0"/>
              <a:t>(a) a treatment manual or its logical equivalent;</a:t>
            </a:r>
          </a:p>
          <a:p>
            <a:pPr lvl="1">
              <a:buFont typeface="Wingdings" pitchFamily="2" charset="2"/>
              <a:buChar char="Ø"/>
            </a:pPr>
            <a:r>
              <a:rPr lang="en-US" sz="2800" dirty="0"/>
              <a:t>(</a:t>
            </a:r>
            <a:r>
              <a:rPr lang="en-US" sz="2800" dirty="0" err="1"/>
              <a:t>b</a:t>
            </a:r>
            <a:r>
              <a:rPr lang="en-US" sz="2800" dirty="0"/>
              <a:t>) a population, treated for specified problems, for whom inclusion criteria have been delineated in </a:t>
            </a:r>
            <a:r>
              <a:rPr lang="en-US" sz="2800" dirty="0" smtClean="0"/>
              <a:t>reliable</a:t>
            </a:r>
            <a:r>
              <a:rPr lang="en-US" sz="2800" dirty="0"/>
              <a:t>, valid manner;</a:t>
            </a:r>
          </a:p>
          <a:p>
            <a:pPr lvl="1">
              <a:buFont typeface="Wingdings" pitchFamily="2" charset="2"/>
              <a:buChar char="Ø"/>
            </a:pPr>
            <a:r>
              <a:rPr lang="en-US" sz="2800" dirty="0"/>
              <a:t>(c) reliable &amp;</a:t>
            </a:r>
            <a:r>
              <a:rPr lang="en-US" sz="2800" dirty="0" smtClean="0"/>
              <a:t> </a:t>
            </a:r>
            <a:r>
              <a:rPr lang="en-US" sz="2800" dirty="0"/>
              <a:t>valid outcome assessment measures, at minimum </a:t>
            </a:r>
            <a:r>
              <a:rPr lang="en-US" sz="2800" dirty="0" smtClean="0"/>
              <a:t>tapping </a:t>
            </a:r>
            <a:r>
              <a:rPr lang="en-US" sz="2800" dirty="0"/>
              <a:t>problems targeted for change;</a:t>
            </a:r>
          </a:p>
          <a:p>
            <a:pPr lvl="1">
              <a:buFont typeface="Wingdings" pitchFamily="2" charset="2"/>
              <a:buChar char="Ø"/>
            </a:pPr>
            <a:r>
              <a:rPr lang="en-US" sz="2800" dirty="0"/>
              <a:t>(</a:t>
            </a:r>
            <a:r>
              <a:rPr lang="en-US" sz="2800" dirty="0" err="1"/>
              <a:t>d</a:t>
            </a:r>
            <a:r>
              <a:rPr lang="en-US" sz="2800" dirty="0"/>
              <a:t>) appropriate data </a:t>
            </a:r>
            <a:r>
              <a:rPr lang="en-US" sz="2800" dirty="0" smtClean="0"/>
              <a:t>analysis</a:t>
            </a:r>
          </a:p>
        </p:txBody>
      </p:sp>
      <p:sp>
        <p:nvSpPr>
          <p:cNvPr id="3" name="Title 2"/>
          <p:cNvSpPr>
            <a:spLocks noGrp="1"/>
          </p:cNvSpPr>
          <p:nvPr>
            <p:ph type="title"/>
          </p:nvPr>
        </p:nvSpPr>
        <p:spPr>
          <a:xfrm>
            <a:off x="457200" y="274638"/>
            <a:ext cx="8229600" cy="715962"/>
          </a:xfrm>
        </p:spPr>
        <p:txBody>
          <a:bodyPr>
            <a:noAutofit/>
          </a:bodyPr>
          <a:lstStyle/>
          <a:p>
            <a:r>
              <a:rPr lang="en-US" sz="3200" dirty="0" smtClean="0"/>
              <a:t>APA Criteria </a:t>
            </a:r>
            <a:r>
              <a:rPr lang="en-US" sz="3200" dirty="0"/>
              <a:t>for Empirically Supported Psychological Therapies  (</a:t>
            </a:r>
            <a:r>
              <a:rPr lang="en-US" sz="3200" dirty="0" err="1" smtClean="0"/>
              <a:t>ESTs</a:t>
            </a:r>
            <a:r>
              <a:rPr lang="en-US" sz="3200" dirty="0" smtClean="0"/>
              <a:t>) </a:t>
            </a:r>
            <a:endParaRPr lang="en-US" sz="3200" dirty="0"/>
          </a:p>
        </p:txBody>
      </p:sp>
    </p:spTree>
    <p:extLst>
      <p:ext uri="{BB962C8B-B14F-4D97-AF65-F5344CB8AC3E}">
        <p14:creationId xmlns:p14="http://schemas.microsoft.com/office/powerpoint/2010/main" val="21328487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609600"/>
            <a:ext cx="8229600" cy="5397691"/>
          </a:xfrm>
        </p:spPr>
        <p:txBody>
          <a:bodyPr>
            <a:normAutofit fontScale="85000" lnSpcReduction="20000"/>
          </a:bodyPr>
          <a:lstStyle/>
          <a:p>
            <a:pPr>
              <a:buFont typeface="Wingdings" pitchFamily="2" charset="2"/>
              <a:buChar char="Ø"/>
            </a:pPr>
            <a:r>
              <a:rPr lang="en-US" dirty="0" smtClean="0"/>
              <a:t>3</a:t>
            </a:r>
            <a:r>
              <a:rPr lang="en-US" sz="2600" dirty="0" smtClean="0"/>
              <a:t>. </a:t>
            </a:r>
            <a:r>
              <a:rPr lang="en-US" sz="2600" dirty="0" smtClean="0">
                <a:solidFill>
                  <a:srgbClr val="FF0000"/>
                </a:solidFill>
              </a:rPr>
              <a:t>E</a:t>
            </a:r>
            <a:r>
              <a:rPr lang="en-US" sz="2600" i="1" dirty="0" smtClean="0">
                <a:solidFill>
                  <a:schemeClr val="accent2"/>
                </a:solidFill>
              </a:rPr>
              <a:t>fficacious</a:t>
            </a:r>
            <a:endParaRPr lang="en-US" sz="2600" dirty="0"/>
          </a:p>
          <a:p>
            <a:pPr lvl="1">
              <a:buFont typeface="Wingdings" pitchFamily="2" charset="2"/>
              <a:buChar char="Ø"/>
            </a:pPr>
            <a:r>
              <a:rPr lang="en-US" sz="2600" dirty="0"/>
              <a:t>S</a:t>
            </a:r>
            <a:r>
              <a:rPr lang="en-US" sz="2600" dirty="0" smtClean="0"/>
              <a:t>uperiority of EST must have been shown in at least </a:t>
            </a:r>
            <a:r>
              <a:rPr lang="en-US" sz="2600" dirty="0"/>
              <a:t>2</a:t>
            </a:r>
            <a:r>
              <a:rPr lang="en-US" sz="2600" dirty="0" smtClean="0"/>
              <a:t> independent research settings (sample size of 3 or more at each site in case of single case experiments)</a:t>
            </a:r>
          </a:p>
          <a:p>
            <a:pPr lvl="1">
              <a:buFont typeface="Wingdings" pitchFamily="2" charset="2"/>
              <a:buChar char="Ø"/>
            </a:pPr>
            <a:r>
              <a:rPr lang="en-US" sz="2600" dirty="0" smtClean="0"/>
              <a:t>If conflicting evidence, preponderance of well-controlled data must support EST's efficacy</a:t>
            </a:r>
          </a:p>
          <a:p>
            <a:pPr>
              <a:buFont typeface="Wingdings" pitchFamily="2" charset="2"/>
              <a:buChar char="Ø"/>
            </a:pPr>
            <a:r>
              <a:rPr lang="en-US" sz="2600" dirty="0" smtClean="0"/>
              <a:t>4. </a:t>
            </a:r>
            <a:r>
              <a:rPr lang="en-US" sz="2600" dirty="0">
                <a:solidFill>
                  <a:srgbClr val="FF0000"/>
                </a:solidFill>
              </a:rPr>
              <a:t>P</a:t>
            </a:r>
            <a:r>
              <a:rPr lang="en-US" sz="2600" i="1" dirty="0" smtClean="0">
                <a:solidFill>
                  <a:schemeClr val="accent2"/>
                </a:solidFill>
              </a:rPr>
              <a:t>ossibly efficacious</a:t>
            </a:r>
            <a:endParaRPr lang="en-US" sz="2600" dirty="0"/>
          </a:p>
          <a:p>
            <a:pPr lvl="1">
              <a:buFont typeface="Wingdings" pitchFamily="2" charset="2"/>
              <a:buChar char="Ø"/>
            </a:pPr>
            <a:r>
              <a:rPr lang="en-US" sz="2600" dirty="0"/>
              <a:t>O</a:t>
            </a:r>
            <a:r>
              <a:rPr lang="en-US" sz="2600" dirty="0" smtClean="0"/>
              <a:t>ne study (sample size of 3 or more in case of single case experiments) suffices in absence of conflicting evidence</a:t>
            </a:r>
          </a:p>
          <a:p>
            <a:pPr>
              <a:buFont typeface="Wingdings" pitchFamily="2" charset="2"/>
              <a:buChar char="Ø"/>
            </a:pPr>
            <a:r>
              <a:rPr lang="en-US" sz="2600" dirty="0" smtClean="0"/>
              <a:t>5. </a:t>
            </a:r>
            <a:r>
              <a:rPr lang="en-US" sz="2600" dirty="0">
                <a:solidFill>
                  <a:srgbClr val="FF0000"/>
                </a:solidFill>
              </a:rPr>
              <a:t>E</a:t>
            </a:r>
            <a:r>
              <a:rPr lang="en-US" sz="2600" i="1" dirty="0" smtClean="0">
                <a:solidFill>
                  <a:schemeClr val="accent2"/>
                </a:solidFill>
              </a:rPr>
              <a:t>fficacious &amp; specific</a:t>
            </a:r>
            <a:endParaRPr lang="en-US" sz="2600" dirty="0"/>
          </a:p>
          <a:p>
            <a:pPr lvl="1">
              <a:buFont typeface="Wingdings" pitchFamily="2" charset="2"/>
              <a:buChar char="Ø"/>
            </a:pPr>
            <a:r>
              <a:rPr lang="en-US" sz="2600" dirty="0"/>
              <a:t>S</a:t>
            </a:r>
            <a:r>
              <a:rPr lang="en-US" sz="2600" dirty="0" smtClean="0"/>
              <a:t>hown to be statistically significantly superior to pill or psychological placebo or to alternative bona fide treatment</a:t>
            </a:r>
          </a:p>
          <a:p>
            <a:pPr lvl="2">
              <a:buFont typeface="Wingdings" pitchFamily="2" charset="2"/>
              <a:buChar char="Ø"/>
            </a:pPr>
            <a:r>
              <a:rPr lang="en-US" sz="2600" dirty="0" smtClean="0"/>
              <a:t>in </a:t>
            </a:r>
            <a:r>
              <a:rPr lang="en-US" sz="2600" dirty="0"/>
              <a:t>2</a:t>
            </a:r>
            <a:r>
              <a:rPr lang="en-US" sz="2600" dirty="0" smtClean="0"/>
              <a:t> independent research settings</a:t>
            </a:r>
          </a:p>
          <a:p>
            <a:pPr lvl="2">
              <a:buFont typeface="Wingdings" pitchFamily="2" charset="2"/>
              <a:buChar char="Ø"/>
            </a:pPr>
            <a:r>
              <a:rPr lang="en-US" sz="2600" dirty="0" smtClean="0"/>
              <a:t>If conflicting evidence, preponderance of well-controlled data must support EST's efficacy &amp; specificity</a:t>
            </a:r>
          </a:p>
          <a:p>
            <a:endParaRPr lang="en-US" dirty="0" smtClean="0"/>
          </a:p>
          <a:p>
            <a:endParaRPr lang="en-US" dirty="0"/>
          </a:p>
        </p:txBody>
      </p:sp>
      <p:sp>
        <p:nvSpPr>
          <p:cNvPr id="3" name="Title 2"/>
          <p:cNvSpPr>
            <a:spLocks noGrp="1"/>
          </p:cNvSpPr>
          <p:nvPr>
            <p:ph type="title"/>
          </p:nvPr>
        </p:nvSpPr>
        <p:spPr>
          <a:xfrm>
            <a:off x="457200" y="274638"/>
            <a:ext cx="8229600" cy="334962"/>
          </a:xfrm>
        </p:spPr>
        <p:txBody>
          <a:bodyPr>
            <a:noAutofit/>
          </a:bodyPr>
          <a:lstStyle/>
          <a:p>
            <a:r>
              <a:rPr lang="en-US" sz="2800" dirty="0" smtClean="0"/>
              <a:t>APA Criteria</a:t>
            </a:r>
            <a:endParaRPr lang="en-US" sz="2800" dirty="0"/>
          </a:p>
        </p:txBody>
      </p:sp>
    </p:spTree>
    <p:extLst>
      <p:ext uri="{BB962C8B-B14F-4D97-AF65-F5344CB8AC3E}">
        <p14:creationId xmlns:p14="http://schemas.microsoft.com/office/powerpoint/2010/main" val="3512093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092891"/>
          </a:xfrm>
        </p:spPr>
        <p:txBody>
          <a:bodyPr>
            <a:normAutofit/>
          </a:bodyPr>
          <a:lstStyle/>
          <a:p>
            <a:pPr>
              <a:buFont typeface="Wingdings" pitchFamily="2" charset="2"/>
              <a:buChar char="Ø"/>
            </a:pPr>
            <a:r>
              <a:rPr lang="en-US" sz="2800" dirty="0" smtClean="0"/>
              <a:t>Practitioners are to be concerned with both efficacy &amp; utility</a:t>
            </a:r>
          </a:p>
          <a:p>
            <a:pPr lvl="1">
              <a:buFont typeface="Wingdings" pitchFamily="2" charset="2"/>
              <a:buChar char="Ø"/>
            </a:pPr>
            <a:r>
              <a:rPr lang="en-US" sz="2800" dirty="0" smtClean="0"/>
              <a:t>Generality </a:t>
            </a:r>
            <a:r>
              <a:rPr lang="en-US" sz="2800" dirty="0"/>
              <a:t>of effects </a:t>
            </a:r>
            <a:r>
              <a:rPr lang="en-US" sz="2800" dirty="0" smtClean="0"/>
              <a:t>across:</a:t>
            </a:r>
          </a:p>
          <a:p>
            <a:pPr lvl="2">
              <a:buFont typeface="Wingdings" pitchFamily="2" charset="2"/>
              <a:buChar char="Ø"/>
            </a:pPr>
            <a:r>
              <a:rPr lang="en-US" sz="2800" dirty="0"/>
              <a:t>V</a:t>
            </a:r>
            <a:r>
              <a:rPr lang="en-US" sz="2800" dirty="0" smtClean="0"/>
              <a:t>arying &amp; diverse </a:t>
            </a:r>
            <a:r>
              <a:rPr lang="en-US" sz="2800" dirty="0"/>
              <a:t>patients, </a:t>
            </a:r>
            <a:r>
              <a:rPr lang="en-US" sz="2800" dirty="0" smtClean="0"/>
              <a:t>therapists, </a:t>
            </a:r>
            <a:r>
              <a:rPr lang="en-US" sz="2800" dirty="0"/>
              <a:t>settings </a:t>
            </a:r>
            <a:r>
              <a:rPr lang="en-US" sz="2800" dirty="0" smtClean="0"/>
              <a:t>&amp; interaction </a:t>
            </a:r>
            <a:r>
              <a:rPr lang="en-US" sz="2800" dirty="0"/>
              <a:t>of </a:t>
            </a:r>
            <a:r>
              <a:rPr lang="en-US" sz="2800" dirty="0" smtClean="0"/>
              <a:t>factors</a:t>
            </a:r>
          </a:p>
          <a:p>
            <a:pPr lvl="2">
              <a:buFont typeface="Wingdings" pitchFamily="2" charset="2"/>
              <a:buChar char="Ø"/>
            </a:pPr>
            <a:r>
              <a:rPr lang="en-US" sz="2800" dirty="0"/>
              <a:t>R</a:t>
            </a:r>
            <a:r>
              <a:rPr lang="en-US" sz="2800" dirty="0" smtClean="0"/>
              <a:t>obustness </a:t>
            </a:r>
            <a:r>
              <a:rPr lang="en-US" sz="2800" dirty="0"/>
              <a:t>of treatments across </a:t>
            </a:r>
            <a:r>
              <a:rPr lang="en-US" sz="2800" dirty="0" smtClean="0"/>
              <a:t>modes </a:t>
            </a:r>
            <a:r>
              <a:rPr lang="en-US" sz="2800" dirty="0"/>
              <a:t>of </a:t>
            </a:r>
            <a:r>
              <a:rPr lang="en-US" sz="2800" dirty="0" smtClean="0"/>
              <a:t>delivery</a:t>
            </a:r>
          </a:p>
          <a:p>
            <a:pPr lvl="2">
              <a:buFont typeface="Wingdings" pitchFamily="2" charset="2"/>
              <a:buChar char="Ø"/>
            </a:pPr>
            <a:r>
              <a:rPr lang="en-US" sz="2800" dirty="0"/>
              <a:t>F</a:t>
            </a:r>
            <a:r>
              <a:rPr lang="en-US" sz="2800" dirty="0" smtClean="0"/>
              <a:t>easibility </a:t>
            </a:r>
            <a:r>
              <a:rPr lang="en-US" sz="2800" dirty="0"/>
              <a:t>which treatments can be </a:t>
            </a:r>
            <a:r>
              <a:rPr lang="en-US" sz="2800" dirty="0" smtClean="0"/>
              <a:t>delivered </a:t>
            </a:r>
            <a:r>
              <a:rPr lang="en-US" sz="2800" dirty="0"/>
              <a:t>in real world </a:t>
            </a:r>
            <a:r>
              <a:rPr lang="en-US" sz="2800" dirty="0" smtClean="0"/>
              <a:t>settings</a:t>
            </a:r>
          </a:p>
          <a:p>
            <a:pPr lvl="2">
              <a:buFont typeface="Wingdings" pitchFamily="2" charset="2"/>
              <a:buChar char="Ø"/>
            </a:pPr>
            <a:r>
              <a:rPr lang="en-US" sz="2800" dirty="0"/>
              <a:t>C</a:t>
            </a:r>
            <a:r>
              <a:rPr lang="en-US" sz="2800" dirty="0" smtClean="0"/>
              <a:t>ost </a:t>
            </a:r>
            <a:r>
              <a:rPr lang="en-US" sz="2800" dirty="0"/>
              <a:t>associated with </a:t>
            </a:r>
            <a:r>
              <a:rPr lang="en-US" sz="2800" dirty="0" smtClean="0"/>
              <a:t>treatments</a:t>
            </a:r>
            <a:endParaRPr lang="en-US" sz="2800" dirty="0"/>
          </a:p>
        </p:txBody>
      </p:sp>
      <p:sp>
        <p:nvSpPr>
          <p:cNvPr id="3" name="Title 2"/>
          <p:cNvSpPr>
            <a:spLocks noGrp="1"/>
          </p:cNvSpPr>
          <p:nvPr>
            <p:ph type="title"/>
          </p:nvPr>
        </p:nvSpPr>
        <p:spPr>
          <a:xfrm>
            <a:off x="457200" y="274638"/>
            <a:ext cx="8229600" cy="487362"/>
          </a:xfrm>
        </p:spPr>
        <p:txBody>
          <a:bodyPr>
            <a:noAutofit/>
          </a:bodyPr>
          <a:lstStyle/>
          <a:p>
            <a:r>
              <a:rPr lang="en-US" sz="3200" dirty="0" smtClean="0"/>
              <a:t>APA EST </a:t>
            </a:r>
            <a:r>
              <a:rPr lang="en-US" sz="3200" dirty="0"/>
              <a:t>Utility </a:t>
            </a:r>
            <a:r>
              <a:rPr lang="en-US" sz="3200" dirty="0" smtClean="0"/>
              <a:t>Assessment</a:t>
            </a:r>
            <a:endParaRPr lang="en-US" sz="3200" dirty="0"/>
          </a:p>
        </p:txBody>
      </p:sp>
    </p:spTree>
    <p:extLst>
      <p:ext uri="{BB962C8B-B14F-4D97-AF65-F5344CB8AC3E}">
        <p14:creationId xmlns:p14="http://schemas.microsoft.com/office/powerpoint/2010/main" val="4103446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638800"/>
          </a:xfrm>
        </p:spPr>
        <p:txBody>
          <a:bodyPr>
            <a:normAutofit fontScale="92500" lnSpcReduction="20000"/>
          </a:bodyPr>
          <a:lstStyle/>
          <a:p>
            <a:pPr>
              <a:buFont typeface="Wingdings" pitchFamily="2" charset="2"/>
              <a:buChar char="Ø"/>
            </a:pPr>
            <a:r>
              <a:rPr lang="en-US" sz="2800" dirty="0"/>
              <a:t>S</a:t>
            </a:r>
            <a:r>
              <a:rPr lang="en-US" sz="2800" dirty="0" smtClean="0"/>
              <a:t>ystematically </a:t>
            </a:r>
            <a:r>
              <a:rPr lang="en-US" sz="2800" dirty="0"/>
              <a:t>developed statements to assist practitioner &amp;</a:t>
            </a:r>
            <a:r>
              <a:rPr lang="en-US" sz="2800" dirty="0" smtClean="0"/>
              <a:t> client </a:t>
            </a:r>
            <a:r>
              <a:rPr lang="en-US" sz="2800" dirty="0"/>
              <a:t>decisions about appropriate </a:t>
            </a:r>
            <a:r>
              <a:rPr lang="en-US" sz="2800" dirty="0" smtClean="0"/>
              <a:t>care </a:t>
            </a:r>
            <a:r>
              <a:rPr lang="en-US" sz="2800" dirty="0"/>
              <a:t>for </a:t>
            </a:r>
            <a:r>
              <a:rPr lang="en-US" sz="2800" dirty="0" smtClean="0"/>
              <a:t>specific circumstances</a:t>
            </a:r>
          </a:p>
          <a:p>
            <a:pPr>
              <a:buFont typeface="Wingdings" pitchFamily="2" charset="2"/>
              <a:buChar char="Ø"/>
            </a:pPr>
            <a:r>
              <a:rPr lang="en-US" sz="2800" dirty="0"/>
              <a:t>P</a:t>
            </a:r>
            <a:r>
              <a:rPr lang="en-US" sz="2800" dirty="0" smtClean="0"/>
              <a:t>rofessional </a:t>
            </a:r>
            <a:r>
              <a:rPr lang="en-US" sz="2800" dirty="0"/>
              <a:t>organizations &amp;</a:t>
            </a:r>
            <a:r>
              <a:rPr lang="en-US" sz="2800" dirty="0" smtClean="0"/>
              <a:t> </a:t>
            </a:r>
            <a:r>
              <a:rPr lang="en-US" sz="2800" dirty="0"/>
              <a:t>governmental agencies have formulated practice guidelines for </a:t>
            </a:r>
            <a:r>
              <a:rPr lang="en-US" sz="2800" dirty="0" smtClean="0"/>
              <a:t>many conditions</a:t>
            </a:r>
          </a:p>
          <a:p>
            <a:pPr>
              <a:buFont typeface="Wingdings" pitchFamily="2" charset="2"/>
              <a:buChar char="Ø"/>
            </a:pPr>
            <a:r>
              <a:rPr lang="en-US" sz="2800" dirty="0"/>
              <a:t>G</a:t>
            </a:r>
            <a:r>
              <a:rPr lang="en-US" sz="2800" dirty="0" smtClean="0"/>
              <a:t>uidelines </a:t>
            </a:r>
            <a:r>
              <a:rPr lang="en-US" sz="2800" dirty="0"/>
              <a:t>prescribe how practitioners should assess &amp;</a:t>
            </a:r>
            <a:r>
              <a:rPr lang="en-US" sz="2800" dirty="0" smtClean="0"/>
              <a:t> intervene with clients</a:t>
            </a:r>
          </a:p>
          <a:p>
            <a:pPr lvl="1">
              <a:buFont typeface="Wingdings" pitchFamily="2" charset="2"/>
              <a:buChar char="Ø"/>
            </a:pPr>
            <a:r>
              <a:rPr lang="en-US" sz="2800" dirty="0" smtClean="0"/>
              <a:t>Sometimes guidelines </a:t>
            </a:r>
            <a:r>
              <a:rPr lang="en-US" sz="2800" dirty="0"/>
              <a:t>are based on research </a:t>
            </a:r>
            <a:r>
              <a:rPr lang="en-US" sz="2800" dirty="0" smtClean="0"/>
              <a:t>findings</a:t>
            </a:r>
          </a:p>
          <a:p>
            <a:pPr lvl="1">
              <a:buFont typeface="Wingdings" pitchFamily="2" charset="2"/>
              <a:buChar char="Ø"/>
            </a:pPr>
            <a:r>
              <a:rPr lang="en-US" sz="2800" dirty="0" smtClean="0"/>
              <a:t>Often </a:t>
            </a:r>
            <a:r>
              <a:rPr lang="en-US" sz="2800" dirty="0"/>
              <a:t>research is not </a:t>
            </a:r>
            <a:r>
              <a:rPr lang="en-US" sz="2800" dirty="0" smtClean="0"/>
              <a:t>available</a:t>
            </a:r>
          </a:p>
          <a:p>
            <a:pPr lvl="2">
              <a:buFont typeface="Wingdings" pitchFamily="2" charset="2"/>
              <a:buChar char="Ø"/>
            </a:pPr>
            <a:r>
              <a:rPr lang="en-US" sz="2800" dirty="0"/>
              <a:t>g</a:t>
            </a:r>
            <a:r>
              <a:rPr lang="en-US" sz="2800" dirty="0" smtClean="0"/>
              <a:t>uidelines </a:t>
            </a:r>
            <a:r>
              <a:rPr lang="en-US" sz="2800" dirty="0"/>
              <a:t>are based on professional </a:t>
            </a:r>
            <a:r>
              <a:rPr lang="en-US" sz="2800" dirty="0" smtClean="0"/>
              <a:t>consensus</a:t>
            </a:r>
          </a:p>
          <a:p>
            <a:pPr lvl="1">
              <a:buFont typeface="Wingdings" pitchFamily="2" charset="2"/>
              <a:buChar char="Ø"/>
            </a:pPr>
            <a:r>
              <a:rPr lang="en-US" sz="2800" dirty="0" smtClean="0"/>
              <a:t>Rosen &amp; </a:t>
            </a:r>
            <a:r>
              <a:rPr lang="en-US" sz="2800" dirty="0"/>
              <a:t>Proctor (2003) provide a </a:t>
            </a:r>
            <a:r>
              <a:rPr lang="en-US" sz="2800" dirty="0" smtClean="0"/>
              <a:t>comprehensive </a:t>
            </a:r>
            <a:r>
              <a:rPr lang="en-US" sz="2800" dirty="0"/>
              <a:t>treatment of practice guidelines in social </a:t>
            </a:r>
            <a:r>
              <a:rPr lang="en-US" sz="2800" dirty="0" smtClean="0"/>
              <a:t>work</a:t>
            </a:r>
          </a:p>
          <a:p>
            <a:endParaRPr lang="en-US" sz="2800" dirty="0" smtClean="0"/>
          </a:p>
          <a:p>
            <a:pPr lvl="1"/>
            <a:endParaRPr lang="en-US" sz="2400" dirty="0" smtClean="0"/>
          </a:p>
          <a:p>
            <a:endParaRPr lang="en-US" dirty="0"/>
          </a:p>
        </p:txBody>
      </p:sp>
      <p:sp>
        <p:nvSpPr>
          <p:cNvPr id="3" name="Title 2"/>
          <p:cNvSpPr>
            <a:spLocks noGrp="1"/>
          </p:cNvSpPr>
          <p:nvPr>
            <p:ph type="title"/>
          </p:nvPr>
        </p:nvSpPr>
        <p:spPr>
          <a:xfrm>
            <a:off x="457200" y="274638"/>
            <a:ext cx="8229600" cy="411162"/>
          </a:xfrm>
        </p:spPr>
        <p:txBody>
          <a:bodyPr>
            <a:noAutofit/>
          </a:bodyPr>
          <a:lstStyle/>
          <a:p>
            <a:r>
              <a:rPr lang="en-US" sz="3200" dirty="0" smtClean="0"/>
              <a:t>Practice Guidelines (</a:t>
            </a:r>
            <a:r>
              <a:rPr lang="en-US" sz="3200" dirty="0" smtClean="0">
                <a:hlinkClick r:id="rId3" action="ppaction://hlinkfile"/>
              </a:rPr>
              <a:t>handout 6</a:t>
            </a:r>
            <a:r>
              <a:rPr lang="en-US" sz="3200" dirty="0" smtClean="0"/>
              <a:t>)</a:t>
            </a:r>
            <a:endParaRPr lang="en-US" sz="3200" dirty="0"/>
          </a:p>
        </p:txBody>
      </p:sp>
    </p:spTree>
    <p:extLst>
      <p:ext uri="{BB962C8B-B14F-4D97-AF65-F5344CB8AC3E}">
        <p14:creationId xmlns:p14="http://schemas.microsoft.com/office/powerpoint/2010/main" val="293677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838200"/>
            <a:ext cx="8229600" cy="5638800"/>
          </a:xfrm>
        </p:spPr>
        <p:txBody>
          <a:bodyPr>
            <a:normAutofit/>
          </a:bodyPr>
          <a:lstStyle/>
          <a:p>
            <a:pPr>
              <a:buFont typeface="Wingdings" pitchFamily="2" charset="2"/>
              <a:buChar char="Ø"/>
            </a:pPr>
            <a:r>
              <a:rPr lang="en-US" sz="2800" dirty="0" smtClean="0"/>
              <a:t>National Guideline Clearinghouse™ (NGC) is a public resource for evidence-based clinical practice guidelines </a:t>
            </a:r>
            <a:r>
              <a:rPr lang="en-US" sz="2800" dirty="0" smtClean="0">
                <a:hlinkClick r:id="rId3"/>
              </a:rPr>
              <a:t>http://www.guideline.gov/index.aspx</a:t>
            </a:r>
            <a:r>
              <a:rPr lang="en-US" sz="2800" dirty="0" smtClean="0"/>
              <a:t> </a:t>
            </a:r>
          </a:p>
          <a:p>
            <a:pPr>
              <a:buFont typeface="Wingdings" pitchFamily="2" charset="2"/>
              <a:buChar char="Ø"/>
            </a:pPr>
            <a:r>
              <a:rPr lang="en-US" sz="2800" dirty="0" smtClean="0"/>
              <a:t>U.S. Preventive Service Task Force </a:t>
            </a:r>
            <a:r>
              <a:rPr lang="en-US" sz="2800" dirty="0"/>
              <a:t>conducts scientific evidence reviews of a broad range of clinical preventive health care services </a:t>
            </a:r>
            <a:r>
              <a:rPr lang="en-US" sz="2800" dirty="0" smtClean="0"/>
              <a:t>&amp; develops </a:t>
            </a:r>
            <a:r>
              <a:rPr lang="en-US" sz="2800" dirty="0"/>
              <a:t>recommendations for primary care clinicians &amp;</a:t>
            </a:r>
            <a:r>
              <a:rPr lang="en-US" sz="2800" dirty="0" smtClean="0"/>
              <a:t> </a:t>
            </a:r>
            <a:r>
              <a:rPr lang="en-US" sz="2800" dirty="0"/>
              <a:t>health systems. These recommendations are published in the form of "Recommendation </a:t>
            </a:r>
            <a:r>
              <a:rPr lang="en-US" sz="2800"/>
              <a:t>Statements</a:t>
            </a:r>
            <a:r>
              <a:rPr lang="en-US" sz="2800" smtClean="0"/>
              <a:t>.</a:t>
            </a:r>
            <a:r>
              <a:rPr lang="en-US" sz="2800" smtClean="0">
                <a:hlinkClick r:id="rId4"/>
              </a:rPr>
              <a:t>“</a:t>
            </a:r>
            <a:r>
              <a:rPr lang="en-US" sz="2800" smtClean="0"/>
              <a:t> </a:t>
            </a:r>
            <a:r>
              <a:rPr lang="en-US" sz="2800" smtClean="0">
                <a:hlinkClick r:id="rId4"/>
              </a:rPr>
              <a:t>U.S</a:t>
            </a:r>
            <a:r>
              <a:rPr lang="en-US" sz="2800" dirty="0" smtClean="0">
                <a:hlinkClick r:id="rId4"/>
              </a:rPr>
              <a:t>. Preventive Service Task Force</a:t>
            </a:r>
            <a:endParaRPr lang="en-US" sz="2800" dirty="0" smtClean="0"/>
          </a:p>
        </p:txBody>
      </p:sp>
      <p:sp>
        <p:nvSpPr>
          <p:cNvPr id="3" name="Title 2"/>
          <p:cNvSpPr>
            <a:spLocks noGrp="1"/>
          </p:cNvSpPr>
          <p:nvPr>
            <p:ph type="title"/>
          </p:nvPr>
        </p:nvSpPr>
        <p:spPr>
          <a:xfrm>
            <a:off x="457200" y="274638"/>
            <a:ext cx="8229600" cy="411162"/>
          </a:xfrm>
        </p:spPr>
        <p:txBody>
          <a:bodyPr>
            <a:noAutofit/>
          </a:bodyPr>
          <a:lstStyle/>
          <a:p>
            <a:r>
              <a:rPr lang="en-US" sz="3200" dirty="0" smtClean="0"/>
              <a:t>Practice Guidelines (handout 6)</a:t>
            </a:r>
            <a:endParaRPr lang="en-US" sz="3200" dirty="0"/>
          </a:p>
        </p:txBody>
      </p:sp>
    </p:spTree>
    <p:extLst>
      <p:ext uri="{BB962C8B-B14F-4D97-AF65-F5344CB8AC3E}">
        <p14:creationId xmlns:p14="http://schemas.microsoft.com/office/powerpoint/2010/main" val="2028322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90600"/>
            <a:ext cx="8229600" cy="5257800"/>
          </a:xfrm>
        </p:spPr>
        <p:txBody>
          <a:bodyPr>
            <a:normAutofit fontScale="77500" lnSpcReduction="20000"/>
          </a:bodyPr>
          <a:lstStyle/>
          <a:p>
            <a:r>
              <a:rPr lang="en-US" dirty="0" smtClean="0"/>
              <a:t>Busy practitioners typically do not have time or skills to:</a:t>
            </a:r>
          </a:p>
          <a:p>
            <a:pPr lvl="1"/>
            <a:r>
              <a:rPr lang="en-US" dirty="0" smtClean="0"/>
              <a:t>Conduct searches for individual research studies which have examined their EBP question.</a:t>
            </a:r>
          </a:p>
          <a:p>
            <a:pPr lvl="1"/>
            <a:r>
              <a:rPr lang="en-US" dirty="0" smtClean="0"/>
              <a:t>Synthesize the research evidence from these individual studies</a:t>
            </a:r>
          </a:p>
          <a:p>
            <a:r>
              <a:rPr lang="en-US" dirty="0" smtClean="0"/>
              <a:t>Practitioners should first search for evidence summaries</a:t>
            </a:r>
          </a:p>
          <a:p>
            <a:r>
              <a:rPr lang="en-US" dirty="0" smtClean="0"/>
              <a:t>Evidence summaries are rapidly becoming available in online systems &amp; clearinghouses</a:t>
            </a:r>
          </a:p>
          <a:p>
            <a:r>
              <a:rPr lang="en-US" dirty="0" smtClean="0"/>
              <a:t>These online systems/clearinghouses frequently do the work of:</a:t>
            </a:r>
          </a:p>
          <a:p>
            <a:pPr lvl="1"/>
            <a:r>
              <a:rPr lang="en-US" dirty="0"/>
              <a:t>L</a:t>
            </a:r>
            <a:r>
              <a:rPr lang="en-US" dirty="0" smtClean="0"/>
              <a:t>ocating research studies</a:t>
            </a:r>
          </a:p>
          <a:p>
            <a:pPr lvl="1"/>
            <a:r>
              <a:rPr lang="en-US" dirty="0" smtClean="0"/>
              <a:t>Systematically reviewing &amp; summarizing study findings</a:t>
            </a:r>
          </a:p>
          <a:p>
            <a:pPr lvl="1"/>
            <a:r>
              <a:rPr lang="en-US" dirty="0"/>
              <a:t>A</a:t>
            </a:r>
            <a:r>
              <a:rPr lang="en-US" dirty="0" smtClean="0"/>
              <a:t>ssessing quality, strength, &amp; relevance of evidence</a:t>
            </a:r>
          </a:p>
          <a:p>
            <a:pPr lvl="1"/>
            <a:r>
              <a:rPr lang="en-US" dirty="0" smtClean="0"/>
              <a:t>Publishing </a:t>
            </a:r>
            <a:r>
              <a:rPr lang="en-US" dirty="0" err="1" smtClean="0"/>
              <a:t>EBPs</a:t>
            </a:r>
            <a:r>
              <a:rPr lang="en-US" dirty="0" smtClean="0"/>
              <a:t>, </a:t>
            </a:r>
            <a:r>
              <a:rPr lang="en-US" dirty="0" err="1" smtClean="0"/>
              <a:t>ESI’s</a:t>
            </a:r>
            <a:r>
              <a:rPr lang="en-US" dirty="0" smtClean="0"/>
              <a:t>, practice guidelines, model programs, best practices, or other forms of evidence-based recommendations</a:t>
            </a:r>
          </a:p>
          <a:p>
            <a:r>
              <a:rPr lang="en-US" dirty="0" smtClean="0"/>
              <a:t>ONLY in absence of evidence systems, summaries, synopses, or syntheses &amp; ONLY WHEN EBP QUESTION IS IMPORTANT should practitioners conduct searches for individual research studies</a:t>
            </a:r>
          </a:p>
          <a:p>
            <a:pPr lvl="1"/>
            <a:endParaRPr lang="en-US" dirty="0" smtClean="0"/>
          </a:p>
          <a:p>
            <a:pPr lvl="1"/>
            <a:endParaRPr lang="en-US" dirty="0" smtClean="0"/>
          </a:p>
        </p:txBody>
      </p:sp>
      <p:sp>
        <p:nvSpPr>
          <p:cNvPr id="3" name="Title 2"/>
          <p:cNvSpPr>
            <a:spLocks noGrp="1"/>
          </p:cNvSpPr>
          <p:nvPr>
            <p:ph type="title"/>
          </p:nvPr>
        </p:nvSpPr>
        <p:spPr>
          <a:xfrm>
            <a:off x="457200" y="274638"/>
            <a:ext cx="8229600" cy="715962"/>
          </a:xfrm>
        </p:spPr>
        <p:txBody>
          <a:bodyPr>
            <a:normAutofit fontScale="90000"/>
          </a:bodyPr>
          <a:lstStyle/>
          <a:p>
            <a:r>
              <a:rPr lang="en-US" sz="2800" dirty="0" smtClean="0"/>
              <a:t>1</a:t>
            </a:r>
            <a:r>
              <a:rPr lang="en-US" sz="2800" baseline="30000" dirty="0" smtClean="0"/>
              <a:t>st</a:t>
            </a:r>
            <a:r>
              <a:rPr lang="en-US" sz="2800" dirty="0" smtClean="0"/>
              <a:t> Rule for Planning Search: </a:t>
            </a:r>
            <a:r>
              <a:rPr lang="en-US" sz="2800" b="0" dirty="0" smtClean="0">
                <a:solidFill>
                  <a:srgbClr val="FF0000"/>
                </a:solidFill>
              </a:rPr>
              <a:t>Efficiency </a:t>
            </a:r>
            <a:r>
              <a:rPr lang="en-US" sz="2800" dirty="0" smtClean="0"/>
              <a:t>Using 5S Framework</a:t>
            </a:r>
            <a:endParaRPr lang="en-US" sz="2800" dirty="0"/>
          </a:p>
        </p:txBody>
      </p:sp>
    </p:spTree>
    <p:extLst>
      <p:ext uri="{BB962C8B-B14F-4D97-AF65-F5344CB8AC3E}">
        <p14:creationId xmlns:p14="http://schemas.microsoft.com/office/powerpoint/2010/main" val="335135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0" end="0"/>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2">
                                            <p:txEl>
                                              <p:pRg st="9" end="9"/>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3"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914400"/>
            <a:ext cx="8229600" cy="5410200"/>
          </a:xfrm>
        </p:spPr>
        <p:txBody>
          <a:bodyPr>
            <a:normAutofit lnSpcReduction="10000"/>
          </a:bodyPr>
          <a:lstStyle/>
          <a:p>
            <a:pPr lvl="1"/>
            <a:r>
              <a:rPr lang="en-US" dirty="0" smtClean="0"/>
              <a:t>Acquiring evidence requires skills in using online search terms &amp; strategies (handouts 7-13)</a:t>
            </a:r>
          </a:p>
          <a:p>
            <a:pPr lvl="1"/>
            <a:r>
              <a:rPr lang="en-US" dirty="0" smtClean="0"/>
              <a:t>Online review of OBO-SW “Evidence-based Practice: </a:t>
            </a:r>
            <a:r>
              <a:rPr lang="en-US" dirty="0"/>
              <a:t>Finding Evidence” </a:t>
            </a:r>
            <a:r>
              <a:rPr lang="en-US" dirty="0" smtClean="0"/>
              <a:t>(handout) </a:t>
            </a:r>
            <a:r>
              <a:rPr lang="en-US" dirty="0" smtClean="0">
                <a:hlinkClick r:id="rId3"/>
              </a:rPr>
              <a:t>http</a:t>
            </a:r>
            <a:r>
              <a:rPr lang="en-US" dirty="0">
                <a:hlinkClick r:id="rId3"/>
              </a:rPr>
              <a:t>://oxfordbibliographiesonline.com/view/document/obo-9780195389678/obo-9780195389678-0043.xml?rskey=2Kk0JL&amp;result=5&amp;q</a:t>
            </a:r>
            <a:r>
              <a:rPr lang="en-US" dirty="0" smtClean="0"/>
              <a:t>= </a:t>
            </a:r>
          </a:p>
          <a:p>
            <a:pPr lvl="1"/>
            <a:r>
              <a:rPr lang="en-US" dirty="0" smtClean="0"/>
              <a:t>Online review of </a:t>
            </a:r>
            <a:r>
              <a:rPr lang="en-US" dirty="0" err="1" smtClean="0"/>
              <a:t>EBBP.org</a:t>
            </a:r>
            <a:r>
              <a:rPr lang="en-US" dirty="0"/>
              <a:t> “Search for Evidence” module </a:t>
            </a:r>
            <a:r>
              <a:rPr lang="en-US" dirty="0">
                <a:hlinkClick r:id="rId4"/>
              </a:rPr>
              <a:t>http://</a:t>
            </a:r>
            <a:r>
              <a:rPr lang="en-US" dirty="0" smtClean="0">
                <a:hlinkClick r:id="rId4"/>
              </a:rPr>
              <a:t>www.ebbp.org/training.html</a:t>
            </a:r>
            <a:r>
              <a:rPr lang="en-US" dirty="0" smtClean="0"/>
              <a:t> </a:t>
            </a:r>
          </a:p>
          <a:p>
            <a:pPr lvl="1"/>
            <a:r>
              <a:rPr lang="en-US" dirty="0"/>
              <a:t>Online review of Columbia University Musher Program EBP resources for finding evidence </a:t>
            </a:r>
            <a:r>
              <a:rPr lang="en-US" dirty="0">
                <a:hlinkClick r:id="rId5"/>
              </a:rPr>
              <a:t>http://</a:t>
            </a:r>
            <a:r>
              <a:rPr lang="en-US" dirty="0" smtClean="0">
                <a:hlinkClick r:id="rId5"/>
              </a:rPr>
              <a:t>www.columbia.edu/cu/musher/EBP%20Resources.htm</a:t>
            </a:r>
            <a:r>
              <a:rPr lang="en-US" dirty="0" smtClean="0"/>
              <a:t> </a:t>
            </a:r>
            <a:endParaRPr lang="en-US" dirty="0"/>
          </a:p>
          <a:p>
            <a:pPr lvl="1"/>
            <a:r>
              <a:rPr lang="en-US" dirty="0" smtClean="0"/>
              <a:t>CD-ROM review of REACH-SW “Finding Research Evidence” module (handouts</a:t>
            </a:r>
            <a:r>
              <a:rPr lang="en-US" dirty="0"/>
              <a:t>) </a:t>
            </a:r>
            <a:r>
              <a:rPr lang="en-US" dirty="0">
                <a:hlinkClick r:id="rId6"/>
              </a:rPr>
              <a:t>http://www.danya.com/reach</a:t>
            </a:r>
            <a:r>
              <a:rPr lang="en-US" dirty="0" smtClean="0">
                <a:hlinkClick r:id="rId6"/>
              </a:rPr>
              <a:t>/</a:t>
            </a:r>
            <a:r>
              <a:rPr lang="en-US" dirty="0" smtClean="0"/>
              <a:t> </a:t>
            </a:r>
          </a:p>
        </p:txBody>
      </p:sp>
      <p:sp>
        <p:nvSpPr>
          <p:cNvPr id="3" name="Title 2"/>
          <p:cNvSpPr>
            <a:spLocks noGrp="1"/>
          </p:cNvSpPr>
          <p:nvPr>
            <p:ph type="title"/>
          </p:nvPr>
        </p:nvSpPr>
        <p:spPr>
          <a:xfrm>
            <a:off x="457200" y="304800"/>
            <a:ext cx="8229600" cy="609600"/>
          </a:xfrm>
        </p:spPr>
        <p:txBody>
          <a:bodyPr>
            <a:normAutofit fontScale="90000"/>
          </a:bodyPr>
          <a:lstStyle/>
          <a:p>
            <a:r>
              <a:rPr lang="en-US" sz="3100" dirty="0" smtClean="0"/>
              <a:t>Resources for </a:t>
            </a:r>
            <a:r>
              <a:rPr lang="en-US" sz="3100" dirty="0"/>
              <a:t>A</a:t>
            </a:r>
            <a:r>
              <a:rPr lang="en-US" sz="3100" dirty="0" smtClean="0"/>
              <a:t>cquiring Evidence</a:t>
            </a:r>
            <a:r>
              <a:rPr lang="en-US" sz="3600" dirty="0" smtClean="0"/>
              <a:t> </a:t>
            </a:r>
            <a:r>
              <a:rPr lang="en-US" sz="2000" dirty="0" smtClean="0"/>
              <a:t>(handouts </a:t>
            </a:r>
            <a:r>
              <a:rPr lang="en-US" sz="2000" dirty="0" smtClean="0">
                <a:hlinkClick r:id="rId7" action="ppaction://hlinkfile"/>
              </a:rPr>
              <a:t>7</a:t>
            </a:r>
            <a:r>
              <a:rPr lang="en-US" sz="2000" dirty="0" smtClean="0"/>
              <a:t> </a:t>
            </a:r>
            <a:r>
              <a:rPr lang="en-US" sz="2000" dirty="0" smtClean="0">
                <a:hlinkClick r:id="rId8" action="ppaction://hlinkfile"/>
              </a:rPr>
              <a:t>8</a:t>
            </a:r>
            <a:r>
              <a:rPr lang="en-US" sz="2000" dirty="0" smtClean="0"/>
              <a:t> </a:t>
            </a:r>
            <a:r>
              <a:rPr lang="en-US" sz="2000" dirty="0" smtClean="0">
                <a:hlinkClick r:id="rId9" action="ppaction://hlinkfile"/>
              </a:rPr>
              <a:t>9</a:t>
            </a:r>
            <a:r>
              <a:rPr lang="en-US" sz="2000" dirty="0" smtClean="0"/>
              <a:t> </a:t>
            </a:r>
            <a:r>
              <a:rPr lang="en-US" sz="2000" dirty="0" smtClean="0">
                <a:hlinkClick r:id="rId10" action="ppaction://hlinkfile"/>
              </a:rPr>
              <a:t>10</a:t>
            </a:r>
            <a:r>
              <a:rPr lang="en-US" sz="2000" dirty="0" smtClean="0"/>
              <a:t> </a:t>
            </a:r>
            <a:r>
              <a:rPr lang="en-US" sz="2000" dirty="0" smtClean="0">
                <a:hlinkClick r:id="rId11" action="ppaction://hlinkfile"/>
              </a:rPr>
              <a:t>11</a:t>
            </a:r>
            <a:r>
              <a:rPr lang="en-US" sz="2000" dirty="0" smtClean="0"/>
              <a:t> </a:t>
            </a:r>
            <a:r>
              <a:rPr lang="en-US" sz="2000" dirty="0" smtClean="0">
                <a:hlinkClick r:id="rId12" action="ppaction://hlinkfile"/>
              </a:rPr>
              <a:t>12</a:t>
            </a:r>
            <a:r>
              <a:rPr lang="en-US" sz="2000" dirty="0" smtClean="0"/>
              <a:t> </a:t>
            </a:r>
            <a:r>
              <a:rPr lang="en-US" sz="2000" dirty="0" smtClean="0">
                <a:hlinkClick r:id="rId13" action="ppaction://hlinkfile"/>
              </a:rPr>
              <a:t>13</a:t>
            </a:r>
            <a:r>
              <a:rPr lang="en-US" sz="2000" dirty="0" smtClean="0"/>
              <a:t>)</a:t>
            </a:r>
            <a:endParaRPr lang="en-US" sz="2000" dirty="0"/>
          </a:p>
        </p:txBody>
      </p:sp>
    </p:spTree>
    <p:extLst>
      <p:ext uri="{BB962C8B-B14F-4D97-AF65-F5344CB8AC3E}">
        <p14:creationId xmlns:p14="http://schemas.microsoft.com/office/powerpoint/2010/main" val="3857895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smtClean="0"/>
              <a:t>End of Session 2</a:t>
            </a:r>
            <a:endParaRPr lang="en-US" dirty="0"/>
          </a:p>
        </p:txBody>
      </p:sp>
    </p:spTree>
    <p:extLst>
      <p:ext uri="{BB962C8B-B14F-4D97-AF65-F5344CB8AC3E}">
        <p14:creationId xmlns:p14="http://schemas.microsoft.com/office/powerpoint/2010/main" val="1103487191"/>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57200" y="2667000"/>
            <a:ext cx="8229600" cy="3886200"/>
          </a:xfrm>
        </p:spPr>
        <p:txBody>
          <a:bodyPr>
            <a:normAutofit/>
          </a:bodyPr>
          <a:lstStyle/>
          <a:p>
            <a:r>
              <a:rPr lang="en-US" sz="3300" dirty="0" smtClean="0"/>
              <a:t>Curriculum &amp; Pedagogy of EBP</a:t>
            </a:r>
          </a:p>
          <a:p>
            <a:r>
              <a:rPr lang="en-US" sz="3300" dirty="0" smtClean="0"/>
              <a:t>Digital Resources for Teaching &amp; Learning EBP in Social Work</a:t>
            </a:r>
          </a:p>
          <a:p>
            <a:r>
              <a:rPr lang="en-US" sz="3300" dirty="0" smtClean="0"/>
              <a:t>Curriculum Implications</a:t>
            </a:r>
          </a:p>
        </p:txBody>
      </p:sp>
      <p:sp>
        <p:nvSpPr>
          <p:cNvPr id="3" name="Title 2"/>
          <p:cNvSpPr>
            <a:spLocks noGrp="1"/>
          </p:cNvSpPr>
          <p:nvPr>
            <p:ph type="title"/>
          </p:nvPr>
        </p:nvSpPr>
        <p:spPr>
          <a:xfrm>
            <a:off x="457200" y="274638"/>
            <a:ext cx="8229600" cy="1858962"/>
          </a:xfrm>
        </p:spPr>
        <p:txBody>
          <a:bodyPr>
            <a:noAutofit/>
          </a:bodyPr>
          <a:lstStyle/>
          <a:p>
            <a:r>
              <a:rPr lang="en-US" sz="3200" dirty="0"/>
              <a:t>Resources &amp;</a:t>
            </a:r>
            <a:r>
              <a:rPr lang="en-US" sz="3200" dirty="0" smtClean="0"/>
              <a:t> </a:t>
            </a:r>
            <a:r>
              <a:rPr lang="en-US" sz="3200" dirty="0"/>
              <a:t>Curriculum Implications for T</a:t>
            </a:r>
            <a:r>
              <a:rPr lang="en-US" sz="3200" dirty="0" smtClean="0"/>
              <a:t>eaching &amp; </a:t>
            </a:r>
            <a:r>
              <a:rPr lang="en-US" sz="3200" dirty="0"/>
              <a:t>L</a:t>
            </a:r>
            <a:r>
              <a:rPr lang="en-US" sz="3200" dirty="0" smtClean="0"/>
              <a:t>earning (Key </a:t>
            </a:r>
            <a:r>
              <a:rPr lang="en-US" sz="3200" dirty="0"/>
              <a:t>readings, </a:t>
            </a:r>
            <a:r>
              <a:rPr lang="en-US" sz="3200" dirty="0" smtClean="0"/>
              <a:t>multimedia, </a:t>
            </a:r>
            <a:r>
              <a:rPr lang="en-US" sz="3200" dirty="0"/>
              <a:t>i</a:t>
            </a:r>
            <a:r>
              <a:rPr lang="en-US" sz="3200" dirty="0" smtClean="0"/>
              <a:t>nternet resources) - Overview</a:t>
            </a:r>
            <a:endParaRPr lang="en-US" sz="3200" dirty="0"/>
          </a:p>
        </p:txBody>
      </p:sp>
    </p:spTree>
    <p:extLst>
      <p:ext uri="{BB962C8B-B14F-4D97-AF65-F5344CB8AC3E}">
        <p14:creationId xmlns:p14="http://schemas.microsoft.com/office/powerpoint/2010/main" val="1131254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6655</TotalTime>
  <Words>8822</Words>
  <Application>Microsoft Office PowerPoint</Application>
  <PresentationFormat>On-screen Show (4:3)</PresentationFormat>
  <Paragraphs>865</Paragraphs>
  <Slides>114</Slides>
  <Notes>74</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Concourse</vt:lpstr>
      <vt:lpstr>Evidence Based Social Work Practice (EBSWP) Workshop August 22, 2011</vt:lpstr>
      <vt:lpstr>Agenda</vt:lpstr>
      <vt:lpstr>Evidence Based Practice (EBP): Definitions, History, &amp; Competencies - Overview</vt:lpstr>
      <vt:lpstr>Issues for Break-out Group Discussion (handout 15)</vt:lpstr>
      <vt:lpstr>Evidence-based Social Work Practice Begins with Questions from All Practice Levels from Populations to Individuals</vt:lpstr>
      <vt:lpstr>What is Evidence-based Policy Practice?</vt:lpstr>
      <vt:lpstr>An Evidence-based Policy Question</vt:lpstr>
      <vt:lpstr>Another Evidence-based Policy Question</vt:lpstr>
      <vt:lpstr>What is Evidence-based Management?</vt:lpstr>
      <vt:lpstr>An Evidence-based Management Question:</vt:lpstr>
      <vt:lpstr>Another Evidence-based Management Question:</vt:lpstr>
      <vt:lpstr>What is Evidence-based Direct Practice?</vt:lpstr>
      <vt:lpstr>EBP Defined by Institute of Medicine National Academy of Science (Adapted for Social Work) (see handout 1)</vt:lpstr>
      <vt:lpstr>EBP in Social Work (EBSWP)</vt:lpstr>
      <vt:lpstr>Newest Trans-disciplinary View of EBP (handout 2)</vt:lpstr>
      <vt:lpstr>PowerPoint Presentation</vt:lpstr>
      <vt:lpstr>What is EBSWP Today?</vt:lpstr>
      <vt:lpstr>5A’s: Process Steps of EBP (handout 3)</vt:lpstr>
      <vt:lpstr>PowerPoint Presentation</vt:lpstr>
      <vt:lpstr>What Is Practitioner Expertise in EBP &amp; What Additional Competencies Are Required?</vt:lpstr>
      <vt:lpstr>Practitioner Expertise Includes Competency in Six Skill Areas (handout 4)</vt:lpstr>
      <vt:lpstr>In 5 A’s First Step Is ASK: What Are EBP Questions that Can Be Asked in EBP?</vt:lpstr>
      <vt:lpstr>COPES Questions (POEM, PICO)</vt:lpstr>
      <vt:lpstr>Client Oriented Practical Evidence Search (COPES) Questions:</vt:lpstr>
      <vt:lpstr>Parts of COPES Effectiveness Questions</vt:lpstr>
      <vt:lpstr>Examples of COPES Question Types Formed by Social Work Students</vt:lpstr>
      <vt:lpstr>Effectiveness Question:</vt:lpstr>
      <vt:lpstr>Effectiveness Question</vt:lpstr>
      <vt:lpstr>Effectiveness Question:</vt:lpstr>
      <vt:lpstr>Prevention Question:</vt:lpstr>
      <vt:lpstr>Prevention Question:</vt:lpstr>
      <vt:lpstr>Prevention Question:</vt:lpstr>
      <vt:lpstr>Assessment Question:</vt:lpstr>
      <vt:lpstr>Assessment Question:</vt:lpstr>
      <vt:lpstr>Descriptive Question:</vt:lpstr>
      <vt:lpstr>Descriptive Question</vt:lpstr>
      <vt:lpstr>Risk Assessment Question:</vt:lpstr>
      <vt:lpstr>Background &amp; Foreground Questions</vt:lpstr>
      <vt:lpstr>Background &amp; Foreground Questions</vt:lpstr>
      <vt:lpstr>What are the arguments for EBSW?</vt:lpstr>
      <vt:lpstr>What are the arguments for EBSW?</vt:lpstr>
      <vt:lpstr>Brief History of EBP</vt:lpstr>
      <vt:lpstr>Brief History of EBP</vt:lpstr>
      <vt:lpstr>In the past decade, all of the major health professions have endorsed EBP, as shown by these texts originating in medicine, followed by nursing, public health, social work, and finally psychology.</vt:lpstr>
      <vt:lpstr>End of First Session</vt:lpstr>
      <vt:lpstr>Acquiring Evidence &amp; Evidence-based Practices (EBPs): Overview</vt:lpstr>
      <vt:lpstr>How can Evidence be Acquired?</vt:lpstr>
      <vt:lpstr>PowerPoint Presentation</vt:lpstr>
      <vt:lpstr>1st Rule for Planning Search: Efficiency Using 5S Framework</vt:lpstr>
      <vt:lpstr>Reproduced from: Haynes, R Brian. 2006. Of studies, syntheses, synopses, summaries, and systems: the “5S” evolution of information services for evidence-based health care decisions. ACP Journal Club 145 (3):A-8 - A-9. EBBP.org</vt:lpstr>
      <vt:lpstr>3rd Step of 5A’s Process is Critical Appraisal of Evidence Found</vt:lpstr>
      <vt:lpstr>A Cautionary Note: EBPs May be Supported by Evidence from Efficacy or Effectiveness Studies: An Important Distinction</vt:lpstr>
      <vt:lpstr>Evidence-based Practices (EBPs)</vt:lpstr>
      <vt:lpstr>What are Evidence-based Practices (EBPs)?</vt:lpstr>
      <vt:lpstr>Evidence-based Practices &amp; Programs</vt:lpstr>
      <vt:lpstr>How are EBP &amp; EBPs Related?</vt:lpstr>
      <vt:lpstr>What is evidence in EBP?</vt:lpstr>
      <vt:lpstr>Evidence in EBP</vt:lpstr>
      <vt:lpstr>Questions &amp;  Appropriate  Research  Designs </vt:lpstr>
      <vt:lpstr>Intervention Effectiveness Questions</vt:lpstr>
      <vt:lpstr>The Philosophy of EBP Hierarchy of Evidence for Treatment Interventions  Guyatt &amp; Rennie, 2002 </vt:lpstr>
      <vt:lpstr>Assessment Questions</vt:lpstr>
      <vt:lpstr>Causes of Social Problems</vt:lpstr>
      <vt:lpstr>Risk Assessment  &amp; Likely-outcome (prognosis) Questions</vt:lpstr>
      <vt:lpstr>Prevention Questions</vt:lpstr>
      <vt:lpstr>Many Evidence Reviews Are Available</vt:lpstr>
      <vt:lpstr>Many Online Evidence Reviews Available to Make Evidence Searches Efficient</vt:lpstr>
      <vt:lpstr>Examples</vt:lpstr>
      <vt:lpstr>California Evidence-Based Clearinghouse for Child Welfare (CEBC)</vt:lpstr>
      <vt:lpstr>CEBC: Numbers of Interventions in Each Rating</vt:lpstr>
      <vt:lpstr>Roth &amp; Fonagy</vt:lpstr>
      <vt:lpstr>EBP for Persons with Severe Mental Illness</vt:lpstr>
      <vt:lpstr>Assertive community treatment (ACT) </vt:lpstr>
      <vt:lpstr>Supported employment </vt:lpstr>
      <vt:lpstr>Family psycho-education</vt:lpstr>
      <vt:lpstr>Skills training and illness self-management</vt:lpstr>
      <vt:lpstr>Integrated dual-disorder treatment</vt:lpstr>
      <vt:lpstr>What Selection Criteria Were Used to Establish Interventions as Evidence-based?</vt:lpstr>
      <vt:lpstr>They had been standardized through manuals or guidelines</vt:lpstr>
      <vt:lpstr>The practices had been evaluated with controlled research designs</vt:lpstr>
      <vt:lpstr>Important outcomes were demonstrated through the use of objective measures</vt:lpstr>
      <vt:lpstr>Research was conducted by more than one research team</vt:lpstr>
      <vt:lpstr>Summary of Selection Criteria:</vt:lpstr>
      <vt:lpstr>Office of Adolescent Health (OAH): Teen Pregnancy Prevention Programs</vt:lpstr>
      <vt:lpstr>Office of Adolescent Health: Teen Pregnancy Prevention Programs</vt:lpstr>
      <vt:lpstr>Office of Adolescent Health: Teen Pregnancy Prevention Programs</vt:lpstr>
      <vt:lpstr>Some Rating Systems Balance Benefits &amp; Harms Ratios</vt:lpstr>
      <vt:lpstr>American Psychological Association (APA)Rating System (handout 6)</vt:lpstr>
      <vt:lpstr>APA Efficacy Evidence Sources in Ascending Order of Contribution to Conclusions</vt:lpstr>
      <vt:lpstr>APA Criteria for Empirically Supported Psychological Therapies  (ESTs) </vt:lpstr>
      <vt:lpstr>APA Criteria for Empirically Supported Psychological Therapies  (ESTs) </vt:lpstr>
      <vt:lpstr>APA Criteria</vt:lpstr>
      <vt:lpstr>APA EST Utility Assessment</vt:lpstr>
      <vt:lpstr>Practice Guidelines (handout 6)</vt:lpstr>
      <vt:lpstr>Practice Guidelines (handout 6)</vt:lpstr>
      <vt:lpstr>1st Rule for Planning Search: Efficiency Using 5S Framework</vt:lpstr>
      <vt:lpstr>Resources for Acquiring Evidence (handouts 7 8 9 10 11 12 13)</vt:lpstr>
      <vt:lpstr>End of Session 2</vt:lpstr>
      <vt:lpstr>Resources &amp; Curriculum Implications for Teaching &amp; Learning (Key readings, multimedia, internet resources) - Overview</vt:lpstr>
      <vt:lpstr>EBP Curriculum &amp; Pedagogy</vt:lpstr>
      <vt:lpstr>Suggestions for Teaching Methods </vt:lpstr>
      <vt:lpstr>Typically EBP Educators Use Problem-based Learning</vt:lpstr>
      <vt:lpstr>Teaching Modes Used in EBP</vt:lpstr>
      <vt:lpstr>PowerPoint Presentation</vt:lpstr>
      <vt:lpstr>Class &amp; Field Learning Works Best for Shaping EBP Knowledge, Attitudes, &amp; Skills</vt:lpstr>
      <vt:lpstr>Implications for Teaching &amp; Learning EBP in Social Work</vt:lpstr>
      <vt:lpstr>Some Emerging  Ideas</vt:lpstr>
      <vt:lpstr>Resources for Teaching &amp; Learning EBP in Social Work</vt:lpstr>
      <vt:lpstr>Resources for Teaching &amp; Learning EBP in Social Work</vt:lpstr>
      <vt:lpstr>Resources for Teaching &amp; Learning EBP in Social Work</vt:lpstr>
      <vt:lpstr>Resources for Teaching &amp; Learning EBP in Social Work</vt:lpstr>
      <vt:lpstr>Resources for Teaching &amp; Learning EBP in Social Work</vt:lpstr>
      <vt:lpstr>Resources for Teaching &amp; Learning EBP in Social Work</vt:lpstr>
      <vt:lpstr>Curriculum Implications</vt:lpstr>
    </vt:vector>
  </TitlesOfParts>
  <Company>Columbia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Evidence Based Social Work Practice Workshop August 22. 2011</dc:title>
  <dc:creator>Ed</dc:creator>
  <cp:lastModifiedBy> </cp:lastModifiedBy>
  <cp:revision>228</cp:revision>
  <dcterms:created xsi:type="dcterms:W3CDTF">2011-08-01T11:41:37Z</dcterms:created>
  <dcterms:modified xsi:type="dcterms:W3CDTF">2011-08-20T21:21:53Z</dcterms:modified>
</cp:coreProperties>
</file>