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7" r:id="rId2"/>
    <p:sldId id="258" r:id="rId3"/>
    <p:sldId id="259" r:id="rId4"/>
    <p:sldId id="260" r:id="rId5"/>
    <p:sldId id="261" r:id="rId6"/>
    <p:sldId id="262" r:id="rId7"/>
    <p:sldId id="263" r:id="rId8"/>
    <p:sldId id="264" r:id="rId9"/>
    <p:sldId id="267" r:id="rId10"/>
    <p:sldId id="268" r:id="rId11"/>
    <p:sldId id="348" r:id="rId12"/>
    <p:sldId id="269" r:id="rId13"/>
    <p:sldId id="270" r:id="rId14"/>
    <p:sldId id="271" r:id="rId15"/>
    <p:sldId id="272" r:id="rId16"/>
    <p:sldId id="273" r:id="rId17"/>
    <p:sldId id="274" r:id="rId18"/>
    <p:sldId id="275" r:id="rId19"/>
    <p:sldId id="276" r:id="rId20"/>
    <p:sldId id="346" r:id="rId21"/>
    <p:sldId id="347" r:id="rId22"/>
    <p:sldId id="278" r:id="rId23"/>
    <p:sldId id="284" r:id="rId24"/>
    <p:sldId id="285" r:id="rId25"/>
    <p:sldId id="286" r:id="rId26"/>
    <p:sldId id="287" r:id="rId27"/>
    <p:sldId id="289" r:id="rId28"/>
    <p:sldId id="290" r:id="rId29"/>
    <p:sldId id="291" r:id="rId30"/>
    <p:sldId id="349" r:id="rId31"/>
    <p:sldId id="292" r:id="rId32"/>
    <p:sldId id="293" r:id="rId33"/>
    <p:sldId id="294" r:id="rId34"/>
    <p:sldId id="295" r:id="rId35"/>
    <p:sldId id="296" r:id="rId36"/>
    <p:sldId id="297" r:id="rId37"/>
    <p:sldId id="335" r:id="rId38"/>
    <p:sldId id="298" r:id="rId39"/>
    <p:sldId id="303" r:id="rId40"/>
    <p:sldId id="304" r:id="rId41"/>
    <p:sldId id="305" r:id="rId42"/>
    <p:sldId id="306" r:id="rId43"/>
    <p:sldId id="307" r:id="rId44"/>
    <p:sldId id="308" r:id="rId45"/>
    <p:sldId id="309" r:id="rId46"/>
    <p:sldId id="310" r:id="rId47"/>
    <p:sldId id="352" r:id="rId48"/>
    <p:sldId id="353" r:id="rId49"/>
    <p:sldId id="354" r:id="rId50"/>
    <p:sldId id="355" r:id="rId51"/>
    <p:sldId id="356" r:id="rId52"/>
    <p:sldId id="357" r:id="rId53"/>
    <p:sldId id="358" r:id="rId54"/>
    <p:sldId id="359" r:id="rId55"/>
    <p:sldId id="360" r:id="rId56"/>
    <p:sldId id="361" r:id="rId57"/>
    <p:sldId id="362" r:id="rId58"/>
    <p:sldId id="320" r:id="rId59"/>
    <p:sldId id="321" r:id="rId60"/>
    <p:sldId id="322" r:id="rId61"/>
    <p:sldId id="323" r:id="rId62"/>
    <p:sldId id="350" r:id="rId63"/>
    <p:sldId id="351" r:id="rId6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3502" autoAdjust="0"/>
  </p:normalViewPr>
  <p:slideViewPr>
    <p:cSldViewPr>
      <p:cViewPr varScale="1">
        <p:scale>
          <a:sx n="52" d="100"/>
          <a:sy n="52" d="100"/>
        </p:scale>
        <p:origin x="-822" y="-102"/>
      </p:cViewPr>
      <p:guideLst>
        <p:guide orient="horz" pos="2160"/>
        <p:guide pos="2880"/>
      </p:guideLst>
    </p:cSldViewPr>
  </p:slideViewPr>
  <p:outlineViewPr>
    <p:cViewPr>
      <p:scale>
        <a:sx n="33" d="100"/>
        <a:sy n="33" d="100"/>
      </p:scale>
      <p:origin x="0" y="1053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717A248-834F-4C01-A935-EFBE8BF03661}" type="datetimeFigureOut">
              <a:rPr lang="en-US"/>
              <a:pPr>
                <a:defRPr/>
              </a:pPr>
              <a:t>7/12/2010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8E7A9ED-2F78-4134-9519-2714F3542FE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findarticles.com/p/articles/mi_hb3370/" TargetMode="External"/><Relationship Id="rId7" Type="http://schemas.openxmlformats.org/officeDocument/2006/relationships/hyperlink" Target="http://findarticles.com/p/search/?qa=Sacha%20Rombouts" TargetMode="External"/><Relationship Id="rId2" Type="http://schemas.openxmlformats.org/officeDocument/2006/relationships/slide" Target="../slides/slide56.xml"/><Relationship Id="rId1" Type="http://schemas.openxmlformats.org/officeDocument/2006/relationships/notesMaster" Target="../notesMasters/notesMaster1.xml"/><Relationship Id="rId6" Type="http://schemas.openxmlformats.org/officeDocument/2006/relationships/hyperlink" Target="http://findarticles.com/p/search/?qa=Lorraine%20Mazerolle" TargetMode="External"/><Relationship Id="rId5" Type="http://schemas.openxmlformats.org/officeDocument/2006/relationships/hyperlink" Target="http://findarticles.com/p/search/?qa=David%20W.%20Soole" TargetMode="External"/><Relationship Id="rId4" Type="http://schemas.openxmlformats.org/officeDocument/2006/relationships/hyperlink" Target="http://findarticles.com/p/articles/mi_hb3370/is_2_41/"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ncbi.nlm.nih.gov/pubmed?term=%22Darroch%20JE%22%5bAuthor%5d"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F56C03-AA1C-439F-824C-6802EF563C08}"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 Dahl - Ann. NY Acad. Sci, 2004 - pmbcii.psy.cmu.edu</a:t>
            </a:r>
            <a:br>
              <a:rPr lang="en-US" smtClean="0"/>
            </a:br>
            <a:endParaRPr lang="en-US" smtClean="0"/>
          </a:p>
          <a:p>
            <a:pPr eaLnBrk="1" hangingPunct="1">
              <a:spcBef>
                <a:spcPct val="0"/>
              </a:spcBef>
            </a:pPr>
            <a:r>
              <a:rPr lang="en-US" smtClean="0"/>
              <a:t>Professor of peds and psych at the unjiversity of Pittsburgh</a:t>
            </a:r>
          </a:p>
          <a:p>
            <a:pPr eaLnBrk="1" hangingPunct="1">
              <a:spcBef>
                <a:spcPct val="0"/>
              </a:spcBef>
            </a:pPr>
            <a:r>
              <a:rPr lang="en-US" smtClean="0"/>
              <a:t>He has published extensively on adolescent development, </a:t>
            </a:r>
            <a:br>
              <a:rPr lang="en-US" smtClean="0"/>
            </a:br>
            <a:r>
              <a:rPr lang="en-US" smtClean="0"/>
              <a:t> sleep disorders, and behavioral/emotional health in children. </a:t>
            </a:r>
          </a:p>
          <a:p>
            <a:pPr eaLnBrk="1" hangingPunct="1">
              <a:spcBef>
                <a:spcPct val="0"/>
              </a:spcBef>
            </a:pPr>
            <a:endParaRPr lang="en-US"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81E314-C128-4092-81C1-53C9CEA09D03}" type="slidenum">
              <a:rPr lang="en-US"/>
              <a:pPr fontAlgn="base">
                <a:spcBef>
                  <a:spcPct val="0"/>
                </a:spcBef>
                <a:spcAft>
                  <a:spcPct val="0"/>
                </a:spcAft>
                <a:defRPr/>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Connect misconception of ragging hormones to current knowledge of brain maturation</a:t>
            </a:r>
          </a:p>
          <a:p>
            <a:pPr eaLnBrk="1" hangingPunct="1">
              <a:spcBef>
                <a:spcPct val="0"/>
              </a:spcBef>
            </a:pPr>
            <a:r>
              <a:rPr lang="en-US" smtClean="0"/>
              <a:t>Teens have a proclivity toward high intensity feels, an appetite for adventure, a predilection for risks, desires for novelty. Studies of sensation seeking reveal a developmental increase that is linked to puberty. In some teens this tendency is subtle , in others outrageous (even in intelligent youth).  These emotional and motivational changes at puberty don’t lead solely to bad outcomes. Effortful struggles to achieve challenging and heartfelt goals can also ignite high intensity feelings. Igniting passions in healthy ways in the service of higher good. Passions for ideas and ideals, passions for beauty. Passions to create art and music. Passions to succeed in sports, bussiness, politics. Passion for that one person, activity, object  or pursuit that inspires transcendent feelings.  Ronald Dahl Beyond Raging Hormones 2003 </a:t>
            </a:r>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5362DC-395D-4DD8-B9F0-60049D9B461B}" type="slidenum">
              <a:rPr lang="en-US"/>
              <a:pPr fontAlgn="base">
                <a:spcBef>
                  <a:spcPct val="0"/>
                </a:spcBef>
                <a:spcAft>
                  <a:spcPct val="0"/>
                </a:spcAft>
                <a:defRPr/>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17</a:t>
            </a:r>
            <a:r>
              <a:rPr lang="en-US" baseline="30000" smtClean="0"/>
              <a:t>th</a:t>
            </a:r>
            <a:r>
              <a:rPr lang="en-US" smtClean="0"/>
              <a:t> and 18</a:t>
            </a:r>
            <a:r>
              <a:rPr lang="en-US" baseline="30000" smtClean="0"/>
              <a:t>th</a:t>
            </a:r>
            <a:r>
              <a:rPr lang="en-US" smtClean="0"/>
              <a:t> centuries Children worked alongside adults and many of the recreational activities took place in full view of the community where they were under adult surveillance and they knew they were being judged as the fellow citizens that they would be in a few years so in this way, adolescence wasn’t a self contained phase.</a:t>
            </a:r>
          </a:p>
          <a:p>
            <a:pPr eaLnBrk="1" hangingPunct="1">
              <a:spcBef>
                <a:spcPct val="0"/>
              </a:spcBef>
            </a:pPr>
            <a:endParaRPr lang="en-US" smtClean="0"/>
          </a:p>
          <a:p>
            <a:pPr eaLnBrk="1" hangingPunct="1">
              <a:spcBef>
                <a:spcPct val="0"/>
              </a:spcBef>
            </a:pPr>
            <a:r>
              <a:rPr lang="en-US" smtClean="0"/>
              <a:t>Pre Industrial world—hunting/farming after industrial revolution people leave family unit to be independent. </a:t>
            </a:r>
          </a:p>
          <a:p>
            <a:pPr eaLnBrk="1" hangingPunct="1">
              <a:spcBef>
                <a:spcPct val="0"/>
              </a:spcBef>
            </a:pPr>
            <a:endParaRPr lang="en-US" smtClean="0"/>
          </a:p>
          <a:p>
            <a:pPr eaLnBrk="1" hangingPunct="1">
              <a:spcBef>
                <a:spcPct val="0"/>
              </a:spcBef>
            </a:pPr>
            <a:endParaRPr lang="en-US" smtClean="0"/>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6C7BD6-B0AC-42A2-9476-95882DA2352B}" type="slidenum">
              <a:rPr lang="en-US"/>
              <a:pPr fontAlgn="base">
                <a:spcBef>
                  <a:spcPct val="0"/>
                </a:spcBef>
                <a:spcAft>
                  <a:spcPct val="0"/>
                </a:spcAft>
                <a:defRPr/>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375AF4-BF3C-4D80-95DC-39C825C7CB14}" type="slidenum">
              <a:rPr lang="en-US"/>
              <a:pPr fontAlgn="base">
                <a:spcBef>
                  <a:spcPct val="0"/>
                </a:spcBef>
                <a:spcAft>
                  <a:spcPct val="0"/>
                </a:spcAft>
                <a:defRPr/>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 US 1890 6.7% 14-17 yr olds in school, 1920 32.2%, 1930 over 50% 1940 75% enrolled 50%  graduating In 2006, 3.3 million</a:t>
            </a:r>
          </a:p>
          <a:p>
            <a:pPr eaLnBrk="1" fontAlgn="auto" hangingPunct="1">
              <a:spcBef>
                <a:spcPts val="0"/>
              </a:spcBef>
              <a:spcAft>
                <a:spcPts val="0"/>
              </a:spcAft>
              <a:defRPr/>
            </a:pPr>
            <a:r>
              <a:rPr lang="en-US" dirty="0" smtClean="0"/>
              <a:t>people, or 11 percent of people aged 18 to 24, were high school dropouts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1938 in the US federal regulation of child labor minimum age of employment and working hours for children.</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Uganda’s 1995 Constitution (Article 34) defines a child as a person under 16 years of age, and states that children have the right to be protected from social and economic exploitation. The Constitution further states that children should not be employed in work that is “likely to be hazardous,” or work that would otherwise endanger their health, their physical, mental, spiritual, moral, or social development, or that would interfere with their education.</a:t>
            </a:r>
            <a:endParaRPr lang="en-US" dirty="0"/>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5C0B5A-11DB-4C9D-916A-38C6EA0F81DB}" type="slidenum">
              <a:rPr lang="en-US"/>
              <a:pPr fontAlgn="base">
                <a:spcBef>
                  <a:spcPct val="0"/>
                </a:spcBef>
                <a:spcAft>
                  <a:spcPct val="0"/>
                </a:spcAft>
                <a:defRPr/>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9A22CB-522D-4156-AE17-938B71769D26}" type="slidenum">
              <a:rPr lang="en-US"/>
              <a:pPr fontAlgn="base">
                <a:spcBef>
                  <a:spcPct val="0"/>
                </a:spcBef>
                <a:spcAft>
                  <a:spcPct val="0"/>
                </a:spcAft>
                <a:defRPr/>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t>
            </a:r>
            <a:r>
              <a:rPr lang="en-US" sz="2400" smtClean="0"/>
              <a:t>Adolescent thirst to win peer approval helps them internalize and conform to group standards which mostly keeps adolescents “in line”</a:t>
            </a:r>
          </a:p>
          <a:p>
            <a:pPr eaLnBrk="1" hangingPunct="1">
              <a:spcBef>
                <a:spcPct val="0"/>
              </a:spcBef>
            </a:pPr>
            <a:endParaRPr lang="en-US" sz="2400" smtClean="0"/>
          </a:p>
          <a:p>
            <a:pPr eaLnBrk="1" hangingPunct="1">
              <a:spcBef>
                <a:spcPct val="0"/>
              </a:spcBef>
            </a:pPr>
            <a:r>
              <a:rPr lang="en-US" smtClean="0"/>
              <a:t>Taking adolescence out of the work place, place them in schools  eliminating economic opportunities for independence</a:t>
            </a:r>
          </a:p>
          <a:p>
            <a:pPr eaLnBrk="1" hangingPunct="1">
              <a:spcBef>
                <a:spcPct val="0"/>
              </a:spcBef>
            </a:pPr>
            <a:r>
              <a:rPr lang="en-US" smtClean="0"/>
              <a:t>Post industrial teens not economic assets actually economic burdens</a:t>
            </a:r>
          </a:p>
          <a:p>
            <a:pPr eaLnBrk="1" hangingPunct="1">
              <a:spcBef>
                <a:spcPct val="0"/>
              </a:spcBef>
            </a:pPr>
            <a:endParaRPr lang="en-US" smtClean="0"/>
          </a:p>
          <a:p>
            <a:pPr eaLnBrk="1" hangingPunct="1">
              <a:spcBef>
                <a:spcPct val="0"/>
              </a:spcBef>
            </a:pPr>
            <a:r>
              <a:rPr lang="en-US" smtClean="0"/>
              <a:t>Smetana and Gaines (1999) summarized the views of many researchers by noting that parent-adolescent conflicts are common, but they are usually over mundane issues and rarely reach levels that could be construed as severe.</a:t>
            </a:r>
          </a:p>
          <a:p>
            <a:pPr eaLnBrk="1" hangingPunct="1">
              <a:spcBef>
                <a:spcPct val="0"/>
              </a:spcBef>
            </a:pPr>
            <a:endParaRPr lang="en-US" smtClean="0"/>
          </a:p>
          <a:p>
            <a:pPr eaLnBrk="1" hangingPunct="1">
              <a:spcBef>
                <a:spcPct val="0"/>
              </a:spcBef>
            </a:pPr>
            <a:endParaRPr lang="en-US" smtClean="0"/>
          </a:p>
          <a:p>
            <a:pPr marL="0" lvl="1" eaLnBrk="1" hangingPunct="1">
              <a:spcBef>
                <a:spcPct val="0"/>
              </a:spcBef>
            </a:pPr>
            <a:endParaRPr lang="en-US" sz="2400" smtClean="0"/>
          </a:p>
          <a:p>
            <a:pPr eaLnBrk="1" hangingPunct="1">
              <a:spcBef>
                <a:spcPct val="0"/>
              </a:spcBef>
            </a:pPr>
            <a:endParaRPr lang="en-US" smtClean="0"/>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5B87CD-F56E-441F-8309-9DB4E8C73796}" type="slidenum">
              <a:rPr lang="en-US"/>
              <a:pPr fontAlgn="base">
                <a:spcBef>
                  <a:spcPct val="0"/>
                </a:spcBef>
                <a:spcAft>
                  <a:spcPct val="0"/>
                </a:spcAft>
                <a:defRPr/>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In stable societies w/o change parental/adult role modeling is what is most important for perpetuation of the society values and culture </a:t>
            </a:r>
          </a:p>
          <a:p>
            <a:pPr marL="0" lvl="1" eaLnBrk="1" fontAlgn="auto" hangingPunct="1">
              <a:spcBef>
                <a:spcPts val="0"/>
              </a:spcBef>
              <a:spcAft>
                <a:spcPts val="0"/>
              </a:spcAft>
              <a:defRPr/>
            </a:pPr>
            <a:endParaRPr lang="en-US" sz="2400" dirty="0" smtClean="0"/>
          </a:p>
          <a:p>
            <a:pPr eaLnBrk="1" fontAlgn="auto" hangingPunct="1">
              <a:spcBef>
                <a:spcPts val="0"/>
              </a:spcBef>
              <a:spcAft>
                <a:spcPts val="0"/>
              </a:spcAft>
              <a:defRPr/>
            </a:pPr>
            <a:r>
              <a:rPr lang="en-US" dirty="0" smtClean="0"/>
              <a:t>Leading Theorists include:</a:t>
            </a:r>
          </a:p>
          <a:p>
            <a:pPr eaLnBrk="1" fontAlgn="auto" hangingPunct="1">
              <a:spcBef>
                <a:spcPts val="0"/>
              </a:spcBef>
              <a:spcAft>
                <a:spcPts val="0"/>
              </a:spcAft>
              <a:defRPr/>
            </a:pPr>
            <a:r>
              <a:rPr lang="en-US" b="1" dirty="0" smtClean="0"/>
              <a:t>Eric Erikson</a:t>
            </a:r>
            <a:r>
              <a:rPr lang="en-US" dirty="0" smtClean="0"/>
              <a:t>, mid-twentieth century Danish-German-American developmental psychologist and Erik Ericson is the most influence theorist of emotional development</a:t>
            </a:r>
          </a:p>
          <a:p>
            <a:pPr eaLnBrk="1" fontAlgn="auto" hangingPunct="1">
              <a:spcBef>
                <a:spcPts val="0"/>
              </a:spcBef>
              <a:spcAft>
                <a:spcPts val="0"/>
              </a:spcAft>
              <a:defRPr/>
            </a:pPr>
            <a:r>
              <a:rPr lang="en-US" dirty="0" smtClean="0"/>
              <a:t>He looked at adolescence as a period of identity formation and separation from adult caregivers </a:t>
            </a:r>
          </a:p>
          <a:p>
            <a:pPr eaLnBrk="1" fontAlgn="auto" hangingPunct="1">
              <a:spcBef>
                <a:spcPts val="0"/>
              </a:spcBef>
              <a:spcAft>
                <a:spcPts val="0"/>
              </a:spcAft>
              <a:defRPr/>
            </a:pPr>
            <a:r>
              <a:rPr lang="en-US" b="1" dirty="0" smtClean="0"/>
              <a:t>Lawrence Frank</a:t>
            </a:r>
            <a:r>
              <a:rPr lang="en-US" dirty="0" smtClean="0"/>
              <a:t>, the most prominent figure in the parent education movement in the US in the 1920s</a:t>
            </a:r>
          </a:p>
          <a:p>
            <a:pPr eaLnBrk="1" fontAlgn="auto" hangingPunct="1">
              <a:spcBef>
                <a:spcPts val="0"/>
              </a:spcBef>
              <a:spcAft>
                <a:spcPts val="0"/>
              </a:spcAft>
              <a:defRPr/>
            </a:pPr>
            <a:endParaRPr lang="en-US" dirty="0" smtClean="0"/>
          </a:p>
          <a:p>
            <a:pPr lvl="1" eaLnBrk="1" fontAlgn="auto" hangingPunct="1">
              <a:spcBef>
                <a:spcPts val="0"/>
              </a:spcBef>
              <a:spcAft>
                <a:spcPts val="0"/>
              </a:spcAft>
              <a:defRPr/>
            </a:pPr>
            <a:r>
              <a:rPr lang="en-US" dirty="0" smtClean="0"/>
              <a:t>Children must, to some extent, relinquish parental beliefs and practices and learn the ideas, techniques, and patterns of conduct of their own generation</a:t>
            </a:r>
          </a:p>
          <a:p>
            <a:pPr lvl="1" eaLnBrk="1" fontAlgn="auto" hangingPunct="1">
              <a:spcBef>
                <a:spcPts val="0"/>
              </a:spcBef>
              <a:spcAft>
                <a:spcPts val="0"/>
              </a:spcAft>
              <a:defRPr/>
            </a:pPr>
            <a:r>
              <a:rPr lang="en-US" dirty="0" smtClean="0"/>
              <a:t>Parents should encourage rather than discourage adolescent rebellion and help adolescents adapt to the future rather than forcing them to only recapitulate any antiquated traditions of the past</a:t>
            </a:r>
          </a:p>
          <a:p>
            <a:pPr eaLnBrk="1" fontAlgn="auto" hangingPunct="1">
              <a:spcBef>
                <a:spcPts val="0"/>
              </a:spcBef>
              <a:spcAft>
                <a:spcPts val="0"/>
              </a:spcAft>
              <a:defRPr/>
            </a:pPr>
            <a:endParaRPr lang="en-US" dirty="0" smtClean="0"/>
          </a:p>
          <a:p>
            <a:pPr lvl="1" eaLnBrk="1" fontAlgn="auto" hangingPunct="1">
              <a:spcBef>
                <a:spcPts val="0"/>
              </a:spcBef>
              <a:spcAft>
                <a:spcPts val="0"/>
              </a:spcAft>
              <a:defRPr/>
            </a:pPr>
            <a:r>
              <a:rPr lang="en-US" b="1" dirty="0" smtClean="0"/>
              <a:t>Margaret Mead </a:t>
            </a:r>
            <a:r>
              <a:rPr lang="en-US" dirty="0" smtClean="0"/>
              <a:t>(1901-1978), an American cultural anthropologist  With cultural growth and change, the past is no longer an adequate guide for the future and children can’t look to their parents for guidance about adult roles</a:t>
            </a:r>
          </a:p>
          <a:p>
            <a:pPr lvl="1" eaLnBrk="1" fontAlgn="auto" hangingPunct="1">
              <a:spcBef>
                <a:spcPts val="0"/>
              </a:spcBef>
              <a:spcAft>
                <a:spcPts val="0"/>
              </a:spcAft>
              <a:defRPr/>
            </a:pPr>
            <a:r>
              <a:rPr lang="en-US" dirty="0" smtClean="0"/>
              <a:t>The adolescent is in the process of freeing the self from dependency on parents  and turns to models in mass media and to the peer group for guidance</a:t>
            </a:r>
          </a:p>
          <a:p>
            <a:pPr lvl="1" eaLnBrk="1" fontAlgn="auto" hangingPunct="1">
              <a:spcBef>
                <a:spcPts val="0"/>
              </a:spcBef>
              <a:spcAft>
                <a:spcPts val="0"/>
              </a:spcAft>
              <a:defRPr/>
            </a:pPr>
            <a:r>
              <a:rPr lang="en-US" dirty="0" smtClean="0"/>
              <a:t>That tolerant families produce wholesome individuals by allowing the adolescent to disagree with parents without loss of love, self respect or an increase of emotional tension</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Do you think this is true for your culture</a:t>
            </a:r>
          </a:p>
          <a:p>
            <a:pPr eaLnBrk="1" fontAlgn="auto" hangingPunct="1">
              <a:spcBef>
                <a:spcPts val="0"/>
              </a:spcBef>
              <a:spcAft>
                <a:spcPts val="0"/>
              </a:spcAft>
              <a:defRPr/>
            </a:pPr>
            <a:r>
              <a:rPr lang="en-US" dirty="0" smtClean="0"/>
              <a:t>Has is changed over time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08939D-3CDA-4F79-873D-035F1361D6E3}" type="slidenum">
              <a:rPr lang="en-US"/>
              <a:pPr fontAlgn="base">
                <a:spcBef>
                  <a:spcPct val="0"/>
                </a:spcBef>
                <a:spcAft>
                  <a:spcPct val="0"/>
                </a:spcAft>
                <a:defRPr/>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Rock music represents youth interests</a:t>
            </a:r>
          </a:p>
          <a:p>
            <a:pPr eaLnBrk="1" hangingPunct="1">
              <a:spcBef>
                <a:spcPct val="0"/>
              </a:spcBef>
            </a:pPr>
            <a:r>
              <a:rPr lang="en-US" smtClean="0"/>
              <a:t>Mass media has a major roll in socializing teens versus in traditional cultures where socializing by example predominated</a:t>
            </a:r>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A6A988-BB58-4626-A332-BC2F01344840}" type="slidenum">
              <a:rPr lang="en-US"/>
              <a:pPr fontAlgn="base">
                <a:spcBef>
                  <a:spcPct val="0"/>
                </a:spcBef>
                <a:spcAft>
                  <a:spcPct val="0"/>
                </a:spcAft>
                <a:defRPr/>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including a philosophy of  life, religious beliefs, vocational goals </a:t>
            </a:r>
          </a:p>
        </p:txBody>
      </p:sp>
      <p:sp>
        <p:nvSpPr>
          <p:cNvPr id="563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C9B6D3-D927-4CC1-8928-EA851525D77B}" type="slidenum">
              <a:rPr lang="en-US"/>
              <a:pPr fontAlgn="base">
                <a:spcBef>
                  <a:spcPct val="0"/>
                </a:spcBef>
                <a:spcAft>
                  <a:spcPct val="0"/>
                </a:spcAft>
                <a:defRPr/>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4EB974-FB19-45CF-84B4-537EE845C5E3}" type="slidenum">
              <a:rPr lang="en-US"/>
              <a:pPr fontAlgn="base">
                <a:spcBef>
                  <a:spcPct val="0"/>
                </a:spcBef>
                <a:spcAft>
                  <a:spcPct val="0"/>
                </a:spcAft>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2EE5BE-08AA-42B9-A8A9-FF5638075F24}" type="slidenum">
              <a:rPr lang="en-US"/>
              <a:pPr fontAlgn="base">
                <a:spcBef>
                  <a:spcPct val="0"/>
                </a:spcBef>
                <a:spcAft>
                  <a:spcPct val="0"/>
                </a:spcAft>
                <a:defRPr/>
              </a:pPr>
              <a:t>24</a:t>
            </a:fld>
            <a:endParaRPr lang="en-US"/>
          </a:p>
        </p:txBody>
      </p:sp>
      <p:sp>
        <p:nvSpPr>
          <p:cNvPr id="583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8183C1-1937-4860-8AC1-647B1AB83294}" type="slidenum">
              <a:rPr lang="en-US"/>
              <a:pPr fontAlgn="base">
                <a:spcBef>
                  <a:spcPct val="0"/>
                </a:spcBef>
                <a:spcAft>
                  <a:spcPct val="0"/>
                </a:spcAft>
                <a:defRPr/>
              </a:pPr>
              <a:t>25</a:t>
            </a:fld>
            <a:endParaRPr lang="en-US"/>
          </a:p>
        </p:txBody>
      </p:sp>
      <p:sp>
        <p:nvSpPr>
          <p:cNvPr id="604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Army, medicine, family business, take up family’s religion, politics, etc. </a:t>
            </a:r>
          </a:p>
          <a:p>
            <a:pPr eaLnBrk="1" hangingPunct="1">
              <a:spcBef>
                <a:spcPct val="0"/>
              </a:spcBef>
            </a:pPr>
            <a:r>
              <a:rPr lang="en-US" smtClean="0"/>
              <a:t>--very easy on the parents because the teens don’t make trouble</a:t>
            </a:r>
          </a:p>
          <a:p>
            <a:pPr eaLnBrk="1" hangingPunct="1">
              <a:spcBef>
                <a:spcPct val="0"/>
              </a:spcBef>
            </a:pPr>
            <a:r>
              <a:rPr lang="en-US" smtClean="0"/>
              <a:t>--this is TOTALLY NORMAL and can lead to a very happy teen who can grow up into a very happy adult</a:t>
            </a:r>
          </a:p>
          <a:p>
            <a:pPr eaLnBrk="1" hangingPunct="1">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E458AE-449A-45DC-A716-0798E9450771}" type="slidenum">
              <a:rPr lang="en-US"/>
              <a:pPr fontAlgn="base">
                <a:spcBef>
                  <a:spcPct val="0"/>
                </a:spcBef>
                <a:spcAft>
                  <a:spcPct val="0"/>
                </a:spcAft>
                <a:defRPr/>
              </a:pPr>
              <a:t>26</a:t>
            </a:fld>
            <a:endParaRPr lang="en-US"/>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Modern adolescents are oriented toward each other, relatively little orientation toward adults</a:t>
            </a:r>
          </a:p>
          <a:p>
            <a:pPr eaLnBrk="1" hangingPunct="1">
              <a:spcBef>
                <a:spcPct val="0"/>
              </a:spcBef>
            </a:pPr>
            <a:r>
              <a:rPr lang="en-US" smtClean="0"/>
              <a:t>It is expected that teens will want to rebel against their parents.</a:t>
            </a:r>
          </a:p>
          <a:p>
            <a:pPr eaLnBrk="1" hangingPunct="1">
              <a:spcBef>
                <a:spcPct val="0"/>
              </a:spcBef>
            </a:pPr>
            <a:r>
              <a:rPr lang="en-US" smtClean="0"/>
              <a:t>The luxury of secondary and university education permit this exploration</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74A379-D5B6-4860-B789-3544ECC90AC0}" type="slidenum">
              <a:rPr lang="en-US"/>
              <a:pPr fontAlgn="base">
                <a:spcBef>
                  <a:spcPct val="0"/>
                </a:spcBef>
                <a:spcAft>
                  <a:spcPct val="0"/>
                </a:spcAft>
                <a:defRPr/>
              </a:pPr>
              <a:t>27</a:t>
            </a:fld>
            <a:endParaRPr lang="en-US"/>
          </a:p>
        </p:txBody>
      </p:sp>
      <p:sp>
        <p:nvSpPr>
          <p:cNvPr id="64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742950" lvl="2" indent="-342900" eaLnBrk="1" hangingPunct="1">
              <a:spcBef>
                <a:spcPct val="0"/>
              </a:spcBef>
            </a:pPr>
            <a:r>
              <a:rPr lang="en-US" sz="2800" smtClean="0"/>
              <a:t>It is a time of mood disruption in all cultures albeit much less in traditional cultures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Research has shown that young people share the deeper values of their parents Culture and adolescent development Friedman 1999</a:t>
            </a:r>
          </a:p>
          <a:p>
            <a:pPr eaLnBrk="1" hangingPunct="1">
              <a:spcBef>
                <a:spcPct val="0"/>
              </a:spcBef>
            </a:pPr>
            <a:r>
              <a:rPr lang="en-US" smtClean="0"/>
              <a:t>Do as I say, not as I do</a:t>
            </a:r>
          </a:p>
        </p:txBody>
      </p:sp>
      <p:sp>
        <p:nvSpPr>
          <p:cNvPr id="68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69F808-C10C-424E-BED8-647CEC64E172}" type="slidenum">
              <a:rPr lang="en-US"/>
              <a:pPr fontAlgn="base">
                <a:spcBef>
                  <a:spcPct val="0"/>
                </a:spcBef>
                <a:spcAft>
                  <a:spcPct val="0"/>
                </a:spcAft>
                <a:defRPr/>
              </a:pPr>
              <a:t>30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Non-judgmental: does not mean that anything goes, it means identifying potential problems while showing acceptance of the adolescent as a person</a:t>
            </a:r>
          </a:p>
        </p:txBody>
      </p:sp>
      <p:sp>
        <p:nvSpPr>
          <p:cNvPr id="706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F18661-DB2B-4BB7-B360-30C317D59CC3}" type="slidenum">
              <a:rPr lang="en-US"/>
              <a:pPr fontAlgn="base">
                <a:spcBef>
                  <a:spcPct val="0"/>
                </a:spcBef>
                <a:spcAft>
                  <a:spcPct val="0"/>
                </a:spcAft>
                <a:defRPr/>
              </a:pPr>
              <a:t>31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During the past 150 years, more time w/ age mates less adult protection adolescence is a social and economic holding pattern</a:t>
            </a:r>
          </a:p>
          <a:p>
            <a:pPr eaLnBrk="1" hangingPunct="1">
              <a:spcBef>
                <a:spcPct val="0"/>
              </a:spcBef>
            </a:pPr>
            <a:r>
              <a:rPr lang="en-US" smtClean="0"/>
              <a:t>Rolelessness and loss of purpose only important role for a teen is as a student, no meaningful work roles</a:t>
            </a:r>
          </a:p>
          <a:p>
            <a:pPr eaLnBrk="1" hangingPunct="1">
              <a:spcBef>
                <a:spcPct val="0"/>
              </a:spcBef>
            </a:pPr>
            <a:r>
              <a:rPr lang="en-US" smtClean="0"/>
              <a:t>Pseudomaturity and heightened risk – no access to legitimate adult roles, can pursue adolescent activities</a:t>
            </a:r>
          </a:p>
          <a:p>
            <a:pPr eaLnBrk="1" hangingPunct="1">
              <a:spcBef>
                <a:spcPct val="0"/>
              </a:spcBef>
            </a:pPr>
            <a:endParaRPr lang="en-US" smtClean="0"/>
          </a:p>
          <a:p>
            <a:pPr eaLnBrk="1" hangingPunct="1">
              <a:spcBef>
                <a:spcPct val="0"/>
              </a:spcBef>
            </a:pPr>
            <a:r>
              <a:rPr lang="en-US" smtClean="0"/>
              <a:t>Today’s adolescents are less supervised and protected by adults, anticipate adulthood from a distance thru TV, film not firsthand and are tempted to experiment in some aspects of adulthood  often the least imp things and the most dangerous</a:t>
            </a:r>
          </a:p>
          <a:p>
            <a:pPr eaLnBrk="1" hangingPunct="1">
              <a:spcBef>
                <a:spcPct val="0"/>
              </a:spcBef>
            </a:pPr>
            <a:endParaRPr lang="en-US" smtClean="0"/>
          </a:p>
          <a:p>
            <a:pPr eaLnBrk="1" hangingPunct="1">
              <a:spcBef>
                <a:spcPct val="0"/>
              </a:spcBef>
            </a:pPr>
            <a:r>
              <a:rPr lang="en-US" smtClean="0"/>
              <a:t>At a point, not long ago, adolescence was a time, w/ the help of adults who had genuine interest in their socialization, were gradually prepared for work and family roles. The status and purpose of adolescence was clear-adolescence, a time of semi-autonomy, of gradual transition of PREPARATION w/in the context of a protective network of relationships w/ immediate and extended family , adults in the community. Pathways other than schooling were available</a:t>
            </a:r>
          </a:p>
        </p:txBody>
      </p:sp>
      <p:sp>
        <p:nvSpPr>
          <p:cNvPr id="747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EE985B-A81B-4164-A849-C749BD8A4359}" type="slidenum">
              <a:rPr lang="en-US"/>
              <a:pPr fontAlgn="base">
                <a:spcBef>
                  <a:spcPct val="0"/>
                </a:spcBef>
                <a:spcAft>
                  <a:spcPct val="0"/>
                </a:spcAft>
                <a:defRPr/>
              </a:pPr>
              <a:t>34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Gallagher recognized the needs of the contemporary adolescent and modeled his unit based on these needs</a:t>
            </a:r>
          </a:p>
          <a:p>
            <a:pPr lvl="1" eaLnBrk="1" hangingPunct="1">
              <a:spcBef>
                <a:spcPct val="0"/>
              </a:spcBef>
            </a:pPr>
            <a:r>
              <a:rPr lang="en-US" smtClean="0"/>
              <a:t>Fostering independence to help build confidence</a:t>
            </a:r>
          </a:p>
          <a:p>
            <a:pPr lvl="1" eaLnBrk="1" hangingPunct="1">
              <a:spcBef>
                <a:spcPct val="0"/>
              </a:spcBef>
            </a:pPr>
            <a:r>
              <a:rPr lang="en-US" smtClean="0"/>
              <a:t>Normalizing adolescent rebellion and ensuring parents that it was natural and proper to rebel</a:t>
            </a:r>
          </a:p>
          <a:p>
            <a:pPr lvl="1" eaLnBrk="1" hangingPunct="1">
              <a:spcBef>
                <a:spcPct val="0"/>
              </a:spcBef>
            </a:pPr>
            <a:r>
              <a:rPr lang="en-US" smtClean="0"/>
              <a:t>Rejection of parental values and identification with those of the peer group as essential to normal adolescent development</a:t>
            </a:r>
          </a:p>
          <a:p>
            <a:pPr eaLnBrk="1" hangingPunct="1">
              <a:spcBef>
                <a:spcPct val="0"/>
              </a:spcBef>
            </a:pPr>
            <a:endParaRPr lang="en-US" smtClean="0"/>
          </a:p>
        </p:txBody>
      </p:sp>
      <p:sp>
        <p:nvSpPr>
          <p:cNvPr id="778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A4CA59-422B-4C49-819C-F355EC3D09E8}" type="slidenum">
              <a:rPr lang="en-US"/>
              <a:pPr fontAlgn="base">
                <a:spcBef>
                  <a:spcPct val="0"/>
                </a:spcBef>
                <a:spcAft>
                  <a:spcPct val="0"/>
                </a:spcAft>
                <a:defRPr/>
              </a:pPr>
              <a:t>36</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Gallagher concluded that “  to protect adolescents and thwart their attempts to develop independence, is to rob them of abilities, confidence, and resiliency they must have in the demanding and unpredictable adult world they face.”</a:t>
            </a:r>
          </a:p>
        </p:txBody>
      </p:sp>
      <p:sp>
        <p:nvSpPr>
          <p:cNvPr id="79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E06690-4F7B-4FCC-8FD4-A5F760ADBA10}" type="slidenum">
              <a:rPr lang="en-US"/>
              <a:pPr fontAlgn="base">
                <a:spcBef>
                  <a:spcPct val="0"/>
                </a:spcBef>
                <a:spcAft>
                  <a:spcPct val="0"/>
                </a:spcAft>
                <a:defRPr/>
              </a:pPr>
              <a:t>37</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Problems seen in Gallagher’s clinic</a:t>
            </a:r>
          </a:p>
          <a:p>
            <a:pPr lvl="1" eaLnBrk="1" hangingPunct="1">
              <a:spcBef>
                <a:spcPct val="0"/>
              </a:spcBef>
            </a:pPr>
            <a:r>
              <a:rPr lang="en-US" smtClean="0"/>
              <a:t>School problems</a:t>
            </a:r>
          </a:p>
          <a:p>
            <a:pPr lvl="1" eaLnBrk="1" hangingPunct="1">
              <a:spcBef>
                <a:spcPct val="0"/>
              </a:spcBef>
            </a:pPr>
            <a:r>
              <a:rPr lang="en-US" smtClean="0"/>
              <a:t>Smoking</a:t>
            </a:r>
          </a:p>
          <a:p>
            <a:pPr lvl="1" eaLnBrk="1" hangingPunct="1">
              <a:spcBef>
                <a:spcPct val="0"/>
              </a:spcBef>
            </a:pPr>
            <a:r>
              <a:rPr lang="en-US" smtClean="0"/>
              <a:t>Drinking</a:t>
            </a:r>
          </a:p>
          <a:p>
            <a:pPr lvl="1" eaLnBrk="1" hangingPunct="1">
              <a:spcBef>
                <a:spcPct val="0"/>
              </a:spcBef>
            </a:pPr>
            <a:r>
              <a:rPr lang="en-US" smtClean="0"/>
              <a:t>Conflicts with parents</a:t>
            </a:r>
          </a:p>
          <a:p>
            <a:pPr lvl="1" eaLnBrk="1" hangingPunct="1">
              <a:spcBef>
                <a:spcPct val="0"/>
              </a:spcBef>
            </a:pPr>
            <a:r>
              <a:rPr lang="en-US" smtClean="0"/>
              <a:t>Strange hair, clothing</a:t>
            </a:r>
          </a:p>
          <a:p>
            <a:pPr lvl="1" eaLnBrk="1" hangingPunct="1">
              <a:spcBef>
                <a:spcPct val="0"/>
              </a:spcBef>
            </a:pPr>
            <a:r>
              <a:rPr lang="en-US" smtClean="0"/>
              <a:t>Emotional and behavior problems</a:t>
            </a:r>
          </a:p>
          <a:p>
            <a:pPr eaLnBrk="1" hangingPunct="1">
              <a:spcBef>
                <a:spcPct val="0"/>
              </a:spcBef>
            </a:pPr>
            <a:endParaRPr lang="en-US" smtClean="0"/>
          </a:p>
        </p:txBody>
      </p:sp>
      <p:sp>
        <p:nvSpPr>
          <p:cNvPr id="819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830295-43ED-4B1A-AC65-4AF0F9A1C036}" type="slidenum">
              <a:rPr lang="en-US"/>
              <a:pPr fontAlgn="base">
                <a:spcBef>
                  <a:spcPct val="0"/>
                </a:spcBef>
                <a:spcAft>
                  <a:spcPct val="0"/>
                </a:spcAft>
                <a:defRPr/>
              </a:pPr>
              <a:t>38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Anthropologists who have worked with primitive tribes show that in such societies children can pass directly from childhood into adulthood, without going through an adolescence phase. This happens because preparation for adulthood in such settings presents few of the social, intellectual, or moral challenges that are common to advanced societies. We have personally witnessed the social/intellectual phenomenon in primitive settings. Many of the skills needed to participate in the adult community-for example, fishing, hunting, and crop planting-are actually gained before the onset of puberty. Primitive simplicity does not move children into adulthood earlier, but brings adult status closer in age to childhood. </a:t>
            </a:r>
            <a:r>
              <a:rPr lang="en-US" b="1" smtClean="0"/>
              <a:t>Parenting with Gary &amp; Anne Marie:</a:t>
            </a:r>
            <a:r>
              <a:rPr lang="en-US" smtClean="0"/>
              <a:t> </a:t>
            </a:r>
            <a:r>
              <a:rPr lang="en-US" b="1" smtClean="0"/>
              <a:t>Adolescence / Teenagers</a:t>
            </a:r>
            <a:r>
              <a:rPr lang="en-US" smtClean="0"/>
              <a:t> </a:t>
            </a:r>
            <a:r>
              <a:rPr lang="en-US" b="1" smtClean="0"/>
              <a:t>The Reality of Adolescence</a:t>
            </a:r>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88AA15-02B6-426B-8DFF-8490D04A555A}" type="slidenum">
              <a:rPr lang="en-US"/>
              <a:pPr fontAlgn="base">
                <a:spcBef>
                  <a:spcPct val="0"/>
                </a:spcBef>
                <a:spcAft>
                  <a:spcPct val="0"/>
                </a:spcAft>
                <a:defRPr/>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Value of individual autonomy Culture and Adolescent Development Friedman</a:t>
            </a:r>
          </a:p>
          <a:p>
            <a:pPr eaLnBrk="1" hangingPunct="1">
              <a:spcBef>
                <a:spcPct val="0"/>
              </a:spcBef>
            </a:pPr>
            <a:r>
              <a:rPr lang="en-US" smtClean="0"/>
              <a:t>Cultures differ with respect to what they may value most and what they expect from their adolescent children of each sex</a:t>
            </a:r>
          </a:p>
        </p:txBody>
      </p:sp>
      <p:sp>
        <p:nvSpPr>
          <p:cNvPr id="839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7BB8F4-6187-4448-84C4-32C3F29AC2EE}" type="slidenum">
              <a:rPr lang="en-US"/>
              <a:pPr fontAlgn="base">
                <a:spcBef>
                  <a:spcPct val="0"/>
                </a:spcBef>
                <a:spcAft>
                  <a:spcPct val="0"/>
                </a:spcAft>
                <a:defRPr/>
              </a:pPr>
              <a:t>39</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such as depression, mood disturbances, substance abuse, suicidal behaviours or eating disorders</a:t>
            </a:r>
          </a:p>
        </p:txBody>
      </p:sp>
      <p:sp>
        <p:nvSpPr>
          <p:cNvPr id="890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35BB22-ADAF-4FD9-890D-C305B118A6FF}" type="slidenum">
              <a:rPr lang="en-US"/>
              <a:pPr fontAlgn="base">
                <a:spcBef>
                  <a:spcPct val="0"/>
                </a:spcBef>
                <a:spcAft>
                  <a:spcPct val="0"/>
                </a:spcAft>
                <a:defRPr/>
              </a:pPr>
              <a:t>43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marL="0" lvl="1"/>
            <a:r>
              <a:rPr lang="en-US" smtClean="0"/>
              <a:t>Source:http://www.who.int/features/factfiles/adolescent_health/facts/en/index9.html</a:t>
            </a:r>
          </a:p>
          <a:p>
            <a:pPr marL="0" lvl="1"/>
            <a:endParaRPr lang="en-US" smtClean="0"/>
          </a:p>
          <a:p>
            <a:pPr marL="0" lvl="1"/>
            <a:r>
              <a:rPr lang="en-US" smtClean="0"/>
              <a:t>AMSTAR Suicide is the second leading cause of death in industrialized countries and the 5</a:t>
            </a:r>
            <a:r>
              <a:rPr lang="en-US" baseline="30000" smtClean="0"/>
              <a:t>th</a:t>
            </a:r>
            <a:r>
              <a:rPr lang="en-US" smtClean="0"/>
              <a:t> globally</a:t>
            </a:r>
          </a:p>
          <a:p>
            <a:pPr eaLnBrk="1" hangingPunct="1">
              <a:spcBef>
                <a:spcPct val="0"/>
              </a:spcBef>
            </a:pPr>
            <a:endParaRPr lang="en-US" smtClean="0"/>
          </a:p>
        </p:txBody>
      </p:sp>
      <p:sp>
        <p:nvSpPr>
          <p:cNvPr id="921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4A7B41-322F-4B58-A598-0F0E9A60E52A}" type="slidenum">
              <a:rPr lang="en-US"/>
              <a:pPr fontAlgn="base">
                <a:spcBef>
                  <a:spcPct val="0"/>
                </a:spcBef>
                <a:spcAft>
                  <a:spcPct val="0"/>
                </a:spcAft>
                <a:defRPr/>
              </a:pPr>
              <a:t>45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Global school based student health survey CDC/WHO http://www.who.int/chp/gshs/gshs_fs_UG_national.pdf</a:t>
            </a:r>
          </a:p>
          <a:p>
            <a:r>
              <a:rPr lang="en-US" smtClean="0"/>
              <a:t>Khat is a stimulant, a shrub w/ leaves that can be chewed</a:t>
            </a:r>
          </a:p>
        </p:txBody>
      </p:sp>
      <p:sp>
        <p:nvSpPr>
          <p:cNvPr id="4" name="Slide Number Placeholder 3"/>
          <p:cNvSpPr>
            <a:spLocks noGrp="1"/>
          </p:cNvSpPr>
          <p:nvPr>
            <p:ph type="sldNum" sz="quarter" idx="5"/>
          </p:nvPr>
        </p:nvSpPr>
        <p:spPr/>
        <p:txBody>
          <a:bodyPr/>
          <a:lstStyle/>
          <a:p>
            <a:pPr>
              <a:defRPr/>
            </a:pPr>
            <a:fld id="{74BB81A6-7F24-4078-B589-F788CD565F73}" type="slidenum">
              <a:rPr lang="en-US" smtClean="0"/>
              <a:pPr>
                <a:defRPr/>
              </a:pPr>
              <a:t>47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Marijuana and khat Khat is a stimulant, a shrub w/ leaves that can be chewed</a:t>
            </a:r>
          </a:p>
          <a:p>
            <a:endParaRPr lang="en-US" smtClean="0"/>
          </a:p>
        </p:txBody>
      </p:sp>
      <p:sp>
        <p:nvSpPr>
          <p:cNvPr id="4" name="Slide Number Placeholder 3"/>
          <p:cNvSpPr>
            <a:spLocks noGrp="1"/>
          </p:cNvSpPr>
          <p:nvPr>
            <p:ph type="sldNum" sz="quarter" idx="5"/>
          </p:nvPr>
        </p:nvSpPr>
        <p:spPr/>
        <p:txBody>
          <a:bodyPr/>
          <a:lstStyle/>
          <a:p>
            <a:pPr>
              <a:defRPr/>
            </a:pPr>
            <a:fld id="{8CA57EDB-1709-4ADB-8A7D-B14F0E5B6FC5}" type="slidenum">
              <a:rPr lang="en-US" smtClean="0"/>
              <a:pPr>
                <a:defRPr/>
              </a:pPr>
              <a:t>52</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12 months prior to the survey</a:t>
            </a:r>
          </a:p>
        </p:txBody>
      </p:sp>
      <p:sp>
        <p:nvSpPr>
          <p:cNvPr id="4" name="Slide Number Placeholder 3"/>
          <p:cNvSpPr>
            <a:spLocks noGrp="1"/>
          </p:cNvSpPr>
          <p:nvPr>
            <p:ph type="sldNum" sz="quarter" idx="5"/>
          </p:nvPr>
        </p:nvSpPr>
        <p:spPr/>
        <p:txBody>
          <a:bodyPr/>
          <a:lstStyle/>
          <a:p>
            <a:pPr>
              <a:defRPr/>
            </a:pPr>
            <a:fld id="{7E54C437-1B3B-47E1-B853-FE2928262063}" type="slidenum">
              <a:rPr lang="en-US" smtClean="0"/>
              <a:pPr>
                <a:defRPr/>
              </a:pPr>
              <a:t>54</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EC Over the counter access to EC for teens Harper</a:t>
            </a:r>
          </a:p>
          <a:p>
            <a:pPr eaLnBrk="1" hangingPunct="1">
              <a:spcBef>
                <a:spcPct val="0"/>
              </a:spcBef>
            </a:pPr>
            <a:r>
              <a:rPr lang="en-US" smtClean="0"/>
              <a:t>Advocates for Youth contraction does not increase SA</a:t>
            </a:r>
          </a:p>
          <a:p>
            <a:pPr eaLnBrk="1" hangingPunct="1">
              <a:spcBef>
                <a:spcPct val="0"/>
              </a:spcBef>
            </a:pPr>
            <a:endParaRPr lang="en-US" smtClean="0"/>
          </a:p>
          <a:p>
            <a:pPr eaLnBrk="1" hangingPunct="1">
              <a:spcBef>
                <a:spcPct val="0"/>
              </a:spcBef>
            </a:pPr>
            <a:r>
              <a:rPr lang="en-US" b="1" smtClean="0"/>
              <a:t>School-based drug prevention programs: a review of what works</a:t>
            </a:r>
          </a:p>
          <a:p>
            <a:pPr eaLnBrk="1" hangingPunct="1">
              <a:spcBef>
                <a:spcPct val="0"/>
              </a:spcBef>
            </a:pPr>
            <a:r>
              <a:rPr lang="en-US" b="1" smtClean="0">
                <a:hlinkClick r:id="rId3"/>
              </a:rPr>
              <a:t>Australian and New Zealand Journal of Criminology</a:t>
            </a:r>
            <a:r>
              <a:rPr lang="en-US" b="1" smtClean="0"/>
              <a:t>, </a:t>
            </a:r>
            <a:r>
              <a:rPr lang="en-US" b="1" smtClean="0">
                <a:hlinkClick r:id="rId4"/>
              </a:rPr>
              <a:t>August, 2008</a:t>
            </a:r>
            <a:r>
              <a:rPr lang="en-US" b="1" smtClean="0"/>
              <a:t> by </a:t>
            </a:r>
            <a:r>
              <a:rPr lang="en-US" b="1" smtClean="0">
                <a:hlinkClick r:id="rId5"/>
              </a:rPr>
              <a:t>David W. Soole</a:t>
            </a:r>
            <a:r>
              <a:rPr lang="en-US" b="1" smtClean="0"/>
              <a:t>, </a:t>
            </a:r>
            <a:r>
              <a:rPr lang="en-US" b="1" smtClean="0">
                <a:hlinkClick r:id="rId6"/>
              </a:rPr>
              <a:t>Lorraine Mazerolle</a:t>
            </a:r>
            <a:r>
              <a:rPr lang="en-US" b="1" smtClean="0"/>
              <a:t>, </a:t>
            </a:r>
            <a:r>
              <a:rPr lang="en-US" b="1" smtClean="0">
                <a:hlinkClick r:id="rId7"/>
              </a:rPr>
              <a:t>Sacha Rombouts</a:t>
            </a:r>
            <a:endParaRPr lang="en-US" b="1" smtClean="0"/>
          </a:p>
          <a:p>
            <a:pPr eaLnBrk="1" hangingPunct="1">
              <a:spcBef>
                <a:spcPct val="0"/>
              </a:spcBef>
            </a:pPr>
            <a:endParaRPr lang="en-US" b="1" smtClean="0"/>
          </a:p>
          <a:p>
            <a:pPr eaLnBrk="1" hangingPunct="1">
              <a:spcBef>
                <a:spcPct val="0"/>
              </a:spcBef>
            </a:pPr>
            <a:r>
              <a:rPr lang="en-US" b="1" smtClean="0"/>
              <a:t>National Institute on Drug Abuse Preventing drug use in children and adolescents US dept of health and human services 2009</a:t>
            </a:r>
            <a:endParaRPr lang="en-US" smtClean="0"/>
          </a:p>
          <a:p>
            <a:pPr eaLnBrk="1" hangingPunct="1">
              <a:spcBef>
                <a:spcPct val="0"/>
              </a:spcBef>
            </a:pPr>
            <a:endParaRPr lang="en-US" smtClean="0"/>
          </a:p>
          <a:p>
            <a:pPr eaLnBrk="1" hangingPunct="1">
              <a:spcBef>
                <a:spcPct val="0"/>
              </a:spcBef>
            </a:pPr>
            <a:r>
              <a:rPr lang="en-US" smtClean="0"/>
              <a:t>Guttmacher Role of parents in Adolescent sexual activity and contraceptive use in four African countries (Uganda) found that communication w/ parents reduced the odds of adolescent sexual activity and improved the use of contraception use at last sex</a:t>
            </a:r>
          </a:p>
          <a:p>
            <a:pPr eaLnBrk="1" hangingPunct="1">
              <a:spcBef>
                <a:spcPct val="0"/>
              </a:spcBef>
            </a:pPr>
            <a:endParaRPr lang="en-US" smtClean="0"/>
          </a:p>
          <a:p>
            <a:pPr eaLnBrk="1" hangingPunct="1">
              <a:spcBef>
                <a:spcPct val="0"/>
              </a:spcBef>
            </a:pPr>
            <a:r>
              <a:rPr lang="en-US" smtClean="0"/>
              <a:t>Impact of Sex and HIV Education</a:t>
            </a:r>
          </a:p>
          <a:p>
            <a:pPr eaLnBrk="1" hangingPunct="1">
              <a:spcBef>
                <a:spcPct val="0"/>
              </a:spcBef>
            </a:pPr>
            <a:r>
              <a:rPr lang="en-US" smtClean="0"/>
              <a:t>http://www.advocatesforyouth.org GREAT WEB SITE</a:t>
            </a:r>
          </a:p>
          <a:p>
            <a:pPr eaLnBrk="1" hangingPunct="1">
              <a:spcBef>
                <a:spcPct val="0"/>
              </a:spcBef>
            </a:pPr>
            <a:r>
              <a:rPr lang="en-US" smtClean="0"/>
              <a:t>Programs on Sexual Behaviors</a:t>
            </a:r>
          </a:p>
          <a:p>
            <a:pPr eaLnBrk="1" hangingPunct="1">
              <a:spcBef>
                <a:spcPct val="0"/>
              </a:spcBef>
            </a:pPr>
            <a:r>
              <a:rPr lang="en-US" smtClean="0"/>
              <a:t>of Youth in Developing and</a:t>
            </a:r>
          </a:p>
          <a:p>
            <a:pPr eaLnBrk="1" hangingPunct="1">
              <a:spcBef>
                <a:spcPct val="0"/>
              </a:spcBef>
            </a:pPr>
            <a:r>
              <a:rPr lang="en-US" smtClean="0"/>
              <a:t>Developed Countries</a:t>
            </a:r>
          </a:p>
          <a:p>
            <a:pPr eaLnBrk="1" hangingPunct="1">
              <a:spcBef>
                <a:spcPct val="0"/>
              </a:spcBef>
            </a:pPr>
            <a:r>
              <a:rPr lang="en-US" smtClean="0"/>
              <a:t>by Douglas Kirby, B.A. Laris, and Lori Rolleri 2005 by Family Health International</a:t>
            </a:r>
          </a:p>
          <a:p>
            <a:pPr eaLnBrk="1" hangingPunct="1">
              <a:spcBef>
                <a:spcPct val="0"/>
              </a:spcBef>
            </a:pPr>
            <a:r>
              <a:rPr lang="en-US" smtClean="0"/>
              <a:t>Of the 83 studies identified that matched the study criteria,</a:t>
            </a:r>
          </a:p>
          <a:p>
            <a:pPr eaLnBrk="1" hangingPunct="1">
              <a:spcBef>
                <a:spcPct val="0"/>
              </a:spcBef>
            </a:pPr>
            <a:r>
              <a:rPr lang="en-US" smtClean="0"/>
              <a:t>18 were conducted in developing countries: Belize, Brazil, Chile, Jamaica, Kenya, Mexico,</a:t>
            </a:r>
          </a:p>
          <a:p>
            <a:pPr eaLnBrk="1" hangingPunct="1">
              <a:spcBef>
                <a:spcPct val="0"/>
              </a:spcBef>
            </a:pPr>
            <a:r>
              <a:rPr lang="en-US" smtClean="0"/>
              <a:t>Namibia, Nigeria, South Africa, Tanzania, Thailand, and Zambia. About half of the 83 focused</a:t>
            </a:r>
          </a:p>
          <a:p>
            <a:pPr eaLnBrk="1" hangingPunct="1">
              <a:spcBef>
                <a:spcPct val="0"/>
              </a:spcBef>
            </a:pPr>
            <a:r>
              <a:rPr lang="en-US" smtClean="0"/>
              <a:t>only on preventing HIV/STIs; nearly one-third covered both HIV/STIs and pregnancy; and nearly</a:t>
            </a:r>
          </a:p>
          <a:p>
            <a:pPr eaLnBrk="1" hangingPunct="1">
              <a:spcBef>
                <a:spcPct val="0"/>
              </a:spcBef>
            </a:pPr>
            <a:r>
              <a:rPr lang="en-US" smtClean="0"/>
              <a:t>one-fifth focused only on pregnancy.</a:t>
            </a:r>
          </a:p>
          <a:p>
            <a:pPr eaLnBrk="1" hangingPunct="1">
              <a:spcBef>
                <a:spcPct val="0"/>
              </a:spcBef>
            </a:pPr>
            <a:r>
              <a:rPr lang="en-US" smtClean="0"/>
              <a:t>The vast majority of the programs encouraged</a:t>
            </a:r>
          </a:p>
          <a:p>
            <a:pPr eaLnBrk="1" hangingPunct="1">
              <a:spcBef>
                <a:spcPct val="0"/>
              </a:spcBef>
            </a:pPr>
            <a:r>
              <a:rPr lang="en-US" smtClean="0"/>
              <a:t>abstinence but also discussed or promoted the use of condoms or contraception if young people</a:t>
            </a:r>
          </a:p>
          <a:p>
            <a:pPr eaLnBrk="1" hangingPunct="1">
              <a:spcBef>
                <a:spcPct val="0"/>
              </a:spcBef>
            </a:pPr>
            <a:r>
              <a:rPr lang="en-US" smtClean="0"/>
              <a:t>chose to be sexually active. Only 7 percent of the programs recommended only abstinence – most</a:t>
            </a:r>
          </a:p>
          <a:p>
            <a:pPr eaLnBrk="1" hangingPunct="1">
              <a:spcBef>
                <a:spcPct val="0"/>
              </a:spcBef>
            </a:pPr>
            <a:r>
              <a:rPr lang="en-US" smtClean="0"/>
              <a:t>in the United States. </a:t>
            </a:r>
          </a:p>
          <a:p>
            <a:pPr eaLnBrk="1" hangingPunct="1">
              <a:spcBef>
                <a:spcPct val="0"/>
              </a:spcBef>
            </a:pPr>
            <a:r>
              <a:rPr lang="en-US" smtClean="0"/>
              <a:t>The sex and HIV education programs evaluated by these studies did not increase sexual behavior,</a:t>
            </a:r>
          </a:p>
          <a:p>
            <a:pPr eaLnBrk="1" hangingPunct="1">
              <a:spcBef>
                <a:spcPct val="0"/>
              </a:spcBef>
            </a:pPr>
            <a:r>
              <a:rPr lang="en-US" smtClean="0"/>
              <a:t>as some people have feared. To the contrary, nearly half (45 percent) of the studies that measured</a:t>
            </a:r>
          </a:p>
          <a:p>
            <a:pPr eaLnBrk="1" hangingPunct="1">
              <a:spcBef>
                <a:spcPct val="0"/>
              </a:spcBef>
            </a:pPr>
            <a:r>
              <a:rPr lang="en-US" smtClean="0"/>
              <a:t>impact on sexual initiation, frequency of sex, or number of sexual partners found positive results</a:t>
            </a:r>
          </a:p>
          <a:p>
            <a:pPr eaLnBrk="1" hangingPunct="1">
              <a:spcBef>
                <a:spcPct val="0"/>
              </a:spcBef>
            </a:pPr>
            <a:r>
              <a:rPr lang="en-US" smtClean="0"/>
              <a:t>– the programs either delayed sex or reduced the frequency of sex or the number of sexual partners.</a:t>
            </a:r>
          </a:p>
          <a:p>
            <a:pPr eaLnBrk="1" hangingPunct="1">
              <a:spcBef>
                <a:spcPct val="0"/>
              </a:spcBef>
            </a:pPr>
            <a:r>
              <a:rPr lang="en-US" smtClean="0"/>
              <a:t>Almost all of the rest had no effect. </a:t>
            </a:r>
          </a:p>
          <a:p>
            <a:pPr eaLnBrk="1" hangingPunct="1">
              <a:spcBef>
                <a:spcPct val="0"/>
              </a:spcBef>
            </a:pPr>
            <a:endParaRPr lang="en-US" smtClean="0"/>
          </a:p>
          <a:p>
            <a:pPr eaLnBrk="1" hangingPunct="1">
              <a:spcBef>
                <a:spcPct val="0"/>
              </a:spcBef>
            </a:pPr>
            <a:r>
              <a:rPr lang="en-US" smtClean="0"/>
              <a:t>General Life skills-communication, negotiation, listening</a:t>
            </a:r>
          </a:p>
        </p:txBody>
      </p:sp>
      <p:sp>
        <p:nvSpPr>
          <p:cNvPr id="1095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C35474-5A2E-4305-9052-FBA48794A8E8}" type="slidenum">
              <a:rPr lang="en-US"/>
              <a:pPr fontAlgn="base">
                <a:spcBef>
                  <a:spcPct val="0"/>
                </a:spcBef>
                <a:spcAft>
                  <a:spcPct val="0"/>
                </a:spcAft>
                <a:defRPr/>
              </a:pPr>
              <a:t>56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Sources</a:t>
            </a:r>
          </a:p>
          <a:p>
            <a:r>
              <a:rPr lang="en-US" smtClean="0"/>
              <a:t>Sections on the status of youth and on the policy and program environment draw principally on</a:t>
            </a:r>
          </a:p>
          <a:p>
            <a:r>
              <a:rPr lang="en-US" smtClean="0"/>
              <a:t>• </a:t>
            </a:r>
            <a:r>
              <a:rPr lang="en-US" i="1" smtClean="0"/>
              <a:t>Uganda: Youth Reproductive Health and HIV Policy Environment. May 2004. YouthNet.</a:t>
            </a:r>
          </a:p>
          <a:p>
            <a:r>
              <a:rPr lang="en-US" smtClean="0"/>
              <a:t>• </a:t>
            </a:r>
            <a:r>
              <a:rPr lang="en-US" i="1" smtClean="0"/>
              <a:t>Adolescent Sexual and Reproductive Health in Uganda: A Synthesis of Research Evidence. December 2004.</a:t>
            </a:r>
          </a:p>
          <a:p>
            <a:r>
              <a:rPr lang="de-DE" i="1" smtClean="0"/>
              <a:t>Alan Guttmacher Institute. http://www.agi-usa.org/pubs/2004/12/20/or14.pdf.</a:t>
            </a:r>
          </a:p>
          <a:p>
            <a:r>
              <a:rPr lang="en-US" smtClean="0"/>
              <a:t>• </a:t>
            </a:r>
            <a:r>
              <a:rPr lang="en-US" i="1" smtClean="0"/>
              <a:t>Reproductive Health of Young Adults in Uganda. July 2002. Macro International.</a:t>
            </a:r>
          </a:p>
          <a:p>
            <a:r>
              <a:rPr lang="en-US" i="1" smtClean="0"/>
              <a:t>http://www.measuredhs.com/pubs/pdf/OD23/OD23.pdf.</a:t>
            </a:r>
            <a:endParaRPr lang="en-US" smtClean="0"/>
          </a:p>
        </p:txBody>
      </p:sp>
      <p:sp>
        <p:nvSpPr>
          <p:cNvPr id="4" name="Slide Number Placeholder 3"/>
          <p:cNvSpPr>
            <a:spLocks noGrp="1"/>
          </p:cNvSpPr>
          <p:nvPr>
            <p:ph type="sldNum" sz="quarter" idx="5"/>
          </p:nvPr>
        </p:nvSpPr>
        <p:spPr/>
        <p:txBody>
          <a:bodyPr/>
          <a:lstStyle/>
          <a:p>
            <a:pPr>
              <a:defRPr/>
            </a:pPr>
            <a:fld id="{3A602AEE-657B-4C4F-AFBF-EA78AB070E0A}" type="slidenum">
              <a:rPr lang="en-US" smtClean="0"/>
              <a:pPr>
                <a:defRPr/>
              </a:pPr>
              <a:t>57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Results demonstrated that the curricula had no effects on initiation of sexual intercourse, age of initiation of sexual intercourse,</a:t>
            </a:r>
          </a:p>
          <a:p>
            <a:r>
              <a:rPr lang="en-US" smtClean="0"/>
              <a:t>abstinence in the previous twelve months, number of sexual partners, or condom use during sexual intercourse. International Guidelines on Sexuality Education :UNESCO (United Nations Education Scientific and Cultural Organization)</a:t>
            </a:r>
          </a:p>
          <a:p>
            <a:r>
              <a:rPr lang="en-US" smtClean="0"/>
              <a:t>An evidence informed approach to effective sex,</a:t>
            </a:r>
          </a:p>
          <a:p>
            <a:r>
              <a:rPr lang="en-US" smtClean="0"/>
              <a:t>relationships and HIV/STI education</a:t>
            </a:r>
          </a:p>
          <a:p>
            <a:r>
              <a:rPr lang="en-US" smtClean="0"/>
              <a:t>"[E]xpert panels that have studied this issue, have concluded that comprehensive sex and HIV/AIDS education programs and condom availability programs can be effective in reducing high-risk sexual behaviors among adolescents. In addition, these reviews and expert panels conclude that school-based sex education and condom availability programs do not increase sexual activity among adolescents." (The Institute of Medicine, October 2000). </a:t>
            </a:r>
          </a:p>
          <a:p>
            <a:r>
              <a:rPr lang="en-US" smtClean="0"/>
              <a:t>In US there are two main forms of sex ed. Abstinence only and comprehensive which addresses abstinence as a positive choice</a:t>
            </a:r>
          </a:p>
          <a:p>
            <a:pPr eaLnBrk="1" hangingPunct="1">
              <a:spcBef>
                <a:spcPct val="0"/>
              </a:spcBef>
            </a:pPr>
            <a:r>
              <a:rPr lang="en-US" smtClean="0"/>
              <a:t>58% of HS comprehensive</a:t>
            </a:r>
          </a:p>
          <a:p>
            <a:pPr eaLnBrk="1" hangingPunct="1">
              <a:spcBef>
                <a:spcPct val="0"/>
              </a:spcBef>
            </a:pPr>
            <a:r>
              <a:rPr lang="en-US" smtClean="0"/>
              <a:t>34% abstinence only</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 • Federal law establishes a stringent eight-point definition of “abstinence-only education” that requires programs to teach that sexual activity outside of marriage is wrong and harmful Federal guidelines now define sexual activity to include any behavior between two people that may be sexually stimulating, which could be interpreted as including even kissing or hand-holding</a:t>
            </a:r>
          </a:p>
          <a:p>
            <a:pPr eaLnBrk="1" hangingPunct="1">
              <a:spcBef>
                <a:spcPct val="0"/>
              </a:spcBef>
            </a:pPr>
            <a:r>
              <a:rPr lang="en-US" smtClean="0"/>
              <a:t>There are three federal programs dedicated to funding restrictive abstinence-only education There is currently no federal program dedicated to supporting comprehensive sex education that teaches young people about both abstinence and contraception.[</a:t>
            </a:r>
            <a:r>
              <a:rPr lang="en-US" smtClean="0">
                <a:hlinkClick r:id="rId3" action="ppaction://hlinkfile"/>
              </a:rPr>
              <a:t>29</a:t>
            </a:r>
            <a:r>
              <a:rPr lang="en-US" smtClean="0"/>
              <a:t>]</a:t>
            </a:r>
          </a:p>
          <a:p>
            <a:pPr eaLnBrk="1" hangingPunct="1">
              <a:spcBef>
                <a:spcPct val="0"/>
              </a:spcBef>
            </a:pPr>
            <a:r>
              <a:rPr lang="en-US" smtClean="0"/>
              <a:t>• Despite years of evaluation in this area, there is no evidence to date that abstinence-only education delays teen sexual activity. Moreover, recent research shows that abstinence-only strategies may deter contraceptive use among sexually active teens, increasing their risk of unintended pregnancy and STIs</a:t>
            </a:r>
          </a:p>
          <a:p>
            <a:pPr eaLnBrk="1" hangingPunct="1">
              <a:spcBef>
                <a:spcPct val="0"/>
              </a:spcBef>
            </a:pPr>
            <a:r>
              <a:rPr lang="en-US" smtClean="0"/>
              <a:t>Evidence shows that comprehensive sex education programs that provide information about both abstinence and contraception can help delay the onset of sexual activity among teens, reduce their number of sexual partners and increase contraceptive use when they become sexually active </a:t>
            </a:r>
            <a:r>
              <a:rPr lang="en-US" b="1" smtClean="0"/>
              <a:t>Facts on Sex Education in the United States Guttmacher 2006</a:t>
            </a:r>
          </a:p>
          <a:p>
            <a:pPr eaLnBrk="1" hangingPunct="1">
              <a:spcBef>
                <a:spcPct val="0"/>
              </a:spcBef>
            </a:pPr>
            <a:r>
              <a:rPr lang="en-US" smtClean="0"/>
              <a:t>The Guttmacher Institute advances sexual and reproductive health worldwide through an interrelated program of social science research, public education and policy analysis. For nearly four decades, Guttmacher has demonstrated that scientific evidence — when reliably collected and analyzed, compellingly presented and systematically disseminated — can make a difference in policies, programs and medical practice</a:t>
            </a:r>
          </a:p>
          <a:p>
            <a:pPr eaLnBrk="1" hangingPunct="1">
              <a:spcBef>
                <a:spcPct val="0"/>
              </a:spcBef>
            </a:pPr>
            <a:endParaRPr lang="en-US" smtClean="0"/>
          </a:p>
          <a:p>
            <a:pPr eaLnBrk="1" hangingPunct="1">
              <a:spcBef>
                <a:spcPct val="0"/>
              </a:spcBef>
            </a:pPr>
            <a:endParaRPr lang="en-US" smtClean="0"/>
          </a:p>
        </p:txBody>
      </p:sp>
      <p:sp>
        <p:nvSpPr>
          <p:cNvPr id="1116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BF7715-0817-4ABC-986D-AFA4811F4480}" type="slidenum">
              <a:rPr lang="en-US"/>
              <a:pPr fontAlgn="base">
                <a:spcBef>
                  <a:spcPct val="0"/>
                </a:spcBef>
                <a:spcAft>
                  <a:spcPct val="0"/>
                </a:spcAft>
                <a:defRPr/>
              </a:pPr>
              <a:t>58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Advocated for Youth</a:t>
            </a:r>
          </a:p>
          <a:p>
            <a:pPr eaLnBrk="1" hangingPunct="1">
              <a:lnSpc>
                <a:spcPct val="90000"/>
              </a:lnSpc>
            </a:pPr>
            <a:r>
              <a:rPr lang="en-US" sz="500" smtClean="0"/>
              <a:t>Joy of sex education" by George Monbiot, The Guardian, 2004 </a:t>
            </a:r>
          </a:p>
          <a:p>
            <a:pPr eaLnBrk="1" hangingPunct="1">
              <a:spcBef>
                <a:spcPct val="0"/>
              </a:spcBef>
            </a:pPr>
            <a:endParaRPr lang="en-US" smtClean="0"/>
          </a:p>
        </p:txBody>
      </p:sp>
      <p:sp>
        <p:nvSpPr>
          <p:cNvPr id="1136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0EA2A5-51FF-4D42-ADCE-AC3170D7F8E7}" type="slidenum">
              <a:rPr lang="en-US"/>
              <a:pPr fontAlgn="base">
                <a:spcBef>
                  <a:spcPct val="0"/>
                </a:spcBef>
                <a:spcAft>
                  <a:spcPct val="0"/>
                </a:spcAft>
                <a:defRPr/>
              </a:pPr>
              <a:t>59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6BB35A-CDD0-4B3C-A516-FED6B6F106FA}" type="slidenum">
              <a:rPr lang="en-US"/>
              <a:pPr fontAlgn="base">
                <a:spcBef>
                  <a:spcPct val="0"/>
                </a:spcBef>
                <a:spcAft>
                  <a:spcPct val="0"/>
                </a:spcAft>
                <a:defRPr/>
              </a:pPr>
              <a:t>7</a:t>
            </a:fld>
            <a:endParaRPr lang="en-US"/>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Rot="1" noChangeAspect="1" noTextEdit="1"/>
          </p:cNvSpPr>
          <p:nvPr>
            <p:ph type="sldImg"/>
          </p:nvPr>
        </p:nvSpPr>
        <p:spPr bwMode="auto">
          <a:noFill/>
          <a:ln>
            <a:solidFill>
              <a:srgbClr val="000000"/>
            </a:solidFill>
            <a:miter lim="800000"/>
            <a:headEnd/>
            <a:tailEnd/>
          </a:ln>
        </p:spPr>
      </p:sp>
      <p:sp>
        <p:nvSpPr>
          <p:cNvPr id="115714"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Weaver School based sex ed</a:t>
            </a:r>
          </a:p>
          <a:p>
            <a:r>
              <a:rPr lang="en-US" smtClean="0"/>
              <a:t>Fam Plann Perspect 2002 dutch model Jan-Feb;34(1):56. </a:t>
            </a:r>
          </a:p>
          <a:p>
            <a:endParaRPr lang="en-US" smtClean="0"/>
          </a:p>
          <a:p>
            <a:r>
              <a:rPr lang="en-US" smtClean="0"/>
              <a:t>Unesco courier the </a:t>
            </a:r>
          </a:p>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17</a:t>
            </a:r>
            <a:r>
              <a:rPr lang="en-US" baseline="30000" smtClean="0"/>
              <a:t>th</a:t>
            </a:r>
            <a:r>
              <a:rPr lang="en-US" smtClean="0"/>
              <a:t> and 18</a:t>
            </a:r>
            <a:r>
              <a:rPr lang="en-US" baseline="30000" smtClean="0"/>
              <a:t>th</a:t>
            </a:r>
            <a:r>
              <a:rPr lang="en-US" smtClean="0"/>
              <a:t> century America Protestant Puritans expected obedience from adolescents, “ If any child over the age of 16 and of sufficient understanding shall curse or smite their natural father or mother, they shall be put to death…”</a:t>
            </a:r>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D04A17-B73A-4CB4-8B63-95258B3BA5E2}" type="slidenum">
              <a:rPr lang="en-US"/>
              <a:pPr fontAlgn="base">
                <a:spcBef>
                  <a:spcPct val="0"/>
                </a:spcBef>
                <a:spcAft>
                  <a:spcPct val="0"/>
                </a:spcAft>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It appears that the effects of hormones on most measures of and behavior are quite small. The notion that hormones produce all problems from mood swings to acne is an over statement of their power. Hormones changes of adolescence are not raging but, in fact, gradual and are primarily involved in the regulation of physiologic systems</a:t>
            </a:r>
          </a:p>
          <a:p>
            <a:pPr eaLnBrk="1" hangingPunct="1">
              <a:spcBef>
                <a:spcPct val="0"/>
              </a:spcBef>
            </a:pPr>
            <a:r>
              <a:rPr lang="en-US" smtClean="0"/>
              <a:t>In the 1960s teens depicted as highly rebellious but presently many teens show commitment to volunteering in community and social causes</a:t>
            </a:r>
          </a:p>
          <a:p>
            <a:pPr eaLnBrk="1" hangingPunct="1">
              <a:spcBef>
                <a:spcPct val="0"/>
              </a:spcBef>
            </a:pPr>
            <a:endParaRPr lang="en-US" smtClean="0"/>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BAFCA0-4E1E-4101-8117-85F6E894D108}" type="slidenum">
              <a:rPr lang="en-US"/>
              <a:pPr fontAlgn="base">
                <a:spcBef>
                  <a:spcPct val="0"/>
                </a:spcBef>
                <a:spcAft>
                  <a:spcPct val="0"/>
                </a:spcAft>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38F62D-AB7D-4CD2-921C-FDC4E9D48AF3}" type="slidenum">
              <a:rPr lang="en-US"/>
              <a:pPr fontAlgn="base">
                <a:spcBef>
                  <a:spcPct val="0"/>
                </a:spcBef>
                <a:spcAft>
                  <a:spcPct val="0"/>
                </a:spcAft>
                <a:defRPr/>
              </a:pPr>
              <a:t>10</a:t>
            </a:fld>
            <a:endParaRPr lang="en-US"/>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Knowledge of adolescent development has expanded significantly though science-really began in the 1900’s</a:t>
            </a:r>
          </a:p>
          <a:p>
            <a:pPr eaLnBrk="1" hangingPunct="1">
              <a:spcBef>
                <a:spcPct val="0"/>
              </a:spcBef>
            </a:pPr>
            <a:r>
              <a:rPr lang="en-US" smtClean="0"/>
              <a:t>Current research, however, has reexamined adolescent moods and behaviors and does not tend to support a pervasive rebellious characterization of the typical adolescent, nor does it support storm and stress as universal and inevitable (Arnett, 1999; Buchanan, Eccles, &amp; Becker, 1992; Laurson, Coy, &amp; Collins, 1998). Instead, low to moderate levels of conflictual behavior, moodiness, and risk-taking have been found to be more normative outcomes of the transitions of adolescence. </a:t>
            </a:r>
            <a:r>
              <a:rPr lang="en-US" b="1" smtClean="0"/>
              <a:t>Parents' and teachers' perceptions of adolescent storm and stress: relations with parenting and teaching styles</a:t>
            </a:r>
          </a:p>
          <a:p>
            <a:pPr eaLnBrk="1" hangingPunct="1">
              <a:spcBef>
                <a:spcPct val="0"/>
              </a:spcBef>
            </a:pPr>
            <a:endParaRPr lang="en-US" b="1" smtClean="0"/>
          </a:p>
          <a:p>
            <a:pPr eaLnBrk="1" hangingPunct="1">
              <a:spcBef>
                <a:spcPct val="0"/>
              </a:spcBef>
            </a:pPr>
            <a:r>
              <a:rPr lang="en-US" b="1" smtClean="0"/>
              <a:t>Culture and Adolescent Development  Chen</a:t>
            </a: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UNICEF Adolescents contribute to society in countless, influential ways. They publish newspapers and magazines, run businesses, and serve as leaders in schools and communities. Some manage households; some care for younger siblings or ailing parents. Many work long days in factories and in fields.</a:t>
            </a:r>
          </a:p>
          <a:p>
            <a:pPr eaLnBrk="1" hangingPunct="1">
              <a:spcBef>
                <a:spcPct val="0"/>
              </a:spcBef>
            </a:pPr>
            <a:endParaRPr lang="en-US" smtClean="0"/>
          </a:p>
          <a:p>
            <a:pPr eaLnBrk="1" hangingPunct="1">
              <a:spcBef>
                <a:spcPct val="0"/>
              </a:spcBef>
            </a:pPr>
            <a:r>
              <a:rPr lang="en-US" smtClean="0"/>
              <a:t>They can educate their peers about life's challenges and the dangers of high-risk behaviours: about protecting themselves from diseases such as HIV/AIDS, for example. They can help others like themselves break cycles of violence and discrimination.</a:t>
            </a:r>
          </a:p>
          <a:p>
            <a:pPr eaLnBrk="1" hangingPunct="1">
              <a:spcBef>
                <a:spcPct val="0"/>
              </a:spcBef>
            </a:pPr>
            <a:endParaRPr lang="en-US" smtClean="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BB0765-FBE5-4E40-BE29-5F9DDBBB0EAF}" type="slidenum">
              <a:rPr lang="en-US"/>
              <a:pPr fontAlgn="base">
                <a:spcBef>
                  <a:spcPct val="0"/>
                </a:spcBef>
                <a:spcAft>
                  <a:spcPct val="0"/>
                </a:spcAft>
                <a:defRPr/>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 almost every measurable domain, adolescence is a developmental period  of strength and resilience</a:t>
            </a:r>
          </a:p>
          <a:p>
            <a:pPr eaLnBrk="1" hangingPunct="1">
              <a:spcBef>
                <a:spcPct val="0"/>
              </a:spcBef>
            </a:pPr>
            <a:r>
              <a:rPr lang="en-US" smtClean="0"/>
              <a:t>Ronald Dahl Adolescent Brain Development a period of vulnerabilities and opportunities Keynote address RE Dahl - Ann. NY Acad. Sci, 2004 - pmbcii.psy.cmu.edu</a:t>
            </a:r>
            <a:br>
              <a:rPr lang="en-US" smtClean="0"/>
            </a:br>
            <a:endParaRPr lang="en-US"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5B76EC-2A7B-468F-A1F3-456BAE3F44EB}" type="slidenum">
              <a:rPr lang="en-US"/>
              <a:pPr fontAlgn="base">
                <a:spcBef>
                  <a:spcPct val="0"/>
                </a:spcBef>
                <a:spcAft>
                  <a:spcPct val="0"/>
                </a:spcAft>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195E40C-E3B2-41A1-8F2A-55D1D0D33E6B}" type="datetimeFigureOut">
              <a:rPr lang="en-US"/>
              <a:pPr>
                <a:defRPr/>
              </a:pPr>
              <a:t>7/12/2010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3CB6BE-995D-49E4-A266-1FB1B7621FA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66E6C7-9060-4E90-8056-4FEE3F24414D}" type="datetimeFigureOut">
              <a:rPr lang="en-US"/>
              <a:pPr>
                <a:defRPr/>
              </a:pPr>
              <a:t>7/12/2010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86E6BA-8617-4EEC-9CFA-3AF8CC4100A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84F4C3-0E0F-4E2C-AB8A-EABE0D9FFB4F}" type="datetimeFigureOut">
              <a:rPr lang="en-US"/>
              <a:pPr>
                <a:defRPr/>
              </a:pPr>
              <a:t>7/12/2010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D765EC-F02D-40F1-B00D-A61FFA9FDE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366518-018A-43EF-BD1C-10C3512688C8}" type="datetimeFigureOut">
              <a:rPr lang="en-US"/>
              <a:pPr>
                <a:defRPr/>
              </a:pPr>
              <a:t>7/12/2010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DD5E94-819C-45CB-9E73-9A32A676865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C2A47E3-3258-479A-8CD2-6841964CBAAC}" type="datetimeFigureOut">
              <a:rPr lang="en-US"/>
              <a:pPr>
                <a:defRPr/>
              </a:pPr>
              <a:t>7/12/2010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572F3C-8B67-4010-910B-DB85E39346E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5FF2813-1EBD-4742-B1F2-12CC460DA56B}" type="datetimeFigureOut">
              <a:rPr lang="en-US"/>
              <a:pPr>
                <a:defRPr/>
              </a:pPr>
              <a:t>7/12/2010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C13AA7-3869-482D-ABE3-DA526851414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A982E7F-9FC1-4E4C-A9CD-97D49745C00C}" type="datetimeFigureOut">
              <a:rPr lang="en-US"/>
              <a:pPr>
                <a:defRPr/>
              </a:pPr>
              <a:t>7/12/2010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A161C5A-6140-4A6D-B439-1BC5528DA7D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BE37FFF-7291-4986-A651-AC2AB9A262A5}" type="datetimeFigureOut">
              <a:rPr lang="en-US"/>
              <a:pPr>
                <a:defRPr/>
              </a:pPr>
              <a:t>7/12/2010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BB5458F-67AE-4A36-AD45-EDDFA7C2133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536263-86A1-41D2-9558-74817E96A152}" type="datetimeFigureOut">
              <a:rPr lang="en-US"/>
              <a:pPr>
                <a:defRPr/>
              </a:pPr>
              <a:t>7/12/2010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4DC807F-8941-49A1-A749-8A6A3573A42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A614F4-81AF-41B4-B495-EFED15A3CB99}" type="datetimeFigureOut">
              <a:rPr lang="en-US"/>
              <a:pPr>
                <a:defRPr/>
              </a:pPr>
              <a:t>7/12/2010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C9B9EBB-7EA3-47AF-B1CC-E5E4067B88A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AAF95B9-A65D-4E53-B896-B20F52C9D9D9}" type="datetimeFigureOut">
              <a:rPr lang="en-US"/>
              <a:pPr>
                <a:defRPr/>
              </a:pPr>
              <a:t>7/12/2010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CBDFBA-8430-4E0F-8A84-9B4E9AE8A53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4B488EB-9942-4621-A265-AFB2774B4AF1}" type="datetimeFigureOut">
              <a:rPr lang="en-US"/>
              <a:pPr>
                <a:defRPr/>
              </a:pPr>
              <a:t>7/12/2010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547450F-79C5-47F7-BD51-CA47664FF7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hildrensnyp.org/mschon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www.psyking.net/"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www.advocatesforyouth.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a:xfrm>
            <a:off x="685800" y="1219200"/>
            <a:ext cx="7772400" cy="1143000"/>
          </a:xfrm>
        </p:spPr>
        <p:txBody>
          <a:bodyPr/>
          <a:lstStyle/>
          <a:p>
            <a:pPr eaLnBrk="1" hangingPunct="1"/>
            <a:r>
              <a:rPr lang="en-US" smtClean="0"/>
              <a:t>An Overview of Adolescence</a:t>
            </a:r>
          </a:p>
        </p:txBody>
      </p:sp>
      <p:sp>
        <p:nvSpPr>
          <p:cNvPr id="2051" name="Rectangle 3"/>
          <p:cNvSpPr>
            <a:spLocks noGrp="1" noChangeArrowheads="1"/>
          </p:cNvSpPr>
          <p:nvPr>
            <p:ph type="subTitle" idx="1"/>
          </p:nvPr>
        </p:nvSpPr>
        <p:spPr>
          <a:xfrm>
            <a:off x="914400" y="3276600"/>
            <a:ext cx="7315200" cy="2057400"/>
          </a:xfrm>
        </p:spPr>
        <p:txBody>
          <a:bodyPr rtlCol="0">
            <a:normAutofit fontScale="70000" lnSpcReduction="20000"/>
          </a:bodyPr>
          <a:lstStyle/>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r>
              <a:rPr lang="en-US" dirty="0" smtClean="0"/>
              <a:t>Betsy </a:t>
            </a:r>
            <a:r>
              <a:rPr lang="en-US" dirty="0" err="1" smtClean="0"/>
              <a:t>Pfeffer</a:t>
            </a:r>
            <a:r>
              <a:rPr lang="en-US" dirty="0" smtClean="0"/>
              <a:t> MD</a:t>
            </a:r>
          </a:p>
          <a:p>
            <a:pPr eaLnBrk="1" fontAlgn="auto" hangingPunct="1">
              <a:spcAft>
                <a:spcPts val="0"/>
              </a:spcAft>
              <a:buFont typeface="Arial" pitchFamily="34" charset="0"/>
              <a:buNone/>
              <a:defRPr/>
            </a:pPr>
            <a:r>
              <a:rPr lang="en-US" dirty="0" smtClean="0"/>
              <a:t>Assistant Clinical Professor Pediatrics</a:t>
            </a:r>
          </a:p>
          <a:p>
            <a:pPr eaLnBrk="1" fontAlgn="auto" hangingPunct="1">
              <a:spcAft>
                <a:spcPts val="0"/>
              </a:spcAft>
              <a:buFont typeface="Arial" pitchFamily="34" charset="0"/>
              <a:buNone/>
              <a:defRPr/>
            </a:pPr>
            <a:r>
              <a:rPr lang="en-US" dirty="0" smtClean="0"/>
              <a:t>Morgan Stanley Children’s Hospital of New York Presbyterian</a:t>
            </a:r>
          </a:p>
          <a:p>
            <a:pPr eaLnBrk="1" fontAlgn="auto" hangingPunct="1">
              <a:spcAft>
                <a:spcPts val="0"/>
              </a:spcAft>
              <a:buFont typeface="Arial" pitchFamily="34" charset="0"/>
              <a:buNone/>
              <a:defRPr/>
            </a:pPr>
            <a:r>
              <a:rPr lang="en-US" dirty="0" smtClean="0"/>
              <a:t>Columbia University</a:t>
            </a:r>
          </a:p>
        </p:txBody>
      </p:sp>
      <p:pic>
        <p:nvPicPr>
          <p:cNvPr id="14339" name="Picture 2" descr="Morgan Stanley Children's Hospital of NewYork-Presbyterian. Columbia University Medical Center">
            <a:hlinkClick r:id="rId3" tooltip="Morgan Stanley Children's Hospital of NewYork-Presbyterian. Columbia University Medical Center"/>
          </p:cNvPr>
          <p:cNvPicPr>
            <a:picLocks noChangeAspect="1" noChangeArrowheads="1"/>
          </p:cNvPicPr>
          <p:nvPr/>
        </p:nvPicPr>
        <p:blipFill>
          <a:blip r:embed="rId4" cstate="print"/>
          <a:srcRect/>
          <a:stretch>
            <a:fillRect/>
          </a:stretch>
        </p:blipFill>
        <p:spPr bwMode="auto">
          <a:xfrm>
            <a:off x="228600" y="5791200"/>
            <a:ext cx="3733800" cy="800100"/>
          </a:xfrm>
          <a:prstGeom prst="rect">
            <a:avLst/>
          </a:prstGeom>
          <a:noFill/>
          <a:ln w="9525">
            <a:noFill/>
            <a:miter lim="800000"/>
            <a:headEnd/>
            <a:tailEnd/>
          </a:ln>
        </p:spPr>
      </p:pic>
      <p:pic>
        <p:nvPicPr>
          <p:cNvPr id="14340" name="Picture 31" descr="cumc_ped_banner"/>
          <p:cNvPicPr>
            <a:picLocks noChangeAspect="1" noChangeArrowheads="1"/>
          </p:cNvPicPr>
          <p:nvPr/>
        </p:nvPicPr>
        <p:blipFill>
          <a:blip r:embed="rId5" cstate="print"/>
          <a:srcRect/>
          <a:stretch>
            <a:fillRect/>
          </a:stretch>
        </p:blipFill>
        <p:spPr bwMode="auto">
          <a:xfrm>
            <a:off x="5029200" y="5791200"/>
            <a:ext cx="37338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noChangeArrowheads="1"/>
          </p:cNvSpPr>
          <p:nvPr>
            <p:ph type="body" idx="1"/>
          </p:nvPr>
        </p:nvSpPr>
        <p:spPr>
          <a:xfrm>
            <a:off x="0" y="1371600"/>
            <a:ext cx="5257800" cy="4648200"/>
          </a:xfrm>
        </p:spPr>
        <p:txBody>
          <a:bodyPr/>
          <a:lstStyle/>
          <a:p>
            <a:pPr marL="609600" indent="-609600" eaLnBrk="1" hangingPunct="1">
              <a:buFont typeface="Arial" charset="0"/>
              <a:buNone/>
            </a:pPr>
            <a:r>
              <a:rPr lang="en-US" smtClean="0"/>
              <a:t>	Although initially viewed as a time of turmoil, large scale studies have shown that most teens progress through this period of life </a:t>
            </a:r>
            <a:r>
              <a:rPr lang="en-US" b="1" i="1" smtClean="0">
                <a:solidFill>
                  <a:srgbClr val="FF0000"/>
                </a:solidFill>
              </a:rPr>
              <a:t>without</a:t>
            </a:r>
            <a:r>
              <a:rPr lang="en-US" smtClean="0"/>
              <a:t> obvious behavior problems</a:t>
            </a:r>
          </a:p>
        </p:txBody>
      </p:sp>
      <p:pic>
        <p:nvPicPr>
          <p:cNvPr id="29698" name="Picture 13" descr="22896698"/>
          <p:cNvPicPr>
            <a:picLocks noChangeAspect="1" noChangeArrowheads="1"/>
          </p:cNvPicPr>
          <p:nvPr/>
        </p:nvPicPr>
        <p:blipFill>
          <a:blip r:embed="rId3" cstate="print"/>
          <a:srcRect/>
          <a:stretch>
            <a:fillRect/>
          </a:stretch>
        </p:blipFill>
        <p:spPr bwMode="auto">
          <a:xfrm>
            <a:off x="5791200" y="1447800"/>
            <a:ext cx="2514600" cy="3098800"/>
          </a:xfrm>
          <a:prstGeom prst="rect">
            <a:avLst/>
          </a:prstGeom>
          <a:noFill/>
          <a:ln w="9525">
            <a:noFill/>
            <a:miter lim="800000"/>
            <a:headEnd/>
            <a:tailEnd/>
          </a:ln>
        </p:spPr>
      </p:pic>
      <p:pic>
        <p:nvPicPr>
          <p:cNvPr id="29699" name="Picture 2" descr="C:\Users\betsy pfeffer\Desktop\DSC00002.jpg"/>
          <p:cNvPicPr>
            <a:picLocks noChangeAspect="1" noChangeArrowheads="1"/>
          </p:cNvPicPr>
          <p:nvPr/>
        </p:nvPicPr>
        <p:blipFill>
          <a:blip r:embed="rId4" cstate="print"/>
          <a:srcRect/>
          <a:stretch>
            <a:fillRect/>
          </a:stretch>
        </p:blipFill>
        <p:spPr bwMode="auto">
          <a:xfrm>
            <a:off x="2819400" y="4419600"/>
            <a:ext cx="4333875" cy="2209800"/>
          </a:xfrm>
          <a:prstGeom prst="rect">
            <a:avLst/>
          </a:prstGeom>
          <a:noFill/>
          <a:ln w="9525">
            <a:noFill/>
            <a:miter lim="800000"/>
            <a:headEnd/>
            <a:tailEnd/>
          </a:ln>
        </p:spPr>
      </p:pic>
      <p:sp>
        <p:nvSpPr>
          <p:cNvPr id="29700" name="Rectangle 2"/>
          <p:cNvSpPr>
            <a:spLocks noGrp="1" noChangeArrowheads="1"/>
          </p:cNvSpPr>
          <p:nvPr>
            <p:ph type="title" idx="4294967295"/>
          </p:nvPr>
        </p:nvSpPr>
        <p:spPr>
          <a:xfrm>
            <a:off x="685800" y="0"/>
            <a:ext cx="7620000" cy="1143000"/>
          </a:xfrm>
        </p:spPr>
        <p:txBody>
          <a:bodyPr/>
          <a:lstStyle/>
          <a:p>
            <a:pPr algn="r" eaLnBrk="1" hangingPunct="1"/>
            <a:r>
              <a:rPr lang="en-US" sz="3200" smtClean="0"/>
              <a:t>.Today’s Perceptions of the Period between Childhood and Adulthood =Opportunity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76200"/>
            <a:ext cx="8229600" cy="1143000"/>
          </a:xfrm>
        </p:spPr>
        <p:txBody>
          <a:bodyPr/>
          <a:lstStyle/>
          <a:p>
            <a:pPr eaLnBrk="1" hangingPunct="1"/>
            <a:r>
              <a:rPr lang="en-US" smtClean="0"/>
              <a:t>Adolescence Today</a:t>
            </a:r>
          </a:p>
        </p:txBody>
      </p:sp>
      <p:sp>
        <p:nvSpPr>
          <p:cNvPr id="3" name="Content Placeholder 2"/>
          <p:cNvSpPr>
            <a:spLocks noGrp="1"/>
          </p:cNvSpPr>
          <p:nvPr>
            <p:ph idx="1"/>
          </p:nvPr>
        </p:nvSpPr>
        <p:spPr>
          <a:xfrm>
            <a:off x="457200" y="914400"/>
            <a:ext cx="8229600" cy="5715000"/>
          </a:xfrm>
        </p:spPr>
        <p:txBody>
          <a:bodyPr rtlCol="0">
            <a:normAutofit fontScale="85000" lnSpcReduction="10000"/>
          </a:bodyPr>
          <a:lstStyle/>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Increasingly young people are becoming recognized as key participants in decision-making and development of organizations</a:t>
            </a:r>
          </a:p>
          <a:p>
            <a:pPr eaLnBrk="1" fontAlgn="auto" hangingPunct="1">
              <a:spcAft>
                <a:spcPts val="0"/>
              </a:spcAft>
              <a:buFont typeface="Arial" pitchFamily="34" charset="0"/>
              <a:buChar char="•"/>
              <a:defRPr/>
            </a:pPr>
            <a:r>
              <a:rPr lang="en-US" dirty="0" smtClean="0"/>
              <a:t>Adolescents contribute to society in countless, influential ways</a:t>
            </a:r>
          </a:p>
          <a:p>
            <a:pPr lvl="1" eaLnBrk="1" fontAlgn="auto" hangingPunct="1">
              <a:spcAft>
                <a:spcPts val="0"/>
              </a:spcAft>
              <a:buFont typeface="Arial" pitchFamily="34" charset="0"/>
              <a:buChar char="–"/>
              <a:defRPr/>
            </a:pPr>
            <a:r>
              <a:rPr lang="en-US" dirty="0" smtClean="0"/>
              <a:t>They publish newspapers and magazines</a:t>
            </a:r>
          </a:p>
          <a:p>
            <a:pPr lvl="1" eaLnBrk="1" fontAlgn="auto" hangingPunct="1">
              <a:spcAft>
                <a:spcPts val="0"/>
              </a:spcAft>
              <a:buFont typeface="Arial" pitchFamily="34" charset="0"/>
              <a:buChar char="–"/>
              <a:defRPr/>
            </a:pPr>
            <a:r>
              <a:rPr lang="en-US" dirty="0" smtClean="0"/>
              <a:t>Run businesses</a:t>
            </a:r>
          </a:p>
          <a:p>
            <a:pPr lvl="1" eaLnBrk="1" fontAlgn="auto" hangingPunct="1">
              <a:spcAft>
                <a:spcPts val="0"/>
              </a:spcAft>
              <a:buFont typeface="Arial" pitchFamily="34" charset="0"/>
              <a:buChar char="–"/>
              <a:defRPr/>
            </a:pPr>
            <a:r>
              <a:rPr lang="en-US" dirty="0" smtClean="0"/>
              <a:t>Serve as leaders in schools and communities</a:t>
            </a:r>
          </a:p>
          <a:p>
            <a:pPr lvl="1" eaLnBrk="1" fontAlgn="auto" hangingPunct="1">
              <a:spcAft>
                <a:spcPts val="0"/>
              </a:spcAft>
              <a:buFont typeface="Arial" pitchFamily="34" charset="0"/>
              <a:buChar char="–"/>
              <a:defRPr/>
            </a:pPr>
            <a:r>
              <a:rPr lang="en-US" dirty="0" smtClean="0"/>
              <a:t>Some manage households; some care for younger siblings or ailing parents</a:t>
            </a:r>
          </a:p>
          <a:p>
            <a:pPr eaLnBrk="1" fontAlgn="auto" hangingPunct="1">
              <a:spcAft>
                <a:spcPts val="0"/>
              </a:spcAft>
              <a:buFont typeface="Arial" pitchFamily="34" charset="0"/>
              <a:buChar char="•"/>
              <a:defRPr/>
            </a:pPr>
            <a:r>
              <a:rPr lang="en-US" dirty="0" smtClean="0"/>
              <a:t>Bursting with vitality, curiosity and spirit, young people have the potential to help advance the world</a:t>
            </a:r>
          </a:p>
          <a:p>
            <a:pPr eaLnBrk="1" fontAlgn="auto" hangingPunct="1">
              <a:spcAft>
                <a:spcPts val="0"/>
              </a:spcAft>
              <a:buFont typeface="Arial" pitchFamily="34" charset="0"/>
              <a:buNone/>
              <a:defRPr/>
            </a:pPr>
            <a:r>
              <a:rPr lang="en-US" dirty="0" smtClean="0"/>
              <a:t> </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304800" y="76200"/>
            <a:ext cx="8686800" cy="1143000"/>
          </a:xfrm>
        </p:spPr>
        <p:txBody>
          <a:bodyPr/>
          <a:lstStyle/>
          <a:p>
            <a:pPr eaLnBrk="1" hangingPunct="1"/>
            <a:r>
              <a:rPr lang="en-US" smtClean="0"/>
              <a:t>.The Health Paradox of Adolescence</a:t>
            </a:r>
          </a:p>
        </p:txBody>
      </p:sp>
      <p:sp>
        <p:nvSpPr>
          <p:cNvPr id="3" name="Content Placeholder 2"/>
          <p:cNvSpPr>
            <a:spLocks noGrp="1"/>
          </p:cNvSpPr>
          <p:nvPr>
            <p:ph idx="1"/>
          </p:nvPr>
        </p:nvSpPr>
        <p:spPr>
          <a:xfrm>
            <a:off x="457200" y="1295400"/>
            <a:ext cx="4343400" cy="5334000"/>
          </a:xfrm>
        </p:spPr>
        <p:txBody>
          <a:bodyPr rtlCol="0">
            <a:normAutofit/>
          </a:bodyPr>
          <a:lstStyle/>
          <a:p>
            <a:pPr eaLnBrk="1" fontAlgn="auto" hangingPunct="1">
              <a:spcAft>
                <a:spcPts val="0"/>
              </a:spcAft>
              <a:buFont typeface="Arial" pitchFamily="34" charset="0"/>
              <a:buChar char="•"/>
              <a:defRPr/>
            </a:pPr>
            <a:r>
              <a:rPr lang="en-US" dirty="0" smtClean="0"/>
              <a:t>Childhood to Adolescence</a:t>
            </a:r>
          </a:p>
          <a:p>
            <a:pPr lvl="1" eaLnBrk="1" fontAlgn="auto" hangingPunct="1">
              <a:spcAft>
                <a:spcPts val="0"/>
              </a:spcAft>
              <a:buFont typeface="Arial" pitchFamily="34" charset="0"/>
              <a:buChar char="–"/>
              <a:defRPr/>
            </a:pPr>
            <a:r>
              <a:rPr lang="en-US" dirty="0" smtClean="0"/>
              <a:t>Improved strength, speed, reaction time, mental reasoning abilities</a:t>
            </a:r>
          </a:p>
          <a:p>
            <a:pPr lvl="1" eaLnBrk="1" fontAlgn="auto" hangingPunct="1">
              <a:spcAft>
                <a:spcPts val="0"/>
              </a:spcAft>
              <a:buFont typeface="Arial" pitchFamily="34" charset="0"/>
              <a:buChar char="–"/>
              <a:defRPr/>
            </a:pPr>
            <a:r>
              <a:rPr lang="en-US" dirty="0" smtClean="0"/>
              <a:t>Increased resistance to cold, heat, hunger, dehydration, immune function</a:t>
            </a:r>
          </a:p>
          <a:p>
            <a:pPr marL="342900" lvl="1" indent="-342900" eaLnBrk="1" fontAlgn="auto" hangingPunct="1">
              <a:spcAft>
                <a:spcPts val="0"/>
              </a:spcAft>
              <a:buFont typeface="Arial" pitchFamily="34" charset="0"/>
              <a:buChar char="•"/>
              <a:defRPr/>
            </a:pPr>
            <a:r>
              <a:rPr lang="en-US" sz="3200" dirty="0" smtClean="0"/>
              <a:t>However …..</a:t>
            </a:r>
            <a:endParaRPr lang="en-US" dirty="0" smtClean="0"/>
          </a:p>
          <a:p>
            <a:pPr marL="342900" lvl="1" indent="-342900" eaLnBrk="1" fontAlgn="auto" hangingPunct="1">
              <a:spcAft>
                <a:spcPts val="0"/>
              </a:spcAft>
              <a:buFont typeface="Arial" pitchFamily="34" charset="0"/>
              <a:buNone/>
              <a:defRPr/>
            </a:pPr>
            <a:endParaRPr lang="en-US" sz="3200" dirty="0" smtClean="0"/>
          </a:p>
          <a:p>
            <a:pPr lvl="1" eaLnBrk="1" fontAlgn="auto" hangingPunct="1">
              <a:spcAft>
                <a:spcPts val="0"/>
              </a:spcAft>
              <a:buFont typeface="Arial" pitchFamily="34" charset="0"/>
              <a:buNone/>
              <a:defRPr/>
            </a:pPr>
            <a:endParaRPr lang="en-US" dirty="0"/>
          </a:p>
        </p:txBody>
      </p:sp>
      <p:pic>
        <p:nvPicPr>
          <p:cNvPr id="33795" name="Picture 2" descr="C:\Users\betsy pfeffer\Desktop\image.jpg"/>
          <p:cNvPicPr>
            <a:picLocks noChangeAspect="1" noChangeArrowheads="1"/>
          </p:cNvPicPr>
          <p:nvPr/>
        </p:nvPicPr>
        <p:blipFill>
          <a:blip r:embed="rId3" cstate="print"/>
          <a:srcRect/>
          <a:stretch>
            <a:fillRect/>
          </a:stretch>
        </p:blipFill>
        <p:spPr bwMode="auto">
          <a:xfrm>
            <a:off x="4724400" y="1447800"/>
            <a:ext cx="2725738" cy="2971800"/>
          </a:xfrm>
          <a:prstGeom prst="rect">
            <a:avLst/>
          </a:prstGeom>
          <a:noFill/>
          <a:ln w="9525">
            <a:noFill/>
            <a:miter lim="800000"/>
            <a:headEnd/>
            <a:tailEnd/>
          </a:ln>
        </p:spPr>
      </p:pic>
      <p:pic>
        <p:nvPicPr>
          <p:cNvPr id="33796" name="Picture 3" descr="C:\Users\betsy pfeffer\Desktop\amd_andre-davidson.jpg"/>
          <p:cNvPicPr>
            <a:picLocks noChangeAspect="1" noChangeArrowheads="1"/>
          </p:cNvPicPr>
          <p:nvPr/>
        </p:nvPicPr>
        <p:blipFill>
          <a:blip r:embed="rId4" cstate="print"/>
          <a:srcRect/>
          <a:stretch>
            <a:fillRect/>
          </a:stretch>
        </p:blipFill>
        <p:spPr bwMode="auto">
          <a:xfrm>
            <a:off x="5791200" y="3886200"/>
            <a:ext cx="26670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smtClean="0"/>
              <a:t>The Health Paradox of Adolescence</a:t>
            </a:r>
          </a:p>
        </p:txBody>
      </p:sp>
      <p:sp>
        <p:nvSpPr>
          <p:cNvPr id="35842" name="Content Placeholder 2"/>
          <p:cNvSpPr>
            <a:spLocks noGrp="1"/>
          </p:cNvSpPr>
          <p:nvPr>
            <p:ph idx="1"/>
          </p:nvPr>
        </p:nvSpPr>
        <p:spPr>
          <a:xfrm>
            <a:off x="457200" y="1371600"/>
            <a:ext cx="8229600" cy="4525963"/>
          </a:xfrm>
        </p:spPr>
        <p:txBody>
          <a:bodyPr/>
          <a:lstStyle/>
          <a:p>
            <a:pPr marL="342900" lvl="1" indent="-342900" eaLnBrk="1" hangingPunct="1">
              <a:buFont typeface="Arial" charset="0"/>
              <a:buNone/>
            </a:pPr>
            <a:endParaRPr lang="en-US" smtClean="0"/>
          </a:p>
          <a:p>
            <a:pPr marL="742950" lvl="2" indent="-342900" eaLnBrk="1" hangingPunct="1"/>
            <a:r>
              <a:rPr lang="en-US" sz="3200" smtClean="0"/>
              <a:t>Overall morbidity and mortality rates increase 200-300% from childhood to late adolescence </a:t>
            </a:r>
          </a:p>
          <a:p>
            <a:pPr marL="742950" lvl="2" indent="-342900" eaLnBrk="1" hangingPunct="1"/>
            <a:r>
              <a:rPr lang="en-US" sz="3200" smtClean="0"/>
              <a:t>Injury and violence are the leading causes of death</a:t>
            </a:r>
          </a:p>
          <a:p>
            <a:pPr eaLnBrk="1" hangingPunct="1"/>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76200"/>
            <a:ext cx="8229600" cy="1143000"/>
          </a:xfrm>
        </p:spPr>
        <p:txBody>
          <a:bodyPr/>
          <a:lstStyle/>
          <a:p>
            <a:pPr eaLnBrk="1" hangingPunct="1"/>
            <a:r>
              <a:rPr lang="en-US" smtClean="0"/>
              <a:t>.Adolescent Behavior</a:t>
            </a:r>
          </a:p>
        </p:txBody>
      </p:sp>
      <p:sp>
        <p:nvSpPr>
          <p:cNvPr id="37890" name="Content Placeholder 2"/>
          <p:cNvSpPr>
            <a:spLocks noGrp="1"/>
          </p:cNvSpPr>
          <p:nvPr>
            <p:ph idx="1"/>
          </p:nvPr>
        </p:nvSpPr>
        <p:spPr>
          <a:xfrm>
            <a:off x="457200" y="1295400"/>
            <a:ext cx="8229600" cy="5105400"/>
          </a:xfrm>
        </p:spPr>
        <p:txBody>
          <a:bodyPr/>
          <a:lstStyle/>
          <a:p>
            <a:pPr eaLnBrk="1" hangingPunct="1"/>
            <a:r>
              <a:rPr lang="en-US" b="1" i="1" smtClean="0">
                <a:solidFill>
                  <a:srgbClr val="FF0000"/>
                </a:solidFill>
              </a:rPr>
              <a:t>It is not their fault</a:t>
            </a:r>
            <a:r>
              <a:rPr lang="en-US" smtClean="0">
                <a:solidFill>
                  <a:srgbClr val="FF0000"/>
                </a:solidFill>
              </a:rPr>
              <a:t>!</a:t>
            </a:r>
          </a:p>
          <a:p>
            <a:pPr eaLnBrk="1" hangingPunct="1"/>
            <a:r>
              <a:rPr lang="en-US" smtClean="0"/>
              <a:t>Puberty and motivation and emotion linked to “igniting passions” in the developing brain, development of the limbic system 	</a:t>
            </a:r>
            <a:r>
              <a:rPr lang="en-US" sz="1400" smtClean="0"/>
              <a:t>Dahl 2003</a:t>
            </a:r>
            <a:r>
              <a:rPr lang="en-US" smtClean="0"/>
              <a:t> </a:t>
            </a:r>
          </a:p>
          <a:p>
            <a:pPr eaLnBrk="1" hangingPunct="1"/>
            <a:r>
              <a:rPr lang="en-US" smtClean="0"/>
              <a:t>Skills of self regulation involving neurobehavioral systems in the pre-frontal cortex develop later </a:t>
            </a:r>
            <a:r>
              <a:rPr lang="en-US" sz="1400" smtClean="0"/>
              <a:t>	    National Institute of Mental Health</a:t>
            </a:r>
          </a:p>
          <a:p>
            <a:pPr eaLnBrk="1" hangingPunct="1"/>
            <a:r>
              <a:rPr lang="en-US" smtClean="0"/>
              <a:t>Cognitive development correlates with age and experience, not puberty 		</a:t>
            </a:r>
            <a:r>
              <a:rPr lang="en-US" sz="1400" smtClean="0"/>
              <a:t>Dahl 2003</a:t>
            </a:r>
            <a:r>
              <a:rPr lang="en-US" smtClean="0"/>
              <a:t> </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0"/>
            <a:ext cx="8229600" cy="1143000"/>
          </a:xfrm>
        </p:spPr>
        <p:txBody>
          <a:bodyPr rtlCol="0">
            <a:normAutofit fontScale="90000"/>
          </a:bodyPr>
          <a:lstStyle/>
          <a:p>
            <a:pPr eaLnBrk="1" fontAlgn="auto" hangingPunct="1">
              <a:spcAft>
                <a:spcPts val="0"/>
              </a:spcAft>
              <a:defRPr/>
            </a:pPr>
            <a:r>
              <a:rPr lang="en-US" dirty="0" smtClean="0"/>
              <a:t> The Modern Category of Adolescence as a Product of Social and Cultural Change</a:t>
            </a:r>
            <a:br>
              <a:rPr lang="en-US" dirty="0" smtClean="0"/>
            </a:b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228600"/>
            <a:ext cx="8229600" cy="1143000"/>
          </a:xfrm>
        </p:spPr>
        <p:txBody>
          <a:bodyPr/>
          <a:lstStyle/>
          <a:p>
            <a:pPr eaLnBrk="1" hangingPunct="1"/>
            <a:r>
              <a:rPr lang="en-US" smtClean="0"/>
              <a:t> Pre-Industrial Society</a:t>
            </a:r>
          </a:p>
        </p:txBody>
      </p:sp>
      <p:sp>
        <p:nvSpPr>
          <p:cNvPr id="40962" name="Content Placeholder 2"/>
          <p:cNvSpPr>
            <a:spLocks noGrp="1"/>
          </p:cNvSpPr>
          <p:nvPr>
            <p:ph idx="1"/>
          </p:nvPr>
        </p:nvSpPr>
        <p:spPr>
          <a:xfrm>
            <a:off x="-152400" y="1828800"/>
            <a:ext cx="5638800" cy="5715000"/>
          </a:xfrm>
        </p:spPr>
        <p:txBody>
          <a:bodyPr/>
          <a:lstStyle/>
          <a:p>
            <a:pPr eaLnBrk="1" hangingPunct="1">
              <a:buFont typeface="Arial" charset="0"/>
              <a:buNone/>
            </a:pPr>
            <a:r>
              <a:rPr lang="en-US" smtClean="0"/>
              <a:t>	In the pre-industrial world </a:t>
            </a:r>
          </a:p>
          <a:p>
            <a:pPr lvl="1" eaLnBrk="1" hangingPunct="1"/>
            <a:r>
              <a:rPr lang="en-US" smtClean="0"/>
              <a:t>Young people are in a state of semi-dependence and are viewed as economic assets to the family</a:t>
            </a:r>
          </a:p>
          <a:p>
            <a:pPr lvl="1" eaLnBrk="1" hangingPunct="1"/>
            <a:r>
              <a:rPr lang="en-US" smtClean="0"/>
              <a:t>Youth learn early and by example the function they are to perform later in life</a:t>
            </a:r>
          </a:p>
          <a:p>
            <a:pPr eaLnBrk="1" hangingPunct="1">
              <a:buFont typeface="Arial" charset="0"/>
              <a:buNone/>
            </a:pPr>
            <a:endParaRPr lang="en-US" smtClean="0"/>
          </a:p>
          <a:p>
            <a:pPr eaLnBrk="1" hangingPunct="1"/>
            <a:endParaRPr lang="en-US" smtClean="0"/>
          </a:p>
        </p:txBody>
      </p:sp>
      <p:pic>
        <p:nvPicPr>
          <p:cNvPr id="40963" name="Picture 7" descr="reaper"/>
          <p:cNvPicPr>
            <a:picLocks noChangeAspect="1" noChangeArrowheads="1"/>
          </p:cNvPicPr>
          <p:nvPr/>
        </p:nvPicPr>
        <p:blipFill>
          <a:blip r:embed="rId3" cstate="print"/>
          <a:srcRect/>
          <a:stretch>
            <a:fillRect/>
          </a:stretch>
        </p:blipFill>
        <p:spPr bwMode="auto">
          <a:xfrm>
            <a:off x="5562600" y="2057400"/>
            <a:ext cx="32766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smtClean="0"/>
              <a:t>Transition to an Industrial Society</a:t>
            </a:r>
          </a:p>
        </p:txBody>
      </p:sp>
      <p:sp>
        <p:nvSpPr>
          <p:cNvPr id="43010" name="Content Placeholder 2"/>
          <p:cNvSpPr>
            <a:spLocks noGrp="1"/>
          </p:cNvSpPr>
          <p:nvPr>
            <p:ph idx="1"/>
          </p:nvPr>
        </p:nvSpPr>
        <p:spPr>
          <a:xfrm>
            <a:off x="304800" y="1600200"/>
            <a:ext cx="4876800" cy="4525963"/>
          </a:xfrm>
        </p:spPr>
        <p:txBody>
          <a:bodyPr/>
          <a:lstStyle/>
          <a:p>
            <a:pPr eaLnBrk="1" hangingPunct="1"/>
            <a:r>
              <a:rPr lang="en-US" smtClean="0"/>
              <a:t>With transitions to an industrial-capitalist economy social and cultural changes emerge</a:t>
            </a:r>
          </a:p>
          <a:p>
            <a:pPr eaLnBrk="1" hangingPunct="1"/>
            <a:r>
              <a:rPr lang="en-US" smtClean="0"/>
              <a:t>In the US and Europe this began in the nineteenth century and intensified in the twentieth century</a:t>
            </a:r>
          </a:p>
          <a:p>
            <a:pPr eaLnBrk="1" hangingPunct="1"/>
            <a:endParaRPr lang="en-US" smtClean="0"/>
          </a:p>
          <a:p>
            <a:pPr eaLnBrk="1" hangingPunct="1"/>
            <a:endParaRPr lang="en-US" smtClean="0"/>
          </a:p>
        </p:txBody>
      </p:sp>
      <p:pic>
        <p:nvPicPr>
          <p:cNvPr id="43011" name="Picture 2" descr="C:\Users\betsy pfeffer\Desktop\2009-rock-n-roll-streaming.jpg"/>
          <p:cNvPicPr>
            <a:picLocks noChangeAspect="1" noChangeArrowheads="1"/>
          </p:cNvPicPr>
          <p:nvPr/>
        </p:nvPicPr>
        <p:blipFill>
          <a:blip r:embed="rId3" cstate="print"/>
          <a:srcRect/>
          <a:stretch>
            <a:fillRect/>
          </a:stretch>
        </p:blipFill>
        <p:spPr bwMode="auto">
          <a:xfrm>
            <a:off x="5562600" y="1600200"/>
            <a:ext cx="2847975" cy="2895600"/>
          </a:xfrm>
          <a:prstGeom prst="rect">
            <a:avLst/>
          </a:prstGeom>
          <a:noFill/>
          <a:ln w="9525">
            <a:noFill/>
            <a:miter lim="800000"/>
            <a:headEnd/>
            <a:tailEnd/>
          </a:ln>
        </p:spPr>
      </p:pic>
      <p:pic>
        <p:nvPicPr>
          <p:cNvPr id="43012" name="Picture 3" descr="C:\Users\betsy pfeffer\Desktop\PFloyd.jpg"/>
          <p:cNvPicPr>
            <a:picLocks noChangeAspect="1" noChangeArrowheads="1"/>
          </p:cNvPicPr>
          <p:nvPr/>
        </p:nvPicPr>
        <p:blipFill>
          <a:blip r:embed="rId4" cstate="print"/>
          <a:srcRect/>
          <a:stretch>
            <a:fillRect/>
          </a:stretch>
        </p:blipFill>
        <p:spPr bwMode="auto">
          <a:xfrm>
            <a:off x="5257800" y="4267200"/>
            <a:ext cx="32004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76200"/>
            <a:ext cx="8229600" cy="1143000"/>
          </a:xfrm>
        </p:spPr>
        <p:txBody>
          <a:bodyPr/>
          <a:lstStyle/>
          <a:p>
            <a:pPr eaLnBrk="1" hangingPunct="1"/>
            <a:r>
              <a:rPr lang="en-US" smtClean="0"/>
              <a:t>What are the Changes?</a:t>
            </a:r>
          </a:p>
        </p:txBody>
      </p:sp>
      <p:sp>
        <p:nvSpPr>
          <p:cNvPr id="3" name="Content Placeholder 2"/>
          <p:cNvSpPr>
            <a:spLocks noGrp="1"/>
          </p:cNvSpPr>
          <p:nvPr>
            <p:ph idx="1"/>
          </p:nvPr>
        </p:nvSpPr>
        <p:spPr>
          <a:xfrm>
            <a:off x="304800" y="1371600"/>
            <a:ext cx="4724400" cy="5562600"/>
          </a:xfrm>
        </p:spPr>
        <p:txBody>
          <a:bodyPr rtlCol="0">
            <a:normAutofit fontScale="92500" lnSpcReduction="10000"/>
          </a:bodyPr>
          <a:lstStyle/>
          <a:p>
            <a:pPr eaLnBrk="1" fontAlgn="auto" hangingPunct="1">
              <a:spcAft>
                <a:spcPts val="0"/>
              </a:spcAft>
              <a:buFont typeface="Arial" pitchFamily="34" charset="0"/>
              <a:buChar char="•"/>
              <a:defRPr/>
            </a:pPr>
            <a:r>
              <a:rPr lang="en-US" dirty="0" smtClean="0"/>
              <a:t>Industrialization and urbanization creates</a:t>
            </a:r>
          </a:p>
          <a:p>
            <a:pPr lvl="1" eaLnBrk="1" fontAlgn="auto" hangingPunct="1">
              <a:spcAft>
                <a:spcPts val="0"/>
              </a:spcAft>
              <a:buFont typeface="Arial" pitchFamily="34" charset="0"/>
              <a:buChar char="–"/>
              <a:defRPr/>
            </a:pPr>
            <a:r>
              <a:rPr lang="en-US" dirty="0" smtClean="0"/>
              <a:t>Movement to cities</a:t>
            </a:r>
          </a:p>
          <a:p>
            <a:pPr lvl="1" eaLnBrk="1" fontAlgn="auto" hangingPunct="1">
              <a:spcAft>
                <a:spcPts val="0"/>
              </a:spcAft>
              <a:buFont typeface="Arial" pitchFamily="34" charset="0"/>
              <a:buChar char="–"/>
              <a:defRPr/>
            </a:pPr>
            <a:r>
              <a:rPr lang="en-US" dirty="0" smtClean="0"/>
              <a:t>Exposure to cultural diversity </a:t>
            </a:r>
          </a:p>
          <a:p>
            <a:pPr lvl="1" eaLnBrk="1" fontAlgn="auto" hangingPunct="1">
              <a:spcAft>
                <a:spcPts val="0"/>
              </a:spcAft>
              <a:buFont typeface="Arial" pitchFamily="34" charset="0"/>
              <a:buChar char="–"/>
              <a:defRPr/>
            </a:pPr>
            <a:r>
              <a:rPr lang="en-US" dirty="0" smtClean="0"/>
              <a:t>Dilution of traditional values</a:t>
            </a:r>
          </a:p>
          <a:p>
            <a:pPr eaLnBrk="1" fontAlgn="auto" hangingPunct="1">
              <a:spcAft>
                <a:spcPts val="0"/>
              </a:spcAft>
              <a:buFont typeface="Arial" pitchFamily="34" charset="0"/>
              <a:buChar char="•"/>
              <a:defRPr/>
            </a:pPr>
            <a:r>
              <a:rPr lang="en-US" dirty="0" smtClean="0"/>
              <a:t>Progressive reforms bring adolescents together</a:t>
            </a:r>
          </a:p>
          <a:p>
            <a:pPr lvl="1" eaLnBrk="1" fontAlgn="auto" hangingPunct="1">
              <a:spcAft>
                <a:spcPts val="0"/>
              </a:spcAft>
              <a:buFont typeface="Arial" pitchFamily="34" charset="0"/>
              <a:buChar char="–"/>
              <a:defRPr/>
            </a:pPr>
            <a:r>
              <a:rPr lang="en-US" dirty="0" smtClean="0"/>
              <a:t>Compulsory education </a:t>
            </a:r>
          </a:p>
          <a:p>
            <a:pPr lvl="1" eaLnBrk="1" fontAlgn="auto" hangingPunct="1">
              <a:spcAft>
                <a:spcPts val="0"/>
              </a:spcAft>
              <a:buFont typeface="Arial" pitchFamily="34" charset="0"/>
              <a:buChar char="–"/>
              <a:defRPr/>
            </a:pPr>
            <a:r>
              <a:rPr lang="en-US" dirty="0" smtClean="0"/>
              <a:t>Legislation against child </a:t>
            </a:r>
          </a:p>
          <a:p>
            <a:pPr lvl="1" eaLnBrk="1" fontAlgn="auto" hangingPunct="1">
              <a:spcAft>
                <a:spcPts val="0"/>
              </a:spcAft>
              <a:buFont typeface="Arial" pitchFamily="34" charset="0"/>
              <a:buNone/>
              <a:defRPr/>
            </a:pPr>
            <a:r>
              <a:rPr lang="en-US" dirty="0" smtClean="0"/>
              <a:t>	labor</a:t>
            </a:r>
          </a:p>
        </p:txBody>
      </p:sp>
      <p:pic>
        <p:nvPicPr>
          <p:cNvPr id="45059" name="Picture 2" descr="C:\Users\betsy pfeffer\Desktop\learn.gif"/>
          <p:cNvPicPr>
            <a:picLocks noChangeAspect="1" noChangeArrowheads="1"/>
          </p:cNvPicPr>
          <p:nvPr/>
        </p:nvPicPr>
        <p:blipFill>
          <a:blip r:embed="rId3" cstate="print"/>
          <a:srcRect/>
          <a:stretch>
            <a:fillRect/>
          </a:stretch>
        </p:blipFill>
        <p:spPr bwMode="auto">
          <a:xfrm>
            <a:off x="4724400" y="3657600"/>
            <a:ext cx="3810000" cy="2659063"/>
          </a:xfrm>
          <a:prstGeom prst="rect">
            <a:avLst/>
          </a:prstGeom>
          <a:noFill/>
          <a:ln w="9525">
            <a:noFill/>
            <a:miter lim="800000"/>
            <a:headEnd/>
            <a:tailEnd/>
          </a:ln>
        </p:spPr>
      </p:pic>
      <p:pic>
        <p:nvPicPr>
          <p:cNvPr id="45060" name="Picture 3" descr="C:\Users\betsy pfeffer\Desktop\15742498v1_480x480_Front.jpg"/>
          <p:cNvPicPr>
            <a:picLocks noChangeAspect="1" noChangeArrowheads="1"/>
          </p:cNvPicPr>
          <p:nvPr/>
        </p:nvPicPr>
        <p:blipFill>
          <a:blip r:embed="rId4" cstate="print"/>
          <a:srcRect/>
          <a:stretch>
            <a:fillRect/>
          </a:stretch>
        </p:blipFill>
        <p:spPr bwMode="auto">
          <a:xfrm>
            <a:off x="4572000" y="1219200"/>
            <a:ext cx="45720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152400"/>
            <a:ext cx="8229600" cy="1143000"/>
          </a:xfrm>
        </p:spPr>
        <p:txBody>
          <a:bodyPr/>
          <a:lstStyle/>
          <a:p>
            <a:pPr eaLnBrk="1" hangingPunct="1"/>
            <a:r>
              <a:rPr lang="en-US" smtClean="0"/>
              <a:t>Post Industrialization</a:t>
            </a:r>
          </a:p>
        </p:txBody>
      </p:sp>
      <p:sp>
        <p:nvSpPr>
          <p:cNvPr id="47106" name="Content Placeholder 2"/>
          <p:cNvSpPr>
            <a:spLocks noGrp="1"/>
          </p:cNvSpPr>
          <p:nvPr>
            <p:ph idx="1"/>
          </p:nvPr>
        </p:nvSpPr>
        <p:spPr>
          <a:xfrm>
            <a:off x="457200" y="1371600"/>
            <a:ext cx="8229600" cy="5257800"/>
          </a:xfrm>
        </p:spPr>
        <p:txBody>
          <a:bodyPr/>
          <a:lstStyle/>
          <a:p>
            <a:pPr eaLnBrk="1" hangingPunct="1"/>
            <a:r>
              <a:rPr lang="en-US" smtClean="0"/>
              <a:t>Cultural adaptation occurs allowing for societal growth and development </a:t>
            </a:r>
          </a:p>
          <a:p>
            <a:pPr lvl="1" eaLnBrk="1" hangingPunct="1"/>
            <a:r>
              <a:rPr lang="en-US" smtClean="0"/>
              <a:t>The middle class family strengthens	</a:t>
            </a:r>
          </a:p>
          <a:p>
            <a:pPr lvl="2" eaLnBrk="1" hangingPunct="1"/>
            <a:r>
              <a:rPr lang="en-US" smtClean="0"/>
              <a:t>A private realm with less ties to the community and other adults</a:t>
            </a:r>
          </a:p>
          <a:p>
            <a:pPr lvl="1" eaLnBrk="1" hangingPunct="1"/>
            <a:r>
              <a:rPr lang="en-US" smtClean="0"/>
              <a:t>Adolescents are concentrated in schools and youth friendly centers</a:t>
            </a:r>
          </a:p>
          <a:p>
            <a:pPr lvl="1" eaLnBrk="1" hangingPunct="1"/>
            <a:r>
              <a:rPr lang="en-US" smtClean="0"/>
              <a:t>Increased value is placed on individual choice and initiative versus inherited status and prescribed roles </a:t>
            </a:r>
          </a:p>
          <a:p>
            <a:pPr lvl="1" eaLnBrk="1" hangingPunct="1"/>
            <a:r>
              <a:rPr lang="en-US" smtClean="0"/>
              <a:t>Identity formation</a:t>
            </a:r>
          </a:p>
          <a:p>
            <a:pPr eaLnBrk="1" hangingPunct="1">
              <a:buFont typeface="Arial" charset="0"/>
              <a:buNone/>
            </a:pPr>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229600" cy="1143000"/>
          </a:xfrm>
        </p:spPr>
        <p:txBody>
          <a:bodyPr rtlCol="0">
            <a:normAutofit fontScale="90000"/>
          </a:bodyPr>
          <a:lstStyle/>
          <a:p>
            <a:pPr eaLnBrk="1" fontAlgn="auto" hangingPunct="1">
              <a:spcAft>
                <a:spcPts val="0"/>
              </a:spcAft>
              <a:defRPr/>
            </a:pPr>
            <a:r>
              <a:rPr lang="en-US" dirty="0" smtClean="0"/>
              <a:t>Overview of Adolescence </a:t>
            </a:r>
            <a:br>
              <a:rPr lang="en-US" dirty="0" smtClean="0"/>
            </a:br>
            <a:r>
              <a:rPr lang="en-US" dirty="0" smtClean="0"/>
              <a:t>Through the Ages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76200"/>
            <a:ext cx="8229600" cy="1143000"/>
          </a:xfrm>
        </p:spPr>
        <p:txBody>
          <a:bodyPr/>
          <a:lstStyle/>
          <a:p>
            <a:pPr eaLnBrk="1" hangingPunct="1"/>
            <a:r>
              <a:rPr lang="en-US" smtClean="0"/>
              <a:t>.Post Industrialization</a:t>
            </a:r>
          </a:p>
        </p:txBody>
      </p:sp>
      <p:sp>
        <p:nvSpPr>
          <p:cNvPr id="49154" name="Content Placeholder 2"/>
          <p:cNvSpPr>
            <a:spLocks noGrp="1"/>
          </p:cNvSpPr>
          <p:nvPr>
            <p:ph idx="1"/>
          </p:nvPr>
        </p:nvSpPr>
        <p:spPr>
          <a:xfrm>
            <a:off x="533400" y="1371600"/>
            <a:ext cx="8229600" cy="6172200"/>
          </a:xfrm>
        </p:spPr>
        <p:txBody>
          <a:bodyPr/>
          <a:lstStyle/>
          <a:p>
            <a:pPr eaLnBrk="1" hangingPunct="1"/>
            <a:r>
              <a:rPr lang="en-US" sz="2800" smtClean="0"/>
              <a:t>By the mid 1900s, in the United States and Europe, a youth culture defined by distinct styles, behaviors and interests emerges</a:t>
            </a:r>
          </a:p>
          <a:p>
            <a:pPr eaLnBrk="1" hangingPunct="1"/>
            <a:r>
              <a:rPr lang="en-US" sz="2800" smtClean="0"/>
              <a:t>Peer groups become central to the youth culture</a:t>
            </a:r>
          </a:p>
          <a:p>
            <a:pPr lvl="1" eaLnBrk="1" hangingPunct="1"/>
            <a:r>
              <a:rPr lang="en-US" sz="2400" smtClean="0"/>
              <a:t>Many parents both begin working out of the home so teens are spending less time with parents and more time with peers</a:t>
            </a:r>
          </a:p>
          <a:p>
            <a:pPr lvl="1" eaLnBrk="1" hangingPunct="1"/>
            <a:r>
              <a:rPr lang="en-US" sz="2400" smtClean="0"/>
              <a:t>Peer groups become key in helping an individual develop identity</a:t>
            </a:r>
          </a:p>
          <a:p>
            <a:pPr eaLnBrk="1" hangingPunct="1"/>
            <a:r>
              <a:rPr lang="en-US" sz="2800" smtClean="0"/>
              <a:t>Prolonged dependence on parents leads to closer and more emotionally charged interactions</a:t>
            </a:r>
          </a:p>
          <a:p>
            <a:pPr eaLnBrk="1" hangingPunct="1">
              <a:buFont typeface="Arial" charset="0"/>
              <a:buNone/>
            </a:pPr>
            <a:endParaRPr lang="en-US"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smtClean="0"/>
              <a:t>.Adolescent Rebellion</a:t>
            </a:r>
          </a:p>
        </p:txBody>
      </p:sp>
      <p:sp>
        <p:nvSpPr>
          <p:cNvPr id="3" name="Content Placeholder 2"/>
          <p:cNvSpPr>
            <a:spLocks noGrp="1"/>
          </p:cNvSpPr>
          <p:nvPr>
            <p:ph idx="1"/>
          </p:nvPr>
        </p:nvSpPr>
        <p:spPr>
          <a:xfrm>
            <a:off x="457200" y="1143000"/>
            <a:ext cx="8229600" cy="5029200"/>
          </a:xfrm>
        </p:spPr>
        <p:txBody>
          <a:bodyPr rtlCol="0">
            <a:normAutofit fontScale="92500" lnSpcReduction="10000"/>
          </a:bodyPr>
          <a:lstStyle/>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r>
              <a:rPr lang="en-US" dirty="0" smtClean="0"/>
              <a:t>Leading theorists of adolescence note that</a:t>
            </a:r>
          </a:p>
          <a:p>
            <a:pPr lvl="1" eaLnBrk="1" fontAlgn="auto" hangingPunct="1">
              <a:spcAft>
                <a:spcPts val="0"/>
              </a:spcAft>
              <a:buFont typeface="Arial" pitchFamily="34" charset="0"/>
              <a:buChar char="–"/>
              <a:defRPr/>
            </a:pPr>
            <a:r>
              <a:rPr lang="en-US" dirty="0" smtClean="0"/>
              <a:t>With cultural growth and change, the past is no longer an adequate guide for the future and children can’t look to their parents for guidance about adult roles</a:t>
            </a:r>
          </a:p>
          <a:p>
            <a:pPr lvl="1" eaLnBrk="1" fontAlgn="auto" hangingPunct="1">
              <a:spcAft>
                <a:spcPts val="0"/>
              </a:spcAft>
              <a:buFont typeface="Arial" pitchFamily="34" charset="0"/>
              <a:buChar char="–"/>
              <a:defRPr/>
            </a:pPr>
            <a:r>
              <a:rPr lang="en-US" dirty="0" smtClean="0"/>
              <a:t>Rejection of parental values and allegiance with the views of the peer group are vital components of adolescents’ progress to adulthood </a:t>
            </a:r>
          </a:p>
          <a:p>
            <a:pPr lvl="1" eaLnBrk="1" fontAlgn="auto" hangingPunct="1">
              <a:spcAft>
                <a:spcPts val="0"/>
              </a:spcAft>
              <a:buFont typeface="Arial" pitchFamily="34" charset="0"/>
              <a:buChar char="–"/>
              <a:defRPr/>
            </a:pPr>
            <a:r>
              <a:rPr lang="en-US" dirty="0" smtClean="0"/>
              <a:t>The ability to move beyond the values and ideas of one’s parents and to adapt to changing social and political conditions is essential to the progress of society</a:t>
            </a:r>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fontScale="90000"/>
          </a:bodyPr>
          <a:lstStyle/>
          <a:p>
            <a:pPr eaLnBrk="1" fontAlgn="auto" hangingPunct="1">
              <a:spcAft>
                <a:spcPts val="0"/>
              </a:spcAft>
              <a:defRPr/>
            </a:pPr>
            <a:r>
              <a:rPr lang="en-US" dirty="0" smtClean="0"/>
              <a:t>Western Youth Culture Developed…….Then it Spread</a:t>
            </a:r>
            <a:endParaRPr lang="en-US" dirty="0"/>
          </a:p>
        </p:txBody>
      </p:sp>
      <p:sp>
        <p:nvSpPr>
          <p:cNvPr id="53250" name="Content Placeholder 2"/>
          <p:cNvSpPr>
            <a:spLocks noGrp="1"/>
          </p:cNvSpPr>
          <p:nvPr>
            <p:ph idx="1"/>
          </p:nvPr>
        </p:nvSpPr>
        <p:spPr>
          <a:xfrm>
            <a:off x="457200" y="1798638"/>
            <a:ext cx="8229600" cy="4525962"/>
          </a:xfrm>
        </p:spPr>
        <p:txBody>
          <a:bodyPr/>
          <a:lstStyle/>
          <a:p>
            <a:pPr eaLnBrk="1" hangingPunct="1"/>
            <a:r>
              <a:rPr lang="en-US" smtClean="0"/>
              <a:t>Migration via</a:t>
            </a:r>
          </a:p>
          <a:p>
            <a:pPr lvl="1" eaLnBrk="1" hangingPunct="1"/>
            <a:r>
              <a:rPr lang="en-US" smtClean="0"/>
              <a:t>Mass media</a:t>
            </a:r>
          </a:p>
          <a:p>
            <a:pPr lvl="1" eaLnBrk="1" hangingPunct="1"/>
            <a:r>
              <a:rPr lang="en-US" smtClean="0"/>
              <a:t>Rapid travel and mobility </a:t>
            </a:r>
          </a:p>
          <a:p>
            <a:pPr lvl="1" eaLnBrk="1" hangingPunct="1"/>
            <a:r>
              <a:rPr lang="en-US" smtClean="0"/>
              <a:t>Other technological developments expand direct communication and permits unlimited opportunity for youth expression and connection</a:t>
            </a:r>
          </a:p>
          <a:p>
            <a:pPr lvl="1" eaLnBrk="1" hangingPunct="1"/>
            <a:r>
              <a:rPr lang="en-US" smtClean="0"/>
              <a:t>“Rock music” shows up in remote villages throughout the world</a:t>
            </a:r>
          </a:p>
          <a:p>
            <a:pPr lvl="1" eaLnBrk="1" hangingPunct="1">
              <a:buFont typeface="Arial" charset="0"/>
              <a:buNone/>
            </a:pPr>
            <a:endParaRPr lang="en-US" b="1" i="1" smtClean="0">
              <a:solidFill>
                <a:srgbClr val="FF0000"/>
              </a:solidFill>
            </a:endParaRPr>
          </a:p>
          <a:p>
            <a:pPr eaLnBrk="1" hangingPunct="1"/>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274638"/>
            <a:ext cx="8382000" cy="1143000"/>
          </a:xfrm>
        </p:spPr>
        <p:txBody>
          <a:bodyPr/>
          <a:lstStyle/>
          <a:p>
            <a:pPr eaLnBrk="1" hangingPunct="1"/>
            <a:r>
              <a:rPr lang="en-US" sz="4000" smtClean="0"/>
              <a:t>What Adolescent Culture Helps Resolve</a:t>
            </a:r>
          </a:p>
        </p:txBody>
      </p:sp>
      <p:sp>
        <p:nvSpPr>
          <p:cNvPr id="55298" name="Content Placeholder 2"/>
          <p:cNvSpPr>
            <a:spLocks noGrp="1"/>
          </p:cNvSpPr>
          <p:nvPr>
            <p:ph idx="1"/>
          </p:nvPr>
        </p:nvSpPr>
        <p:spPr>
          <a:xfrm>
            <a:off x="457200" y="1676400"/>
            <a:ext cx="8229600" cy="4525963"/>
          </a:xfrm>
        </p:spPr>
        <p:txBody>
          <a:bodyPr/>
          <a:lstStyle/>
          <a:p>
            <a:pPr eaLnBrk="1" hangingPunct="1"/>
            <a:r>
              <a:rPr lang="en-US" smtClean="0"/>
              <a:t>Who am I? Where am I going? Who am I to become?</a:t>
            </a:r>
          </a:p>
          <a:p>
            <a:pPr eaLnBrk="1" hangingPunct="1"/>
            <a:r>
              <a:rPr lang="en-US" smtClean="0"/>
              <a:t>As these questions get answered a commitment to a system of values grows and the capacity for intimacy and adult maturity is achieved</a:t>
            </a:r>
          </a:p>
          <a:p>
            <a:pPr eaLnBrk="1" hangingPunct="1"/>
            <a:r>
              <a:rPr lang="en-US" smtClean="0"/>
              <a:t>Formation of a healthy and stable self with a strong identity </a:t>
            </a:r>
          </a:p>
          <a:p>
            <a:pPr eaLnBrk="1" hangingPunct="1"/>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5" name="Rectangle 4"/>
          <p:cNvSpPr>
            <a:spLocks noGrp="1" noChangeArrowheads="1"/>
          </p:cNvSpPr>
          <p:nvPr>
            <p:ph type="title"/>
          </p:nvPr>
        </p:nvSpPr>
        <p:spPr>
          <a:xfrm>
            <a:off x="457200" y="152400"/>
            <a:ext cx="8229600" cy="1143000"/>
          </a:xfrm>
        </p:spPr>
        <p:txBody>
          <a:bodyPr/>
          <a:lstStyle/>
          <a:p>
            <a:pPr eaLnBrk="1" hangingPunct="1"/>
            <a:r>
              <a:rPr lang="en-US" smtClean="0"/>
              <a:t>“Who am I?”</a:t>
            </a:r>
          </a:p>
        </p:txBody>
      </p:sp>
      <p:sp>
        <p:nvSpPr>
          <p:cNvPr id="13317" name="Rectangle 5"/>
          <p:cNvSpPr>
            <a:spLocks noGrp="1" noChangeArrowheads="1"/>
          </p:cNvSpPr>
          <p:nvPr>
            <p:ph type="body" idx="1"/>
          </p:nvPr>
        </p:nvSpPr>
        <p:spPr>
          <a:xfrm>
            <a:off x="152400" y="1295400"/>
            <a:ext cx="5486400" cy="4953000"/>
          </a:xfrm>
        </p:spPr>
        <p:txBody>
          <a:bodyPr rtlCol="0">
            <a:normAutofit fontScale="92500"/>
          </a:bodyPr>
          <a:lstStyle/>
          <a:p>
            <a:pPr eaLnBrk="1" fontAlgn="auto" hangingPunct="1">
              <a:spcAft>
                <a:spcPts val="0"/>
              </a:spcAft>
              <a:buFont typeface="Arial" pitchFamily="34" charset="0"/>
              <a:buChar char="•"/>
              <a:defRPr/>
            </a:pPr>
            <a:r>
              <a:rPr lang="en-US" dirty="0" smtClean="0"/>
              <a:t>This is a very difficult question to answer!</a:t>
            </a:r>
          </a:p>
          <a:p>
            <a:pPr eaLnBrk="1" fontAlgn="auto" hangingPunct="1">
              <a:spcAft>
                <a:spcPts val="0"/>
              </a:spcAft>
              <a:buFont typeface="Arial" pitchFamily="34" charset="0"/>
              <a:buChar char="•"/>
              <a:defRPr/>
            </a:pPr>
            <a:r>
              <a:rPr lang="en-US" dirty="0" smtClean="0"/>
              <a:t>Healthy to challenge one’s self and learn one’s own limit</a:t>
            </a:r>
          </a:p>
          <a:p>
            <a:pPr eaLnBrk="1" fontAlgn="auto" hangingPunct="1">
              <a:spcAft>
                <a:spcPts val="0"/>
              </a:spcAft>
              <a:buFont typeface="Arial" pitchFamily="34" charset="0"/>
              <a:buChar char="•"/>
              <a:defRPr/>
            </a:pPr>
            <a:r>
              <a:rPr lang="en-US" dirty="0" smtClean="0"/>
              <a:t>Your identity has many aspects</a:t>
            </a:r>
          </a:p>
          <a:p>
            <a:pPr lvl="1" eaLnBrk="1" fontAlgn="auto" hangingPunct="1">
              <a:spcAft>
                <a:spcPts val="0"/>
              </a:spcAft>
              <a:buFont typeface="Arial" pitchFamily="34" charset="0"/>
              <a:buChar char="–"/>
              <a:defRPr/>
            </a:pPr>
            <a:r>
              <a:rPr lang="en-US" dirty="0" smtClean="0"/>
              <a:t>Values </a:t>
            </a:r>
          </a:p>
          <a:p>
            <a:pPr lvl="1" eaLnBrk="1" fontAlgn="auto" hangingPunct="1">
              <a:spcAft>
                <a:spcPts val="0"/>
              </a:spcAft>
              <a:buFont typeface="Arial" pitchFamily="34" charset="0"/>
              <a:buChar char="–"/>
              <a:defRPr/>
            </a:pPr>
            <a:r>
              <a:rPr lang="en-US" dirty="0" smtClean="0"/>
              <a:t>Romance</a:t>
            </a:r>
          </a:p>
          <a:p>
            <a:pPr lvl="1" eaLnBrk="1" fontAlgn="auto" hangingPunct="1">
              <a:spcAft>
                <a:spcPts val="0"/>
              </a:spcAft>
              <a:buFont typeface="Arial" pitchFamily="34" charset="0"/>
              <a:buChar char="–"/>
              <a:defRPr/>
            </a:pPr>
            <a:r>
              <a:rPr lang="en-US" dirty="0" smtClean="0"/>
              <a:t>Religion</a:t>
            </a:r>
          </a:p>
          <a:p>
            <a:pPr lvl="1" eaLnBrk="1" fontAlgn="auto" hangingPunct="1">
              <a:spcAft>
                <a:spcPts val="0"/>
              </a:spcAft>
              <a:buFont typeface="Arial" pitchFamily="34" charset="0"/>
              <a:buChar char="–"/>
              <a:defRPr/>
            </a:pPr>
            <a:r>
              <a:rPr lang="en-US" dirty="0" smtClean="0"/>
              <a:t>Politics </a:t>
            </a:r>
          </a:p>
          <a:p>
            <a:pPr lvl="1" eaLnBrk="1" fontAlgn="auto" hangingPunct="1">
              <a:spcAft>
                <a:spcPts val="0"/>
              </a:spcAft>
              <a:buFont typeface="Arial" pitchFamily="34" charset="0"/>
              <a:buChar char="–"/>
              <a:defRPr/>
            </a:pPr>
            <a:r>
              <a:rPr lang="en-US" dirty="0" smtClean="0"/>
              <a:t>Occupation</a:t>
            </a:r>
            <a:endParaRPr lang="en-US" dirty="0"/>
          </a:p>
        </p:txBody>
      </p:sp>
      <p:pic>
        <p:nvPicPr>
          <p:cNvPr id="57347" name="Picture 2" descr="C:\Users\betsy pfeffer\Desktop\identity-fraud1.jpg"/>
          <p:cNvPicPr>
            <a:picLocks noChangeAspect="1" noChangeArrowheads="1"/>
          </p:cNvPicPr>
          <p:nvPr/>
        </p:nvPicPr>
        <p:blipFill>
          <a:blip r:embed="rId3" cstate="print"/>
          <a:srcRect/>
          <a:stretch>
            <a:fillRect/>
          </a:stretch>
        </p:blipFill>
        <p:spPr bwMode="auto">
          <a:xfrm>
            <a:off x="5486400" y="1752600"/>
            <a:ext cx="35052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a:t>How do Teens Answer the Question, “Who am I?”</a:t>
            </a:r>
          </a:p>
        </p:txBody>
      </p:sp>
      <p:sp>
        <p:nvSpPr>
          <p:cNvPr id="59394" name="Rectangle 3"/>
          <p:cNvSpPr>
            <a:spLocks noGrp="1" noChangeArrowheads="1"/>
          </p:cNvSpPr>
          <p:nvPr>
            <p:ph type="body" idx="1"/>
          </p:nvPr>
        </p:nvSpPr>
        <p:spPr/>
        <p:txBody>
          <a:bodyPr/>
          <a:lstStyle/>
          <a:p>
            <a:pPr eaLnBrk="1" hangingPunct="1"/>
            <a:r>
              <a:rPr lang="en-US" smtClean="0"/>
              <a:t>Some do follow in their parents’ footsteps with little obvious signs of rebellion</a:t>
            </a:r>
          </a:p>
        </p:txBody>
      </p:sp>
      <p:pic>
        <p:nvPicPr>
          <p:cNvPr id="59395" name="Picture 7" descr="blacks"/>
          <p:cNvPicPr>
            <a:picLocks noChangeAspect="1" noChangeArrowheads="1"/>
          </p:cNvPicPr>
          <p:nvPr/>
        </p:nvPicPr>
        <p:blipFill>
          <a:blip r:embed="rId3" cstate="print"/>
          <a:srcRect/>
          <a:stretch>
            <a:fillRect/>
          </a:stretch>
        </p:blipFill>
        <p:spPr bwMode="auto">
          <a:xfrm>
            <a:off x="2209800" y="3200400"/>
            <a:ext cx="4648200" cy="3297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a:t>How do Teens Answer the Question, “Who am I?”</a:t>
            </a:r>
          </a:p>
        </p:txBody>
      </p:sp>
      <p:sp>
        <p:nvSpPr>
          <p:cNvPr id="61442" name="Rectangle 3"/>
          <p:cNvSpPr>
            <a:spLocks noGrp="1" noChangeArrowheads="1"/>
          </p:cNvSpPr>
          <p:nvPr>
            <p:ph type="body" idx="1"/>
          </p:nvPr>
        </p:nvSpPr>
        <p:spPr/>
        <p:txBody>
          <a:bodyPr/>
          <a:lstStyle/>
          <a:p>
            <a:pPr eaLnBrk="1" hangingPunct="1"/>
            <a:r>
              <a:rPr lang="en-US" smtClean="0"/>
              <a:t>Some teens develop a “negative identity.”</a:t>
            </a:r>
          </a:p>
          <a:p>
            <a:pPr lvl="1" eaLnBrk="1" hangingPunct="1"/>
            <a:r>
              <a:rPr lang="en-US" smtClean="0"/>
              <a:t>Rebel against their parents in every way</a:t>
            </a:r>
          </a:p>
          <a:p>
            <a:pPr lvl="1" eaLnBrk="1" hangingPunct="1"/>
            <a:r>
              <a:rPr lang="en-US" smtClean="0"/>
              <a:t>Always doing the opposite of what their parents want</a:t>
            </a:r>
          </a:p>
          <a:p>
            <a:pPr lvl="1" eaLnBrk="1" hangingPunct="1">
              <a:buFontTx/>
              <a:buNone/>
            </a:pPr>
            <a:endParaRPr lang="en-US" smtClean="0"/>
          </a:p>
        </p:txBody>
      </p:sp>
      <p:pic>
        <p:nvPicPr>
          <p:cNvPr id="61443" name="Picture 5" descr="mohawk"/>
          <p:cNvPicPr>
            <a:picLocks noChangeAspect="1" noChangeArrowheads="1"/>
          </p:cNvPicPr>
          <p:nvPr/>
        </p:nvPicPr>
        <p:blipFill>
          <a:blip r:embed="rId3" cstate="print"/>
          <a:srcRect/>
          <a:stretch>
            <a:fillRect/>
          </a:stretch>
        </p:blipFill>
        <p:spPr bwMode="auto">
          <a:xfrm>
            <a:off x="1219200" y="3733800"/>
            <a:ext cx="2743200" cy="2762250"/>
          </a:xfrm>
          <a:prstGeom prst="rect">
            <a:avLst/>
          </a:prstGeom>
          <a:noFill/>
          <a:ln w="9525">
            <a:noFill/>
            <a:miter lim="800000"/>
            <a:headEnd/>
            <a:tailEnd/>
          </a:ln>
        </p:spPr>
      </p:pic>
      <p:pic>
        <p:nvPicPr>
          <p:cNvPr id="61444" name="Picture 7" descr="02"/>
          <p:cNvPicPr>
            <a:picLocks noChangeAspect="1" noChangeArrowheads="1"/>
          </p:cNvPicPr>
          <p:nvPr/>
        </p:nvPicPr>
        <p:blipFill>
          <a:blip r:embed="rId4" cstate="print"/>
          <a:srcRect/>
          <a:stretch>
            <a:fillRect/>
          </a:stretch>
        </p:blipFill>
        <p:spPr bwMode="auto">
          <a:xfrm>
            <a:off x="5105400" y="3581400"/>
            <a:ext cx="2819400" cy="301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6"/>
          <p:cNvSpPr>
            <a:spLocks noGrp="1" noChangeArrowheads="1"/>
          </p:cNvSpPr>
          <p:nvPr>
            <p:ph type="title"/>
          </p:nvPr>
        </p:nvSpPr>
        <p:spPr/>
        <p:txBody>
          <a:bodyPr/>
          <a:lstStyle/>
          <a:p>
            <a:pPr eaLnBrk="1" hangingPunct="1"/>
            <a:r>
              <a:rPr lang="en-US" smtClean="0"/>
              <a:t>.But it is hard to be a teenager . . .</a:t>
            </a:r>
          </a:p>
        </p:txBody>
      </p:sp>
      <p:sp>
        <p:nvSpPr>
          <p:cNvPr id="35847" name="Rectangle 7"/>
          <p:cNvSpPr>
            <a:spLocks noGrp="1" noChangeArrowheads="1"/>
          </p:cNvSpPr>
          <p:nvPr>
            <p:ph type="body" idx="1"/>
          </p:nvPr>
        </p:nvSpPr>
        <p:spPr>
          <a:xfrm>
            <a:off x="685800" y="1828800"/>
            <a:ext cx="7772400" cy="4114800"/>
          </a:xfrm>
        </p:spPr>
        <p:txBody>
          <a:bodyPr rtlCol="0">
            <a:normAutofit lnSpcReduction="10000"/>
          </a:bodyPr>
          <a:lstStyle/>
          <a:p>
            <a:pPr eaLnBrk="1" fontAlgn="auto" hangingPunct="1">
              <a:spcAft>
                <a:spcPts val="0"/>
              </a:spcAft>
              <a:buFont typeface="Arial" pitchFamily="34" charset="0"/>
              <a:buChar char="•"/>
              <a:defRPr/>
            </a:pPr>
            <a:r>
              <a:rPr lang="en-US" sz="3600" dirty="0"/>
              <a:t>It can be painful to ask questions such as “Who Am I</a:t>
            </a:r>
            <a:r>
              <a:rPr lang="en-US" sz="3600" dirty="0" smtClean="0"/>
              <a:t>?”</a:t>
            </a:r>
          </a:p>
          <a:p>
            <a:pPr eaLnBrk="1" fontAlgn="auto" hangingPunct="1">
              <a:spcAft>
                <a:spcPts val="0"/>
              </a:spcAft>
              <a:buFont typeface="Arial" pitchFamily="34" charset="0"/>
              <a:buChar char="•"/>
              <a:defRPr/>
            </a:pPr>
            <a:r>
              <a:rPr lang="en-US" sz="3600" dirty="0" smtClean="0"/>
              <a:t>Physical changes </a:t>
            </a:r>
            <a:endParaRPr lang="en-US" sz="3600" dirty="0"/>
          </a:p>
          <a:p>
            <a:pPr eaLnBrk="1" fontAlgn="auto" hangingPunct="1">
              <a:spcAft>
                <a:spcPts val="0"/>
              </a:spcAft>
              <a:buFont typeface="Arial" pitchFamily="34" charset="0"/>
              <a:buChar char="•"/>
              <a:defRPr/>
            </a:pPr>
            <a:r>
              <a:rPr lang="en-US" sz="3600" dirty="0"/>
              <a:t>Conflicts with parents, friends, schoolmates</a:t>
            </a:r>
          </a:p>
          <a:p>
            <a:pPr eaLnBrk="1" fontAlgn="auto" hangingPunct="1">
              <a:spcAft>
                <a:spcPts val="0"/>
              </a:spcAft>
              <a:buFont typeface="Arial" pitchFamily="34" charset="0"/>
              <a:buChar char="•"/>
              <a:defRPr/>
            </a:pPr>
            <a:r>
              <a:rPr lang="en-US" sz="3600" dirty="0"/>
              <a:t>Identity crises</a:t>
            </a:r>
          </a:p>
          <a:p>
            <a:pPr eaLnBrk="1" fontAlgn="auto" hangingPunct="1">
              <a:spcAft>
                <a:spcPts val="0"/>
              </a:spcAft>
              <a:buFont typeface="Arial" pitchFamily="34" charset="0"/>
              <a:buChar char="•"/>
              <a:defRPr/>
            </a:pPr>
            <a:r>
              <a:rPr lang="en-US" sz="3600" dirty="0"/>
              <a:t>Peer </a:t>
            </a:r>
            <a:r>
              <a:rPr lang="en-US" sz="3600" dirty="0" smtClean="0"/>
              <a:t>pressure</a:t>
            </a:r>
            <a:endParaRPr lang="en-US" sz="3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rtlCol="0">
            <a:normAutofit fontScale="90000"/>
          </a:bodyPr>
          <a:lstStyle/>
          <a:p>
            <a:pPr eaLnBrk="1" fontAlgn="auto" hangingPunct="1">
              <a:spcAft>
                <a:spcPts val="0"/>
              </a:spcAft>
              <a:defRPr/>
            </a:pPr>
            <a:r>
              <a:rPr lang="en-US" dirty="0" smtClean="0"/>
              <a:t>The Journey from Childhood to Adulthood Today</a:t>
            </a:r>
            <a:endParaRPr lang="en-US" dirty="0"/>
          </a:p>
        </p:txBody>
      </p:sp>
      <p:sp>
        <p:nvSpPr>
          <p:cNvPr id="3" name="Content Placeholder 2"/>
          <p:cNvSpPr>
            <a:spLocks noGrp="1"/>
          </p:cNvSpPr>
          <p:nvPr>
            <p:ph idx="1"/>
          </p:nvPr>
        </p:nvSpPr>
        <p:spPr>
          <a:xfrm>
            <a:off x="457200" y="1676400"/>
            <a:ext cx="8229600" cy="4983163"/>
          </a:xfrm>
        </p:spPr>
        <p:txBody>
          <a:bodyPr rtlCol="0">
            <a:normAutofit lnSpcReduction="10000"/>
          </a:bodyPr>
          <a:lstStyle/>
          <a:p>
            <a:pPr eaLnBrk="1" fontAlgn="auto" hangingPunct="1">
              <a:spcAft>
                <a:spcPts val="0"/>
              </a:spcAft>
              <a:buFont typeface="Arial" pitchFamily="34" charset="0"/>
              <a:buChar char="•"/>
              <a:defRPr/>
            </a:pPr>
            <a:r>
              <a:rPr lang="en-US" dirty="0" smtClean="0"/>
              <a:t>Requires successful completion of adolescent physical, psychological, social and cognitive development</a:t>
            </a:r>
          </a:p>
          <a:p>
            <a:pPr eaLnBrk="1" fontAlgn="auto" hangingPunct="1">
              <a:spcAft>
                <a:spcPts val="0"/>
              </a:spcAft>
              <a:buFont typeface="Arial" pitchFamily="34" charset="0"/>
              <a:buChar char="•"/>
              <a:defRPr/>
            </a:pPr>
            <a:r>
              <a:rPr lang="en-US" dirty="0" smtClean="0"/>
              <a:t>Healthy to have answers to the question  “who am I?” by age 24 or 25</a:t>
            </a:r>
          </a:p>
          <a:p>
            <a:pPr eaLnBrk="1" fontAlgn="auto" hangingPunct="1">
              <a:spcAft>
                <a:spcPts val="0"/>
              </a:spcAft>
              <a:buFont typeface="Arial" pitchFamily="34" charset="0"/>
              <a:buChar char="•"/>
              <a:defRPr/>
            </a:pPr>
            <a:r>
              <a:rPr lang="en-US" dirty="0" smtClean="0"/>
              <a:t>Getting to this point may be very difficult and requires </a:t>
            </a:r>
          </a:p>
          <a:p>
            <a:pPr lvl="1" eaLnBrk="1" fontAlgn="auto" hangingPunct="1">
              <a:spcAft>
                <a:spcPts val="0"/>
              </a:spcAft>
              <a:buFont typeface="Arial" pitchFamily="34" charset="0"/>
              <a:buChar char="–"/>
              <a:defRPr/>
            </a:pPr>
            <a:r>
              <a:rPr lang="en-US" dirty="0" smtClean="0"/>
              <a:t>Questioning parental/societal views</a:t>
            </a:r>
          </a:p>
          <a:p>
            <a:pPr lvl="1" eaLnBrk="1" fontAlgn="auto" hangingPunct="1">
              <a:spcAft>
                <a:spcPts val="0"/>
              </a:spcAft>
              <a:buFont typeface="Arial" pitchFamily="34" charset="0"/>
              <a:buChar char="–"/>
              <a:defRPr/>
            </a:pPr>
            <a:r>
              <a:rPr lang="en-US" dirty="0" smtClean="0"/>
              <a:t>Development of personal ideas, self worth, self efficacy and social competence </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Support of the Modern Adolescent : Parents/Guardians Play a Key Role   </a:t>
            </a:r>
            <a:endParaRPr lang="en-US" dirty="0"/>
          </a:p>
        </p:txBody>
      </p:sp>
      <p:sp>
        <p:nvSpPr>
          <p:cNvPr id="66562" name="Content Placeholder 2"/>
          <p:cNvSpPr>
            <a:spLocks noGrp="1"/>
          </p:cNvSpPr>
          <p:nvPr>
            <p:ph idx="1"/>
          </p:nvPr>
        </p:nvSpPr>
        <p:spPr>
          <a:xfrm>
            <a:off x="457200" y="1798638"/>
            <a:ext cx="8229600" cy="4525962"/>
          </a:xfrm>
        </p:spPr>
        <p:txBody>
          <a:bodyPr/>
          <a:lstStyle/>
          <a:p>
            <a:pPr eaLnBrk="1" hangingPunct="1"/>
            <a:r>
              <a:rPr lang="en-US" sz="3600" smtClean="0"/>
              <a:t>Parents /authority figures are major participants in healthy adolescent development</a:t>
            </a:r>
          </a:p>
          <a:p>
            <a:pPr lvl="1" eaLnBrk="1" hangingPunct="1"/>
            <a:r>
              <a:rPr lang="en-US" sz="3200" smtClean="0"/>
              <a:t>Demonstrating acceptance of the adolescent</a:t>
            </a:r>
          </a:p>
          <a:p>
            <a:pPr lvl="1" eaLnBrk="1" hangingPunct="1"/>
            <a:r>
              <a:rPr lang="en-US" sz="3200" smtClean="0"/>
              <a:t>Understanding the teens are likely to accept and promulgate parental values after going through periods of rebellion and rejection</a:t>
            </a:r>
          </a:p>
          <a:p>
            <a:pPr lvl="1" eaLnBrk="1" hangingPunct="1">
              <a:buFont typeface="Arial" charset="0"/>
              <a:buNone/>
            </a:pPr>
            <a:endParaRPr lang="en-US" smtClean="0"/>
          </a:p>
          <a:p>
            <a:pPr lvl="1"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457200"/>
            <a:ext cx="8229600" cy="1143000"/>
          </a:xfrm>
        </p:spPr>
        <p:txBody>
          <a:bodyPr/>
          <a:lstStyle/>
          <a:p>
            <a:pPr eaLnBrk="1" hangingPunct="1"/>
            <a:r>
              <a:rPr lang="en-US" smtClean="0"/>
              <a:t>What is  Adolescence ?</a:t>
            </a:r>
          </a:p>
        </p:txBody>
      </p:sp>
      <p:sp>
        <p:nvSpPr>
          <p:cNvPr id="17410" name="Content Placeholder 2"/>
          <p:cNvSpPr>
            <a:spLocks noGrp="1"/>
          </p:cNvSpPr>
          <p:nvPr>
            <p:ph idx="1"/>
          </p:nvPr>
        </p:nvSpPr>
        <p:spPr>
          <a:xfrm>
            <a:off x="457200" y="2438400"/>
            <a:ext cx="8229600" cy="4525963"/>
          </a:xfrm>
        </p:spPr>
        <p:txBody>
          <a:bodyPr/>
          <a:lstStyle/>
          <a:p>
            <a:pPr eaLnBrk="1" hangingPunct="1">
              <a:buFont typeface="Arial" charset="0"/>
              <a:buNone/>
            </a:pPr>
            <a:r>
              <a:rPr lang="en-US" sz="3600" smtClean="0"/>
              <a:t>	“The state of growing up from childhood to manhood or womanhood . . . The period of life between puberty and maturity . . . ” </a:t>
            </a:r>
            <a:r>
              <a:rPr lang="en-US" smtClean="0"/>
              <a:t>											</a:t>
            </a:r>
            <a:r>
              <a:rPr lang="en-US" sz="1400" smtClean="0"/>
              <a:t>Random House Dictionary</a:t>
            </a:r>
          </a:p>
          <a:p>
            <a:pPr eaLnBrk="1" hangingPunct="1"/>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eaLnBrk="1" hangingPunct="1"/>
            <a:r>
              <a:rPr lang="en-US" smtClean="0"/>
              <a:t>Parents/Guardians Play a Key Role</a:t>
            </a:r>
          </a:p>
        </p:txBody>
      </p:sp>
      <p:sp>
        <p:nvSpPr>
          <p:cNvPr id="67586" name="Content Placeholder 2"/>
          <p:cNvSpPr>
            <a:spLocks noGrp="1"/>
          </p:cNvSpPr>
          <p:nvPr>
            <p:ph idx="1"/>
          </p:nvPr>
        </p:nvSpPr>
        <p:spPr>
          <a:xfrm>
            <a:off x="457200" y="2027238"/>
            <a:ext cx="8229600" cy="4525962"/>
          </a:xfrm>
        </p:spPr>
        <p:txBody>
          <a:bodyPr/>
          <a:lstStyle/>
          <a:p>
            <a:pPr lvl="1" eaLnBrk="1" hangingPunct="1"/>
            <a:r>
              <a:rPr lang="en-US" sz="3200" smtClean="0"/>
              <a:t>Research has shown that most young people share the deeper values of their parents</a:t>
            </a:r>
          </a:p>
          <a:p>
            <a:pPr lvl="1" eaLnBrk="1" hangingPunct="1"/>
            <a:r>
              <a:rPr lang="en-US" sz="3200" smtClean="0"/>
              <a:t>Role models/Setting examples</a:t>
            </a:r>
          </a:p>
          <a:p>
            <a:pPr lvl="1" eaLnBrk="1" hangingPunct="1"/>
            <a:r>
              <a:rPr lang="en-US" sz="3200" smtClean="0"/>
              <a:t>Parental warmth has a universal association with psychosocial well being</a:t>
            </a:r>
          </a:p>
          <a:p>
            <a:pPr eaLnBrk="1" hangingPunct="1"/>
            <a:endParaRPr lang="en-US"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pPr eaLnBrk="1" hangingPunct="1"/>
            <a:r>
              <a:rPr lang="en-US" smtClean="0"/>
              <a:t>.The Modern Adolescent</a:t>
            </a:r>
          </a:p>
        </p:txBody>
      </p:sp>
      <p:sp>
        <p:nvSpPr>
          <p:cNvPr id="3" name="Content Placeholder 2"/>
          <p:cNvSpPr>
            <a:spLocks noGrp="1"/>
          </p:cNvSpPr>
          <p:nvPr>
            <p:ph idx="1"/>
          </p:nvPr>
        </p:nvSpPr>
        <p:spPr>
          <a:xfrm>
            <a:off x="457200" y="1219200"/>
            <a:ext cx="8229600" cy="4800600"/>
          </a:xfrm>
        </p:spPr>
        <p:txBody>
          <a:bodyPr rtlCol="0">
            <a:normAutofit fontScale="92500" lnSpcReduction="10000"/>
          </a:bodyPr>
          <a:lstStyle/>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r>
              <a:rPr lang="en-US" b="1" i="1" dirty="0" smtClean="0">
                <a:solidFill>
                  <a:srgbClr val="FF0000"/>
                </a:solidFill>
              </a:rPr>
              <a:t>If</a:t>
            </a:r>
            <a:r>
              <a:rPr lang="en-US" dirty="0" smtClean="0">
                <a:solidFill>
                  <a:srgbClr val="FF0000"/>
                </a:solidFill>
              </a:rPr>
              <a:t> </a:t>
            </a:r>
            <a:r>
              <a:rPr lang="en-US" dirty="0" smtClean="0"/>
              <a:t> a culture endorses the developmental goals of autonomy, individuation and independence </a:t>
            </a:r>
            <a:r>
              <a:rPr lang="en-US" b="1" i="1" dirty="0" smtClean="0">
                <a:solidFill>
                  <a:srgbClr val="FF0000"/>
                </a:solidFill>
              </a:rPr>
              <a:t>then</a:t>
            </a:r>
            <a:r>
              <a:rPr lang="en-US" dirty="0" smtClean="0"/>
              <a:t>, it is helpful for all adults to</a:t>
            </a:r>
          </a:p>
          <a:p>
            <a:pPr lvl="1" eaLnBrk="1" fontAlgn="auto" hangingPunct="1">
              <a:spcAft>
                <a:spcPts val="0"/>
              </a:spcAft>
              <a:buFont typeface="Arial" pitchFamily="34" charset="0"/>
              <a:buChar char="–"/>
              <a:defRPr/>
            </a:pPr>
            <a:r>
              <a:rPr lang="en-US" dirty="0" smtClean="0"/>
              <a:t>Understand and accept what is normative adolescent development and behavior (adolescent rebellion, risk taking, healthy identification with peer groups, youth culture)</a:t>
            </a:r>
          </a:p>
          <a:p>
            <a:pPr lvl="1" eaLnBrk="1" fontAlgn="auto" hangingPunct="1">
              <a:spcAft>
                <a:spcPts val="0"/>
              </a:spcAft>
              <a:buFont typeface="Arial" pitchFamily="34" charset="0"/>
              <a:buChar char="–"/>
              <a:defRPr/>
            </a:pPr>
            <a:r>
              <a:rPr lang="en-US" dirty="0" smtClean="0"/>
              <a:t>Interact non-judgmentally</a:t>
            </a:r>
          </a:p>
          <a:p>
            <a:pPr lvl="1" eaLnBrk="1" fontAlgn="auto" hangingPunct="1">
              <a:spcAft>
                <a:spcPts val="0"/>
              </a:spcAft>
              <a:buFont typeface="Arial" pitchFamily="34" charset="0"/>
              <a:buChar char="–"/>
              <a:defRPr/>
            </a:pPr>
            <a:r>
              <a:rPr lang="en-US" dirty="0" smtClean="0"/>
              <a:t>Support  normal adolescent separation/individuation </a:t>
            </a:r>
          </a:p>
          <a:p>
            <a:pPr lvl="1" eaLnBrk="1" fontAlgn="auto" hangingPunct="1">
              <a:spcAft>
                <a:spcPts val="0"/>
              </a:spcAft>
              <a:buFont typeface="Arial" pitchFamily="34" charset="0"/>
              <a:buChar char="–"/>
              <a:defRPr/>
            </a:pPr>
            <a:r>
              <a:rPr lang="en-US" dirty="0" smtClean="0"/>
              <a:t>Act as respectful mentors/advisors to teens</a:t>
            </a:r>
          </a:p>
          <a:p>
            <a:pPr lvl="1"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pPr eaLnBrk="1" hangingPunct="1"/>
            <a:r>
              <a:rPr lang="en-US" smtClean="0"/>
              <a:t>Separation and Individuation</a:t>
            </a:r>
          </a:p>
        </p:txBody>
      </p:sp>
      <p:sp>
        <p:nvSpPr>
          <p:cNvPr id="71682" name="Content Placeholder 2"/>
          <p:cNvSpPr>
            <a:spLocks noGrp="1"/>
          </p:cNvSpPr>
          <p:nvPr>
            <p:ph idx="1"/>
          </p:nvPr>
        </p:nvSpPr>
        <p:spPr>
          <a:xfrm>
            <a:off x="457200" y="1798638"/>
            <a:ext cx="8229600" cy="4525962"/>
          </a:xfrm>
        </p:spPr>
        <p:txBody>
          <a:bodyPr/>
          <a:lstStyle/>
          <a:p>
            <a:pPr eaLnBrk="1" hangingPunct="1"/>
            <a:r>
              <a:rPr lang="en-US" smtClean="0"/>
              <a:t>May not be a primary development goal in all cultures</a:t>
            </a:r>
          </a:p>
          <a:p>
            <a:pPr eaLnBrk="1" hangingPunct="1"/>
            <a:r>
              <a:rPr lang="en-US" smtClean="0"/>
              <a:t>In some cultures, interdependency and defining oneself  as a member of a group is more valued than individuality</a:t>
            </a:r>
          </a:p>
          <a:p>
            <a:pPr eaLnBrk="1" hangingPunct="1"/>
            <a:r>
              <a:rPr lang="en-US" smtClean="0"/>
              <a:t>Often cultures embrace both individuality and interdependence</a:t>
            </a:r>
          </a:p>
          <a:p>
            <a:pPr eaLnBrk="1" hangingPunct="1"/>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457200" y="304800"/>
            <a:ext cx="8229600" cy="1143000"/>
          </a:xfrm>
        </p:spPr>
        <p:txBody>
          <a:bodyPr/>
          <a:lstStyle/>
          <a:p>
            <a:pPr eaLnBrk="1" hangingPunct="1"/>
            <a:r>
              <a:rPr lang="en-US" smtClean="0"/>
              <a:t>Non-Western Cultures</a:t>
            </a:r>
          </a:p>
        </p:txBody>
      </p:sp>
      <p:sp>
        <p:nvSpPr>
          <p:cNvPr id="72706" name="Content Placeholder 2"/>
          <p:cNvSpPr>
            <a:spLocks noGrp="1"/>
          </p:cNvSpPr>
          <p:nvPr>
            <p:ph idx="1"/>
          </p:nvPr>
        </p:nvSpPr>
        <p:spPr>
          <a:xfrm>
            <a:off x="457200" y="1828800"/>
            <a:ext cx="7772400" cy="4648200"/>
          </a:xfrm>
        </p:spPr>
        <p:txBody>
          <a:bodyPr/>
          <a:lstStyle/>
          <a:p>
            <a:pPr eaLnBrk="1" hangingPunct="1"/>
            <a:r>
              <a:rPr lang="en-US" smtClean="0"/>
              <a:t>The result of the influence of western culture is the homogenization of cultural norms</a:t>
            </a:r>
          </a:p>
          <a:p>
            <a:pPr eaLnBrk="1" hangingPunct="1"/>
            <a:r>
              <a:rPr lang="en-US" smtClean="0"/>
              <a:t>Societal structures based on respect for authority are being threatened and strong inter-generational bonds are being weakened</a:t>
            </a:r>
          </a:p>
          <a:p>
            <a:pPr eaLnBrk="1" hangingPunct="1">
              <a:buFont typeface="Arial" charset="0"/>
              <a:buNone/>
            </a:pPr>
            <a:endParaRPr lang="en-US" smtClean="0"/>
          </a:p>
          <a:p>
            <a:pPr eaLnBrk="1" hangingPunct="1">
              <a:buFont typeface="Arial" charset="0"/>
              <a:buNone/>
            </a:pPr>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457200" y="0"/>
            <a:ext cx="8229600" cy="1143000"/>
          </a:xfrm>
        </p:spPr>
        <p:txBody>
          <a:bodyPr/>
          <a:lstStyle/>
          <a:p>
            <a:pPr eaLnBrk="1" hangingPunct="1"/>
            <a:r>
              <a:rPr lang="en-US" smtClean="0"/>
              <a:t>Non-Western Cultures</a:t>
            </a:r>
          </a:p>
        </p:txBody>
      </p:sp>
      <p:sp>
        <p:nvSpPr>
          <p:cNvPr id="73730" name="Content Placeholder 2"/>
          <p:cNvSpPr>
            <a:spLocks noGrp="1"/>
          </p:cNvSpPr>
          <p:nvPr>
            <p:ph idx="1"/>
          </p:nvPr>
        </p:nvSpPr>
        <p:spPr>
          <a:xfrm>
            <a:off x="-76200" y="1189038"/>
            <a:ext cx="6248400" cy="4754562"/>
          </a:xfrm>
        </p:spPr>
        <p:txBody>
          <a:bodyPr/>
          <a:lstStyle/>
          <a:p>
            <a:pPr eaLnBrk="1" hangingPunct="1">
              <a:buFont typeface="Arial" charset="0"/>
              <a:buNone/>
            </a:pPr>
            <a:r>
              <a:rPr lang="en-US" smtClean="0"/>
              <a:t>	Re-assess how the wisdom of older generations and cultural traditions can augment, and not hinder, the growing needs of the newer independent youth culture</a:t>
            </a:r>
          </a:p>
          <a:p>
            <a:pPr eaLnBrk="1" hangingPunct="1"/>
            <a:endParaRPr lang="en-US" smtClean="0"/>
          </a:p>
        </p:txBody>
      </p:sp>
      <p:pic>
        <p:nvPicPr>
          <p:cNvPr id="73731" name="Picture 2" descr="C:\Users\betsy pfeffer\Desktop\Confirmation smart1.jpg"/>
          <p:cNvPicPr>
            <a:picLocks noChangeAspect="1" noChangeArrowheads="1"/>
          </p:cNvPicPr>
          <p:nvPr/>
        </p:nvPicPr>
        <p:blipFill>
          <a:blip r:embed="rId3" cstate="print"/>
          <a:srcRect/>
          <a:stretch>
            <a:fillRect/>
          </a:stretch>
        </p:blipFill>
        <p:spPr bwMode="auto">
          <a:xfrm>
            <a:off x="6477000" y="2590800"/>
            <a:ext cx="2133600" cy="1981200"/>
          </a:xfrm>
          <a:prstGeom prst="rect">
            <a:avLst/>
          </a:prstGeom>
          <a:noFill/>
          <a:ln w="9525">
            <a:noFill/>
            <a:miter lim="800000"/>
            <a:headEnd/>
            <a:tailEnd/>
          </a:ln>
        </p:spPr>
      </p:pic>
      <p:pic>
        <p:nvPicPr>
          <p:cNvPr id="73732" name="Picture 3" descr="C:\Users\betsy pfeffer\Desktop\The-young-escorting-the-elderly-to-the-voting-booth.jpg"/>
          <p:cNvPicPr>
            <a:picLocks noChangeAspect="1" noChangeArrowheads="1"/>
          </p:cNvPicPr>
          <p:nvPr/>
        </p:nvPicPr>
        <p:blipFill>
          <a:blip r:embed="rId4" cstate="print"/>
          <a:srcRect/>
          <a:stretch>
            <a:fillRect/>
          </a:stretch>
        </p:blipFill>
        <p:spPr bwMode="auto">
          <a:xfrm>
            <a:off x="4876800" y="4419600"/>
            <a:ext cx="4038600" cy="2209800"/>
          </a:xfrm>
          <a:prstGeom prst="rect">
            <a:avLst/>
          </a:prstGeom>
          <a:noFill/>
          <a:ln w="9525">
            <a:noFill/>
            <a:miter lim="800000"/>
            <a:headEnd/>
            <a:tailEnd/>
          </a:ln>
        </p:spPr>
      </p:pic>
      <p:pic>
        <p:nvPicPr>
          <p:cNvPr id="73733" name="Picture 4" descr="C:\Users\betsy pfeffer\Desktop\BarMitzvahStockPhoto.jpg"/>
          <p:cNvPicPr>
            <a:picLocks noChangeAspect="1" noChangeArrowheads="1"/>
          </p:cNvPicPr>
          <p:nvPr/>
        </p:nvPicPr>
        <p:blipFill>
          <a:blip r:embed="rId5" cstate="print"/>
          <a:srcRect/>
          <a:stretch>
            <a:fillRect/>
          </a:stretch>
        </p:blipFill>
        <p:spPr bwMode="auto">
          <a:xfrm>
            <a:off x="3719513" y="4572000"/>
            <a:ext cx="2071687" cy="1828800"/>
          </a:xfrm>
          <a:prstGeom prst="rect">
            <a:avLst/>
          </a:prstGeom>
          <a:noFill/>
          <a:ln w="9525">
            <a:noFill/>
            <a:miter lim="800000"/>
            <a:headEnd/>
            <a:tailEnd/>
          </a:ln>
        </p:spPr>
      </p:pic>
      <p:pic>
        <p:nvPicPr>
          <p:cNvPr id="73734" name="Picture 5" descr="C:\Users\betsy pfeffer\Desktop\istock_000004678598xsmall-300x199.jpg"/>
          <p:cNvPicPr>
            <a:picLocks noChangeAspect="1" noChangeArrowheads="1"/>
          </p:cNvPicPr>
          <p:nvPr/>
        </p:nvPicPr>
        <p:blipFill>
          <a:blip r:embed="rId6" cstate="print"/>
          <a:srcRect/>
          <a:stretch>
            <a:fillRect/>
          </a:stretch>
        </p:blipFill>
        <p:spPr bwMode="auto">
          <a:xfrm>
            <a:off x="6400800" y="990600"/>
            <a:ext cx="2438400" cy="1895475"/>
          </a:xfrm>
          <a:prstGeom prst="rect">
            <a:avLst/>
          </a:prstGeom>
          <a:noFill/>
          <a:ln w="9525">
            <a:noFill/>
            <a:miter lim="800000"/>
            <a:headEnd/>
            <a:tailEnd/>
          </a:ln>
        </p:spPr>
      </p:pic>
      <p:pic>
        <p:nvPicPr>
          <p:cNvPr id="73735" name="Picture 7" descr="C:\Users\betsy pfeffer\Desktop\img_1520.jpg"/>
          <p:cNvPicPr>
            <a:picLocks noChangeAspect="1" noChangeArrowheads="1"/>
          </p:cNvPicPr>
          <p:nvPr/>
        </p:nvPicPr>
        <p:blipFill>
          <a:blip r:embed="rId7" cstate="print"/>
          <a:srcRect/>
          <a:stretch>
            <a:fillRect/>
          </a:stretch>
        </p:blipFill>
        <p:spPr bwMode="auto">
          <a:xfrm>
            <a:off x="304800" y="4267200"/>
            <a:ext cx="3429000" cy="2287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457200" y="2362200"/>
            <a:ext cx="8229600" cy="1143000"/>
          </a:xfrm>
        </p:spPr>
        <p:txBody>
          <a:bodyPr/>
          <a:lstStyle/>
          <a:p>
            <a:pPr eaLnBrk="1" hangingPunct="1"/>
            <a:r>
              <a:rPr lang="en-US" smtClean="0"/>
              <a:t>The Birth of Adolescent Medicine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pPr eaLnBrk="1" hangingPunct="1"/>
            <a:r>
              <a:rPr lang="en-US" smtClean="0"/>
              <a:t>.A Doctor of Their Own</a:t>
            </a:r>
          </a:p>
        </p:txBody>
      </p:sp>
      <p:sp>
        <p:nvSpPr>
          <p:cNvPr id="3" name="Content Placeholder 2"/>
          <p:cNvSpPr>
            <a:spLocks noGrp="1"/>
          </p:cNvSpPr>
          <p:nvPr>
            <p:ph idx="1"/>
          </p:nvPr>
        </p:nvSpPr>
        <p:spPr>
          <a:xfrm>
            <a:off x="457200" y="1570038"/>
            <a:ext cx="8229600" cy="4525962"/>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Adolescent Medicine had its origins in England in the 19</a:t>
            </a:r>
            <a:r>
              <a:rPr lang="en-US" baseline="30000" dirty="0" smtClean="0"/>
              <a:t>th</a:t>
            </a:r>
            <a:r>
              <a:rPr lang="en-US" dirty="0" smtClean="0"/>
              <a:t> century physicians caring for boys in boarding schools joined together organizing the Medical Officers of Schools Association</a:t>
            </a:r>
          </a:p>
          <a:p>
            <a:pPr eaLnBrk="1" fontAlgn="auto" hangingPunct="1">
              <a:spcAft>
                <a:spcPts val="0"/>
              </a:spcAft>
              <a:buFont typeface="Arial" pitchFamily="34" charset="0"/>
              <a:buChar char="•"/>
              <a:defRPr/>
            </a:pPr>
            <a:r>
              <a:rPr lang="en-US" dirty="0" smtClean="0"/>
              <a:t>American medical interest in adolescents began in college health in 1860 at Amherst College in Massachusetts</a:t>
            </a:r>
          </a:p>
          <a:p>
            <a:pPr eaLnBrk="1" fontAlgn="auto" hangingPunct="1">
              <a:spcAft>
                <a:spcPts val="0"/>
              </a:spcAft>
              <a:buFont typeface="Arial" pitchFamily="34" charset="0"/>
              <a:buChar char="•"/>
              <a:defRPr/>
            </a:pPr>
            <a:r>
              <a:rPr lang="en-US" dirty="0" smtClean="0"/>
              <a:t>J.R. Gallagher MD, the father of adolescent medicine in the United States, developed the first adolescent clinic in 1951 at Boston Children’s Hospital</a:t>
            </a:r>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pPr eaLnBrk="1" hangingPunct="1"/>
            <a:r>
              <a:rPr lang="en-US" smtClean="0"/>
              <a:t>A Doctor of Their Own</a:t>
            </a:r>
          </a:p>
        </p:txBody>
      </p:sp>
      <p:sp>
        <p:nvSpPr>
          <p:cNvPr id="78850" name="Content Placeholder 2"/>
          <p:cNvSpPr>
            <a:spLocks noGrp="1"/>
          </p:cNvSpPr>
          <p:nvPr>
            <p:ph idx="1"/>
          </p:nvPr>
        </p:nvSpPr>
        <p:spPr>
          <a:xfrm>
            <a:off x="457200" y="1600200"/>
            <a:ext cx="8229600" cy="5943600"/>
          </a:xfrm>
        </p:spPr>
        <p:txBody>
          <a:bodyPr/>
          <a:lstStyle/>
          <a:p>
            <a:pPr marL="342900" lvl="1" indent="-342900" eaLnBrk="1" hangingPunct="1">
              <a:buFont typeface="Arial" charset="0"/>
              <a:buNone/>
            </a:pPr>
            <a:r>
              <a:rPr lang="en-US" sz="3200" smtClean="0"/>
              <a:t>	Dr. Gallagher recognized the benefits of a </a:t>
            </a:r>
            <a:r>
              <a:rPr lang="en-US" sz="3200" b="1" i="1" smtClean="0">
                <a:solidFill>
                  <a:srgbClr val="FF0000"/>
                </a:solidFill>
              </a:rPr>
              <a:t>confidential</a:t>
            </a:r>
            <a:r>
              <a:rPr lang="en-US" sz="3200" smtClean="0">
                <a:solidFill>
                  <a:srgbClr val="FF0000"/>
                </a:solidFill>
              </a:rPr>
              <a:t> </a:t>
            </a:r>
            <a:r>
              <a:rPr lang="en-US" sz="3200" smtClean="0"/>
              <a:t>relationship with a physician whom they consider to be their own</a:t>
            </a:r>
          </a:p>
          <a:p>
            <a:pPr marL="742950" lvl="2" indent="-342900" eaLnBrk="1" hangingPunct="1"/>
            <a:r>
              <a:rPr lang="en-US" sz="2800" smtClean="0"/>
              <a:t>Leads to the adolescent  taking responsibility for his/her own recovery </a:t>
            </a:r>
          </a:p>
          <a:p>
            <a:pPr marL="742950" lvl="2" indent="-342900" eaLnBrk="1" hangingPunct="1"/>
            <a:r>
              <a:rPr lang="en-US" sz="2800" smtClean="0"/>
              <a:t>Promotes sharing information</a:t>
            </a:r>
          </a:p>
          <a:p>
            <a:pPr marL="742950" lvl="2" indent="-342900" eaLnBrk="1" hangingPunct="1"/>
            <a:r>
              <a:rPr lang="en-US" sz="2800" smtClean="0"/>
              <a:t>For the adolescent who engages in high risk behaviors, there is a greater change of accessing heath care if confidentiality is assured</a:t>
            </a:r>
          </a:p>
          <a:p>
            <a:pPr marL="342900" lvl="1" indent="-342900" eaLnBrk="1" hangingPunct="1">
              <a:buFont typeface="Arial" charset="0"/>
              <a:buChar char="•"/>
            </a:pP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457200" y="152400"/>
            <a:ext cx="8229600" cy="1143000"/>
          </a:xfrm>
        </p:spPr>
        <p:txBody>
          <a:bodyPr/>
          <a:lstStyle/>
          <a:p>
            <a:pPr eaLnBrk="1" hangingPunct="1"/>
            <a:r>
              <a:rPr lang="en-US" smtClean="0"/>
              <a:t>A Doctor of Their Own</a:t>
            </a:r>
          </a:p>
        </p:txBody>
      </p:sp>
      <p:sp>
        <p:nvSpPr>
          <p:cNvPr id="80898" name="Content Placeholder 2"/>
          <p:cNvSpPr>
            <a:spLocks noGrp="1"/>
          </p:cNvSpPr>
          <p:nvPr>
            <p:ph idx="1"/>
          </p:nvPr>
        </p:nvSpPr>
        <p:spPr>
          <a:xfrm>
            <a:off x="457200" y="1371600"/>
            <a:ext cx="5486400" cy="5105400"/>
          </a:xfrm>
        </p:spPr>
        <p:txBody>
          <a:bodyPr/>
          <a:lstStyle/>
          <a:p>
            <a:pPr eaLnBrk="1" hangingPunct="1"/>
            <a:r>
              <a:rPr lang="en-US" smtClean="0"/>
              <a:t>This clinic served as a model for other adolescent programs growing in the US</a:t>
            </a:r>
          </a:p>
          <a:p>
            <a:pPr eaLnBrk="1" hangingPunct="1"/>
            <a:r>
              <a:rPr lang="en-US" smtClean="0"/>
              <a:t>The Society of Adolescent Medicine was established in 1968</a:t>
            </a:r>
          </a:p>
          <a:p>
            <a:pPr eaLnBrk="1" hangingPunct="1"/>
            <a:r>
              <a:rPr lang="en-US" smtClean="0"/>
              <a:t>In the 1970’s adolescent medicine was incorporated into pediatric education</a:t>
            </a:r>
          </a:p>
          <a:p>
            <a:pPr eaLnBrk="1" hangingPunct="1"/>
            <a:endParaRPr lang="en-US" smtClean="0"/>
          </a:p>
        </p:txBody>
      </p:sp>
      <p:pic>
        <p:nvPicPr>
          <p:cNvPr id="80899" name="Picture 2" descr="C:\Users\betsy pfeffer\Desktop\AdolescentMedicine.jpg"/>
          <p:cNvPicPr>
            <a:picLocks noChangeAspect="1" noChangeArrowheads="1"/>
          </p:cNvPicPr>
          <p:nvPr/>
        </p:nvPicPr>
        <p:blipFill>
          <a:blip r:embed="rId3" cstate="print"/>
          <a:srcRect/>
          <a:stretch>
            <a:fillRect/>
          </a:stretch>
        </p:blipFill>
        <p:spPr bwMode="auto">
          <a:xfrm>
            <a:off x="5715000" y="2133600"/>
            <a:ext cx="32004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pPr eaLnBrk="1" hangingPunct="1"/>
            <a:r>
              <a:rPr lang="en-US" smtClean="0"/>
              <a:t>Adolescent Medicine Today</a:t>
            </a:r>
          </a:p>
        </p:txBody>
      </p:sp>
      <p:sp>
        <p:nvSpPr>
          <p:cNvPr id="82946" name="Content Placeholder 2"/>
          <p:cNvSpPr>
            <a:spLocks noGrp="1"/>
          </p:cNvSpPr>
          <p:nvPr>
            <p:ph idx="1"/>
          </p:nvPr>
        </p:nvSpPr>
        <p:spPr>
          <a:xfrm>
            <a:off x="457200" y="1143000"/>
            <a:ext cx="8229600" cy="5105400"/>
          </a:xfrm>
        </p:spPr>
        <p:txBody>
          <a:bodyPr/>
          <a:lstStyle/>
          <a:p>
            <a:pPr eaLnBrk="1" hangingPunct="1">
              <a:buFont typeface="Arial" charset="0"/>
              <a:buNone/>
            </a:pPr>
            <a:endParaRPr lang="en-US" smtClean="0"/>
          </a:p>
          <a:p>
            <a:pPr eaLnBrk="1" hangingPunct="1"/>
            <a:r>
              <a:rPr lang="en-US" smtClean="0"/>
              <a:t>Adolescents face similar problems worldwide </a:t>
            </a:r>
          </a:p>
          <a:p>
            <a:pPr lvl="1" eaLnBrk="1" hangingPunct="1"/>
            <a:r>
              <a:rPr lang="en-US" smtClean="0"/>
              <a:t>Accidents, homicide, suicide, depression, anxiety, sexually transmitted infections, early sexual debut and unwanted pregnancies, reckless behavior, drug alcohol and cigarette use</a:t>
            </a:r>
          </a:p>
          <a:p>
            <a:pPr eaLnBrk="1" hangingPunct="1"/>
            <a:r>
              <a:rPr lang="en-US" smtClean="0"/>
              <a:t>Value of individual autonomy </a:t>
            </a:r>
          </a:p>
          <a:p>
            <a:pPr lvl="1" eaLnBrk="1" hangingPunct="1"/>
            <a:r>
              <a:rPr lang="en-US" smtClean="0"/>
              <a:t>Underlie the contemporary promotion of adolescent health globally </a:t>
            </a:r>
          </a:p>
          <a:p>
            <a:pPr lvl="1" eaLnBrk="1" hangingPunct="1"/>
            <a:r>
              <a:rPr lang="en-US" smtClean="0"/>
              <a:t>Lends itself to reinforcement of youth culture</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smtClean="0"/>
              <a:t>What is  Adolescence ?</a:t>
            </a:r>
          </a:p>
        </p:txBody>
      </p:sp>
      <p:sp>
        <p:nvSpPr>
          <p:cNvPr id="19458" name="Content Placeholder 2"/>
          <p:cNvSpPr>
            <a:spLocks noGrp="1"/>
          </p:cNvSpPr>
          <p:nvPr>
            <p:ph idx="1"/>
          </p:nvPr>
        </p:nvSpPr>
        <p:spPr/>
        <p:txBody>
          <a:bodyPr/>
          <a:lstStyle/>
          <a:p>
            <a:pPr eaLnBrk="1" hangingPunct="1"/>
            <a:r>
              <a:rPr lang="en-US" smtClean="0"/>
              <a:t>In the classical world Aristotle (384-322 BC) recorded what is known as adolescent physical development but there were only three stages of life: childhood, youth and old age</a:t>
            </a:r>
          </a:p>
          <a:p>
            <a:pPr eaLnBrk="1" hangingPunct="1"/>
            <a:r>
              <a:rPr lang="en-US" smtClean="0"/>
              <a:t>In the Renaissance, children stayed in school longer but adolescence was still not defined as a separate stage</a:t>
            </a:r>
          </a:p>
          <a:p>
            <a:pPr eaLnBrk="1" hangingPunct="1"/>
            <a:endParaRPr lang="en-US" smtClean="0"/>
          </a:p>
          <a:p>
            <a:pPr eaLnBrk="1" hangingPunct="1">
              <a:buFont typeface="Arial" charset="0"/>
              <a:buNone/>
            </a:pPr>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457200" y="457200"/>
            <a:ext cx="8229600" cy="1143000"/>
          </a:xfrm>
        </p:spPr>
        <p:txBody>
          <a:bodyPr/>
          <a:lstStyle/>
          <a:p>
            <a:pPr eaLnBrk="1" hangingPunct="1"/>
            <a:r>
              <a:rPr lang="en-US" smtClean="0"/>
              <a:t>Adolescent Medicine Today</a:t>
            </a:r>
          </a:p>
        </p:txBody>
      </p:sp>
      <p:sp>
        <p:nvSpPr>
          <p:cNvPr id="84994" name="Content Placeholder 2"/>
          <p:cNvSpPr>
            <a:spLocks noGrp="1"/>
          </p:cNvSpPr>
          <p:nvPr>
            <p:ph idx="1"/>
          </p:nvPr>
        </p:nvSpPr>
        <p:spPr>
          <a:xfrm>
            <a:off x="457200" y="2438400"/>
            <a:ext cx="8229600" cy="4525963"/>
          </a:xfrm>
        </p:spPr>
        <p:txBody>
          <a:bodyPr/>
          <a:lstStyle/>
          <a:p>
            <a:pPr eaLnBrk="1" hangingPunct="1">
              <a:buFont typeface="Arial" charset="0"/>
              <a:buNone/>
            </a:pPr>
            <a:r>
              <a:rPr lang="en-US" smtClean="0"/>
              <a:t>	We live in a global society and must keep cultural differences in mind, cultural sensitivity is vital to successful interaction with the adolescent population</a:t>
            </a:r>
          </a:p>
          <a:p>
            <a:pPr eaLnBrk="1" hangingPunct="1"/>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457200" y="2286000"/>
            <a:ext cx="8229600" cy="1143000"/>
          </a:xfrm>
        </p:spPr>
        <p:txBody>
          <a:bodyPr/>
          <a:lstStyle/>
          <a:p>
            <a:pPr eaLnBrk="1" hangingPunct="1"/>
            <a:r>
              <a:rPr lang="en-US" smtClean="0"/>
              <a:t>The Adolescent Climate Worldwide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pPr eaLnBrk="1" hangingPunct="1"/>
            <a:r>
              <a:rPr lang="en-US" smtClean="0"/>
              <a:t>Adolescents Worldwide</a:t>
            </a:r>
          </a:p>
        </p:txBody>
      </p:sp>
      <p:sp>
        <p:nvSpPr>
          <p:cNvPr id="3" name="Content Placeholder 2"/>
          <p:cNvSpPr>
            <a:spLocks noGrp="1"/>
          </p:cNvSpPr>
          <p:nvPr>
            <p:ph idx="1"/>
          </p:nvPr>
        </p:nvSpPr>
        <p:spPr/>
        <p:txBody>
          <a:bodyPr rtlCol="0">
            <a:normAutofit fontScale="92500"/>
          </a:bodyPr>
          <a:lstStyle/>
          <a:p>
            <a:pPr eaLnBrk="1" fontAlgn="auto" hangingPunct="1">
              <a:spcAft>
                <a:spcPts val="0"/>
              </a:spcAft>
              <a:buFont typeface="Arial" pitchFamily="34" charset="0"/>
              <a:buChar char="•"/>
              <a:defRPr/>
            </a:pPr>
            <a:r>
              <a:rPr lang="en-US" dirty="0" smtClean="0"/>
              <a:t>The twentieth century began with 1.6 billion people</a:t>
            </a:r>
          </a:p>
          <a:p>
            <a:pPr eaLnBrk="1" fontAlgn="auto" hangingPunct="1">
              <a:spcAft>
                <a:spcPts val="0"/>
              </a:spcAft>
              <a:buFont typeface="Arial" pitchFamily="34" charset="0"/>
              <a:buChar char="•"/>
              <a:defRPr/>
            </a:pPr>
            <a:r>
              <a:rPr lang="en-US" dirty="0" smtClean="0"/>
              <a:t>Currently there are 1.2 billion adolescents age 10-19, more than 20% of the world’s population</a:t>
            </a:r>
          </a:p>
          <a:p>
            <a:pPr eaLnBrk="1" fontAlgn="auto" hangingPunct="1">
              <a:spcAft>
                <a:spcPts val="0"/>
              </a:spcAft>
              <a:buFont typeface="Arial" pitchFamily="34" charset="0"/>
              <a:buChar char="•"/>
              <a:defRPr/>
            </a:pPr>
            <a:r>
              <a:rPr lang="en-US" dirty="0" smtClean="0"/>
              <a:t>50% of the world’s population is under the age of 25</a:t>
            </a:r>
          </a:p>
          <a:p>
            <a:pPr eaLnBrk="1" fontAlgn="auto" hangingPunct="1">
              <a:spcAft>
                <a:spcPts val="0"/>
              </a:spcAft>
              <a:buFont typeface="Arial" pitchFamily="34" charset="0"/>
              <a:buChar char="•"/>
              <a:defRPr/>
            </a:pPr>
            <a:r>
              <a:rPr lang="en-US" dirty="0" smtClean="0"/>
              <a:t>85% of adolescents live in the developing world, Sub-Saharan Africa is home to about 16%</a:t>
            </a:r>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685800" y="381000"/>
            <a:ext cx="7772400" cy="1143000"/>
          </a:xfrm>
        </p:spPr>
        <p:txBody>
          <a:bodyPr/>
          <a:lstStyle/>
          <a:p>
            <a:pPr eaLnBrk="1" hangingPunct="1"/>
            <a:r>
              <a:rPr lang="en-US" smtClean="0"/>
              <a:t>WHO Facts</a:t>
            </a:r>
          </a:p>
        </p:txBody>
      </p:sp>
      <p:sp>
        <p:nvSpPr>
          <p:cNvPr id="88066" name="Content Placeholder 2"/>
          <p:cNvSpPr>
            <a:spLocks noGrp="1"/>
          </p:cNvSpPr>
          <p:nvPr>
            <p:ph idx="1"/>
          </p:nvPr>
        </p:nvSpPr>
        <p:spPr>
          <a:xfrm>
            <a:off x="685800" y="1600200"/>
            <a:ext cx="7772400" cy="4114800"/>
          </a:xfrm>
        </p:spPr>
        <p:txBody>
          <a:bodyPr/>
          <a:lstStyle/>
          <a:p>
            <a:pPr eaLnBrk="1" hangingPunct="1"/>
            <a:r>
              <a:rPr lang="en-US" smtClean="0"/>
              <a:t>Nearly 16 million girls aged 15 - 19  give birth annually  to 11% of all births worldwide, mostly in developing countries </a:t>
            </a:r>
          </a:p>
          <a:p>
            <a:pPr eaLnBrk="1" hangingPunct="1">
              <a:buFont typeface="Arial" charset="0"/>
              <a:buNone/>
            </a:pPr>
            <a:endParaRPr lang="en-US" smtClean="0"/>
          </a:p>
          <a:p>
            <a:pPr eaLnBrk="1" hangingPunct="1"/>
            <a:r>
              <a:rPr lang="en-US" smtClean="0"/>
              <a:t>At least 20% of young people will experience some form of mental illness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685800" y="76200"/>
            <a:ext cx="7772400" cy="1143000"/>
          </a:xfrm>
        </p:spPr>
        <p:txBody>
          <a:bodyPr/>
          <a:lstStyle/>
          <a:p>
            <a:pPr eaLnBrk="1" hangingPunct="1"/>
            <a:r>
              <a:rPr lang="en-US" smtClean="0"/>
              <a:t>WHO Facts</a:t>
            </a:r>
          </a:p>
        </p:txBody>
      </p:sp>
      <p:sp>
        <p:nvSpPr>
          <p:cNvPr id="90114" name="Content Placeholder 2"/>
          <p:cNvSpPr>
            <a:spLocks noGrp="1"/>
          </p:cNvSpPr>
          <p:nvPr>
            <p:ph idx="1"/>
          </p:nvPr>
        </p:nvSpPr>
        <p:spPr>
          <a:xfrm>
            <a:off x="685800" y="1447800"/>
            <a:ext cx="7772400" cy="4114800"/>
          </a:xfrm>
        </p:spPr>
        <p:txBody>
          <a:bodyPr/>
          <a:lstStyle/>
          <a:p>
            <a:pPr eaLnBrk="1" hangingPunct="1"/>
            <a:r>
              <a:rPr lang="en-US" smtClean="0"/>
              <a:t>Young people aged 15-24 accounted for an estimated 45% of new HIV infections worldwide in 2007</a:t>
            </a:r>
          </a:p>
          <a:p>
            <a:pPr eaLnBrk="1" hangingPunct="1"/>
            <a:r>
              <a:rPr lang="en-US" smtClean="0"/>
              <a:t>The majority of tobacco users worldwide begin during adolescence. Today more than 150 million adolescents use tobacco</a:t>
            </a:r>
          </a:p>
          <a:p>
            <a:pPr eaLnBrk="1" hangingPunct="1"/>
            <a:r>
              <a:rPr lang="en-US" smtClean="0"/>
              <a:t>Harmful drinking among young people reduces self-control and increases risky behaviors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609600" y="228600"/>
            <a:ext cx="7772400" cy="1143000"/>
          </a:xfrm>
        </p:spPr>
        <p:txBody>
          <a:bodyPr/>
          <a:lstStyle/>
          <a:p>
            <a:pPr eaLnBrk="1" hangingPunct="1"/>
            <a:r>
              <a:rPr lang="en-US" smtClean="0"/>
              <a:t>WHO Facts</a:t>
            </a:r>
          </a:p>
        </p:txBody>
      </p:sp>
      <p:sp>
        <p:nvSpPr>
          <p:cNvPr id="91138" name="Content Placeholder 2"/>
          <p:cNvSpPr>
            <a:spLocks noGrp="1"/>
          </p:cNvSpPr>
          <p:nvPr>
            <p:ph idx="1"/>
          </p:nvPr>
        </p:nvSpPr>
        <p:spPr>
          <a:xfrm>
            <a:off x="609600" y="1828800"/>
            <a:ext cx="7772400" cy="4114800"/>
          </a:xfrm>
        </p:spPr>
        <p:txBody>
          <a:bodyPr/>
          <a:lstStyle/>
          <a:p>
            <a:pPr eaLnBrk="1" hangingPunct="1"/>
            <a:r>
              <a:rPr lang="en-US" smtClean="0"/>
              <a:t>Unintentional injuries are a leading cause of death and disability in adolescents</a:t>
            </a:r>
          </a:p>
          <a:p>
            <a:pPr eaLnBrk="1" hangingPunct="1"/>
            <a:endParaRPr lang="en-US" smtClean="0"/>
          </a:p>
          <a:p>
            <a:pPr eaLnBrk="1" hangingPunct="1"/>
            <a:r>
              <a:rPr lang="en-US" smtClean="0"/>
              <a:t>Among 15-19 year olds, suicide is the second leading cause of death , followed by violence in the community and family</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pPr eaLnBrk="1" hangingPunct="1"/>
            <a:r>
              <a:rPr lang="en-US" smtClean="0"/>
              <a:t>WHO Facts</a:t>
            </a:r>
          </a:p>
        </p:txBody>
      </p:sp>
      <p:sp>
        <p:nvSpPr>
          <p:cNvPr id="93186" name="Content Placeholder 2"/>
          <p:cNvSpPr>
            <a:spLocks noGrp="1"/>
          </p:cNvSpPr>
          <p:nvPr>
            <p:ph idx="1"/>
          </p:nvPr>
        </p:nvSpPr>
        <p:spPr/>
        <p:txBody>
          <a:bodyPr/>
          <a:lstStyle/>
          <a:p>
            <a:pPr eaLnBrk="1" hangingPunct="1">
              <a:buFont typeface="Arial" charset="0"/>
              <a:buNone/>
            </a:pPr>
            <a:r>
              <a:rPr lang="en-US" smtClean="0"/>
              <a:t>“ One in every five people in the world is an adolescent, and 85% of them live in developing countries. Nearly two thirds of premature deaths and one third of the total disease burden in adults are associated with conditions or behaviours that began in youth, including tobacco use, a lack of physical activity, unprotected sex or exposure to violence.” 					</a:t>
            </a:r>
            <a:r>
              <a:rPr lang="en-US" sz="1400" smtClean="0"/>
              <a:t>WHO</a:t>
            </a:r>
          </a:p>
          <a:p>
            <a:pPr eaLnBrk="1" hangingPunct="1"/>
            <a:endParaRPr 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n-US" smtClean="0"/>
              <a:t>Status of Youth in Uganda</a:t>
            </a:r>
          </a:p>
        </p:txBody>
      </p:sp>
      <p:sp>
        <p:nvSpPr>
          <p:cNvPr id="94210" name="Content Placeholder 2"/>
          <p:cNvSpPr>
            <a:spLocks noGrp="1"/>
          </p:cNvSpPr>
          <p:nvPr>
            <p:ph idx="1"/>
          </p:nvPr>
        </p:nvSpPr>
        <p:spPr/>
        <p:txBody>
          <a:bodyPr/>
          <a:lstStyle/>
          <a:p>
            <a:r>
              <a:rPr lang="en-US" smtClean="0"/>
              <a:t>In 2003, the Ugandan Global School-Based Student Health Survey (GSHS) was conducted among students age 13-15 yrs from 50 schools to measure behaviors and protective factors related to the leading causes of morbidity and mortality in Ugandan youth</a:t>
            </a:r>
          </a:p>
          <a:p>
            <a:r>
              <a:rPr lang="en-US" smtClean="0"/>
              <a:t>The WHO, UNICEF, UNAIDS, UNESCO and the CDC collaborated on this project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a:xfrm>
            <a:off x="304800" y="274638"/>
            <a:ext cx="8686800" cy="1143000"/>
          </a:xfrm>
        </p:spPr>
        <p:txBody>
          <a:bodyPr/>
          <a:lstStyle/>
          <a:p>
            <a:pPr eaLnBrk="1" hangingPunct="1"/>
            <a:r>
              <a:rPr lang="en-US" smtClean="0"/>
              <a:t>Status of Youth in the US </a:t>
            </a:r>
          </a:p>
        </p:txBody>
      </p:sp>
      <p:sp>
        <p:nvSpPr>
          <p:cNvPr id="96258" name="Content Placeholder 2"/>
          <p:cNvSpPr>
            <a:spLocks noGrp="1"/>
          </p:cNvSpPr>
          <p:nvPr>
            <p:ph idx="1"/>
          </p:nvPr>
        </p:nvSpPr>
        <p:spPr>
          <a:xfrm>
            <a:off x="457200" y="1447800"/>
            <a:ext cx="8229600" cy="4525963"/>
          </a:xfrm>
        </p:spPr>
        <p:txBody>
          <a:bodyPr/>
          <a:lstStyle/>
          <a:p>
            <a:pPr eaLnBrk="1" hangingPunct="1">
              <a:buFont typeface="Arial" charset="0"/>
              <a:buNone/>
            </a:pPr>
            <a:endParaRPr lang="en-US" smtClean="0"/>
          </a:p>
          <a:p>
            <a:pPr eaLnBrk="1" hangingPunct="1"/>
            <a:r>
              <a:rPr lang="en-US" smtClean="0"/>
              <a:t>The Youth Risk Behavior Surveillance System  (YRBSS) monitors health risk behaviors and their prevalence in high school students in the United States</a:t>
            </a:r>
          </a:p>
          <a:p>
            <a:pPr eaLnBrk="1" hangingPunct="1"/>
            <a:r>
              <a:rPr lang="en-US" smtClean="0"/>
              <a:t>It is conducted every two years by CDC</a:t>
            </a:r>
          </a:p>
          <a:p>
            <a:pPr eaLnBrk="1" hangingPunct="1"/>
            <a:r>
              <a:rPr lang="en-US" smtClean="0"/>
              <a:t>The most recent data is from 2007</a:t>
            </a:r>
          </a:p>
          <a:p>
            <a:pPr eaLnBrk="1" hangingPunct="1"/>
            <a:endParaRPr lang="en-US"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en-US" smtClean="0"/>
              <a:t>Sexual Activity</a:t>
            </a:r>
          </a:p>
        </p:txBody>
      </p:sp>
      <p:sp>
        <p:nvSpPr>
          <p:cNvPr id="3" name="Content Placeholder 2"/>
          <p:cNvSpPr>
            <a:spLocks noGrp="1"/>
          </p:cNvSpPr>
          <p:nvPr>
            <p:ph idx="1"/>
          </p:nvPr>
        </p:nvSpPr>
        <p:spPr>
          <a:xfrm>
            <a:off x="457200" y="1600200"/>
            <a:ext cx="4648200" cy="4525963"/>
          </a:xfrm>
        </p:spPr>
        <p:txBody>
          <a:bodyPr>
            <a:normAutofit fontScale="92500" lnSpcReduction="20000"/>
          </a:bodyPr>
          <a:lstStyle/>
          <a:p>
            <a:pPr>
              <a:defRPr/>
            </a:pPr>
            <a:r>
              <a:rPr lang="en-US" dirty="0" smtClean="0"/>
              <a:t>Uganda</a:t>
            </a:r>
          </a:p>
          <a:p>
            <a:pPr lvl="1">
              <a:defRPr/>
            </a:pPr>
            <a:r>
              <a:rPr lang="en-US" dirty="0" smtClean="0"/>
              <a:t>21% of students had sexual intercourse</a:t>
            </a:r>
          </a:p>
          <a:p>
            <a:pPr lvl="1">
              <a:defRPr/>
            </a:pPr>
            <a:r>
              <a:rPr lang="en-US" dirty="0" smtClean="0"/>
              <a:t>59% used condoms during last sexual intercourse</a:t>
            </a:r>
          </a:p>
          <a:p>
            <a:pPr>
              <a:defRPr/>
            </a:pPr>
            <a:r>
              <a:rPr lang="en-US" dirty="0" smtClean="0"/>
              <a:t>US</a:t>
            </a:r>
          </a:p>
          <a:p>
            <a:pPr lvl="1">
              <a:defRPr/>
            </a:pPr>
            <a:r>
              <a:rPr lang="en-US" dirty="0" smtClean="0"/>
              <a:t>48% of students had sexual intercourse</a:t>
            </a:r>
          </a:p>
          <a:p>
            <a:pPr lvl="1">
              <a:defRPr/>
            </a:pPr>
            <a:r>
              <a:rPr lang="en-US" dirty="0" smtClean="0"/>
              <a:t>35% within the past month</a:t>
            </a:r>
          </a:p>
          <a:p>
            <a:pPr lvl="1">
              <a:defRPr/>
            </a:pPr>
            <a:r>
              <a:rPr lang="en-US" dirty="0" smtClean="0"/>
              <a:t>61% used a condom during last sexual intercourse</a:t>
            </a:r>
          </a:p>
        </p:txBody>
      </p:sp>
      <p:pic>
        <p:nvPicPr>
          <p:cNvPr id="97283" name="Picture 2" descr="C:\Users\betsy pfeffer\Desktop\GB_Healing_Sex.gif"/>
          <p:cNvPicPr>
            <a:picLocks noChangeAspect="1" noChangeArrowheads="1"/>
          </p:cNvPicPr>
          <p:nvPr/>
        </p:nvPicPr>
        <p:blipFill>
          <a:blip r:embed="rId2" cstate="print"/>
          <a:srcRect/>
          <a:stretch>
            <a:fillRect/>
          </a:stretch>
        </p:blipFill>
        <p:spPr bwMode="auto">
          <a:xfrm>
            <a:off x="5181600" y="3581400"/>
            <a:ext cx="3200400" cy="2609850"/>
          </a:xfrm>
          <a:prstGeom prst="rect">
            <a:avLst/>
          </a:prstGeom>
          <a:noFill/>
          <a:ln w="9525">
            <a:noFill/>
            <a:miter lim="800000"/>
            <a:headEnd/>
            <a:tailEnd/>
          </a:ln>
        </p:spPr>
      </p:pic>
      <p:pic>
        <p:nvPicPr>
          <p:cNvPr id="97284" name="Picture 3" descr="C:\Users\betsy pfeffer\Desktop\young-aa-couple.jpg"/>
          <p:cNvPicPr>
            <a:picLocks noChangeAspect="1" noChangeArrowheads="1"/>
          </p:cNvPicPr>
          <p:nvPr/>
        </p:nvPicPr>
        <p:blipFill>
          <a:blip r:embed="rId3" cstate="print"/>
          <a:srcRect/>
          <a:stretch>
            <a:fillRect/>
          </a:stretch>
        </p:blipFill>
        <p:spPr bwMode="auto">
          <a:xfrm>
            <a:off x="5715000" y="1524000"/>
            <a:ext cx="2124075" cy="2667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mtClean="0"/>
              <a:t>What is  Adolescence ?</a:t>
            </a:r>
          </a:p>
        </p:txBody>
      </p:sp>
      <p:sp>
        <p:nvSpPr>
          <p:cNvPr id="20482" name="Content Placeholder 2"/>
          <p:cNvSpPr>
            <a:spLocks noGrp="1"/>
          </p:cNvSpPr>
          <p:nvPr>
            <p:ph idx="1"/>
          </p:nvPr>
        </p:nvSpPr>
        <p:spPr>
          <a:xfrm>
            <a:off x="457200" y="2057400"/>
            <a:ext cx="8229600" cy="4724400"/>
          </a:xfrm>
        </p:spPr>
        <p:txBody>
          <a:bodyPr/>
          <a:lstStyle/>
          <a:p>
            <a:pPr eaLnBrk="1" hangingPunct="1">
              <a:buFont typeface="Arial" charset="0"/>
              <a:buNone/>
            </a:pPr>
            <a:r>
              <a:rPr lang="en-US" smtClean="0"/>
              <a:t>	Globally, traditional societies have observed rites of passage signifying the emergence of young people from childhood to adulthood, no concept of adolescence intervened between stages</a:t>
            </a:r>
          </a:p>
          <a:p>
            <a:pPr eaLnBrk="1" hangingPunct="1"/>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US" smtClean="0"/>
              <a:t>Sexual Violence</a:t>
            </a:r>
          </a:p>
        </p:txBody>
      </p:sp>
      <p:sp>
        <p:nvSpPr>
          <p:cNvPr id="3" name="Content Placeholder 2"/>
          <p:cNvSpPr>
            <a:spLocks noGrp="1"/>
          </p:cNvSpPr>
          <p:nvPr>
            <p:ph idx="1"/>
          </p:nvPr>
        </p:nvSpPr>
        <p:spPr>
          <a:xfrm>
            <a:off x="228600" y="1600200"/>
            <a:ext cx="5181600" cy="5257800"/>
          </a:xfrm>
        </p:spPr>
        <p:txBody>
          <a:bodyPr>
            <a:normAutofit fontScale="85000" lnSpcReduction="10000"/>
          </a:bodyPr>
          <a:lstStyle/>
          <a:p>
            <a:pPr>
              <a:defRPr/>
            </a:pPr>
            <a:r>
              <a:rPr lang="en-US" dirty="0" smtClean="0"/>
              <a:t>Uganda</a:t>
            </a:r>
          </a:p>
          <a:p>
            <a:pPr lvl="1">
              <a:defRPr/>
            </a:pPr>
            <a:r>
              <a:rPr lang="en-US" sz="3000" dirty="0" smtClean="0"/>
              <a:t>21% of 15-19 year olds females experience sexual violence according to the 2006 Uganda Demographic Health Survey</a:t>
            </a:r>
          </a:p>
          <a:p>
            <a:pPr lvl="1">
              <a:buFont typeface="Arial" charset="0"/>
              <a:buNone/>
              <a:defRPr/>
            </a:pPr>
            <a:endParaRPr lang="en-US" dirty="0" smtClean="0"/>
          </a:p>
          <a:p>
            <a:pPr>
              <a:defRPr/>
            </a:pPr>
            <a:r>
              <a:rPr lang="en-US" dirty="0" smtClean="0"/>
              <a:t>US</a:t>
            </a:r>
          </a:p>
          <a:p>
            <a:pPr lvl="1">
              <a:defRPr/>
            </a:pPr>
            <a:r>
              <a:rPr lang="en-US" sz="3300" dirty="0" smtClean="0"/>
              <a:t>20-25% of women in college reported experiencing an attempted or completed rape in college</a:t>
            </a:r>
          </a:p>
          <a:p>
            <a:pPr lvl="1">
              <a:defRPr/>
            </a:pPr>
            <a:endParaRPr lang="en-US" dirty="0" smtClean="0"/>
          </a:p>
          <a:p>
            <a:pPr lvl="1">
              <a:buFont typeface="Arial" charset="0"/>
              <a:buNone/>
              <a:defRPr/>
            </a:pPr>
            <a:r>
              <a:rPr lang="en-US" dirty="0" smtClean="0"/>
              <a:t> </a:t>
            </a:r>
            <a:endParaRPr lang="en-US" dirty="0"/>
          </a:p>
        </p:txBody>
      </p:sp>
      <p:pic>
        <p:nvPicPr>
          <p:cNvPr id="98307" name="Picture 2" descr="C:\Users\betsy pfeffer\Desktop\sexual-assault-570x340.jpg"/>
          <p:cNvPicPr>
            <a:picLocks noChangeAspect="1" noChangeArrowheads="1"/>
          </p:cNvPicPr>
          <p:nvPr/>
        </p:nvPicPr>
        <p:blipFill>
          <a:blip r:embed="rId2" cstate="print"/>
          <a:srcRect/>
          <a:stretch>
            <a:fillRect/>
          </a:stretch>
        </p:blipFill>
        <p:spPr bwMode="auto">
          <a:xfrm>
            <a:off x="5486400" y="1828800"/>
            <a:ext cx="3352800" cy="40386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r>
              <a:rPr lang="en-US" smtClean="0"/>
              <a:t>Fighting</a:t>
            </a:r>
          </a:p>
        </p:txBody>
      </p:sp>
      <p:sp>
        <p:nvSpPr>
          <p:cNvPr id="3" name="Content Placeholder 2"/>
          <p:cNvSpPr>
            <a:spLocks noGrp="1"/>
          </p:cNvSpPr>
          <p:nvPr>
            <p:ph idx="1"/>
          </p:nvPr>
        </p:nvSpPr>
        <p:spPr>
          <a:xfrm>
            <a:off x="304800" y="1600200"/>
            <a:ext cx="5486400" cy="4525963"/>
          </a:xfrm>
        </p:spPr>
        <p:txBody>
          <a:bodyPr>
            <a:normAutofit lnSpcReduction="10000"/>
          </a:bodyPr>
          <a:lstStyle/>
          <a:p>
            <a:pPr>
              <a:defRPr/>
            </a:pPr>
            <a:r>
              <a:rPr lang="en-US" dirty="0" smtClean="0"/>
              <a:t>Uganda </a:t>
            </a:r>
          </a:p>
          <a:p>
            <a:pPr lvl="1">
              <a:defRPr/>
            </a:pPr>
            <a:r>
              <a:rPr lang="en-US" dirty="0" smtClean="0"/>
              <a:t>36% of students were in a physical fight and</a:t>
            </a:r>
            <a:r>
              <a:rPr lang="en-US" b="1" dirty="0" smtClean="0"/>
              <a:t> </a:t>
            </a:r>
            <a:r>
              <a:rPr lang="en-US" dirty="0" smtClean="0"/>
              <a:t>64% of students were seriously injured one or more times 12 months prior to the survey</a:t>
            </a:r>
            <a:endParaRPr lang="en-US" b="1" dirty="0" smtClean="0"/>
          </a:p>
          <a:p>
            <a:pPr>
              <a:defRPr/>
            </a:pPr>
            <a:r>
              <a:rPr lang="en-US" dirty="0" smtClean="0"/>
              <a:t>US</a:t>
            </a:r>
          </a:p>
          <a:p>
            <a:pPr lvl="1">
              <a:defRPr/>
            </a:pPr>
            <a:r>
              <a:rPr lang="en-US" dirty="0" smtClean="0"/>
              <a:t>36% were in a physical fight one or more times 12 months prior to the survey</a:t>
            </a:r>
          </a:p>
          <a:p>
            <a:pPr lvl="1">
              <a:buFont typeface="Arial" charset="0"/>
              <a:buNone/>
              <a:defRPr/>
            </a:pPr>
            <a:endParaRPr lang="en-US" dirty="0" smtClean="0"/>
          </a:p>
        </p:txBody>
      </p:sp>
      <p:pic>
        <p:nvPicPr>
          <p:cNvPr id="99331" name="Picture 2" descr="C:\Users\betsy pfeffer\Desktop\fist-fight.jpg"/>
          <p:cNvPicPr>
            <a:picLocks noChangeAspect="1" noChangeArrowheads="1"/>
          </p:cNvPicPr>
          <p:nvPr/>
        </p:nvPicPr>
        <p:blipFill>
          <a:blip r:embed="rId2" cstate="print"/>
          <a:srcRect/>
          <a:stretch>
            <a:fillRect/>
          </a:stretch>
        </p:blipFill>
        <p:spPr bwMode="auto">
          <a:xfrm>
            <a:off x="6096000" y="1524000"/>
            <a:ext cx="2463800" cy="2540000"/>
          </a:xfrm>
          <a:prstGeom prst="rect">
            <a:avLst/>
          </a:prstGeom>
          <a:noFill/>
          <a:ln w="9525">
            <a:noFill/>
            <a:miter lim="800000"/>
            <a:headEnd/>
            <a:tailEnd/>
          </a:ln>
        </p:spPr>
      </p:pic>
      <p:pic>
        <p:nvPicPr>
          <p:cNvPr id="99332" name="Picture 3" descr="C:\Users\betsy pfeffer\Desktop\fist.jpg"/>
          <p:cNvPicPr>
            <a:picLocks noChangeAspect="1" noChangeArrowheads="1"/>
          </p:cNvPicPr>
          <p:nvPr/>
        </p:nvPicPr>
        <p:blipFill>
          <a:blip r:embed="rId3" cstate="print"/>
          <a:srcRect/>
          <a:stretch>
            <a:fillRect/>
          </a:stretch>
        </p:blipFill>
        <p:spPr bwMode="auto">
          <a:xfrm>
            <a:off x="5867400" y="4343400"/>
            <a:ext cx="2762250" cy="22098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a:xfrm>
            <a:off x="457200" y="152400"/>
            <a:ext cx="8229600" cy="1143000"/>
          </a:xfrm>
        </p:spPr>
        <p:txBody>
          <a:bodyPr/>
          <a:lstStyle/>
          <a:p>
            <a:r>
              <a:rPr lang="en-US" smtClean="0"/>
              <a:t>Drugs and Alcohol</a:t>
            </a:r>
          </a:p>
        </p:txBody>
      </p:sp>
      <p:sp>
        <p:nvSpPr>
          <p:cNvPr id="3" name="Content Placeholder 2"/>
          <p:cNvSpPr>
            <a:spLocks noGrp="1"/>
          </p:cNvSpPr>
          <p:nvPr>
            <p:ph idx="1"/>
          </p:nvPr>
        </p:nvSpPr>
        <p:spPr>
          <a:xfrm>
            <a:off x="152400" y="1066800"/>
            <a:ext cx="5257800" cy="5486400"/>
          </a:xfrm>
        </p:spPr>
        <p:txBody>
          <a:bodyPr>
            <a:normAutofit fontScale="85000" lnSpcReduction="20000"/>
          </a:bodyPr>
          <a:lstStyle/>
          <a:p>
            <a:pPr>
              <a:defRPr/>
            </a:pPr>
            <a:endParaRPr lang="en-US" dirty="0" smtClean="0"/>
          </a:p>
          <a:p>
            <a:pPr>
              <a:defRPr/>
            </a:pPr>
            <a:r>
              <a:rPr lang="en-US" sz="3500" dirty="0" smtClean="0"/>
              <a:t>Uganda</a:t>
            </a:r>
          </a:p>
          <a:p>
            <a:pPr lvl="1">
              <a:defRPr/>
            </a:pPr>
            <a:r>
              <a:rPr lang="en-US" dirty="0" smtClean="0"/>
              <a:t>9% used drugs one or more times during their life</a:t>
            </a:r>
          </a:p>
          <a:p>
            <a:pPr lvl="1">
              <a:defRPr/>
            </a:pPr>
            <a:r>
              <a:rPr lang="en-US" dirty="0" smtClean="0"/>
              <a:t>13% had alcohol in the past 30 days</a:t>
            </a:r>
          </a:p>
          <a:p>
            <a:pPr lvl="1">
              <a:defRPr/>
            </a:pPr>
            <a:r>
              <a:rPr lang="en-US" dirty="0" smtClean="0"/>
              <a:t>15% reported being drunk at least once</a:t>
            </a:r>
          </a:p>
          <a:p>
            <a:pPr>
              <a:defRPr/>
            </a:pPr>
            <a:r>
              <a:rPr lang="en-US" sz="3500" dirty="0" smtClean="0"/>
              <a:t>US</a:t>
            </a:r>
          </a:p>
          <a:p>
            <a:pPr lvl="1">
              <a:defRPr/>
            </a:pPr>
            <a:r>
              <a:rPr lang="en-US" dirty="0" smtClean="0"/>
              <a:t>38% used marijuana one or more times during their life and 20% were currently using</a:t>
            </a:r>
          </a:p>
          <a:p>
            <a:pPr lvl="1">
              <a:defRPr/>
            </a:pPr>
            <a:r>
              <a:rPr lang="en-US" dirty="0" smtClean="0"/>
              <a:t>75% had at least one drink in their lifetime and 45% were currently drinking </a:t>
            </a:r>
          </a:p>
          <a:p>
            <a:pPr lvl="1">
              <a:defRPr/>
            </a:pPr>
            <a:endParaRPr lang="en-US" dirty="0" smtClean="0"/>
          </a:p>
          <a:p>
            <a:pPr lvl="1">
              <a:defRPr/>
            </a:pPr>
            <a:endParaRPr lang="en-US" dirty="0"/>
          </a:p>
        </p:txBody>
      </p:sp>
      <p:pic>
        <p:nvPicPr>
          <p:cNvPr id="100355" name="Picture 2" descr="C:\Users\betsy pfeffer\Desktop\Smoking-marijuana.jpg"/>
          <p:cNvPicPr>
            <a:picLocks noChangeAspect="1" noChangeArrowheads="1"/>
          </p:cNvPicPr>
          <p:nvPr/>
        </p:nvPicPr>
        <p:blipFill>
          <a:blip r:embed="rId3" cstate="print"/>
          <a:srcRect/>
          <a:stretch>
            <a:fillRect/>
          </a:stretch>
        </p:blipFill>
        <p:spPr bwMode="auto">
          <a:xfrm>
            <a:off x="5791200" y="1219200"/>
            <a:ext cx="2895600" cy="2571750"/>
          </a:xfrm>
          <a:prstGeom prst="rect">
            <a:avLst/>
          </a:prstGeom>
          <a:noFill/>
          <a:ln w="9525">
            <a:noFill/>
            <a:miter lim="800000"/>
            <a:headEnd/>
            <a:tailEnd/>
          </a:ln>
        </p:spPr>
      </p:pic>
      <p:pic>
        <p:nvPicPr>
          <p:cNvPr id="100356" name="Picture 3" descr="C:\Users\betsy pfeffer\Desktop\y194023847903115.jpg"/>
          <p:cNvPicPr>
            <a:picLocks noChangeAspect="1" noChangeArrowheads="1"/>
          </p:cNvPicPr>
          <p:nvPr/>
        </p:nvPicPr>
        <p:blipFill>
          <a:blip r:embed="rId4" cstate="print"/>
          <a:srcRect/>
          <a:stretch>
            <a:fillRect/>
          </a:stretch>
        </p:blipFill>
        <p:spPr bwMode="auto">
          <a:xfrm>
            <a:off x="5572125" y="3581400"/>
            <a:ext cx="3267075" cy="28575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457200" y="152400"/>
            <a:ext cx="8229600" cy="1143000"/>
          </a:xfrm>
        </p:spPr>
        <p:txBody>
          <a:bodyPr/>
          <a:lstStyle/>
          <a:p>
            <a:r>
              <a:rPr lang="en-US" smtClean="0"/>
              <a:t>Cigarettes</a:t>
            </a:r>
          </a:p>
        </p:txBody>
      </p:sp>
      <p:sp>
        <p:nvSpPr>
          <p:cNvPr id="102402" name="Content Placeholder 2"/>
          <p:cNvSpPr>
            <a:spLocks noGrp="1"/>
          </p:cNvSpPr>
          <p:nvPr>
            <p:ph idx="1"/>
          </p:nvPr>
        </p:nvSpPr>
        <p:spPr>
          <a:xfrm>
            <a:off x="457200" y="2179638"/>
            <a:ext cx="8229600" cy="4525962"/>
          </a:xfrm>
        </p:spPr>
        <p:txBody>
          <a:bodyPr/>
          <a:lstStyle/>
          <a:p>
            <a:r>
              <a:rPr lang="en-US" smtClean="0"/>
              <a:t>Uganda</a:t>
            </a:r>
          </a:p>
          <a:p>
            <a:pPr lvl="1"/>
            <a:r>
              <a:rPr lang="en-US" smtClean="0"/>
              <a:t>20% lifetime use</a:t>
            </a:r>
          </a:p>
          <a:p>
            <a:r>
              <a:rPr lang="en-US" smtClean="0"/>
              <a:t>US</a:t>
            </a:r>
          </a:p>
          <a:p>
            <a:pPr lvl="1"/>
            <a:r>
              <a:rPr lang="en-US" smtClean="0"/>
              <a:t>50% lifetime use</a:t>
            </a:r>
          </a:p>
          <a:p>
            <a:pPr lvl="1"/>
            <a:r>
              <a:rPr lang="en-US" smtClean="0"/>
              <a:t>20% current use</a:t>
            </a:r>
          </a:p>
          <a:p>
            <a:pPr lvl="1">
              <a:buFont typeface="Arial" charset="0"/>
              <a:buNone/>
            </a:pPr>
            <a:endParaRPr lang="en-US" smtClean="0"/>
          </a:p>
        </p:txBody>
      </p:sp>
      <p:pic>
        <p:nvPicPr>
          <p:cNvPr id="102403" name="Picture 2" descr="C:\Users\betsy pfeffer\Desktop\b071cc5e8fb89ae4f9bc2a864b55-grande.jpg"/>
          <p:cNvPicPr>
            <a:picLocks noChangeAspect="1" noChangeArrowheads="1"/>
          </p:cNvPicPr>
          <p:nvPr/>
        </p:nvPicPr>
        <p:blipFill>
          <a:blip r:embed="rId2" cstate="print"/>
          <a:srcRect/>
          <a:stretch>
            <a:fillRect/>
          </a:stretch>
        </p:blipFill>
        <p:spPr bwMode="auto">
          <a:xfrm>
            <a:off x="4343400" y="3962400"/>
            <a:ext cx="3962400" cy="2667000"/>
          </a:xfrm>
          <a:prstGeom prst="rect">
            <a:avLst/>
          </a:prstGeom>
          <a:noFill/>
          <a:ln w="9525">
            <a:noFill/>
            <a:miter lim="800000"/>
            <a:headEnd/>
            <a:tailEnd/>
          </a:ln>
        </p:spPr>
      </p:pic>
      <p:pic>
        <p:nvPicPr>
          <p:cNvPr id="102404" name="Picture 3" descr="C:\Users\betsy pfeffer\Desktop\1086673359_cigarettes.jpg"/>
          <p:cNvPicPr>
            <a:picLocks noChangeAspect="1" noChangeArrowheads="1"/>
          </p:cNvPicPr>
          <p:nvPr/>
        </p:nvPicPr>
        <p:blipFill>
          <a:blip r:embed="rId3" cstate="print"/>
          <a:srcRect/>
          <a:stretch>
            <a:fillRect/>
          </a:stretch>
        </p:blipFill>
        <p:spPr bwMode="auto">
          <a:xfrm>
            <a:off x="5105400" y="1371600"/>
            <a:ext cx="2679700" cy="26162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200" y="152400"/>
            <a:ext cx="8229600" cy="1143000"/>
          </a:xfrm>
        </p:spPr>
        <p:txBody>
          <a:bodyPr/>
          <a:lstStyle/>
          <a:p>
            <a:r>
              <a:rPr lang="en-US" smtClean="0"/>
              <a:t>Mental Health</a:t>
            </a:r>
          </a:p>
        </p:txBody>
      </p:sp>
      <p:sp>
        <p:nvSpPr>
          <p:cNvPr id="3" name="Content Placeholder 2"/>
          <p:cNvSpPr>
            <a:spLocks noGrp="1"/>
          </p:cNvSpPr>
          <p:nvPr>
            <p:ph idx="1"/>
          </p:nvPr>
        </p:nvSpPr>
        <p:spPr>
          <a:xfrm>
            <a:off x="304800" y="1295400"/>
            <a:ext cx="5029200" cy="4830763"/>
          </a:xfrm>
        </p:spPr>
        <p:txBody>
          <a:bodyPr>
            <a:normAutofit fontScale="92500" lnSpcReduction="10000"/>
          </a:bodyPr>
          <a:lstStyle/>
          <a:p>
            <a:pPr marL="342900" lvl="2" indent="-342900">
              <a:defRPr/>
            </a:pPr>
            <a:r>
              <a:rPr lang="en-US" sz="3200" dirty="0" smtClean="0"/>
              <a:t>Uganda</a:t>
            </a:r>
          </a:p>
          <a:p>
            <a:pPr marL="800100" lvl="3" indent="-342900">
              <a:defRPr/>
            </a:pPr>
            <a:r>
              <a:rPr lang="en-US" sz="2800" dirty="0" smtClean="0"/>
              <a:t>19% of students seriously considered attempting suicide </a:t>
            </a:r>
          </a:p>
          <a:p>
            <a:pPr marL="800100" lvl="3" indent="-342900">
              <a:defRPr/>
            </a:pPr>
            <a:r>
              <a:rPr lang="en-US" sz="2800" dirty="0" smtClean="0"/>
              <a:t>10% of students felt lonely most of the time or always </a:t>
            </a:r>
          </a:p>
          <a:p>
            <a:pPr>
              <a:defRPr/>
            </a:pPr>
            <a:r>
              <a:rPr lang="en-US" dirty="0" smtClean="0"/>
              <a:t>US</a:t>
            </a:r>
          </a:p>
          <a:p>
            <a:pPr lvl="1">
              <a:defRPr/>
            </a:pPr>
            <a:r>
              <a:rPr lang="en-US" dirty="0" smtClean="0"/>
              <a:t>14 % of students seriously considered attempting suicide</a:t>
            </a:r>
          </a:p>
          <a:p>
            <a:pPr lvl="1">
              <a:defRPr/>
            </a:pPr>
            <a:r>
              <a:rPr lang="en-US" dirty="0" smtClean="0"/>
              <a:t>29% of students felt sad/hopeless daily for more than 2 weeks </a:t>
            </a:r>
          </a:p>
          <a:p>
            <a:pPr lvl="1">
              <a:defRPr/>
            </a:pPr>
            <a:endParaRPr lang="en-US" dirty="0" smtClean="0"/>
          </a:p>
          <a:p>
            <a:pPr lvl="1">
              <a:defRPr/>
            </a:pPr>
            <a:endParaRPr lang="en-US" dirty="0" smtClean="0"/>
          </a:p>
          <a:p>
            <a:pPr lvl="2">
              <a:buFont typeface="Arial" charset="0"/>
              <a:buNone/>
              <a:defRPr/>
            </a:pPr>
            <a:endParaRPr lang="en-US" dirty="0" smtClean="0"/>
          </a:p>
          <a:p>
            <a:pPr lvl="1">
              <a:defRPr/>
            </a:pPr>
            <a:endParaRPr lang="en-US" dirty="0" smtClean="0"/>
          </a:p>
          <a:p>
            <a:pPr lvl="1">
              <a:defRPr/>
            </a:pPr>
            <a:endParaRPr lang="en-US" dirty="0"/>
          </a:p>
        </p:txBody>
      </p:sp>
      <p:pic>
        <p:nvPicPr>
          <p:cNvPr id="103427" name="Picture 2" descr="C:\Users\betsy pfeffer\Desktop\67ba6ebab4b545b88e53173c2aacdd0f.jpg"/>
          <p:cNvPicPr>
            <a:picLocks noChangeAspect="1" noChangeArrowheads="1"/>
          </p:cNvPicPr>
          <p:nvPr/>
        </p:nvPicPr>
        <p:blipFill>
          <a:blip r:embed="rId3" cstate="print"/>
          <a:srcRect/>
          <a:stretch>
            <a:fillRect/>
          </a:stretch>
        </p:blipFill>
        <p:spPr bwMode="auto">
          <a:xfrm>
            <a:off x="5410200" y="3733800"/>
            <a:ext cx="3200400" cy="2857500"/>
          </a:xfrm>
          <a:prstGeom prst="rect">
            <a:avLst/>
          </a:prstGeom>
          <a:noFill/>
          <a:ln w="9525">
            <a:noFill/>
            <a:miter lim="800000"/>
            <a:headEnd/>
            <a:tailEnd/>
          </a:ln>
        </p:spPr>
      </p:pic>
      <p:pic>
        <p:nvPicPr>
          <p:cNvPr id="103428" name="Picture 3" descr="C:\Users\betsy pfeffer\Desktop\teens-and-depression.jpg"/>
          <p:cNvPicPr>
            <a:picLocks noChangeAspect="1" noChangeArrowheads="1"/>
          </p:cNvPicPr>
          <p:nvPr/>
        </p:nvPicPr>
        <p:blipFill>
          <a:blip r:embed="rId4" cstate="print"/>
          <a:srcRect/>
          <a:stretch>
            <a:fillRect/>
          </a:stretch>
        </p:blipFill>
        <p:spPr bwMode="auto">
          <a:xfrm>
            <a:off x="6019800" y="1219200"/>
            <a:ext cx="2032000" cy="23749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p:txBody>
          <a:bodyPr/>
          <a:lstStyle/>
          <a:p>
            <a:pPr eaLnBrk="1" hangingPunct="1"/>
            <a:r>
              <a:rPr lang="en-US" smtClean="0"/>
              <a:t>Adolescents are at Risk Worldwide</a:t>
            </a:r>
          </a:p>
        </p:txBody>
      </p:sp>
      <p:sp>
        <p:nvSpPr>
          <p:cNvPr id="3" name="Content Placeholder 2"/>
          <p:cNvSpPr>
            <a:spLocks noGrp="1"/>
          </p:cNvSpPr>
          <p:nvPr>
            <p:ph idx="1"/>
          </p:nvPr>
        </p:nvSpPr>
        <p:spPr>
          <a:xfrm>
            <a:off x="457200" y="1600200"/>
            <a:ext cx="5181600" cy="4525963"/>
          </a:xfrm>
        </p:spPr>
        <p:txBody>
          <a:bodyPr rtlCol="0">
            <a:normAutofit fontScale="85000" lnSpcReduction="20000"/>
          </a:bodyPr>
          <a:lstStyle/>
          <a:p>
            <a:pPr eaLnBrk="1" fontAlgn="auto" hangingPunct="1">
              <a:spcAft>
                <a:spcPts val="0"/>
              </a:spcAft>
              <a:buFont typeface="Arial" pitchFamily="34" charset="0"/>
              <a:buChar char="•"/>
              <a:defRPr/>
            </a:pPr>
            <a:r>
              <a:rPr lang="en-US" dirty="0" smtClean="0"/>
              <a:t>What can adolescent providers do to help</a:t>
            </a:r>
          </a:p>
          <a:p>
            <a:pPr lvl="1" eaLnBrk="1" fontAlgn="auto" hangingPunct="1">
              <a:spcAft>
                <a:spcPts val="0"/>
              </a:spcAft>
              <a:buFont typeface="Arial" pitchFamily="34" charset="0"/>
              <a:buChar char="–"/>
              <a:defRPr/>
            </a:pPr>
            <a:r>
              <a:rPr lang="en-US" dirty="0" smtClean="0"/>
              <a:t>Awareness of the challenges that adolescents face</a:t>
            </a:r>
          </a:p>
          <a:p>
            <a:pPr lvl="1" eaLnBrk="1" fontAlgn="auto" hangingPunct="1">
              <a:spcAft>
                <a:spcPts val="0"/>
              </a:spcAft>
              <a:buFont typeface="Arial" pitchFamily="34" charset="0"/>
              <a:buChar char="–"/>
              <a:defRPr/>
            </a:pPr>
            <a:r>
              <a:rPr lang="en-US" dirty="0" smtClean="0"/>
              <a:t>Knowing the youth culture</a:t>
            </a:r>
          </a:p>
          <a:p>
            <a:pPr lvl="1" eaLnBrk="1" fontAlgn="auto" hangingPunct="1">
              <a:spcAft>
                <a:spcPts val="0"/>
              </a:spcAft>
              <a:buFont typeface="Arial" pitchFamily="34" charset="0"/>
              <a:buChar char="–"/>
              <a:defRPr/>
            </a:pPr>
            <a:r>
              <a:rPr lang="en-US" dirty="0" smtClean="0"/>
              <a:t>Talking to teens respectfully and confidentially</a:t>
            </a:r>
          </a:p>
          <a:p>
            <a:pPr lvl="1" eaLnBrk="1" fontAlgn="auto" hangingPunct="1">
              <a:spcAft>
                <a:spcPts val="0"/>
              </a:spcAft>
              <a:buFont typeface="Arial" pitchFamily="34" charset="0"/>
              <a:buChar char="–"/>
              <a:defRPr/>
            </a:pPr>
            <a:r>
              <a:rPr lang="en-US" dirty="0" smtClean="0"/>
              <a:t>Encouraging parent/guardian involvement</a:t>
            </a:r>
          </a:p>
          <a:p>
            <a:pPr lvl="1" eaLnBrk="1" fontAlgn="auto" hangingPunct="1">
              <a:spcAft>
                <a:spcPts val="0"/>
              </a:spcAft>
              <a:buFont typeface="Arial" pitchFamily="34" charset="0"/>
              <a:buChar char="–"/>
              <a:defRPr/>
            </a:pPr>
            <a:r>
              <a:rPr lang="en-US" dirty="0" smtClean="0"/>
              <a:t>Knowing the community resources</a:t>
            </a:r>
          </a:p>
          <a:p>
            <a:pPr lvl="1" eaLnBrk="1" fontAlgn="auto" hangingPunct="1">
              <a:spcAft>
                <a:spcPts val="0"/>
              </a:spcAft>
              <a:buFont typeface="Arial" pitchFamily="34" charset="0"/>
              <a:buChar char="–"/>
              <a:defRPr/>
            </a:pPr>
            <a:r>
              <a:rPr lang="en-US" dirty="0" smtClean="0"/>
              <a:t>Providing anticipatory guidance and heath education…….</a:t>
            </a:r>
          </a:p>
        </p:txBody>
      </p:sp>
      <p:pic>
        <p:nvPicPr>
          <p:cNvPr id="105475" name="Picture 3" descr="C:\Users\betsy pfeffer\Desktop\imagesCAWKCTZX.jpg"/>
          <p:cNvPicPr>
            <a:picLocks noChangeAspect="1" noChangeArrowheads="1"/>
          </p:cNvPicPr>
          <p:nvPr/>
        </p:nvPicPr>
        <p:blipFill>
          <a:blip r:embed="rId2" cstate="print"/>
          <a:srcRect/>
          <a:stretch>
            <a:fillRect/>
          </a:stretch>
        </p:blipFill>
        <p:spPr bwMode="auto">
          <a:xfrm>
            <a:off x="5562600" y="1905000"/>
            <a:ext cx="32766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457200" y="-76200"/>
            <a:ext cx="8229600" cy="1143000"/>
          </a:xfrm>
        </p:spPr>
        <p:txBody>
          <a:bodyPr/>
          <a:lstStyle/>
          <a:p>
            <a:pPr eaLnBrk="1" hangingPunct="1"/>
            <a:r>
              <a:rPr lang="en-US" smtClean="0"/>
              <a:t>Health Education…it Works</a:t>
            </a:r>
          </a:p>
        </p:txBody>
      </p:sp>
      <p:sp>
        <p:nvSpPr>
          <p:cNvPr id="106498" name="Content Placeholder 2"/>
          <p:cNvSpPr>
            <a:spLocks noGrp="1"/>
          </p:cNvSpPr>
          <p:nvPr>
            <p:ph idx="1"/>
          </p:nvPr>
        </p:nvSpPr>
        <p:spPr>
          <a:xfrm>
            <a:off x="457200" y="1066800"/>
            <a:ext cx="8229600" cy="5562600"/>
          </a:xfrm>
        </p:spPr>
        <p:txBody>
          <a:bodyPr/>
          <a:lstStyle/>
          <a:p>
            <a:pPr eaLnBrk="1" hangingPunct="1"/>
            <a:r>
              <a:rPr lang="en-US" smtClean="0"/>
              <a:t>School based programs that teach social resistance skills and general life skills successfully decrease the use of drugs, alcohol and cigarettes </a:t>
            </a:r>
            <a:r>
              <a:rPr lang="en-US" sz="1400" smtClean="0"/>
              <a:t>		US dept of health and human services 2009</a:t>
            </a:r>
          </a:p>
          <a:p>
            <a:pPr eaLnBrk="1" hangingPunct="1"/>
            <a:r>
              <a:rPr lang="en-US" smtClean="0"/>
              <a:t>Parental discussions about risk taking and risk reduction is protective 			</a:t>
            </a:r>
            <a:r>
              <a:rPr lang="en-US" sz="1400" smtClean="0"/>
              <a:t>Guttmacher 2009</a:t>
            </a:r>
          </a:p>
          <a:p>
            <a:pPr eaLnBrk="1" hangingPunct="1"/>
            <a:r>
              <a:rPr lang="en-US" smtClean="0"/>
              <a:t>Discussions of contraception choices does not increase sexual activity 			</a:t>
            </a:r>
            <a:r>
              <a:rPr lang="en-US" sz="1400" smtClean="0"/>
              <a:t>Kirby 2005</a:t>
            </a:r>
          </a:p>
          <a:p>
            <a:pPr eaLnBrk="1" hangingPunct="1"/>
            <a:r>
              <a:rPr lang="en-US" smtClean="0"/>
              <a:t>Access to emergency contraception does not promote sexual risk taking 		</a:t>
            </a:r>
            <a:r>
              <a:rPr lang="en-US" sz="1200" smtClean="0"/>
              <a:t>Harper, 2008</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Health Education in Uganda</a:t>
            </a:r>
            <a:br>
              <a:rPr lang="en-US" dirty="0" smtClean="0"/>
            </a:br>
            <a:r>
              <a:rPr lang="en-US" dirty="0" smtClean="0"/>
              <a:t>Youth Reproductive Health Policy 2005</a:t>
            </a:r>
            <a:endParaRPr lang="en-US" dirty="0"/>
          </a:p>
        </p:txBody>
      </p:sp>
      <p:sp>
        <p:nvSpPr>
          <p:cNvPr id="108546" name="Content Placeholder 2"/>
          <p:cNvSpPr>
            <a:spLocks noGrp="1"/>
          </p:cNvSpPr>
          <p:nvPr>
            <p:ph idx="1"/>
          </p:nvPr>
        </p:nvSpPr>
        <p:spPr>
          <a:xfrm>
            <a:off x="304800" y="1447800"/>
            <a:ext cx="5257800" cy="5715000"/>
          </a:xfrm>
        </p:spPr>
        <p:txBody>
          <a:bodyPr/>
          <a:lstStyle/>
          <a:p>
            <a:pPr>
              <a:buFont typeface="Arial" charset="0"/>
              <a:buNone/>
            </a:pPr>
            <a:endParaRPr lang="en-US" sz="2400" smtClean="0"/>
          </a:p>
          <a:p>
            <a:r>
              <a:rPr lang="en-US" sz="2800" smtClean="0"/>
              <a:t>The role of young people in Uganda’s successful efforts to fight HIV/AIDS is well known</a:t>
            </a:r>
          </a:p>
          <a:p>
            <a:r>
              <a:rPr lang="en-US" sz="2800" smtClean="0"/>
              <a:t>Characterized by behavior changes among youth, including a delay of sexual debut, increase in condom use, and reduction in number of partners, HIV prevalence has fallen by more than half since the early 1990s</a:t>
            </a:r>
          </a:p>
          <a:p>
            <a:pPr>
              <a:buFont typeface="Arial" charset="0"/>
              <a:buNone/>
            </a:pPr>
            <a:endParaRPr lang="en-US" sz="2800" smtClean="0"/>
          </a:p>
        </p:txBody>
      </p:sp>
      <p:pic>
        <p:nvPicPr>
          <p:cNvPr id="108547" name="Picture 2" descr="C:\Users\betsy pfeffer\Desktop\2_JM.jpg"/>
          <p:cNvPicPr>
            <a:picLocks noChangeAspect="1" noChangeArrowheads="1"/>
          </p:cNvPicPr>
          <p:nvPr/>
        </p:nvPicPr>
        <p:blipFill>
          <a:blip r:embed="rId3" cstate="print"/>
          <a:srcRect/>
          <a:stretch>
            <a:fillRect/>
          </a:stretch>
        </p:blipFill>
        <p:spPr bwMode="auto">
          <a:xfrm>
            <a:off x="5410200" y="1524000"/>
            <a:ext cx="2971800" cy="2286000"/>
          </a:xfrm>
          <a:prstGeom prst="rect">
            <a:avLst/>
          </a:prstGeom>
          <a:noFill/>
          <a:ln w="9525">
            <a:noFill/>
            <a:miter lim="800000"/>
            <a:headEnd/>
            <a:tailEnd/>
          </a:ln>
        </p:spPr>
      </p:pic>
      <p:pic>
        <p:nvPicPr>
          <p:cNvPr id="108548" name="Picture 3" descr="C:\Users\betsy pfeffer\Desktop\2401.jpg"/>
          <p:cNvPicPr>
            <a:picLocks noChangeAspect="1" noChangeArrowheads="1"/>
          </p:cNvPicPr>
          <p:nvPr/>
        </p:nvPicPr>
        <p:blipFill>
          <a:blip r:embed="rId4" cstate="print"/>
          <a:srcRect/>
          <a:stretch>
            <a:fillRect/>
          </a:stretch>
        </p:blipFill>
        <p:spPr bwMode="auto">
          <a:xfrm>
            <a:off x="6019800" y="3657600"/>
            <a:ext cx="2143125" cy="285750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a:xfrm>
            <a:off x="457200" y="0"/>
            <a:ext cx="8229600" cy="1143000"/>
          </a:xfrm>
        </p:spPr>
        <p:txBody>
          <a:bodyPr/>
          <a:lstStyle/>
          <a:p>
            <a:pPr eaLnBrk="1" hangingPunct="1"/>
            <a:r>
              <a:rPr lang="en-US" smtClean="0"/>
              <a:t>Health Education…it Works</a:t>
            </a:r>
          </a:p>
        </p:txBody>
      </p:sp>
      <p:sp>
        <p:nvSpPr>
          <p:cNvPr id="110594" name="Content Placeholder 2"/>
          <p:cNvSpPr>
            <a:spLocks noGrp="1"/>
          </p:cNvSpPr>
          <p:nvPr>
            <p:ph idx="1"/>
          </p:nvPr>
        </p:nvSpPr>
        <p:spPr>
          <a:xfrm>
            <a:off x="457200" y="1143000"/>
            <a:ext cx="8229600" cy="5562600"/>
          </a:xfrm>
        </p:spPr>
        <p:txBody>
          <a:bodyPr/>
          <a:lstStyle/>
          <a:p>
            <a:pPr eaLnBrk="1" hangingPunct="1">
              <a:lnSpc>
                <a:spcPct val="90000"/>
              </a:lnSpc>
            </a:pPr>
            <a:r>
              <a:rPr lang="en-US" smtClean="0"/>
              <a:t>Comprehensive sex education programs that provide information about both abstinence and contraception </a:t>
            </a:r>
          </a:p>
          <a:p>
            <a:pPr lvl="1" eaLnBrk="1" hangingPunct="1">
              <a:lnSpc>
                <a:spcPct val="90000"/>
              </a:lnSpc>
            </a:pPr>
            <a:r>
              <a:rPr lang="en-US" smtClean="0"/>
              <a:t>Help delay the onset of sexual activity among teens</a:t>
            </a:r>
          </a:p>
          <a:p>
            <a:pPr lvl="1" eaLnBrk="1" hangingPunct="1">
              <a:lnSpc>
                <a:spcPct val="90000"/>
              </a:lnSpc>
            </a:pPr>
            <a:r>
              <a:rPr lang="en-US" smtClean="0"/>
              <a:t>Reduce their number of sexual partners</a:t>
            </a:r>
          </a:p>
          <a:p>
            <a:pPr lvl="1" eaLnBrk="1" hangingPunct="1">
              <a:lnSpc>
                <a:spcPct val="90000"/>
              </a:lnSpc>
            </a:pPr>
            <a:r>
              <a:rPr lang="en-US" smtClean="0"/>
              <a:t>Increase contraceptive use when they become sexually active 				</a:t>
            </a:r>
            <a:r>
              <a:rPr lang="en-US" sz="1400" smtClean="0"/>
              <a:t>Kirby 2005 </a:t>
            </a:r>
          </a:p>
          <a:p>
            <a:pPr eaLnBrk="1" hangingPunct="1">
              <a:spcBef>
                <a:spcPct val="0"/>
              </a:spcBef>
            </a:pPr>
            <a:r>
              <a:rPr lang="en-US" smtClean="0"/>
              <a:t>Abstinence only programs are ineffective in improving adolescent reproductive health outcomes and actually increase the likelihood of pregnancy 					</a:t>
            </a:r>
            <a:r>
              <a:rPr lang="en-US" sz="1200" smtClean="0"/>
              <a:t>UNESCO 2008</a:t>
            </a:r>
          </a:p>
          <a:p>
            <a:pPr lvl="1" eaLnBrk="1" hangingPunct="1">
              <a:lnSpc>
                <a:spcPct val="90000"/>
              </a:lnSpc>
              <a:buFont typeface="Arial" charset="0"/>
              <a:buNone/>
            </a:pPr>
            <a:endParaRPr lang="en-US" sz="120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pPr eaLnBrk="1" hangingPunct="1"/>
            <a:r>
              <a:rPr lang="en-US" smtClean="0"/>
              <a:t>Health Education…it Works</a:t>
            </a:r>
          </a:p>
        </p:txBody>
      </p:sp>
      <p:sp>
        <p:nvSpPr>
          <p:cNvPr id="112642" name="Content Placeholder 2"/>
          <p:cNvSpPr>
            <a:spLocks noGrp="1"/>
          </p:cNvSpPr>
          <p:nvPr>
            <p:ph idx="1"/>
          </p:nvPr>
        </p:nvSpPr>
        <p:spPr>
          <a:xfrm>
            <a:off x="457200" y="1600200"/>
            <a:ext cx="8229600" cy="4876800"/>
          </a:xfrm>
        </p:spPr>
        <p:txBody>
          <a:bodyPr/>
          <a:lstStyle/>
          <a:p>
            <a:pPr eaLnBrk="1" hangingPunct="1">
              <a:lnSpc>
                <a:spcPct val="90000"/>
              </a:lnSpc>
            </a:pPr>
            <a:r>
              <a:rPr lang="en-US" smtClean="0"/>
              <a:t>Countries with conservative attitudes towards sex education (including the US/UK) have a higher incidence of STI’s and teenage pregnancy </a:t>
            </a:r>
          </a:p>
          <a:p>
            <a:pPr eaLnBrk="1" hangingPunct="1">
              <a:lnSpc>
                <a:spcPct val="90000"/>
              </a:lnSpc>
              <a:buFont typeface="Arial" charset="0"/>
              <a:buNone/>
            </a:pPr>
            <a:r>
              <a:rPr lang="en-US" sz="1400" smtClean="0"/>
              <a:t>							Advocates for Youth</a:t>
            </a:r>
          </a:p>
          <a:p>
            <a:pPr eaLnBrk="1" hangingPunct="1">
              <a:lnSpc>
                <a:spcPct val="90000"/>
              </a:lnSpc>
            </a:pPr>
            <a:r>
              <a:rPr lang="en-US" smtClean="0"/>
              <a:t>In US there are two main forms of sex education 				</a:t>
            </a:r>
            <a:r>
              <a:rPr lang="en-US" sz="1400" smtClean="0"/>
              <a:t>Guttmacher 2006</a:t>
            </a:r>
          </a:p>
          <a:p>
            <a:pPr lvl="1" eaLnBrk="1" hangingPunct="1">
              <a:lnSpc>
                <a:spcPct val="90000"/>
              </a:lnSpc>
            </a:pPr>
            <a:r>
              <a:rPr lang="en-US" smtClean="0"/>
              <a:t>Abstinence only and comprehensive programs, both address abstinence as a positive choice</a:t>
            </a:r>
          </a:p>
          <a:p>
            <a:pPr lvl="1" eaLnBrk="1" hangingPunct="1">
              <a:lnSpc>
                <a:spcPct val="90000"/>
              </a:lnSpc>
            </a:pPr>
            <a:r>
              <a:rPr lang="en-US" smtClean="0"/>
              <a:t>There is currently no federal program dedicated to supporting comprehensive sex education</a:t>
            </a:r>
          </a:p>
          <a:p>
            <a:pPr eaLnBrk="1" hangingPunct="1">
              <a:lnSpc>
                <a:spcPct val="90000"/>
              </a:lnSpc>
              <a:buFont typeface="Arial" charset="0"/>
              <a:buNone/>
            </a:pPr>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152400"/>
            <a:ext cx="8229600" cy="1143000"/>
          </a:xfrm>
        </p:spPr>
        <p:txBody>
          <a:bodyPr/>
          <a:lstStyle/>
          <a:p>
            <a:pPr eaLnBrk="1" hangingPunct="1"/>
            <a:r>
              <a:rPr lang="en-US" smtClean="0"/>
              <a:t>.What is  Adolescence ?</a:t>
            </a:r>
          </a:p>
        </p:txBody>
      </p:sp>
      <p:sp>
        <p:nvSpPr>
          <p:cNvPr id="3" name="Content Placeholder 2"/>
          <p:cNvSpPr>
            <a:spLocks noGrp="1"/>
          </p:cNvSpPr>
          <p:nvPr>
            <p:ph idx="1"/>
          </p:nvPr>
        </p:nvSpPr>
        <p:spPr>
          <a:xfrm>
            <a:off x="457200" y="1295400"/>
            <a:ext cx="8229600" cy="5334000"/>
          </a:xfrm>
        </p:spPr>
        <p:txBody>
          <a:bodyPr rtlCol="0">
            <a:normAutofit fontScale="92500" lnSpcReduction="10000"/>
          </a:bodyPr>
          <a:lstStyle/>
          <a:p>
            <a:pPr eaLnBrk="1" fontAlgn="auto" hangingPunct="1">
              <a:spcAft>
                <a:spcPts val="0"/>
              </a:spcAft>
              <a:buFont typeface="Arial" pitchFamily="34" charset="0"/>
              <a:buNone/>
              <a:defRPr/>
            </a:pPr>
            <a:endParaRPr lang="en-US" sz="1400" dirty="0" smtClean="0"/>
          </a:p>
          <a:p>
            <a:pPr eaLnBrk="1" fontAlgn="auto" hangingPunct="1">
              <a:spcAft>
                <a:spcPts val="0"/>
              </a:spcAft>
              <a:buFont typeface="Arial" pitchFamily="34" charset="0"/>
              <a:buChar char="•"/>
              <a:defRPr/>
            </a:pPr>
            <a:r>
              <a:rPr lang="en-US" dirty="0" smtClean="0"/>
              <a:t>Non-western societies had no defined stage of adolescence, but the period between childhood and adulthood often included unique</a:t>
            </a:r>
          </a:p>
          <a:p>
            <a:pPr lvl="1" eaLnBrk="1" fontAlgn="auto" hangingPunct="1">
              <a:spcAft>
                <a:spcPts val="0"/>
              </a:spcAft>
              <a:buFont typeface="Arial" pitchFamily="34" charset="0"/>
              <a:buChar char="–"/>
              <a:defRPr/>
            </a:pPr>
            <a:r>
              <a:rPr lang="en-US" dirty="0" smtClean="0"/>
              <a:t>Visual markers (clothing, hairstyle, body decoration)</a:t>
            </a:r>
          </a:p>
          <a:p>
            <a:pPr lvl="1" eaLnBrk="1" fontAlgn="auto" hangingPunct="1">
              <a:spcAft>
                <a:spcPts val="0"/>
              </a:spcAft>
              <a:buFont typeface="Arial" pitchFamily="34" charset="0"/>
              <a:buChar char="–"/>
              <a:defRPr/>
            </a:pPr>
            <a:r>
              <a:rPr lang="en-US" dirty="0" smtClean="0"/>
              <a:t>Pastimes like games/dancing,</a:t>
            </a:r>
          </a:p>
          <a:p>
            <a:pPr lvl="1" eaLnBrk="1" fontAlgn="auto" hangingPunct="1">
              <a:spcAft>
                <a:spcPts val="0"/>
              </a:spcAft>
              <a:buFont typeface="Arial" pitchFamily="34" charset="0"/>
              <a:buChar char="–"/>
              <a:defRPr/>
            </a:pPr>
            <a:r>
              <a:rPr lang="en-US" dirty="0" smtClean="0"/>
              <a:t>Carnivals and festivals created by adults to help manage the sexual tension of this age group and to help socialize youth into the conscience of the community</a:t>
            </a:r>
          </a:p>
          <a:p>
            <a:pPr eaLnBrk="1" fontAlgn="auto" hangingPunct="1">
              <a:spcAft>
                <a:spcPts val="0"/>
              </a:spcAft>
              <a:buFont typeface="Arial" pitchFamily="34" charset="0"/>
              <a:buChar char="•"/>
              <a:defRPr/>
            </a:pPr>
            <a:r>
              <a:rPr lang="en-US" dirty="0" smtClean="0"/>
              <a:t>In non-western societies this period between childhood and adulthood is typically 2-4 years </a:t>
            </a:r>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p:txBody>
          <a:bodyPr/>
          <a:lstStyle/>
          <a:p>
            <a:pPr eaLnBrk="1" hangingPunct="1"/>
            <a:r>
              <a:rPr lang="en-US" smtClean="0"/>
              <a:t>Health Education…it Works</a:t>
            </a:r>
          </a:p>
        </p:txBody>
      </p:sp>
      <p:sp>
        <p:nvSpPr>
          <p:cNvPr id="114690" name="Content Placeholder 2"/>
          <p:cNvSpPr>
            <a:spLocks noGrp="1"/>
          </p:cNvSpPr>
          <p:nvPr>
            <p:ph idx="1"/>
          </p:nvPr>
        </p:nvSpPr>
        <p:spPr/>
        <p:txBody>
          <a:bodyPr/>
          <a:lstStyle/>
          <a:p>
            <a:pPr eaLnBrk="1" hangingPunct="1"/>
            <a:r>
              <a:rPr lang="en-US" smtClean="0"/>
              <a:t>The Netherlands has one of the lowest teenage pregnancy and birth rates in the world and higher rate of contraception use						  </a:t>
            </a:r>
            <a:r>
              <a:rPr lang="en-US" sz="1400" smtClean="0"/>
              <a:t>UNESCO Courier</a:t>
            </a:r>
          </a:p>
          <a:p>
            <a:pPr lvl="1" eaLnBrk="1" hangingPunct="1"/>
            <a:r>
              <a:rPr lang="en-US" smtClean="0"/>
              <a:t>Early institution of sex education encouraged</a:t>
            </a:r>
          </a:p>
          <a:p>
            <a:pPr lvl="1" eaLnBrk="1" hangingPunct="1"/>
            <a:r>
              <a:rPr lang="en-US" smtClean="0"/>
              <a:t>Over half of the primary schools discuss sexuality and contraception</a:t>
            </a:r>
          </a:p>
          <a:p>
            <a:pPr lvl="1" eaLnBrk="1" hangingPunct="1"/>
            <a:r>
              <a:rPr lang="en-US" smtClean="0"/>
              <a:t>Aims to give teens the skills to make their own decisions regarding health and sexuality</a:t>
            </a:r>
          </a:p>
          <a:p>
            <a:pPr lvl="1"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a:xfrm>
            <a:off x="457200" y="-76200"/>
            <a:ext cx="8229600" cy="1143000"/>
          </a:xfrm>
        </p:spPr>
        <p:txBody>
          <a:bodyPr/>
          <a:lstStyle/>
          <a:p>
            <a:pPr eaLnBrk="1" hangingPunct="1"/>
            <a:r>
              <a:rPr lang="en-US" smtClean="0"/>
              <a:t>The Future</a:t>
            </a:r>
          </a:p>
        </p:txBody>
      </p:sp>
      <p:sp>
        <p:nvSpPr>
          <p:cNvPr id="116738" name="Content Placeholder 2"/>
          <p:cNvSpPr>
            <a:spLocks noGrp="1"/>
          </p:cNvSpPr>
          <p:nvPr>
            <p:ph idx="1"/>
          </p:nvPr>
        </p:nvSpPr>
        <p:spPr>
          <a:xfrm>
            <a:off x="457200" y="1295400"/>
            <a:ext cx="8229600" cy="4678363"/>
          </a:xfrm>
        </p:spPr>
        <p:txBody>
          <a:bodyPr/>
          <a:lstStyle/>
          <a:p>
            <a:pPr eaLnBrk="1" hangingPunct="1"/>
            <a:r>
              <a:rPr lang="en-US" smtClean="0"/>
              <a:t>Building our global community and working together to keep our youth safe, helping them grow into well integrated and productive adults who actualize their potential </a:t>
            </a:r>
          </a:p>
          <a:p>
            <a:pPr eaLnBrk="1" hangingPunct="1"/>
            <a:r>
              <a:rPr lang="en-US" smtClean="0"/>
              <a:t>“There is no passion to be found playing small-in settling for a life that is less than the one you are capable of living”	     </a:t>
            </a:r>
            <a:r>
              <a:rPr lang="en-US" sz="1800" smtClean="0"/>
              <a:t>Nelson Mandela</a:t>
            </a:r>
          </a:p>
          <a:p>
            <a:pPr eaLnBrk="1" hangingPunct="1">
              <a:buFont typeface="Arial" charset="0"/>
              <a:buNone/>
            </a:pPr>
            <a:endParaRPr lang="en-US" smtClean="0"/>
          </a:p>
          <a:p>
            <a:pPr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p:txBody>
      </p:sp>
      <p:pic>
        <p:nvPicPr>
          <p:cNvPr id="116739" name="Picture 2" descr="C:\Users\betsy pfeffer\Desktop\thanks-thank-you-10.jpg"/>
          <p:cNvPicPr>
            <a:picLocks noChangeAspect="1" noChangeArrowheads="1"/>
          </p:cNvPicPr>
          <p:nvPr/>
        </p:nvPicPr>
        <p:blipFill>
          <a:blip r:embed="rId2" cstate="print"/>
          <a:srcRect/>
          <a:stretch>
            <a:fillRect/>
          </a:stretch>
        </p:blipFill>
        <p:spPr bwMode="auto">
          <a:xfrm>
            <a:off x="1752600" y="5105400"/>
            <a:ext cx="51816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p:cNvSpPr>
          <p:nvPr>
            <p:ph type="title"/>
          </p:nvPr>
        </p:nvSpPr>
        <p:spPr>
          <a:xfrm>
            <a:off x="457200" y="228600"/>
            <a:ext cx="8229600" cy="1143000"/>
          </a:xfrm>
        </p:spPr>
        <p:txBody>
          <a:bodyPr/>
          <a:lstStyle/>
          <a:p>
            <a:r>
              <a:rPr lang="en-US" smtClean="0"/>
              <a:t>Bibliography</a:t>
            </a:r>
          </a:p>
        </p:txBody>
      </p:sp>
      <p:sp>
        <p:nvSpPr>
          <p:cNvPr id="117762" name="Rectangle 3"/>
          <p:cNvSpPr>
            <a:spLocks noGrp="1"/>
          </p:cNvSpPr>
          <p:nvPr>
            <p:ph type="body" idx="1"/>
          </p:nvPr>
        </p:nvSpPr>
        <p:spPr>
          <a:xfrm>
            <a:off x="457200" y="1676400"/>
            <a:ext cx="8229600" cy="5715000"/>
          </a:xfrm>
        </p:spPr>
        <p:txBody>
          <a:bodyPr/>
          <a:lstStyle/>
          <a:p>
            <a:pPr>
              <a:lnSpc>
                <a:spcPct val="80000"/>
              </a:lnSpc>
            </a:pPr>
            <a:r>
              <a:rPr lang="en-US" sz="1600" smtClean="0"/>
              <a:t>Alderman, A. et al “ The History of Adolescent Medicine”. Pediatric Research 2003</a:t>
            </a:r>
          </a:p>
          <a:p>
            <a:pPr>
              <a:lnSpc>
                <a:spcPct val="80000"/>
              </a:lnSpc>
            </a:pPr>
            <a:r>
              <a:rPr lang="en-US" sz="1600" smtClean="0"/>
              <a:t>Arnett, J. “Adolescent Storm and Stress” American Psychologist 1999</a:t>
            </a:r>
          </a:p>
          <a:p>
            <a:pPr>
              <a:lnSpc>
                <a:spcPct val="80000"/>
              </a:lnSpc>
            </a:pPr>
            <a:r>
              <a:rPr lang="en-US" sz="1600" smtClean="0"/>
              <a:t>Arnett, J. “Stanley Hall’s Adolescence: Brilliance and Nonsense” History of psychology 2006</a:t>
            </a:r>
          </a:p>
          <a:p>
            <a:pPr>
              <a:lnSpc>
                <a:spcPct val="80000"/>
              </a:lnSpc>
            </a:pPr>
            <a:r>
              <a:rPr lang="en-US" sz="1600" smtClean="0"/>
              <a:t>Greydanus, D. et al “Adolescent Medicine”. Primary Care: Clinics in Office Practice 2006</a:t>
            </a:r>
          </a:p>
          <a:p>
            <a:pPr>
              <a:lnSpc>
                <a:spcPct val="80000"/>
              </a:lnSpc>
            </a:pPr>
            <a:r>
              <a:rPr lang="en-US" sz="1600" smtClean="0"/>
              <a:t>Steinberg, L. “The Logic of Adolescence”</a:t>
            </a:r>
          </a:p>
          <a:p>
            <a:pPr>
              <a:lnSpc>
                <a:spcPct val="80000"/>
              </a:lnSpc>
            </a:pPr>
            <a:r>
              <a:rPr lang="en-US" sz="1600" smtClean="0"/>
              <a:t>Adolescence and Youth. “Encyclopedia of Children and Childhood in History and Society”</a:t>
            </a:r>
          </a:p>
          <a:p>
            <a:pPr>
              <a:lnSpc>
                <a:spcPct val="80000"/>
              </a:lnSpc>
            </a:pPr>
            <a:r>
              <a:rPr lang="en-US" sz="1600" smtClean="0"/>
              <a:t>Adolescence… Overview, Historical Background and Theoretical Perspectives. King’s Psychology Network  </a:t>
            </a:r>
            <a:r>
              <a:rPr lang="en-US" sz="1600" smtClean="0">
                <a:solidFill>
                  <a:schemeClr val="hlink"/>
                </a:solidFill>
                <a:hlinkClick r:id="rId2"/>
              </a:rPr>
              <a:t>http://www.psyking.net</a:t>
            </a:r>
            <a:endParaRPr lang="en-US" sz="1600" smtClean="0">
              <a:solidFill>
                <a:schemeClr val="hlink"/>
              </a:solidFill>
            </a:endParaRPr>
          </a:p>
          <a:p>
            <a:pPr>
              <a:lnSpc>
                <a:spcPct val="80000"/>
              </a:lnSpc>
            </a:pPr>
            <a:r>
              <a:rPr lang="en-US" sz="1600" smtClean="0"/>
              <a:t>Chen, C. et al  “ Culture and Adolescent Development” Online readings in Psychology and Culture 2002</a:t>
            </a:r>
          </a:p>
          <a:p>
            <a:pPr>
              <a:lnSpc>
                <a:spcPct val="80000"/>
              </a:lnSpc>
            </a:pPr>
            <a:r>
              <a:rPr lang="en-US" sz="1600" smtClean="0"/>
              <a:t>Levine, S “Adolescent Consent and Confidentiality” Pediatrics in Review 2009 </a:t>
            </a:r>
          </a:p>
          <a:p>
            <a:pPr>
              <a:lnSpc>
                <a:spcPct val="80000"/>
              </a:lnSpc>
            </a:pPr>
            <a:r>
              <a:rPr lang="en-US" sz="1600" smtClean="0"/>
              <a:t>Friedman, H. “ Culture and Adolescent Development” Journal of Adolescent Health” 1999</a:t>
            </a:r>
          </a:p>
          <a:p>
            <a:pPr>
              <a:lnSpc>
                <a:spcPct val="80000"/>
              </a:lnSpc>
            </a:pPr>
            <a:r>
              <a:rPr lang="en-US" sz="1600" smtClean="0"/>
              <a:t>Dahl, R. “Beyond Ragging Hormones: The Tinderbox in the Teenage Brain”. Cerebrum: The Dana Forum on Brain Science 2003</a:t>
            </a:r>
          </a:p>
          <a:p>
            <a:pPr>
              <a:lnSpc>
                <a:spcPct val="80000"/>
              </a:lnSpc>
            </a:pPr>
            <a:r>
              <a:rPr lang="en-US" sz="1600" smtClean="0"/>
              <a:t>Teenage Brain: A Work in Progress (Fact Sheet) National Institute of Mental Health 2001</a:t>
            </a:r>
          </a:p>
          <a:p>
            <a:pPr>
              <a:lnSpc>
                <a:spcPct val="80000"/>
              </a:lnSpc>
            </a:pPr>
            <a:r>
              <a:rPr lang="en-US" sz="1600" smtClean="0"/>
              <a:t>Biddlecom, A. “ Role of Parents in Adolescent Sexual Activity And Contraceptive Use in Four African Countries” Guttmacher Institute International Perspectives on Sexual and Reproductive Health 2009</a:t>
            </a:r>
          </a:p>
          <a:p>
            <a:pPr>
              <a:lnSpc>
                <a:spcPct val="80000"/>
              </a:lnSpc>
            </a:pPr>
            <a:r>
              <a:rPr lang="en-US" sz="1600" smtClean="0"/>
              <a:t>In Brief, Facts on Sex Education in the United States Guttmacher Institute 2006</a:t>
            </a:r>
          </a:p>
          <a:p>
            <a:pPr>
              <a:lnSpc>
                <a:spcPct val="80000"/>
              </a:lnSpc>
            </a:pPr>
            <a:r>
              <a:rPr lang="en-US" sz="1600" smtClean="0"/>
              <a:t>Harper, C. “ Over-the-counter Access to Emergency Contraception for Teens” Contraception 2008</a:t>
            </a:r>
          </a:p>
          <a:p>
            <a:pPr>
              <a:lnSpc>
                <a:spcPct val="80000"/>
              </a:lnSpc>
            </a:pPr>
            <a:endParaRPr lang="en-US" sz="1600" smtClean="0"/>
          </a:p>
          <a:p>
            <a:pPr>
              <a:lnSpc>
                <a:spcPct val="80000"/>
              </a:lnSpc>
            </a:pPr>
            <a:endParaRPr lang="en-US" sz="1600" smtClean="0">
              <a:solidFill>
                <a:schemeClr val="hlink"/>
              </a:solidFill>
            </a:endParaRPr>
          </a:p>
          <a:p>
            <a:pPr>
              <a:lnSpc>
                <a:spcPct val="80000"/>
              </a:lnSpc>
            </a:pPr>
            <a:endParaRPr lang="en-US" sz="1600" smtClean="0">
              <a:solidFill>
                <a:schemeClr val="hlink"/>
              </a:solidFill>
            </a:endParaRPr>
          </a:p>
          <a:p>
            <a:pPr>
              <a:lnSpc>
                <a:spcPct val="80000"/>
              </a:lnSpc>
            </a:pPr>
            <a:endParaRPr lang="en-US" sz="1600"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p:cNvSpPr>
          <p:nvPr>
            <p:ph type="title"/>
          </p:nvPr>
        </p:nvSpPr>
        <p:spPr>
          <a:xfrm>
            <a:off x="457200" y="76200"/>
            <a:ext cx="8229600" cy="1143000"/>
          </a:xfrm>
        </p:spPr>
        <p:txBody>
          <a:bodyPr/>
          <a:lstStyle/>
          <a:p>
            <a:r>
              <a:rPr lang="en-US" smtClean="0"/>
              <a:t>Bibliography</a:t>
            </a:r>
          </a:p>
        </p:txBody>
      </p:sp>
      <p:sp>
        <p:nvSpPr>
          <p:cNvPr id="118786" name="Rectangle 3"/>
          <p:cNvSpPr>
            <a:spLocks noGrp="1"/>
          </p:cNvSpPr>
          <p:nvPr>
            <p:ph type="body" idx="1"/>
          </p:nvPr>
        </p:nvSpPr>
        <p:spPr>
          <a:xfrm>
            <a:off x="457200" y="1143000"/>
            <a:ext cx="8229600" cy="5257800"/>
          </a:xfrm>
        </p:spPr>
        <p:txBody>
          <a:bodyPr/>
          <a:lstStyle/>
          <a:p>
            <a:pPr>
              <a:lnSpc>
                <a:spcPct val="80000"/>
              </a:lnSpc>
            </a:pPr>
            <a:r>
              <a:rPr lang="en-US" sz="1600" smtClean="0"/>
              <a:t>Rivera, R. “ Contraception for Adolescents: Social, Clinical and Service Delivery Considerations” Journal of Gynecology and Obstetrics 2001</a:t>
            </a:r>
          </a:p>
          <a:p>
            <a:pPr>
              <a:lnSpc>
                <a:spcPct val="80000"/>
              </a:lnSpc>
            </a:pPr>
            <a:r>
              <a:rPr lang="en-US" sz="1600" smtClean="0"/>
              <a:t>Advocates for Youth Adolescent Sexual Health In Europe and the US-Why the Difference?</a:t>
            </a:r>
          </a:p>
          <a:p>
            <a:pPr>
              <a:lnSpc>
                <a:spcPct val="80000"/>
              </a:lnSpc>
            </a:pPr>
            <a:r>
              <a:rPr lang="en-US" sz="1600" smtClean="0"/>
              <a:t>Advocates for Youth. Effective Sex Education </a:t>
            </a:r>
            <a:r>
              <a:rPr lang="en-US" sz="1600" smtClean="0">
                <a:solidFill>
                  <a:schemeClr val="hlink"/>
                </a:solidFill>
                <a:hlinkClick r:id="rId2"/>
              </a:rPr>
              <a:t>http://www.advocatesforyouth.org</a:t>
            </a:r>
            <a:endParaRPr lang="en-US" sz="1600" smtClean="0">
              <a:solidFill>
                <a:schemeClr val="hlink"/>
              </a:solidFill>
            </a:endParaRPr>
          </a:p>
          <a:p>
            <a:pPr>
              <a:lnSpc>
                <a:spcPct val="80000"/>
              </a:lnSpc>
            </a:pPr>
            <a:r>
              <a:rPr lang="en-US" sz="1600" smtClean="0"/>
              <a:t>Koyama, A. “ Global Lessons on Healthy Adolescent Sexual Development” Current 0pion in Pediatrics 2009</a:t>
            </a:r>
          </a:p>
          <a:p>
            <a:pPr>
              <a:lnSpc>
                <a:spcPct val="80000"/>
              </a:lnSpc>
            </a:pPr>
            <a:r>
              <a:rPr lang="en-US" sz="1600" smtClean="0"/>
              <a:t>Kirby, D. “ The Impact of Abstinence and Comprehensive Sex and STD/HIV Education Programs on Adolescent Sexual Behavior” Sexual Research and Social Policy 2008</a:t>
            </a:r>
          </a:p>
          <a:p>
            <a:pPr>
              <a:lnSpc>
                <a:spcPct val="80000"/>
              </a:lnSpc>
            </a:pPr>
            <a:r>
              <a:rPr lang="en-US" sz="1600" smtClean="0"/>
              <a:t>Kantor, M. “ Abstinence-Only Policies and Programs: An Overview” Sexuality Research and Social Policy 2008</a:t>
            </a:r>
          </a:p>
          <a:p>
            <a:pPr>
              <a:lnSpc>
                <a:spcPct val="80000"/>
              </a:lnSpc>
            </a:pPr>
            <a:r>
              <a:rPr lang="en-US" sz="1600" smtClean="0"/>
              <a:t>United Nations Educational, Scientific and Cultural Organization (UNESCO). “International Guidelines on Sexuality Education: An Evidence Informed Approach to Effective Sex, Relationships and HIV/STI Education </a:t>
            </a:r>
            <a:r>
              <a:rPr lang="en-US" sz="1600" b="1" smtClean="0"/>
              <a:t>, </a:t>
            </a:r>
            <a:r>
              <a:rPr lang="en-US" sz="1600" b="1" smtClean="0">
                <a:solidFill>
                  <a:schemeClr val="hlink"/>
                </a:solidFill>
              </a:rPr>
              <a:t>www.ibe.unesco.org/.../UNESCO_Guidelines_Sexuality_Education.pdf</a:t>
            </a:r>
            <a:r>
              <a:rPr lang="en-US" sz="1600" smtClean="0">
                <a:solidFill>
                  <a:schemeClr val="hlink"/>
                </a:solidFill>
              </a:rPr>
              <a:t> </a:t>
            </a:r>
          </a:p>
          <a:p>
            <a:pPr>
              <a:lnSpc>
                <a:spcPct val="80000"/>
              </a:lnSpc>
            </a:pPr>
            <a:r>
              <a:rPr lang="en-US" sz="1600" smtClean="0"/>
              <a:t>Weaver, H., “ School-Based Sex Education Policies and Indicators of Sexual Health Among Young People: A Comparison of the Netherlands, France, Australia and the United States” Sex Education 2005</a:t>
            </a:r>
          </a:p>
          <a:p>
            <a:pPr>
              <a:lnSpc>
                <a:spcPct val="80000"/>
              </a:lnSpc>
            </a:pPr>
            <a:r>
              <a:rPr lang="en-US" sz="1600" smtClean="0"/>
              <a:t>Valk, G. “The Dutch Model” Unesco Courier</a:t>
            </a:r>
          </a:p>
          <a:p>
            <a:pPr>
              <a:lnSpc>
                <a:spcPct val="80000"/>
              </a:lnSpc>
            </a:pPr>
            <a:r>
              <a:rPr lang="en-US" sz="1600" smtClean="0"/>
              <a:t>Prescott, H. “A Doctor of Their Own: The History of Adolescent Medicine” Harvard University Press 1998</a:t>
            </a:r>
          </a:p>
          <a:p>
            <a:pPr>
              <a:lnSpc>
                <a:spcPct val="80000"/>
              </a:lnSpc>
            </a:pPr>
            <a:r>
              <a:rPr lang="en-US" sz="1600" smtClean="0"/>
              <a:t>Feldman, S. et al “ At the Threshold: The Developing Adolescent” Harvard University Press 2001</a:t>
            </a:r>
          </a:p>
          <a:p>
            <a:pPr>
              <a:lnSpc>
                <a:spcPct val="80000"/>
              </a:lnSpc>
            </a:pPr>
            <a:r>
              <a:rPr lang="en-US" sz="1600" smtClean="0"/>
              <a:t>International Health Issues in Adolescents. AMSTAR 2009</a:t>
            </a:r>
          </a:p>
          <a:p>
            <a:pPr>
              <a:lnSpc>
                <a:spcPct val="80000"/>
              </a:lnSpc>
              <a:buFont typeface="Arial" charset="0"/>
              <a:buNone/>
            </a:pPr>
            <a:endParaRPr lang="en-US" sz="1600" smtClean="0"/>
          </a:p>
          <a:p>
            <a:pPr>
              <a:lnSpc>
                <a:spcPct val="80000"/>
              </a:lnSpc>
            </a:pPr>
            <a:endParaRPr lang="en-US" sz="140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457200" y="228600"/>
            <a:ext cx="8229600" cy="1143000"/>
          </a:xfrm>
        </p:spPr>
        <p:txBody>
          <a:bodyPr/>
          <a:lstStyle/>
          <a:p>
            <a:pPr eaLnBrk="1" hangingPunct="1"/>
            <a:r>
              <a:rPr lang="en-US" smtClean="0"/>
              <a:t>What is  Adolescence ? </a:t>
            </a:r>
          </a:p>
        </p:txBody>
      </p:sp>
      <p:sp>
        <p:nvSpPr>
          <p:cNvPr id="23554" name="Rectangle 3"/>
          <p:cNvSpPr>
            <a:spLocks noGrp="1" noChangeArrowheads="1"/>
          </p:cNvSpPr>
          <p:nvPr>
            <p:ph type="body" idx="1"/>
          </p:nvPr>
        </p:nvSpPr>
        <p:spPr>
          <a:xfrm>
            <a:off x="457200" y="1722438"/>
            <a:ext cx="8229600" cy="4983162"/>
          </a:xfrm>
        </p:spPr>
        <p:txBody>
          <a:bodyPr/>
          <a:lstStyle/>
          <a:p>
            <a:pPr eaLnBrk="1" hangingPunct="1"/>
            <a:r>
              <a:rPr lang="en-US" smtClean="0"/>
              <a:t>In contemporary western societies, the period of adolescence lasts between 10-15 years</a:t>
            </a:r>
          </a:p>
          <a:p>
            <a:pPr lvl="1" eaLnBrk="1" hangingPunct="1"/>
            <a:r>
              <a:rPr lang="en-US" smtClean="0"/>
              <a:t>A youth culture developed in the mid 1900s</a:t>
            </a:r>
          </a:p>
          <a:p>
            <a:pPr lvl="1" eaLnBrk="1" hangingPunct="1"/>
            <a:r>
              <a:rPr lang="en-US" smtClean="0"/>
              <a:t>The term teenager was coined in the 1940’s and was the recognition that the adolescent group was a distinct market segment with its own behavior, tastes and opinions</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304800" y="228600"/>
            <a:ext cx="9753600" cy="1143000"/>
          </a:xfrm>
        </p:spPr>
        <p:txBody>
          <a:bodyPr/>
          <a:lstStyle/>
          <a:p>
            <a:pPr eaLnBrk="1" hangingPunct="1"/>
            <a:r>
              <a:rPr lang="en-US" sz="3200" smtClean="0"/>
              <a:t>.Perceptions of the Period between Childhood and Adulthood Through the Ages = Trouble</a:t>
            </a:r>
          </a:p>
        </p:txBody>
      </p:sp>
      <p:sp>
        <p:nvSpPr>
          <p:cNvPr id="25602" name="Content Placeholder 2"/>
          <p:cNvSpPr>
            <a:spLocks noGrp="1"/>
          </p:cNvSpPr>
          <p:nvPr>
            <p:ph idx="1"/>
          </p:nvPr>
        </p:nvSpPr>
        <p:spPr>
          <a:xfrm>
            <a:off x="457200" y="1219200"/>
            <a:ext cx="8229600" cy="5638800"/>
          </a:xfrm>
        </p:spPr>
        <p:txBody>
          <a:bodyPr/>
          <a:lstStyle/>
          <a:p>
            <a:pPr eaLnBrk="1" hangingPunct="1">
              <a:buFont typeface="Arial" charset="0"/>
              <a:buNone/>
            </a:pPr>
            <a:endParaRPr lang="en-US" sz="3000" smtClean="0"/>
          </a:p>
          <a:p>
            <a:pPr eaLnBrk="1" hangingPunct="1"/>
            <a:r>
              <a:rPr lang="en-US" sz="3000" smtClean="0"/>
              <a:t>In the 4</a:t>
            </a:r>
            <a:r>
              <a:rPr lang="en-US" sz="3000" baseline="30000" smtClean="0"/>
              <a:t>th</a:t>
            </a:r>
            <a:r>
              <a:rPr lang="en-US" sz="3000" smtClean="0"/>
              <a:t> century BC, Aristotle stated “Youth are heated by nature as drunken men by wine”</a:t>
            </a:r>
          </a:p>
          <a:p>
            <a:pPr eaLnBrk="1" hangingPunct="1"/>
            <a:r>
              <a:rPr lang="en-US" sz="3000" smtClean="0"/>
              <a:t>According to the English poet and playwright William Shakespeare (1564-1616),</a:t>
            </a:r>
          </a:p>
          <a:p>
            <a:pPr eaLnBrk="1" hangingPunct="1">
              <a:buFont typeface="Arial" charset="0"/>
              <a:buNone/>
            </a:pPr>
            <a:r>
              <a:rPr lang="en-US" sz="3000" smtClean="0"/>
              <a:t>	“I would be there no age between ten and three and twenty, or that youth would sleep out the rest: for there is nothing in the between but getting wenches with child, wronging the ancientry, stealing, fighting”               </a:t>
            </a:r>
            <a:r>
              <a:rPr lang="en-US" sz="1400" smtClean="0"/>
              <a:t>The Winters Tale</a:t>
            </a:r>
            <a:r>
              <a:rPr lang="en-US" sz="1800" smtClean="0"/>
              <a:t> </a:t>
            </a:r>
          </a:p>
          <a:p>
            <a:pPr eaLnBrk="1" hangingPunct="1"/>
            <a:endParaRPr lang="en-US" sz="3000" smtClean="0"/>
          </a:p>
          <a:p>
            <a:pPr eaLnBrk="1" hangingPunct="1"/>
            <a:endParaRPr lang="en-US" sz="30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z="3200" smtClean="0"/>
              <a:t>.Perceptions of the Period between Childhood and Adulthood Through the Ages = Trouble</a:t>
            </a:r>
          </a:p>
        </p:txBody>
      </p:sp>
      <p:sp>
        <p:nvSpPr>
          <p:cNvPr id="27650" name="Content Placeholder 2"/>
          <p:cNvSpPr>
            <a:spLocks noGrp="1"/>
          </p:cNvSpPr>
          <p:nvPr>
            <p:ph idx="1"/>
          </p:nvPr>
        </p:nvSpPr>
        <p:spPr>
          <a:xfrm>
            <a:off x="457200" y="1722438"/>
            <a:ext cx="8229600" cy="4525962"/>
          </a:xfrm>
        </p:spPr>
        <p:txBody>
          <a:bodyPr/>
          <a:lstStyle/>
          <a:p>
            <a:pPr eaLnBrk="1" hangingPunct="1"/>
            <a:r>
              <a:rPr lang="en-US" smtClean="0"/>
              <a:t>In 1904, G. Stanley Hall, the American Psychologist and father of adolescent research defined adolescence as a stage of its own and a time of storm and stress</a:t>
            </a:r>
          </a:p>
          <a:p>
            <a:pPr eaLnBrk="1" hangingPunct="1"/>
            <a:r>
              <a:rPr lang="en-US" smtClean="0"/>
              <a:t>1960s and 1970s: attempts to understand adolescent problems as due to “raging hormones” </a:t>
            </a:r>
          </a:p>
          <a:p>
            <a:pPr eaLnBrk="1" hangingPunct="1"/>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4901</TotalTime>
  <Words>5561</Words>
  <Application>Microsoft Office PowerPoint</Application>
  <PresentationFormat>On-screen Show (4:3)</PresentationFormat>
  <Paragraphs>523</Paragraphs>
  <Slides>63</Slides>
  <Notes>40</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An Overview of Adolescence</vt:lpstr>
      <vt:lpstr>Overview of Adolescence  Through the Ages</vt:lpstr>
      <vt:lpstr>What is  Adolescence ?</vt:lpstr>
      <vt:lpstr>What is  Adolescence ?</vt:lpstr>
      <vt:lpstr>What is  Adolescence ?</vt:lpstr>
      <vt:lpstr>.What is  Adolescence ?</vt:lpstr>
      <vt:lpstr>What is  Adolescence ? </vt:lpstr>
      <vt:lpstr>.Perceptions of the Period between Childhood and Adulthood Through the Ages = Trouble</vt:lpstr>
      <vt:lpstr>.Perceptions of the Period between Childhood and Adulthood Through the Ages = Trouble</vt:lpstr>
      <vt:lpstr>.Today’s Perceptions of the Period between Childhood and Adulthood =Opportunity</vt:lpstr>
      <vt:lpstr>Adolescence Today</vt:lpstr>
      <vt:lpstr>.The Health Paradox of Adolescence</vt:lpstr>
      <vt:lpstr>The Health Paradox of Adolescence</vt:lpstr>
      <vt:lpstr>.Adolescent Behavior</vt:lpstr>
      <vt:lpstr> The Modern Category of Adolescence as a Product of Social and Cultural Change </vt:lpstr>
      <vt:lpstr> Pre-Industrial Society</vt:lpstr>
      <vt:lpstr>Transition to an Industrial Society</vt:lpstr>
      <vt:lpstr>What are the Changes?</vt:lpstr>
      <vt:lpstr>Post Industrialization</vt:lpstr>
      <vt:lpstr>.Post Industrialization</vt:lpstr>
      <vt:lpstr>.Adolescent Rebellion</vt:lpstr>
      <vt:lpstr>Western Youth Culture Developed…….Then it Spread</vt:lpstr>
      <vt:lpstr>What Adolescent Culture Helps Resolve</vt:lpstr>
      <vt:lpstr>“Who am I?”</vt:lpstr>
      <vt:lpstr>How do Teens Answer the Question, “Who am I?”</vt:lpstr>
      <vt:lpstr>How do Teens Answer the Question, “Who am I?”</vt:lpstr>
      <vt:lpstr>.But it is hard to be a teenager . . .</vt:lpstr>
      <vt:lpstr>The Journey from Childhood to Adulthood Today</vt:lpstr>
      <vt:lpstr>Support of the Modern Adolescent : Parents/Guardians Play a Key Role   </vt:lpstr>
      <vt:lpstr>Parents/Guardians Play a Key Role</vt:lpstr>
      <vt:lpstr>.The Modern Adolescent</vt:lpstr>
      <vt:lpstr>Separation and Individuation</vt:lpstr>
      <vt:lpstr>Non-Western Cultures</vt:lpstr>
      <vt:lpstr>Non-Western Cultures</vt:lpstr>
      <vt:lpstr>The Birth of Adolescent Medicine</vt:lpstr>
      <vt:lpstr>.A Doctor of Their Own</vt:lpstr>
      <vt:lpstr>A Doctor of Their Own</vt:lpstr>
      <vt:lpstr>A Doctor of Their Own</vt:lpstr>
      <vt:lpstr>Adolescent Medicine Today</vt:lpstr>
      <vt:lpstr>Adolescent Medicine Today</vt:lpstr>
      <vt:lpstr>The Adolescent Climate Worldwide</vt:lpstr>
      <vt:lpstr>Adolescents Worldwide</vt:lpstr>
      <vt:lpstr>WHO Facts</vt:lpstr>
      <vt:lpstr>WHO Facts</vt:lpstr>
      <vt:lpstr>WHO Facts</vt:lpstr>
      <vt:lpstr>WHO Facts</vt:lpstr>
      <vt:lpstr>Status of Youth in Uganda</vt:lpstr>
      <vt:lpstr>Status of Youth in the US </vt:lpstr>
      <vt:lpstr>Sexual Activity</vt:lpstr>
      <vt:lpstr>Sexual Violence</vt:lpstr>
      <vt:lpstr>Fighting</vt:lpstr>
      <vt:lpstr>Drugs and Alcohol</vt:lpstr>
      <vt:lpstr>Cigarettes</vt:lpstr>
      <vt:lpstr>Mental Health</vt:lpstr>
      <vt:lpstr>Adolescents are at Risk Worldwide</vt:lpstr>
      <vt:lpstr>Health Education…it Works</vt:lpstr>
      <vt:lpstr>Health Education in Uganda Youth Reproductive Health Policy 2005</vt:lpstr>
      <vt:lpstr>Health Education…it Works</vt:lpstr>
      <vt:lpstr>Health Education…it Works</vt:lpstr>
      <vt:lpstr>Health Education…it Works</vt:lpstr>
      <vt:lpstr>The Future</vt:lpstr>
      <vt:lpstr>Bibliography</vt:lpstr>
      <vt:lpstr>Bibliography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Adolescence</dc:title>
  <dc:creator>betsy pfeffer</dc:creator>
  <cp:lastModifiedBy> </cp:lastModifiedBy>
  <cp:revision>91</cp:revision>
  <dcterms:created xsi:type="dcterms:W3CDTF">2010-03-30T19:46:21Z</dcterms:created>
  <dcterms:modified xsi:type="dcterms:W3CDTF">2010-07-12T20:51:35Z</dcterms:modified>
</cp:coreProperties>
</file>