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22"/>
  </p:notesMasterIdLst>
  <p:sldIdLst>
    <p:sldId id="256" r:id="rId2"/>
    <p:sldId id="273" r:id="rId3"/>
    <p:sldId id="274" r:id="rId4"/>
    <p:sldId id="271" r:id="rId5"/>
    <p:sldId id="276" r:id="rId6"/>
    <p:sldId id="258" r:id="rId7"/>
    <p:sldId id="259" r:id="rId8"/>
    <p:sldId id="265" r:id="rId9"/>
    <p:sldId id="270" r:id="rId10"/>
    <p:sldId id="263" r:id="rId11"/>
    <p:sldId id="269" r:id="rId12"/>
    <p:sldId id="267" r:id="rId13"/>
    <p:sldId id="262" r:id="rId14"/>
    <p:sldId id="266" r:id="rId15"/>
    <p:sldId id="268" r:id="rId16"/>
    <p:sldId id="277" r:id="rId17"/>
    <p:sldId id="278" r:id="rId18"/>
    <p:sldId id="280" r:id="rId19"/>
    <p:sldId id="281"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8" autoAdjust="0"/>
    <p:restoredTop sz="79930" autoAdjust="0"/>
  </p:normalViewPr>
  <p:slideViewPr>
    <p:cSldViewPr>
      <p:cViewPr>
        <p:scale>
          <a:sx n="73" d="100"/>
          <a:sy n="73" d="100"/>
        </p:scale>
        <p:origin x="-181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7B4B9-6272-4040-8D2D-8169C9DA762F}" type="datetimeFigureOut">
              <a:rPr lang="en-US" smtClean="0"/>
              <a:pPr/>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B81E0-8787-48AB-80F5-EEB6158F113A}" type="slidenum">
              <a:rPr lang="en-US" smtClean="0"/>
              <a:pPr/>
              <a:t>‹#›</a:t>
            </a:fld>
            <a:endParaRPr lang="en-US"/>
          </a:p>
        </p:txBody>
      </p:sp>
    </p:spTree>
    <p:extLst>
      <p:ext uri="{BB962C8B-B14F-4D97-AF65-F5344CB8AC3E}">
        <p14:creationId xmlns:p14="http://schemas.microsoft.com/office/powerpoint/2010/main" val="116180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It is about change</a:t>
            </a:r>
          </a:p>
          <a:p>
            <a:r>
              <a:rPr lang="en-US" sz="1200" kern="1200" dirty="0" smtClean="0">
                <a:solidFill>
                  <a:schemeClr val="tx1"/>
                </a:solidFill>
                <a:latin typeface="+mn-lt"/>
                <a:ea typeface="+mn-ea"/>
                <a:cs typeface="+mn-cs"/>
              </a:rPr>
              <a:t>2.) Assessing willingness to change</a:t>
            </a:r>
          </a:p>
          <a:p>
            <a:r>
              <a:rPr lang="en-US" sz="1200" kern="1200" dirty="0" smtClean="0">
                <a:solidFill>
                  <a:schemeClr val="tx1"/>
                </a:solidFill>
                <a:latin typeface="+mn-lt"/>
                <a:ea typeface="+mn-ea"/>
                <a:cs typeface="+mn-cs"/>
              </a:rPr>
              <a:t>3.) assessing road blocks and difficulties that must be overcome</a:t>
            </a:r>
          </a:p>
          <a:p>
            <a:r>
              <a:rPr lang="en-US" sz="1200" kern="1200" dirty="0" smtClean="0">
                <a:solidFill>
                  <a:schemeClr val="tx1"/>
                </a:solidFill>
                <a:latin typeface="+mn-lt"/>
                <a:ea typeface="+mn-ea"/>
                <a:cs typeface="+mn-cs"/>
              </a:rPr>
              <a:t>4.) seeing the situation from the perspective of the person you are interviewing (cultural competency would fit in nicely here)</a:t>
            </a:r>
          </a:p>
          <a:p>
            <a:r>
              <a:rPr lang="en-US" sz="1200" kern="1200" dirty="0" smtClean="0">
                <a:solidFill>
                  <a:schemeClr val="tx1"/>
                </a:solidFill>
                <a:latin typeface="+mn-lt"/>
                <a:ea typeface="+mn-ea"/>
                <a:cs typeface="+mn-cs"/>
              </a:rPr>
              <a:t>5.) How to suggest incremental changes that can have a good effect (</a:t>
            </a:r>
            <a:r>
              <a:rPr lang="en-US" sz="1200" kern="1200" dirty="0" err="1" smtClean="0">
                <a:solidFill>
                  <a:schemeClr val="tx1"/>
                </a:solidFill>
                <a:latin typeface="+mn-lt"/>
                <a:ea typeface="+mn-ea"/>
                <a:cs typeface="+mn-cs"/>
              </a:rPr>
              <a:t>ie</a:t>
            </a:r>
            <a:r>
              <a:rPr lang="en-US" sz="1200" kern="1200" smtClean="0">
                <a:solidFill>
                  <a:schemeClr val="tx1"/>
                </a:solidFill>
                <a:latin typeface="+mn-lt"/>
                <a:ea typeface="+mn-ea"/>
                <a:cs typeface="+mn-cs"/>
              </a:rPr>
              <a:t> realistic goals.)</a:t>
            </a:r>
            <a:endParaRPr lang="en-US"/>
          </a:p>
        </p:txBody>
      </p:sp>
      <p:sp>
        <p:nvSpPr>
          <p:cNvPr id="4" name="Slide Number Placeholder 3"/>
          <p:cNvSpPr>
            <a:spLocks noGrp="1"/>
          </p:cNvSpPr>
          <p:nvPr>
            <p:ph type="sldNum" sz="quarter" idx="10"/>
          </p:nvPr>
        </p:nvSpPr>
        <p:spPr/>
        <p:txBody>
          <a:bodyPr/>
          <a:lstStyle/>
          <a:p>
            <a:fld id="{2CBB81E0-8787-48AB-80F5-EEB6158F113A}" type="slidenum">
              <a:rPr lang="en-US" smtClean="0"/>
              <a:pPr/>
              <a:t>18</a:t>
            </a:fld>
            <a:endParaRPr lang="en-US"/>
          </a:p>
        </p:txBody>
      </p:sp>
    </p:spTree>
    <p:extLst>
      <p:ext uri="{BB962C8B-B14F-4D97-AF65-F5344CB8AC3E}">
        <p14:creationId xmlns:p14="http://schemas.microsoft.com/office/powerpoint/2010/main" val="200590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Motivational interviewing is a conversation between two people about determining ones readiness</a:t>
            </a:r>
            <a:r>
              <a:rPr lang="en-US" baseline="0" dirty="0" smtClean="0"/>
              <a:t> to change, their motivations to do it and their motivations to</a:t>
            </a:r>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19</a:t>
            </a:fld>
            <a:endParaRPr lang="en-US"/>
          </a:p>
        </p:txBody>
      </p:sp>
    </p:spTree>
    <p:extLst>
      <p:ext uri="{BB962C8B-B14F-4D97-AF65-F5344CB8AC3E}">
        <p14:creationId xmlns:p14="http://schemas.microsoft.com/office/powerpoint/2010/main" val="227797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Healthy choices about school lunch</a:t>
            </a:r>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Plate method activity</a:t>
            </a:r>
          </a:p>
          <a:p>
            <a:r>
              <a:rPr lang="en-US" dirty="0" smtClean="0"/>
              <a:t>No TV while eating dinner</a:t>
            </a:r>
          </a:p>
          <a:p>
            <a:r>
              <a:rPr lang="en-US" dirty="0" smtClean="0"/>
              <a:t>Sit at the dinner table</a:t>
            </a:r>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healthy snack to </a:t>
            </a:r>
            <a:r>
              <a:rPr lang="en-US" dirty="0" err="1" smtClean="0"/>
              <a:t>lang</a:t>
            </a:r>
            <a:r>
              <a:rPr lang="en-US" dirty="0" smtClean="0"/>
              <a:t> kids</a:t>
            </a:r>
            <a:r>
              <a:rPr lang="en-US" baseline="0" dirty="0" smtClean="0"/>
              <a:t> now</a:t>
            </a:r>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Participate in gym class</a:t>
            </a:r>
          </a:p>
          <a:p>
            <a:r>
              <a:rPr lang="en-US" dirty="0" smtClean="0"/>
              <a:t>Exercise between classes</a:t>
            </a:r>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Exercise and sports</a:t>
            </a:r>
          </a:p>
          <a:p>
            <a:r>
              <a:rPr lang="en-US" dirty="0" smtClean="0"/>
              <a:t>Limit</a:t>
            </a:r>
            <a:r>
              <a:rPr lang="en-US" baseline="0" dirty="0" smtClean="0"/>
              <a:t> TV time and video games to &lt;2hr/day</a:t>
            </a:r>
            <a:endParaRPr lang="en-US" dirty="0"/>
          </a:p>
        </p:txBody>
      </p:sp>
      <p:sp>
        <p:nvSpPr>
          <p:cNvPr id="4" name="Slide Number Placeholder 3"/>
          <p:cNvSpPr>
            <a:spLocks noGrp="1"/>
          </p:cNvSpPr>
          <p:nvPr>
            <p:ph type="sldNum" sz="quarter" idx="10"/>
          </p:nvPr>
        </p:nvSpPr>
        <p:spPr/>
        <p:txBody>
          <a:bodyPr/>
          <a:lstStyle/>
          <a:p>
            <a:fld id="{2CBB81E0-8787-48AB-80F5-EEB6158F113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ABE2137-BD73-4354-A092-14A6019E2745}"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2E33-E4E6-471D-9E73-E45B33E01A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0ABE2137-BD73-4354-A092-14A6019E2745}" type="datetimeFigureOut">
              <a:rPr lang="en-US" smtClean="0"/>
              <a:pPr/>
              <a:t>11/10/2014</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9902E33-E4E6-471D-9E73-E45B33E01A8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m/imgres?imgurl=http://www.clker.com/cliparts/d/0/2/1/11949867701644962842dancer_brice_boyer_01.svg.hi.png&amp;imgrefurl=http://www.clker.com/clipart-4545.html&amp;usg=__KmCLmopbKhYtLjdfT3oj1wybxuU=&amp;h=590&amp;w=306&amp;sz=25&amp;hl=en&amp;start=15&amp;zoom=1&amp;tbnid=9-HdUX9lm6bPcM:&amp;tbnh=135&amp;tbnw=70&amp;ei=AQOPTqCLN-Xj0QGyoahF&amp;prev=/search?q=dancer+cartoon&amp;um=1&amp;hl=en&amp;sa=N&amp;tbm=isch&amp;um=1&amp;itbs=1" TargetMode="External"/><Relationship Id="rId3" Type="http://schemas.openxmlformats.org/officeDocument/2006/relationships/hyperlink" Target="http://www.google.com/imgres?imgurl=http://www.clker.com/cliparts/6/1/e/5/1195445684128161366johnny_automatic_basketball_player.svg.hi.png&amp;imgrefurl=http://www.clker.com/clipart-12434.html&amp;usg=__dFRIcw3RP9IxkI9l__Chd5wSbEI=&amp;h=596&amp;w=324&amp;sz=40&amp;hl=en&amp;start=4&amp;zoom=1&amp;tbnid=SOdGTwz0Sg5JUM:&amp;tbnh=135&amp;tbnw=73&amp;ei=biyOTo-vH8Pj0QH_mrEY&amp;prev=/search?q=basketball+player&amp;hl=en&amp;gbv=2&amp;tbm=isch&amp;itbs=1" TargetMode="External"/><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google.com/imgres?imgurl=http://www.chocolatemintsinajar.com/blog/wp-content/uploads/2009/01/no_televisionsvg-288x300.png&amp;imgrefurl=http://www.chocolatemintsinajar.com/blog/2009/01/the-no-tv-experiment/&amp;usg=__ma6xAFKhNCx4-c8GWykvzYoaFbk=&amp;h=300&amp;w=288&amp;sz=51&amp;hl=en&amp;start=12&amp;zoom=1&amp;tbnid=JTQh8F0VqxbzxM:&amp;tbnh=116&amp;tbnw=111&amp;ei=NS2OTtyIFYLr0gH7vqBG&amp;prev=/search?q=no+tv&amp;hl=en&amp;gbv=2&amp;tbm=isch&amp;itbs=1" TargetMode="External"/><Relationship Id="rId4" Type="http://schemas.openxmlformats.org/officeDocument/2006/relationships/image" Target="../media/image30.jpeg"/><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doctorsintraining.lang@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542212" cy="1013012"/>
          </a:xfrm>
        </p:spPr>
        <p:txBody>
          <a:bodyPr/>
          <a:lstStyle/>
          <a:p>
            <a:r>
              <a:rPr lang="en-US" dirty="0" smtClean="0"/>
              <a:t>My Healthy Day</a:t>
            </a:r>
            <a:endParaRPr lang="en-US" dirty="0"/>
          </a:p>
        </p:txBody>
      </p:sp>
      <p:sp>
        <p:nvSpPr>
          <p:cNvPr id="3" name="Subtitle 2"/>
          <p:cNvSpPr>
            <a:spLocks noGrp="1"/>
          </p:cNvSpPr>
          <p:nvPr>
            <p:ph type="subTitle" idx="1"/>
          </p:nvPr>
        </p:nvSpPr>
        <p:spPr>
          <a:xfrm>
            <a:off x="1066800" y="4800600"/>
            <a:ext cx="6781800" cy="1752600"/>
          </a:xfrm>
        </p:spPr>
        <p:txBody>
          <a:bodyPr>
            <a:normAutofit/>
          </a:bodyPr>
          <a:lstStyle/>
          <a:p>
            <a:r>
              <a:rPr lang="en-US" sz="3600" dirty="0" smtClean="0"/>
              <a:t>Lang Program: Doctors in Training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lunch</a:t>
            </a:r>
            <a:endParaRPr lang="en-US" dirty="0"/>
          </a:p>
        </p:txBody>
      </p:sp>
      <p:pic>
        <p:nvPicPr>
          <p:cNvPr id="6147" name="Picture 3"/>
          <p:cNvPicPr>
            <a:picLocks noGrp="1" noChangeAspect="1" noChangeArrowheads="1"/>
          </p:cNvPicPr>
          <p:nvPr>
            <p:ph idx="1"/>
          </p:nvPr>
        </p:nvPicPr>
        <p:blipFill>
          <a:blip r:embed="rId3" cstate="print"/>
          <a:srcRect t="11373" b="11373"/>
          <a:stretch>
            <a:fillRect/>
          </a:stretch>
        </p:blipFill>
        <p:spPr bwMode="auto">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Dinner</a:t>
            </a:r>
            <a:endParaRPr lang="en-US" dirty="0"/>
          </a:p>
        </p:txBody>
      </p:sp>
      <p:pic>
        <p:nvPicPr>
          <p:cNvPr id="37904" name="Picture 16" descr="http://wellness.rice.edu/uploadedImages/Wellness_Center/plateMethod%20FINAL%2010.png"/>
          <p:cNvPicPr>
            <a:picLocks noChangeAspect="1" noChangeArrowheads="1"/>
          </p:cNvPicPr>
          <p:nvPr/>
        </p:nvPicPr>
        <p:blipFill>
          <a:blip r:embed="rId3" cstate="print"/>
          <a:srcRect/>
          <a:stretch>
            <a:fillRect/>
          </a:stretch>
        </p:blipFill>
        <p:spPr bwMode="auto">
          <a:xfrm>
            <a:off x="2590800" y="1676400"/>
            <a:ext cx="3472618" cy="4495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yogizendude.com/wp-content/uploads/2010/02/Fresh-Fruit.jpg"/>
          <p:cNvPicPr>
            <a:picLocks noChangeAspect="1" noChangeArrowheads="1"/>
          </p:cNvPicPr>
          <p:nvPr/>
        </p:nvPicPr>
        <p:blipFill>
          <a:blip r:embed="rId3" cstate="print"/>
          <a:srcRect/>
          <a:stretch>
            <a:fillRect/>
          </a:stretch>
        </p:blipFill>
        <p:spPr bwMode="auto">
          <a:xfrm>
            <a:off x="5029200" y="1143000"/>
            <a:ext cx="3835400" cy="2876550"/>
          </a:xfrm>
          <a:prstGeom prst="rect">
            <a:avLst/>
          </a:prstGeom>
          <a:noFill/>
        </p:spPr>
      </p:pic>
      <p:sp>
        <p:nvSpPr>
          <p:cNvPr id="2" name="Title 1"/>
          <p:cNvSpPr>
            <a:spLocks noGrp="1"/>
          </p:cNvSpPr>
          <p:nvPr>
            <p:ph type="title"/>
          </p:nvPr>
        </p:nvSpPr>
        <p:spPr/>
        <p:txBody>
          <a:bodyPr/>
          <a:lstStyle/>
          <a:p>
            <a:r>
              <a:rPr lang="en-US" dirty="0" smtClean="0"/>
              <a:t>Healthy Snack</a:t>
            </a:r>
            <a:endParaRPr lang="en-US" dirty="0"/>
          </a:p>
        </p:txBody>
      </p:sp>
      <p:pic>
        <p:nvPicPr>
          <p:cNvPr id="5122" name="Picture 2" descr="http://humus101.com/EN/wp-content/uploads/2007/06/sabra-greek-olive-hummus.jpg"/>
          <p:cNvPicPr>
            <a:picLocks noChangeAspect="1" noChangeArrowheads="1"/>
          </p:cNvPicPr>
          <p:nvPr/>
        </p:nvPicPr>
        <p:blipFill>
          <a:blip r:embed="rId4" cstate="print"/>
          <a:srcRect/>
          <a:stretch>
            <a:fillRect/>
          </a:stretch>
        </p:blipFill>
        <p:spPr bwMode="auto">
          <a:xfrm>
            <a:off x="381000" y="1524000"/>
            <a:ext cx="3810000" cy="2609850"/>
          </a:xfrm>
          <a:prstGeom prst="rect">
            <a:avLst/>
          </a:prstGeom>
          <a:noFill/>
        </p:spPr>
      </p:pic>
      <p:pic>
        <p:nvPicPr>
          <p:cNvPr id="5124" name="Picture 4" descr="http://www.thenutfactory.com/photos/mixtures-nuts-deluxe-rns.jpg"/>
          <p:cNvPicPr>
            <a:picLocks noChangeAspect="1" noChangeArrowheads="1"/>
          </p:cNvPicPr>
          <p:nvPr/>
        </p:nvPicPr>
        <p:blipFill>
          <a:blip r:embed="rId5" cstate="print"/>
          <a:srcRect/>
          <a:stretch>
            <a:fillRect/>
          </a:stretch>
        </p:blipFill>
        <p:spPr bwMode="auto">
          <a:xfrm>
            <a:off x="5638800" y="3733800"/>
            <a:ext cx="3124200" cy="2655570"/>
          </a:xfrm>
          <a:prstGeom prst="rect">
            <a:avLst/>
          </a:prstGeom>
          <a:noFill/>
        </p:spPr>
      </p:pic>
      <p:pic>
        <p:nvPicPr>
          <p:cNvPr id="5126" name="Picture 6" descr="http://www.sportyscatering.com/assets/images/352x186/carrots_celery352x186.jpg"/>
          <p:cNvPicPr>
            <a:picLocks noChangeAspect="1" noChangeArrowheads="1"/>
          </p:cNvPicPr>
          <p:nvPr/>
        </p:nvPicPr>
        <p:blipFill>
          <a:blip r:embed="rId6" cstate="print"/>
          <a:srcRect/>
          <a:stretch>
            <a:fillRect/>
          </a:stretch>
        </p:blipFill>
        <p:spPr bwMode="auto">
          <a:xfrm>
            <a:off x="228600" y="4128552"/>
            <a:ext cx="5105400" cy="26977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Gym </a:t>
            </a:r>
            <a:endParaRPr lang="en-US" dirty="0"/>
          </a:p>
        </p:txBody>
      </p:sp>
      <p:pic>
        <p:nvPicPr>
          <p:cNvPr id="15362" name="Picture 2" descr="http://media.steamboatpilot.com/img/photos/2009/10/31/haydengym1_11-1_t620.jpg?fbf2daa044e08a86b24c9c38cd7501865a0e2373"/>
          <p:cNvPicPr>
            <a:picLocks noChangeAspect="1" noChangeArrowheads="1"/>
          </p:cNvPicPr>
          <p:nvPr/>
        </p:nvPicPr>
        <p:blipFill>
          <a:blip r:embed="rId3" cstate="print"/>
          <a:srcRect/>
          <a:stretch>
            <a:fillRect/>
          </a:stretch>
        </p:blipFill>
        <p:spPr bwMode="auto">
          <a:xfrm>
            <a:off x="1295400" y="1981200"/>
            <a:ext cx="6770168" cy="3505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School Activities</a:t>
            </a:r>
            <a:endParaRPr lang="en-US" dirty="0"/>
          </a:p>
        </p:txBody>
      </p:sp>
      <p:pic>
        <p:nvPicPr>
          <p:cNvPr id="31750" name="Picture 6" descr="http://t0.gstatic.com/images?q=tbn:ANd9GcTXfkm2uppve66-TbCjw_Z7vwwd6-Yr3FXL9XWtGJojJhW3FMGqzQrm6Q0">
            <a:hlinkClick r:id="rId3"/>
          </p:cNvPr>
          <p:cNvPicPr>
            <a:picLocks noChangeAspect="1" noChangeArrowheads="1"/>
          </p:cNvPicPr>
          <p:nvPr/>
        </p:nvPicPr>
        <p:blipFill>
          <a:blip r:embed="rId4" cstate="print"/>
          <a:srcRect/>
          <a:stretch>
            <a:fillRect/>
          </a:stretch>
        </p:blipFill>
        <p:spPr bwMode="auto">
          <a:xfrm>
            <a:off x="2971800" y="1524000"/>
            <a:ext cx="2455828" cy="4541603"/>
          </a:xfrm>
          <a:prstGeom prst="rect">
            <a:avLst/>
          </a:prstGeom>
          <a:noFill/>
        </p:spPr>
      </p:pic>
      <p:pic>
        <p:nvPicPr>
          <p:cNvPr id="31754" name="Picture 10" descr="http://t0.gstatic.com/images?q=tbn:ANd9GcST1Or4XVVndVU_NqgPdn10xcPjxis0v85IUEngPIsx0BizhMPeeA-hcA">
            <a:hlinkClick r:id="rId5"/>
          </p:cNvPr>
          <p:cNvPicPr>
            <a:picLocks noChangeAspect="1" noChangeArrowheads="1"/>
          </p:cNvPicPr>
          <p:nvPr/>
        </p:nvPicPr>
        <p:blipFill>
          <a:blip r:embed="rId6" cstate="print"/>
          <a:srcRect/>
          <a:stretch>
            <a:fillRect/>
          </a:stretch>
        </p:blipFill>
        <p:spPr bwMode="auto">
          <a:xfrm>
            <a:off x="5638800" y="2209800"/>
            <a:ext cx="3135364" cy="3276600"/>
          </a:xfrm>
          <a:prstGeom prst="rect">
            <a:avLst/>
          </a:prstGeom>
          <a:noFill/>
        </p:spPr>
      </p:pic>
      <p:pic>
        <p:nvPicPr>
          <p:cNvPr id="7170" name="Picture 2" descr="Dancer Clip Art"/>
          <p:cNvPicPr>
            <a:picLocks noChangeAspect="1" noChangeArrowheads="1"/>
          </p:cNvPicPr>
          <p:nvPr/>
        </p:nvPicPr>
        <p:blipFill>
          <a:blip r:embed="rId7" cstate="print"/>
          <a:srcRect/>
          <a:stretch>
            <a:fillRect/>
          </a:stretch>
        </p:blipFill>
        <p:spPr bwMode="auto">
          <a:xfrm>
            <a:off x="2147483647" y="-1392238"/>
            <a:ext cx="1457325" cy="2809876"/>
          </a:xfrm>
          <a:prstGeom prst="rect">
            <a:avLst/>
          </a:prstGeom>
          <a:noFill/>
        </p:spPr>
      </p:pic>
      <p:pic>
        <p:nvPicPr>
          <p:cNvPr id="7172" name="Picture 4" descr="Dancer Clip Art"/>
          <p:cNvPicPr>
            <a:picLocks noChangeAspect="1" noChangeArrowheads="1"/>
          </p:cNvPicPr>
          <p:nvPr/>
        </p:nvPicPr>
        <p:blipFill>
          <a:blip r:embed="rId7" cstate="print"/>
          <a:srcRect/>
          <a:stretch>
            <a:fillRect/>
          </a:stretch>
        </p:blipFill>
        <p:spPr bwMode="auto">
          <a:xfrm>
            <a:off x="2147483647" y="-1392238"/>
            <a:ext cx="1457325" cy="2809876"/>
          </a:xfrm>
          <a:prstGeom prst="rect">
            <a:avLst/>
          </a:prstGeom>
          <a:noFill/>
        </p:spPr>
      </p:pic>
      <p:pic>
        <p:nvPicPr>
          <p:cNvPr id="7174" name="Picture 6" descr="Dancer Clip Art"/>
          <p:cNvPicPr>
            <a:picLocks noChangeAspect="1" noChangeArrowheads="1"/>
          </p:cNvPicPr>
          <p:nvPr/>
        </p:nvPicPr>
        <p:blipFill>
          <a:blip r:embed="rId7" cstate="print"/>
          <a:srcRect/>
          <a:stretch>
            <a:fillRect/>
          </a:stretch>
        </p:blipFill>
        <p:spPr bwMode="auto">
          <a:xfrm>
            <a:off x="2147483647" y="-1392238"/>
            <a:ext cx="1457325" cy="2809876"/>
          </a:xfrm>
          <a:prstGeom prst="rect">
            <a:avLst/>
          </a:prstGeom>
          <a:noFill/>
        </p:spPr>
      </p:pic>
      <p:pic>
        <p:nvPicPr>
          <p:cNvPr id="7176" name="Picture 8" descr="Dancer Clip Art"/>
          <p:cNvPicPr>
            <a:picLocks noChangeAspect="1" noChangeArrowheads="1"/>
          </p:cNvPicPr>
          <p:nvPr/>
        </p:nvPicPr>
        <p:blipFill>
          <a:blip r:embed="rId7" cstate="print"/>
          <a:srcRect/>
          <a:stretch>
            <a:fillRect/>
          </a:stretch>
        </p:blipFill>
        <p:spPr bwMode="auto">
          <a:xfrm>
            <a:off x="2147483647" y="-1392238"/>
            <a:ext cx="1457325" cy="2809876"/>
          </a:xfrm>
          <a:prstGeom prst="rect">
            <a:avLst/>
          </a:prstGeom>
          <a:noFill/>
        </p:spPr>
      </p:pic>
      <p:pic>
        <p:nvPicPr>
          <p:cNvPr id="7178" name="Picture 10" descr="http://t3.gstatic.com/images?q=tbn:ANd9GcSg3ShQPwxjBGFTzDbYkNZ0NZYR3oPkHy0sukIaEe9K90CuF7Dh--GGpIBf">
            <a:hlinkClick r:id="rId8"/>
          </p:cNvPr>
          <p:cNvPicPr>
            <a:picLocks noChangeAspect="1" noChangeArrowheads="1"/>
          </p:cNvPicPr>
          <p:nvPr/>
        </p:nvPicPr>
        <p:blipFill>
          <a:blip r:embed="rId9" cstate="print"/>
          <a:srcRect/>
          <a:stretch>
            <a:fillRect/>
          </a:stretch>
        </p:blipFill>
        <p:spPr bwMode="auto">
          <a:xfrm>
            <a:off x="287867" y="1524000"/>
            <a:ext cx="2331154" cy="4495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pic>
        <p:nvPicPr>
          <p:cNvPr id="3" name="Picture 2"/>
          <p:cNvPicPr>
            <a:picLocks noChangeAspect="1"/>
          </p:cNvPicPr>
          <p:nvPr/>
        </p:nvPicPr>
        <p:blipFill>
          <a:blip r:embed="rId3"/>
          <a:stretch>
            <a:fillRect/>
          </a:stretch>
        </p:blipFill>
        <p:spPr>
          <a:xfrm>
            <a:off x="1981200" y="1752600"/>
            <a:ext cx="5188277" cy="388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your own advertisement!</a:t>
            </a:r>
            <a:endParaRPr lang="en-US" dirty="0"/>
          </a:p>
        </p:txBody>
      </p:sp>
      <p:sp>
        <p:nvSpPr>
          <p:cNvPr id="3" name="Content Placeholder 2"/>
          <p:cNvSpPr>
            <a:spLocks noGrp="1"/>
          </p:cNvSpPr>
          <p:nvPr>
            <p:ph idx="1"/>
          </p:nvPr>
        </p:nvSpPr>
        <p:spPr>
          <a:xfrm>
            <a:off x="1219200" y="2209800"/>
            <a:ext cx="6784848" cy="2740152"/>
          </a:xfrm>
        </p:spPr>
        <p:txBody>
          <a:bodyPr>
            <a:normAutofit fontScale="92500" lnSpcReduction="10000"/>
          </a:bodyPr>
          <a:lstStyle/>
          <a:p>
            <a:pPr marL="514350" indent="-514350">
              <a:buFont typeface="+mj-lt"/>
              <a:buAutoNum type="arabicPeriod"/>
            </a:pPr>
            <a:r>
              <a:rPr lang="en-US" dirty="0" smtClean="0"/>
              <a:t>Importance of breakfast</a:t>
            </a:r>
          </a:p>
          <a:p>
            <a:pPr marL="514350" indent="-514350">
              <a:buFont typeface="+mj-lt"/>
              <a:buAutoNum type="arabicPeriod"/>
            </a:pPr>
            <a:r>
              <a:rPr lang="en-US" dirty="0" smtClean="0"/>
              <a:t>Healthy lunch &amp; dinner sizes</a:t>
            </a:r>
          </a:p>
          <a:p>
            <a:pPr marL="514350" indent="-514350">
              <a:buFont typeface="+mj-lt"/>
              <a:buAutoNum type="arabicPeriod"/>
            </a:pPr>
            <a:r>
              <a:rPr lang="en-US" dirty="0" smtClean="0"/>
              <a:t>Importance of portion size</a:t>
            </a:r>
          </a:p>
          <a:p>
            <a:pPr marL="514350" indent="-514350">
              <a:buFont typeface="+mj-lt"/>
              <a:buAutoNum type="arabicPeriod"/>
            </a:pPr>
            <a:r>
              <a:rPr lang="en-US" dirty="0" smtClean="0"/>
              <a:t>Making exercise a part of daily routine</a:t>
            </a:r>
          </a:p>
          <a:p>
            <a:pPr marL="514350" indent="-514350">
              <a:buFont typeface="+mj-lt"/>
              <a:buAutoNum type="arabicPeriod"/>
            </a:pPr>
            <a:r>
              <a:rPr lang="en-US" dirty="0" smtClean="0"/>
              <a:t>Sleep </a:t>
            </a:r>
            <a:r>
              <a:rPr lang="en-US" dirty="0" err="1" smtClean="0"/>
              <a:t>hygeine</a:t>
            </a:r>
            <a:endParaRPr lang="en-US" dirty="0"/>
          </a:p>
        </p:txBody>
      </p:sp>
    </p:spTree>
    <p:extLst>
      <p:ext uri="{BB962C8B-B14F-4D97-AF65-F5344CB8AC3E}">
        <p14:creationId xmlns:p14="http://schemas.microsoft.com/office/powerpoint/2010/main" val="59735099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a:t>
            </a:r>
            <a:endParaRPr lang="en-US" dirty="0"/>
          </a:p>
        </p:txBody>
      </p:sp>
      <p:pic>
        <p:nvPicPr>
          <p:cNvPr id="4" name="Picture 3"/>
          <p:cNvPicPr>
            <a:picLocks noChangeAspect="1"/>
          </p:cNvPicPr>
          <p:nvPr/>
        </p:nvPicPr>
        <p:blipFill>
          <a:blip r:embed="rId2"/>
          <a:stretch>
            <a:fillRect/>
          </a:stretch>
        </p:blipFill>
        <p:spPr>
          <a:xfrm>
            <a:off x="1600200" y="1905000"/>
            <a:ext cx="6007100" cy="4587240"/>
          </a:xfrm>
          <a:prstGeom prst="rect">
            <a:avLst/>
          </a:prstGeom>
        </p:spPr>
      </p:pic>
    </p:spTree>
    <p:extLst>
      <p:ext uri="{BB962C8B-B14F-4D97-AF65-F5344CB8AC3E}">
        <p14:creationId xmlns:p14="http://schemas.microsoft.com/office/powerpoint/2010/main" val="212735625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a:t>
            </a:r>
            <a:endParaRPr lang="en-US" dirty="0"/>
          </a:p>
        </p:txBody>
      </p:sp>
      <p:sp>
        <p:nvSpPr>
          <p:cNvPr id="3" name="Content Placeholder 2"/>
          <p:cNvSpPr>
            <a:spLocks noGrp="1"/>
          </p:cNvSpPr>
          <p:nvPr>
            <p:ph idx="1"/>
          </p:nvPr>
        </p:nvSpPr>
        <p:spPr/>
        <p:txBody>
          <a:bodyPr/>
          <a:lstStyle/>
          <a:p>
            <a:r>
              <a:rPr lang="en-US" dirty="0" smtClean="0"/>
              <a:t>A tool used by doctors to help patients change behaviors that are harmful </a:t>
            </a:r>
          </a:p>
          <a:p>
            <a:r>
              <a:rPr lang="en-US" dirty="0" smtClean="0"/>
              <a:t>Assessment of willingness to change and possible road blocks</a:t>
            </a:r>
          </a:p>
        </p:txBody>
      </p:sp>
    </p:spTree>
    <p:extLst>
      <p:ext uri="{BB962C8B-B14F-4D97-AF65-F5344CB8AC3E}">
        <p14:creationId xmlns:p14="http://schemas.microsoft.com/office/powerpoint/2010/main" val="713733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1653988"/>
          </a:xfrm>
        </p:spPr>
        <p:txBody>
          <a:bodyPr/>
          <a:lstStyle/>
          <a:p>
            <a:r>
              <a:rPr lang="en-US" dirty="0" smtClean="0"/>
              <a:t>Motivational Interviewing</a:t>
            </a:r>
            <a:endParaRPr lang="en-US" dirty="0"/>
          </a:p>
        </p:txBody>
      </p:sp>
      <p:sp>
        <p:nvSpPr>
          <p:cNvPr id="3" name="Content Placeholder 2"/>
          <p:cNvSpPr>
            <a:spLocks noGrp="1"/>
          </p:cNvSpPr>
          <p:nvPr>
            <p:ph idx="1"/>
          </p:nvPr>
        </p:nvSpPr>
        <p:spPr>
          <a:xfrm>
            <a:off x="762000" y="1685364"/>
            <a:ext cx="7581901" cy="3953436"/>
          </a:xfrm>
        </p:spPr>
        <p:txBody>
          <a:bodyPr>
            <a:normAutofit fontScale="92500"/>
          </a:bodyPr>
          <a:lstStyle/>
          <a:p>
            <a:pPr>
              <a:buNone/>
            </a:pPr>
            <a:endParaRPr lang="en-US" dirty="0" smtClean="0"/>
          </a:p>
          <a:p>
            <a:r>
              <a:rPr lang="en-US" dirty="0" smtClean="0"/>
              <a:t>Why might someone not want to change what they eat?</a:t>
            </a:r>
          </a:p>
          <a:p>
            <a:r>
              <a:rPr lang="en-US" dirty="0" smtClean="0"/>
              <a:t>What might be some of the issues around changing dietary habits? </a:t>
            </a:r>
          </a:p>
          <a:p>
            <a:r>
              <a:rPr lang="en-US" dirty="0" smtClean="0"/>
              <a:t>What would you tell them about why healthy eating and living is important?</a:t>
            </a:r>
          </a:p>
          <a:p>
            <a:r>
              <a:rPr lang="en-US" dirty="0" smtClean="0"/>
              <a:t>What are some of the ways that they can make changes?</a:t>
            </a:r>
            <a:endParaRPr lang="en-US" dirty="0"/>
          </a:p>
        </p:txBody>
      </p:sp>
    </p:spTree>
    <p:extLst>
      <p:ext uri="{BB962C8B-B14F-4D97-AF65-F5344CB8AC3E}">
        <p14:creationId xmlns:p14="http://schemas.microsoft.com/office/powerpoint/2010/main" val="3357240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301752" y="1527048"/>
            <a:ext cx="8613648" cy="835152"/>
          </a:xfrm>
        </p:spPr>
        <p:txBody>
          <a:bodyPr>
            <a:normAutofit/>
          </a:bodyPr>
          <a:lstStyle/>
          <a:p>
            <a:pPr marL="0" indent="0" algn="ctr">
              <a:buNone/>
            </a:pPr>
            <a:r>
              <a:rPr lang="en-US" sz="2600" dirty="0" smtClean="0"/>
              <a:t>What do you think is the message of this advertisement?</a:t>
            </a:r>
            <a:endParaRPr lang="en-US" sz="2600" dirty="0"/>
          </a:p>
        </p:txBody>
      </p:sp>
      <p:pic>
        <p:nvPicPr>
          <p:cNvPr id="5" name="Picture 4" descr="Screen Shot 2013-09-23 at 11.50.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362200"/>
            <a:ext cx="3962400" cy="4108000"/>
          </a:xfrm>
          <a:prstGeom prst="rect">
            <a:avLst/>
          </a:prstGeom>
        </p:spPr>
      </p:pic>
    </p:spTree>
    <p:extLst>
      <p:ext uri="{BB962C8B-B14F-4D97-AF65-F5344CB8AC3E}">
        <p14:creationId xmlns:p14="http://schemas.microsoft.com/office/powerpoint/2010/main" val="213686572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a:t>Obesity is one of the most important public health problems in the United States.  Why do you think there is so much obesity in the community today?  How would you approach it with yourself, your family, your friends?</a:t>
            </a:r>
          </a:p>
          <a:p>
            <a:pPr marL="0" indent="0">
              <a:buNone/>
            </a:pPr>
            <a:endParaRPr lang="en-US" dirty="0" smtClean="0"/>
          </a:p>
          <a:p>
            <a:pPr marL="0" indent="0" algn="ctr">
              <a:buNone/>
            </a:pPr>
            <a:r>
              <a:rPr lang="en-US" dirty="0"/>
              <a:t>Email your responses by </a:t>
            </a:r>
            <a:r>
              <a:rPr lang="en-US" dirty="0" smtClean="0"/>
              <a:t>12/17/13 to: </a:t>
            </a:r>
            <a:r>
              <a:rPr lang="en-US" u="sng" dirty="0">
                <a:hlinkClick r:id="rId2"/>
              </a:rPr>
              <a:t>doctorsintraining.lang@</a:t>
            </a:r>
            <a:r>
              <a:rPr lang="en-US" u="sng" dirty="0" smtClean="0">
                <a:hlinkClick r:id="rId2"/>
              </a:rPr>
              <a:t>gmail.com</a:t>
            </a:r>
            <a:endParaRPr lang="en-US" dirty="0"/>
          </a:p>
        </p:txBody>
      </p:sp>
    </p:spTree>
    <p:extLst>
      <p:ext uri="{BB962C8B-B14F-4D97-AF65-F5344CB8AC3E}">
        <p14:creationId xmlns:p14="http://schemas.microsoft.com/office/powerpoint/2010/main" val="11061688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 Classroom Rules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Excellence</a:t>
            </a:r>
          </a:p>
          <a:p>
            <a:pPr lvl="1"/>
            <a:r>
              <a:rPr lang="en-US" dirty="0"/>
              <a:t>We are not satisfied with mediocrity.  We strive for exceptional quality in our academics, professionalism, and service.  We are hard workers who aim to go above and beyond what is expected of us. </a:t>
            </a:r>
            <a:endParaRPr lang="en-US" dirty="0" smtClean="0"/>
          </a:p>
          <a:p>
            <a:r>
              <a:rPr lang="en-US" dirty="0" smtClean="0"/>
              <a:t>Innovation</a:t>
            </a:r>
          </a:p>
          <a:p>
            <a:pPr lvl="1"/>
            <a:r>
              <a:rPr lang="en-US" dirty="0"/>
              <a:t>We are creative problem-solvers who think critically and devise out-of-the-box solutions. </a:t>
            </a:r>
            <a:endParaRPr lang="en-US" dirty="0" smtClean="0"/>
          </a:p>
          <a:p>
            <a:r>
              <a:rPr lang="en-US" dirty="0" smtClean="0"/>
              <a:t>Teamwork</a:t>
            </a:r>
          </a:p>
          <a:p>
            <a:pPr lvl="1"/>
            <a:r>
              <a:rPr lang="en-US" dirty="0"/>
              <a:t>We listen, help, share, participate, and communicate.  Each of us contributes to a positive peer-support network that strives to help every member to reach common goals and aspirations. </a:t>
            </a:r>
          </a:p>
        </p:txBody>
      </p:sp>
    </p:spTree>
    <p:extLst>
      <p:ext uri="{BB962C8B-B14F-4D97-AF65-F5344CB8AC3E}">
        <p14:creationId xmlns:p14="http://schemas.microsoft.com/office/powerpoint/2010/main" val="198035336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09800" y="1295400"/>
            <a:ext cx="4772427" cy="2514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 y="3886200"/>
            <a:ext cx="3276600" cy="249534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495800" y="4041492"/>
            <a:ext cx="3982566" cy="235930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knowledge</a:t>
            </a:r>
            <a:endParaRPr lang="en-US" dirty="0"/>
          </a:p>
        </p:txBody>
      </p:sp>
      <p:sp>
        <p:nvSpPr>
          <p:cNvPr id="4" name="Content Placeholder 2"/>
          <p:cNvSpPr>
            <a:spLocks noGrp="1"/>
          </p:cNvSpPr>
          <p:nvPr>
            <p:ph idx="1"/>
          </p:nvPr>
        </p:nvSpPr>
        <p:spPr>
          <a:xfrm>
            <a:off x="301752" y="1527048"/>
            <a:ext cx="8613648" cy="835152"/>
          </a:xfrm>
        </p:spPr>
        <p:txBody>
          <a:bodyPr>
            <a:normAutofit/>
          </a:bodyPr>
          <a:lstStyle/>
          <a:p>
            <a:pPr marL="0" indent="0" algn="ctr">
              <a:buNone/>
            </a:pPr>
            <a:r>
              <a:rPr lang="en-US" sz="2600" dirty="0" smtClean="0"/>
              <a:t>What do you think is the message of this advertisement?</a:t>
            </a:r>
            <a:endParaRPr lang="en-US" sz="2600" dirty="0"/>
          </a:p>
        </p:txBody>
      </p:sp>
      <p:pic>
        <p:nvPicPr>
          <p:cNvPr id="6" name="Picture 5" descr="Screen Shot 2013-09-23 at 11.50.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362200"/>
            <a:ext cx="3962400" cy="4108000"/>
          </a:xfrm>
          <a:prstGeom prst="rect">
            <a:avLst/>
          </a:prstGeom>
        </p:spPr>
      </p:pic>
    </p:spTree>
    <p:extLst>
      <p:ext uri="{BB962C8B-B14F-4D97-AF65-F5344CB8AC3E}">
        <p14:creationId xmlns:p14="http://schemas.microsoft.com/office/powerpoint/2010/main" val="33122098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Breakfast</a:t>
            </a:r>
            <a:endParaRPr lang="en-US" dirty="0"/>
          </a:p>
        </p:txBody>
      </p:sp>
      <p:pic>
        <p:nvPicPr>
          <p:cNvPr id="2050" name="Picture 2"/>
          <p:cNvPicPr>
            <a:picLocks noGrp="1" noChangeAspect="1" noChangeArrowheads="1"/>
          </p:cNvPicPr>
          <p:nvPr>
            <p:ph idx="1"/>
          </p:nvPr>
        </p:nvPicPr>
        <p:blipFill>
          <a:blip r:embed="rId3" cstate="print"/>
          <a:srcRect t="21374" b="21374"/>
          <a:stretch>
            <a:fillRect/>
          </a:stretch>
        </p:blipFill>
        <p:spPr bwMode="auto">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81000" y="1447800"/>
            <a:ext cx="3733800" cy="248247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295400" y="4191000"/>
            <a:ext cx="3124200" cy="207148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4648200" y="1447800"/>
            <a:ext cx="3552825" cy="246980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500" fill="hold"/>
                                        <p:tgtEl>
                                          <p:spTgt spid="2053"/>
                                        </p:tgtEl>
                                        <p:attrNameLst>
                                          <p:attrName>ppt_x</p:attrName>
                                        </p:attrNameLst>
                                      </p:cBhvr>
                                      <p:tavLst>
                                        <p:tav tm="0">
                                          <p:val>
                                            <p:strVal val="#ppt_x"/>
                                          </p:val>
                                        </p:tav>
                                        <p:tav tm="100000">
                                          <p:val>
                                            <p:strVal val="#ppt_x"/>
                                          </p:val>
                                        </p:tav>
                                      </p:tavLst>
                                    </p:anim>
                                    <p:anim calcmode="lin" valueType="num">
                                      <p:cBhvr additive="base">
                                        <p:cTn id="13" dur="500" fill="hold"/>
                                        <p:tgtEl>
                                          <p:spTgt spid="205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Breakfast</a:t>
            </a:r>
            <a:endParaRPr lang="en-US" dirty="0"/>
          </a:p>
        </p:txBody>
      </p:sp>
      <p:pic>
        <p:nvPicPr>
          <p:cNvPr id="3074" name="Picture 2"/>
          <p:cNvPicPr>
            <a:picLocks noGrp="1" noChangeAspect="1" noChangeArrowheads="1"/>
          </p:cNvPicPr>
          <p:nvPr>
            <p:ph idx="1"/>
          </p:nvPr>
        </p:nvPicPr>
        <p:blipFill>
          <a:blip r:embed="rId3" cstate="print"/>
          <a:srcRect t="32108" b="32108"/>
          <a:stretch>
            <a:fillRect/>
          </a:stretch>
        </p:blipFill>
        <p:spPr bwMode="auto">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533400" y="1524000"/>
            <a:ext cx="4724400" cy="3149600"/>
          </a:xfrm>
          <a:prstGeom prst="rect">
            <a:avLst/>
          </a:prstGeom>
          <a:noFill/>
          <a:ln w="9525">
            <a:no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5410200" y="3962400"/>
            <a:ext cx="3219450" cy="2161966"/>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2286000" y="3429000"/>
            <a:ext cx="2819400" cy="2819400"/>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7010400" y="1676400"/>
            <a:ext cx="1800225" cy="2543175"/>
          </a:xfrm>
          <a:prstGeom prst="rect">
            <a:avLst/>
          </a:prstGeom>
          <a:noFill/>
          <a:ln w="9525">
            <a:noFill/>
            <a:miter lim="800000"/>
            <a:headEnd/>
            <a:tailEnd/>
          </a:ln>
        </p:spPr>
      </p:pic>
      <p:pic>
        <p:nvPicPr>
          <p:cNvPr id="19458" name="Picture 2" descr="http://www.funnyforumpics.com/forums/Red-X/2/red_x_mark.jpg"/>
          <p:cNvPicPr>
            <a:picLocks noChangeAspect="1" noChangeArrowheads="1"/>
          </p:cNvPicPr>
          <p:nvPr/>
        </p:nvPicPr>
        <p:blipFill>
          <a:blip r:embed="rId8" cstate="print"/>
          <a:srcRect/>
          <a:stretch>
            <a:fillRect/>
          </a:stretch>
        </p:blipFill>
        <p:spPr bwMode="auto">
          <a:xfrm>
            <a:off x="1600200" y="1371600"/>
            <a:ext cx="5334000" cy="514138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079"/>
                                        </p:tgtEl>
                                        <p:attrNameLst>
                                          <p:attrName>style.visibility</p:attrName>
                                        </p:attrNameLst>
                                      </p:cBhvr>
                                      <p:to>
                                        <p:strVal val="visible"/>
                                      </p:to>
                                    </p:set>
                                    <p:anim calcmode="lin" valueType="num">
                                      <p:cBhvr additive="base">
                                        <p:cTn id="17" dur="500" fill="hold"/>
                                        <p:tgtEl>
                                          <p:spTgt spid="3079"/>
                                        </p:tgtEl>
                                        <p:attrNameLst>
                                          <p:attrName>ppt_x</p:attrName>
                                        </p:attrNameLst>
                                      </p:cBhvr>
                                      <p:tavLst>
                                        <p:tav tm="0">
                                          <p:val>
                                            <p:strVal val="#ppt_x"/>
                                          </p:val>
                                        </p:tav>
                                        <p:tav tm="100000">
                                          <p:val>
                                            <p:strVal val="#ppt_x"/>
                                          </p:val>
                                        </p:tav>
                                      </p:tavLst>
                                    </p:anim>
                                    <p:anim calcmode="lin" valueType="num">
                                      <p:cBhvr additive="base">
                                        <p:cTn id="18" dur="500" fill="hold"/>
                                        <p:tgtEl>
                                          <p:spTgt spid="307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076"/>
                                        </p:tgtEl>
                                        <p:attrNameLst>
                                          <p:attrName>style.visibility</p:attrName>
                                        </p:attrNameLst>
                                      </p:cBhvr>
                                      <p:to>
                                        <p:strVal val="visible"/>
                                      </p:to>
                                    </p:set>
                                    <p:anim calcmode="lin" valueType="num">
                                      <p:cBhvr additive="base">
                                        <p:cTn id="22" dur="500" fill="hold"/>
                                        <p:tgtEl>
                                          <p:spTgt spid="3076"/>
                                        </p:tgtEl>
                                        <p:attrNameLst>
                                          <p:attrName>ppt_x</p:attrName>
                                        </p:attrNameLst>
                                      </p:cBhvr>
                                      <p:tavLst>
                                        <p:tav tm="0">
                                          <p:val>
                                            <p:strVal val="#ppt_x"/>
                                          </p:val>
                                        </p:tav>
                                        <p:tav tm="100000">
                                          <p:val>
                                            <p:strVal val="#ppt_x"/>
                                          </p:val>
                                        </p:tav>
                                      </p:tavLst>
                                    </p:anim>
                                    <p:anim calcmode="lin" valueType="num">
                                      <p:cBhvr additive="base">
                                        <p:cTn id="23" dur="500" fill="hold"/>
                                        <p:tgtEl>
                                          <p:spTgt spid="307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077"/>
                                        </p:tgtEl>
                                        <p:attrNameLst>
                                          <p:attrName>style.visibility</p:attrName>
                                        </p:attrNameLst>
                                      </p:cBhvr>
                                      <p:to>
                                        <p:strVal val="visible"/>
                                      </p:to>
                                    </p:set>
                                    <p:anim calcmode="lin" valueType="num">
                                      <p:cBhvr additive="base">
                                        <p:cTn id="27" dur="500" fill="hold"/>
                                        <p:tgtEl>
                                          <p:spTgt spid="3077"/>
                                        </p:tgtEl>
                                        <p:attrNameLst>
                                          <p:attrName>ppt_x</p:attrName>
                                        </p:attrNameLst>
                                      </p:cBhvr>
                                      <p:tavLst>
                                        <p:tav tm="0">
                                          <p:val>
                                            <p:strVal val="#ppt_x"/>
                                          </p:val>
                                        </p:tav>
                                        <p:tav tm="100000">
                                          <p:val>
                                            <p:strVal val="#ppt_x"/>
                                          </p:val>
                                        </p:tav>
                                      </p:tavLst>
                                    </p:anim>
                                    <p:anim calcmode="lin" valueType="num">
                                      <p:cBhvr additive="base">
                                        <p:cTn id="2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pic>
        <p:nvPicPr>
          <p:cNvPr id="9218" name="Picture 2" descr="http://www.bcsd.org/webpages/jpriola/website/tech_9/sched/video_web_projects/fall_09/8-9b/10things/graphics/water_bottle.jpg"/>
          <p:cNvPicPr>
            <a:picLocks noChangeAspect="1" noChangeArrowheads="1"/>
          </p:cNvPicPr>
          <p:nvPr/>
        </p:nvPicPr>
        <p:blipFill>
          <a:blip r:embed="rId3" cstate="print"/>
          <a:srcRect/>
          <a:stretch>
            <a:fillRect/>
          </a:stretch>
        </p:blipFill>
        <p:spPr bwMode="auto">
          <a:xfrm>
            <a:off x="2286000" y="1524000"/>
            <a:ext cx="4876800" cy="4876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upload.wikimedia.org/wikipedia/en/8/80/Snapple_Bottles.jpg"/>
          <p:cNvPicPr>
            <a:picLocks noChangeAspect="1" noChangeArrowheads="1"/>
          </p:cNvPicPr>
          <p:nvPr/>
        </p:nvPicPr>
        <p:blipFill>
          <a:blip r:embed="rId3" cstate="print"/>
          <a:srcRect/>
          <a:stretch>
            <a:fillRect/>
          </a:stretch>
        </p:blipFill>
        <p:spPr bwMode="auto">
          <a:xfrm>
            <a:off x="381000" y="1143000"/>
            <a:ext cx="7452360" cy="4241181"/>
          </a:xfrm>
          <a:prstGeom prst="rect">
            <a:avLst/>
          </a:prstGeom>
          <a:noFill/>
        </p:spPr>
      </p:pic>
      <p:sp>
        <p:nvSpPr>
          <p:cNvPr id="2" name="Title 1"/>
          <p:cNvSpPr>
            <a:spLocks noGrp="1"/>
          </p:cNvSpPr>
          <p:nvPr>
            <p:ph type="title"/>
          </p:nvPr>
        </p:nvSpPr>
        <p:spPr/>
        <p:txBody>
          <a:bodyPr/>
          <a:lstStyle/>
          <a:p>
            <a:r>
              <a:rPr lang="en-US" dirty="0" smtClean="0"/>
              <a:t>Drinks</a:t>
            </a:r>
            <a:endParaRPr lang="en-US" dirty="0"/>
          </a:p>
        </p:txBody>
      </p:sp>
      <p:pic>
        <p:nvPicPr>
          <p:cNvPr id="7" name="Picture 2" descr="http://www.funnyforumpics.com/forums/Red-X/2/red_x_mark.jpg"/>
          <p:cNvPicPr>
            <a:picLocks noGrp="1" noChangeAspect="1" noChangeArrowheads="1"/>
          </p:cNvPicPr>
          <p:nvPr>
            <p:ph idx="1"/>
          </p:nvPr>
        </p:nvPicPr>
        <p:blipFill>
          <a:blip r:embed="rId4" cstate="print"/>
          <a:srcRect t="22956" b="22956"/>
          <a:stretch>
            <a:fillRect/>
          </a:stretch>
        </p:blipFill>
        <p:spPr bwMode="auto">
          <a:prstGeom prst="rect">
            <a:avLst/>
          </a:prstGeom>
          <a:noFill/>
        </p:spPr>
      </p:pic>
      <p:pic>
        <p:nvPicPr>
          <p:cNvPr id="39938" name="Picture 2" descr="http://ozdoctorwebsite.com/juice-9718398.jpg"/>
          <p:cNvPicPr>
            <a:picLocks noChangeAspect="1" noChangeArrowheads="1"/>
          </p:cNvPicPr>
          <p:nvPr/>
        </p:nvPicPr>
        <p:blipFill>
          <a:blip r:embed="rId5" cstate="print"/>
          <a:srcRect/>
          <a:stretch>
            <a:fillRect/>
          </a:stretch>
        </p:blipFill>
        <p:spPr bwMode="auto">
          <a:xfrm>
            <a:off x="304800" y="2286000"/>
            <a:ext cx="2857500" cy="3914775"/>
          </a:xfrm>
          <a:prstGeom prst="rect">
            <a:avLst/>
          </a:prstGeom>
          <a:noFill/>
        </p:spPr>
      </p:pic>
      <p:pic>
        <p:nvPicPr>
          <p:cNvPr id="5" name="Picture 4"/>
          <p:cNvPicPr>
            <a:picLocks noChangeAspect="1" noChangeArrowheads="1"/>
          </p:cNvPicPr>
          <p:nvPr/>
        </p:nvPicPr>
        <p:blipFill>
          <a:blip r:embed="rId6" cstate="print"/>
          <a:srcRect/>
          <a:stretch>
            <a:fillRect/>
          </a:stretch>
        </p:blipFill>
        <p:spPr bwMode="auto">
          <a:xfrm>
            <a:off x="6781800" y="685800"/>
            <a:ext cx="2112690" cy="56959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993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417</TotalTime>
  <Words>440</Words>
  <Application>Microsoft Office PowerPoint</Application>
  <PresentationFormat>On-screen Show (4:3)</PresentationFormat>
  <Paragraphs>71</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Orbit</vt:lpstr>
      <vt:lpstr>My Healthy Day</vt:lpstr>
      <vt:lpstr>Do Now</vt:lpstr>
      <vt:lpstr>Lang Classroom Rules</vt:lpstr>
      <vt:lpstr>Energy</vt:lpstr>
      <vt:lpstr>Prior knowledge</vt:lpstr>
      <vt:lpstr>Breakfast</vt:lpstr>
      <vt:lpstr>Breakfast</vt:lpstr>
      <vt:lpstr>Water!!!</vt:lpstr>
      <vt:lpstr>Drinks</vt:lpstr>
      <vt:lpstr>School lunch</vt:lpstr>
      <vt:lpstr>Dinner</vt:lpstr>
      <vt:lpstr>Healthy Snack</vt:lpstr>
      <vt:lpstr>Gym </vt:lpstr>
      <vt:lpstr>After School Activities</vt:lpstr>
      <vt:lpstr>Sleep</vt:lpstr>
      <vt:lpstr>Design your own advertisement!</vt:lpstr>
      <vt:lpstr>Motivational Interviewing</vt:lpstr>
      <vt:lpstr>Motivational Interviewing</vt:lpstr>
      <vt:lpstr>Motivational Interviewing</vt:lpstr>
      <vt:lpstr>Homework</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Healthy Day</dc:title>
  <dc:creator>Randi</dc:creator>
  <cp:lastModifiedBy>Columbia University</cp:lastModifiedBy>
  <cp:revision>24</cp:revision>
  <dcterms:created xsi:type="dcterms:W3CDTF">2013-11-20T17:14:51Z</dcterms:created>
  <dcterms:modified xsi:type="dcterms:W3CDTF">2014-11-10T16:00:41Z</dcterms:modified>
</cp:coreProperties>
</file>