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259" y="9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304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hs.net/pediatricradiology/imagegallery/default.asp?imageid=1&amp;historyID=8&amp;caseID=227&amp;GBcaseid=&amp;GBtopicID=99&amp;GBsearchText=&amp;GBsearchCriteri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chs.net/pediatricradiology/imagegallery/default.asp?imageID=2&amp;historyID=8&amp;caseid=227&amp;GBcaseid=&amp;GBtopicID=99&amp;GBsearchText=&amp;GBsearchCriteria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hs.net/pediatricradiology/imagegallery/default.asp?imageid=1&amp;historyID=1&amp;caseID=127&amp;GBcaseid=&amp;GBtopicID=100&amp;GBsearchText=&amp;GBsearchCriteri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hs.net/pediatricradiology/imagegallery/default.asp?imageid=1&amp;historyID=1&amp;caseID=135&amp;GBcaseid=&amp;GBtopicID=104&amp;GBsearchText=&amp;GBsearchCriteria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chs.net/pediatricradiology/imagegallery/default.asp?imageid=1&amp;historyID=10&amp;caseID=136&amp;GBcaseid=136&amp;GBtopicID=&amp;GBsearchText=&amp;GBsearchCriteri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hs.net/pediatricradiology/imagegallery/default.asp?imageid=1&amp;historyID=16&amp;caseID=133&amp;GBcaseid=&amp;GBtopicID=103&amp;GBsearchText=&amp;GBsearchCriteria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hs.net/pediatricradiology/imagegallery/default.asp?imageid=1&amp;historyID=2&amp;caseID=1873&amp;GBcaseid=&amp;GBtopicID=104&amp;GBsearchText=&amp;GBsearchCriteria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hs.net/pediatricradiology/imagegallery/default.asp?imageid=1&amp;historyID=2&amp;caseID=1873&amp;GBcaseid=&amp;GBtopicID=104&amp;GBsearchText=&amp;GBsearchCriteria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286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Char char="•"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IMAGE 1</a:t>
            </a:r>
          </a:p>
          <a:p>
            <a:pPr marL="342900" lvl="0" indent="-228600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00000"/>
              <a:buChar char="•"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 2</a:t>
            </a: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2" indent="-342900">
              <a:spcBef>
                <a:spcPts val="0"/>
              </a:spcBef>
              <a:buClr>
                <a:schemeClr val="accent3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https://www.cchs.net/pediatricradiology/imagegallery/default.asp?imageid=1&amp;historyID=1&amp;caseID=127&amp;GBcaseid=&amp;GBtopicID=100&amp;GBsearchText=&amp;GBsearchCriteria</a:t>
            </a: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286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Char char="•"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https://www.cchs.net/pediatricradiology/imagegallery/default.asp?imageid=1&amp;historyID=1&amp;caseID=135&amp;GBcaseid=&amp;GBtopicID=104&amp;GBsearchText=&amp;GBsearchCriteria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endParaRPr/>
          </a:p>
          <a:p>
            <a:pPr marL="342900" lvl="0" indent="-2286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Char char="•"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https://www.cchs.net/pediatricradiology/imagegallery/default.asp?imageid=1&amp;historyID=10&amp;caseID=136&amp;GBcaseid=136&amp;GBtopicID=&amp;GBsearchText=&amp;GBsearchCriteria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28600">
              <a:spcBef>
                <a:spcPts val="0"/>
              </a:spcBef>
              <a:buClr>
                <a:schemeClr val="accent1"/>
              </a:buClr>
              <a:buSzPct val="100000"/>
              <a:buChar char="•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https://www.cchs.net/pediatricradiology/imagegallery/default.asp?imageid=1&amp;historyID=16&amp;caseID=133&amp;GBcaseid=&amp;GBtopicID=103&amp;GBsearchText=&amp;GBsearchCriteria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286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Char char="•"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https://www.cchs.net/pediatricradiology/imagegallery/default.asp?imageid=1&amp;historyID=2&amp;caseID=1873&amp;GBcaseid=&amp;GBtopicID=104&amp;GBsearchText=&amp;GBsearchCriteria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286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Char char="•"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https://www.cchs.net/pediatricradiology/imagegallery/default.asp?imageid=1&amp;historyID=2&amp;caseID=1873&amp;GBcaseid=&amp;GBtopicID=104&amp;GBsearchText=&amp;GBsearchCriteria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hs.net/pediatricradiolog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 To Radiology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100" cy="15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>
                <a:solidFill>
                  <a:srgbClr val="898989"/>
                </a:solidFill>
              </a:rPr>
              <a:t>Michael Goldman, MD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>
                <a:solidFill>
                  <a:srgbClr val="898989"/>
                </a:solidFill>
              </a:rPr>
              <a:t>Sandhya Brachio, MD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>
                <a:solidFill>
                  <a:srgbClr val="898989"/>
                </a:solidFill>
              </a:rPr>
              <a:t>Liz Seashore, MD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>
                <a:solidFill>
                  <a:srgbClr val="898989"/>
                </a:solidFill>
              </a:rPr>
              <a:t>Christina Gutierrez, MD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38775" y="79212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Make the Diagnosis</a:t>
            </a:r>
          </a:p>
        </p:txBody>
      </p:sp>
      <p:cxnSp>
        <p:nvCxnSpPr>
          <p:cNvPr id="152" name="Shape 152"/>
          <p:cNvCxnSpPr/>
          <p:nvPr/>
        </p:nvCxnSpPr>
        <p:spPr>
          <a:xfrm flipH="1">
            <a:off x="5196050" y="2428875"/>
            <a:ext cx="296699" cy="519599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6800"/>
            <a:ext cx="4519266" cy="550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l="2969"/>
          <a:stretch/>
        </p:blipFill>
        <p:spPr>
          <a:xfrm>
            <a:off x="4657450" y="1083225"/>
            <a:ext cx="4519275" cy="55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722312" y="2743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#3 – RADIOLOGY BASICS</a:t>
            </a:r>
            <a:b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0"/>
            <a:ext cx="8381999" cy="687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722312" y="2667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READY TO BE A RADIOLOGIST???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Expectations for DIT Activity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as a team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lang="en-US"/>
              <a:t>q</a:t>
            </a: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uestions of each other and your station supervisor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 everyone’s time – Move quickly and quietly between stations so everyone can have the chance to do all the stations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722312" y="25146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IMAGES OR LINKS FOR EACH STATION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1, Case 1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100" y="1344525"/>
            <a:ext cx="5410200" cy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1, Case 2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417637"/>
            <a:ext cx="5943599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0" y="6324600"/>
            <a:ext cx="184200" cy="36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Case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100" y="1459475"/>
            <a:ext cx="7068675" cy="508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2, Case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266675"/>
            <a:ext cx="5487825" cy="5429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/>
          <p:nvPr/>
        </p:nvCxnSpPr>
        <p:spPr>
          <a:xfrm>
            <a:off x="272275" y="1576350"/>
            <a:ext cx="944700" cy="973499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208"/>
          <p:cNvCxnSpPr/>
          <p:nvPr/>
        </p:nvCxnSpPr>
        <p:spPr>
          <a:xfrm>
            <a:off x="-323600" y="3385650"/>
            <a:ext cx="1093499" cy="538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/>
          <p:nvPr/>
        </p:nvCxnSpPr>
        <p:spPr>
          <a:xfrm>
            <a:off x="-52250" y="2400225"/>
            <a:ext cx="1079099" cy="7344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0" name="Shape 210"/>
          <p:cNvCxnSpPr/>
          <p:nvPr/>
        </p:nvCxnSpPr>
        <p:spPr>
          <a:xfrm>
            <a:off x="959275" y="3924450"/>
            <a:ext cx="257700" cy="144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464" y="2648701"/>
            <a:ext cx="4238541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Now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350" y="3130550"/>
            <a:ext cx="31275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124200"/>
            <a:ext cx="4435474" cy="33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457200" y="1417637"/>
            <a:ext cx="7954962" cy="1169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two x-rays below A and B.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3 similarities and 3 differences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34550" y="3259500"/>
            <a:ext cx="430199" cy="44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237200" y="3259500"/>
            <a:ext cx="430199" cy="44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Case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076" y="1284350"/>
            <a:ext cx="5284248" cy="55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3, Case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0987"/>
            <a:ext cx="4289375" cy="44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499" y="1210988"/>
            <a:ext cx="4289374" cy="443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3, Case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787" y="1417612"/>
            <a:ext cx="6296025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Station 3, Case 2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200" y="1085850"/>
            <a:ext cx="4371975" cy="57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4, Case 1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00" y="1133462"/>
            <a:ext cx="6781800" cy="5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4, Case 1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00" y="1133462"/>
            <a:ext cx="6781800" cy="5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Station 4, Case 2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49" y="1553749"/>
            <a:ext cx="7830699" cy="437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Resources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https://www.cchs.net/pediatricradiology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Lang Classroom Rules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Excellence</a:t>
            </a:r>
            <a:b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b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</a:t>
            </a:r>
            <a:b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</a:t>
            </a:r>
            <a:b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</a:t>
            </a:r>
            <a:b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Key Rule for Today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		Do Remember…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a LANG SCHOLAR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professionals work as a team, so we will work as a team today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learn more from each other if you keep your ears and minds open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listen, help, share, participate, and communicate.  Each of us contributes to a positive peer-support network that strives to help every member to reach common goals and aspirations</a:t>
            </a:r>
          </a:p>
          <a:p>
            <a:pPr marL="342900" marR="0" lvl="0" indent="-22860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Reviewing Do Now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4250" y="3130550"/>
            <a:ext cx="31275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124200"/>
            <a:ext cx="4435474" cy="33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57200" y="1417637"/>
            <a:ext cx="7954962" cy="1169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two xrays below A and B.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3 similarities and 3 differences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34550" y="3259500"/>
            <a:ext cx="430199" cy="44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224175" y="3259500"/>
            <a:ext cx="430199" cy="44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22312" y="2743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#1 – DEFINING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SUBJECTIVE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VS.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Subjective Vs. Objective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536700"/>
            <a:ext cx="3657600" cy="458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SUBJECTIVE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Complaints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we can debate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419600" y="1536700"/>
            <a:ext cx="3657600" cy="458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Facts!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we CANNOT debate because </a:t>
            </a:r>
            <a:r>
              <a:rPr lang="en-US"/>
              <a:t>they are facts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722312" y="2743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#2 – A DIFFERENTIAL DIAGNOSIS</a:t>
            </a:r>
            <a:br>
              <a:rPr lang="en-US"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“DDX”</a:t>
            </a:r>
            <a:br>
              <a:rPr lang="en-US"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can Cause a Cough?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THINK… PAIR… SHARE!</a:t>
            </a:r>
            <a:b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30 seconds to think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30 seconds to compare your notes with your neighbor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let’s share for 2 minutes a few of the causes of COUGH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On-screen Show (4:3)</PresentationFormat>
  <Paragraphs>83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Intro To Radiology</vt:lpstr>
      <vt:lpstr>Do Now</vt:lpstr>
      <vt:lpstr>Lang Classroom Rules</vt:lpstr>
      <vt:lpstr>Key Rule for Today</vt:lpstr>
      <vt:lpstr>Reviewing Do Now</vt:lpstr>
      <vt:lpstr>#1 – DEFINING  “SUBJECTIVE” VS. “OBJECTIVE” </vt:lpstr>
      <vt:lpstr>Subjective Vs. Objective</vt:lpstr>
      <vt:lpstr>#2 – A DIFFERENTIAL DIAGNOSIS “DDX” </vt:lpstr>
      <vt:lpstr>What can Cause a Cough?</vt:lpstr>
      <vt:lpstr>Make the Diagnosis</vt:lpstr>
      <vt:lpstr>#3 – RADIOLOGY BASICS </vt:lpstr>
      <vt:lpstr>PowerPoint Presentation</vt:lpstr>
      <vt:lpstr>READY TO BE A RADIOLOGIST???</vt:lpstr>
      <vt:lpstr>Expectations for DIT Activity</vt:lpstr>
      <vt:lpstr>IMAGES OR LINKS FOR EACH STATION</vt:lpstr>
      <vt:lpstr>Station 1, Case 1</vt:lpstr>
      <vt:lpstr>Station 1, Case 2</vt:lpstr>
      <vt:lpstr>Station 1, Case 2</vt:lpstr>
      <vt:lpstr>Station 2, Case 1</vt:lpstr>
      <vt:lpstr>Station 2, Case 2</vt:lpstr>
      <vt:lpstr>Station 3, Case 1</vt:lpstr>
      <vt:lpstr>Station 3, Case 1</vt:lpstr>
      <vt:lpstr>Station 3, Case 2</vt:lpstr>
      <vt:lpstr>Station 4, Case 1</vt:lpstr>
      <vt:lpstr>Station 4, Case 1</vt:lpstr>
      <vt:lpstr>Station 4, Case 2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Radiology</dc:title>
  <dc:creator>George, Diane M.</dc:creator>
  <cp:lastModifiedBy>Columbia University</cp:lastModifiedBy>
  <cp:revision>1</cp:revision>
  <dcterms:modified xsi:type="dcterms:W3CDTF">2016-01-19T17:10:53Z</dcterms:modified>
</cp:coreProperties>
</file>