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diagrams/layout1.xml" ContentType="application/vnd.openxmlformats-officedocument.drawingml.diagramLayout+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Default Extension="emf" ContentType="image/x-emf"/>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Default Extension="vml" ContentType="application/vnd.openxmlformats-officedocument.vmlDrawing"/>
  <Default Extension="png" ContentType="image/png"/>
  <Override PartName="/ppt/theme/themeOverride2.xml" ContentType="application/vnd.openxmlformats-officedocument.themeOverride+xml"/>
  <Override PartName="/ppt/theme/themeOverride4.xml" ContentType="application/vnd.openxmlformats-officedocument.themeOverride+xml"/>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notesSlides/notesSlide55.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notesSlides/notesSlide50.xml" ContentType="application/vnd.openxmlformats-officedocument.presentationml.notesSlide+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theme/themeOverride3.xml" ContentType="application/vnd.openxmlformats-officedocument.themeOverride+xml"/>
  <Override PartName="/ppt/diagrams/colors3.xml" ContentType="application/vnd.openxmlformats-officedocument.drawingml.diagramColors+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54.xml" ContentType="application/vnd.openxmlformats-officedocument.presentationml.notesSlide+xml"/>
  <Override PartName="/ppt/slides/slide8.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diagrams/data2.xml" ContentType="application/vnd.openxmlformats-officedocument.drawingml.diagramData+xml"/>
  <Override PartName="/ppt/notesSlides/notesSlide3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59"/>
  </p:notesMasterIdLst>
  <p:sldIdLst>
    <p:sldId id="256" r:id="rId2"/>
    <p:sldId id="308" r:id="rId3"/>
    <p:sldId id="317" r:id="rId4"/>
    <p:sldId id="309" r:id="rId5"/>
    <p:sldId id="257" r:id="rId6"/>
    <p:sldId id="258" r:id="rId7"/>
    <p:sldId id="261" r:id="rId8"/>
    <p:sldId id="310" r:id="rId9"/>
    <p:sldId id="260" r:id="rId10"/>
    <p:sldId id="264" r:id="rId11"/>
    <p:sldId id="259" r:id="rId12"/>
    <p:sldId id="313" r:id="rId13"/>
    <p:sldId id="263" r:id="rId14"/>
    <p:sldId id="314" r:id="rId15"/>
    <p:sldId id="262" r:id="rId16"/>
    <p:sldId id="267" r:id="rId17"/>
    <p:sldId id="315" r:id="rId18"/>
    <p:sldId id="275" r:id="rId19"/>
    <p:sldId id="327" r:id="rId20"/>
    <p:sldId id="276" r:id="rId21"/>
    <p:sldId id="270" r:id="rId22"/>
    <p:sldId id="330" r:id="rId23"/>
    <p:sldId id="271" r:id="rId24"/>
    <p:sldId id="331" r:id="rId25"/>
    <p:sldId id="332" r:id="rId26"/>
    <p:sldId id="272" r:id="rId27"/>
    <p:sldId id="273" r:id="rId28"/>
    <p:sldId id="318" r:id="rId29"/>
    <p:sldId id="274" r:id="rId30"/>
    <p:sldId id="289" r:id="rId31"/>
    <p:sldId id="282" r:id="rId32"/>
    <p:sldId id="269" r:id="rId33"/>
    <p:sldId id="290" r:id="rId34"/>
    <p:sldId id="280" r:id="rId35"/>
    <p:sldId id="316" r:id="rId36"/>
    <p:sldId id="283" r:id="rId37"/>
    <p:sldId id="298" r:id="rId38"/>
    <p:sldId id="286" r:id="rId39"/>
    <p:sldId id="299" r:id="rId40"/>
    <p:sldId id="293" r:id="rId41"/>
    <p:sldId id="301" r:id="rId42"/>
    <p:sldId id="319" r:id="rId43"/>
    <p:sldId id="320" r:id="rId44"/>
    <p:sldId id="321" r:id="rId45"/>
    <p:sldId id="322" r:id="rId46"/>
    <p:sldId id="325" r:id="rId47"/>
    <p:sldId id="297" r:id="rId48"/>
    <p:sldId id="334" r:id="rId49"/>
    <p:sldId id="335" r:id="rId50"/>
    <p:sldId id="336" r:id="rId51"/>
    <p:sldId id="338" r:id="rId52"/>
    <p:sldId id="339" r:id="rId53"/>
    <p:sldId id="304" r:id="rId54"/>
    <p:sldId id="307" r:id="rId55"/>
    <p:sldId id="329" r:id="rId56"/>
    <p:sldId id="281" r:id="rId57"/>
    <p:sldId id="326" r:id="rId5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9809" autoAdjust="0"/>
    <p:restoredTop sz="82669" autoAdjust="0"/>
  </p:normalViewPr>
  <p:slideViewPr>
    <p:cSldViewPr snapToObjects="1">
      <p:cViewPr>
        <p:scale>
          <a:sx n="100" d="100"/>
          <a:sy n="100" d="100"/>
        </p:scale>
        <p:origin x="-728" y="2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tableStyles" Target="tableStyles.xml"/><Relationship Id="rId60" Type="http://schemas.openxmlformats.org/officeDocument/2006/relationships/printerSettings" Target="printerSettings/printerSettings1.bin"/><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theme" Target="theme/theme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notesMaster" Target="notesMasters/notesMaster1.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viewProps" Target="view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presProps" Target="presProp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7FC4A-F708-8648-B0DF-E0D2AA31E6D8}" type="doc">
      <dgm:prSet loTypeId="urn:microsoft.com/office/officeart/2005/8/layout/hList3" loCatId="list" qsTypeId="urn:microsoft.com/office/officeart/2005/8/quickstyle/simple4" qsCatId="simple" csTypeId="urn:microsoft.com/office/officeart/2005/8/colors/accent1_2#1" csCatId="accent1" phldr="1"/>
      <dgm:spPr/>
      <dgm:t>
        <a:bodyPr/>
        <a:lstStyle/>
        <a:p>
          <a:endParaRPr lang="en-US"/>
        </a:p>
      </dgm:t>
    </dgm:pt>
    <dgm:pt modelId="{CF06489F-EBA9-7D44-A83D-478C2E2C02E4}">
      <dgm:prSet phldrT="[Text]"/>
      <dgm:spPr/>
      <dgm:t>
        <a:bodyPr/>
        <a:lstStyle/>
        <a:p>
          <a:r>
            <a:rPr lang="en-US" dirty="0" smtClean="0"/>
            <a:t>Resident = Teacher</a:t>
          </a:r>
          <a:endParaRPr lang="en-US" dirty="0"/>
        </a:p>
      </dgm:t>
    </dgm:pt>
    <dgm:pt modelId="{F6A40411-34B0-BB4F-9FA1-2D65961B1818}" type="parTrans" cxnId="{8A9A5053-D372-1749-97FE-EB09A47E8FB4}">
      <dgm:prSet/>
      <dgm:spPr/>
      <dgm:t>
        <a:bodyPr/>
        <a:lstStyle/>
        <a:p>
          <a:endParaRPr lang="en-US"/>
        </a:p>
      </dgm:t>
    </dgm:pt>
    <dgm:pt modelId="{F352AA15-7697-DA4C-B2C0-42280426F1E4}" type="sibTrans" cxnId="{8A9A5053-D372-1749-97FE-EB09A47E8FB4}">
      <dgm:prSet/>
      <dgm:spPr/>
      <dgm:t>
        <a:bodyPr/>
        <a:lstStyle/>
        <a:p>
          <a:endParaRPr lang="en-US"/>
        </a:p>
      </dgm:t>
    </dgm:pt>
    <dgm:pt modelId="{D2F5B9BC-D881-AB46-85FD-1D745406A7A7}">
      <dgm:prSet phldrT="[Text]"/>
      <dgm:spPr/>
      <dgm:t>
        <a:bodyPr/>
        <a:lstStyle/>
        <a:p>
          <a:r>
            <a:rPr lang="en-US" dirty="0" smtClean="0"/>
            <a:t>#1 – Trainees &amp; Colleagues</a:t>
          </a:r>
          <a:endParaRPr lang="en-US" dirty="0"/>
        </a:p>
      </dgm:t>
    </dgm:pt>
    <dgm:pt modelId="{159389B2-C13F-2C4D-AADE-5E302D5EFA10}" type="parTrans" cxnId="{C44CEA76-027A-9F45-B7DD-ECAD11A12B00}">
      <dgm:prSet/>
      <dgm:spPr/>
      <dgm:t>
        <a:bodyPr/>
        <a:lstStyle/>
        <a:p>
          <a:endParaRPr lang="en-US"/>
        </a:p>
      </dgm:t>
    </dgm:pt>
    <dgm:pt modelId="{56B62179-C527-884C-8627-D3CC73B5B503}" type="sibTrans" cxnId="{C44CEA76-027A-9F45-B7DD-ECAD11A12B00}">
      <dgm:prSet/>
      <dgm:spPr/>
      <dgm:t>
        <a:bodyPr/>
        <a:lstStyle/>
        <a:p>
          <a:endParaRPr lang="en-US"/>
        </a:p>
      </dgm:t>
    </dgm:pt>
    <dgm:pt modelId="{679F5262-70C5-5C4F-83EB-B34CFF124C8E}">
      <dgm:prSet phldrT="[Text]"/>
      <dgm:spPr/>
      <dgm:t>
        <a:bodyPr/>
        <a:lstStyle/>
        <a:p>
          <a:r>
            <a:rPr lang="en-US" dirty="0" smtClean="0"/>
            <a:t>#2 – Patients &amp; Families</a:t>
          </a:r>
          <a:endParaRPr lang="en-US" dirty="0"/>
        </a:p>
      </dgm:t>
    </dgm:pt>
    <dgm:pt modelId="{4AFA0517-8E4B-0E42-899C-571E98D1B22A}" type="parTrans" cxnId="{FE4AB57C-AABB-3C40-989A-5CA038453571}">
      <dgm:prSet/>
      <dgm:spPr/>
      <dgm:t>
        <a:bodyPr/>
        <a:lstStyle/>
        <a:p>
          <a:endParaRPr lang="en-US"/>
        </a:p>
      </dgm:t>
    </dgm:pt>
    <dgm:pt modelId="{D6FCC0A3-4DD9-A74F-81CA-982674D44B57}" type="sibTrans" cxnId="{FE4AB57C-AABB-3C40-989A-5CA038453571}">
      <dgm:prSet/>
      <dgm:spPr/>
      <dgm:t>
        <a:bodyPr/>
        <a:lstStyle/>
        <a:p>
          <a:endParaRPr lang="en-US"/>
        </a:p>
      </dgm:t>
    </dgm:pt>
    <dgm:pt modelId="{707D9B50-510C-9649-AC8E-F14E1ABA4312}">
      <dgm:prSet phldrT="[Text]"/>
      <dgm:spPr/>
      <dgm:t>
        <a:bodyPr/>
        <a:lstStyle/>
        <a:p>
          <a:r>
            <a:rPr lang="en-US" dirty="0" smtClean="0"/>
            <a:t>#3 - Community at Large</a:t>
          </a:r>
          <a:endParaRPr lang="en-US" dirty="0"/>
        </a:p>
      </dgm:t>
    </dgm:pt>
    <dgm:pt modelId="{F9C37E3E-94CD-5D48-BFDF-26E5FE8AC4AE}" type="parTrans" cxnId="{E1EF1029-0E3C-2A45-9DCE-295D2BA2E9DD}">
      <dgm:prSet/>
      <dgm:spPr/>
      <dgm:t>
        <a:bodyPr/>
        <a:lstStyle/>
        <a:p>
          <a:endParaRPr lang="en-US"/>
        </a:p>
      </dgm:t>
    </dgm:pt>
    <dgm:pt modelId="{7C44108C-CCD1-4749-A671-573DCD972531}" type="sibTrans" cxnId="{E1EF1029-0E3C-2A45-9DCE-295D2BA2E9DD}">
      <dgm:prSet/>
      <dgm:spPr/>
      <dgm:t>
        <a:bodyPr/>
        <a:lstStyle/>
        <a:p>
          <a:endParaRPr lang="en-US"/>
        </a:p>
      </dgm:t>
    </dgm:pt>
    <dgm:pt modelId="{40E070C2-393D-D64F-84F4-B0E1F2821E8B}" type="pres">
      <dgm:prSet presAssocID="{4B27FC4A-F708-8648-B0DF-E0D2AA31E6D8}" presName="composite" presStyleCnt="0">
        <dgm:presLayoutVars>
          <dgm:chMax val="1"/>
          <dgm:dir/>
          <dgm:resizeHandles val="exact"/>
        </dgm:presLayoutVars>
      </dgm:prSet>
      <dgm:spPr/>
      <dgm:t>
        <a:bodyPr/>
        <a:lstStyle/>
        <a:p>
          <a:endParaRPr lang="en-US"/>
        </a:p>
      </dgm:t>
    </dgm:pt>
    <dgm:pt modelId="{0125BCEB-45F7-3248-8632-86E47F81993E}" type="pres">
      <dgm:prSet presAssocID="{CF06489F-EBA9-7D44-A83D-478C2E2C02E4}" presName="roof" presStyleLbl="dkBgShp" presStyleIdx="0" presStyleCnt="2"/>
      <dgm:spPr/>
      <dgm:t>
        <a:bodyPr/>
        <a:lstStyle/>
        <a:p>
          <a:endParaRPr lang="en-US"/>
        </a:p>
      </dgm:t>
    </dgm:pt>
    <dgm:pt modelId="{CB1CD5A3-48E4-CC49-BA97-D705FA68058D}" type="pres">
      <dgm:prSet presAssocID="{CF06489F-EBA9-7D44-A83D-478C2E2C02E4}" presName="pillars" presStyleCnt="0"/>
      <dgm:spPr/>
    </dgm:pt>
    <dgm:pt modelId="{DC877D63-E45C-0141-AE49-F10EF2465ABC}" type="pres">
      <dgm:prSet presAssocID="{CF06489F-EBA9-7D44-A83D-478C2E2C02E4}" presName="pillar1" presStyleLbl="node1" presStyleIdx="0" presStyleCnt="3">
        <dgm:presLayoutVars>
          <dgm:bulletEnabled val="1"/>
        </dgm:presLayoutVars>
      </dgm:prSet>
      <dgm:spPr/>
      <dgm:t>
        <a:bodyPr/>
        <a:lstStyle/>
        <a:p>
          <a:endParaRPr lang="en-US"/>
        </a:p>
      </dgm:t>
    </dgm:pt>
    <dgm:pt modelId="{D81F9364-4742-3447-81E7-8C61214E1D47}" type="pres">
      <dgm:prSet presAssocID="{679F5262-70C5-5C4F-83EB-B34CFF124C8E}" presName="pillarX" presStyleLbl="node1" presStyleIdx="1" presStyleCnt="3">
        <dgm:presLayoutVars>
          <dgm:bulletEnabled val="1"/>
        </dgm:presLayoutVars>
      </dgm:prSet>
      <dgm:spPr/>
      <dgm:t>
        <a:bodyPr/>
        <a:lstStyle/>
        <a:p>
          <a:endParaRPr lang="en-US"/>
        </a:p>
      </dgm:t>
    </dgm:pt>
    <dgm:pt modelId="{2BA049F0-5D93-AF40-88A4-CC06BA0C1264}" type="pres">
      <dgm:prSet presAssocID="{707D9B50-510C-9649-AC8E-F14E1ABA4312}" presName="pillarX" presStyleLbl="node1" presStyleIdx="2" presStyleCnt="3">
        <dgm:presLayoutVars>
          <dgm:bulletEnabled val="1"/>
        </dgm:presLayoutVars>
      </dgm:prSet>
      <dgm:spPr/>
      <dgm:t>
        <a:bodyPr/>
        <a:lstStyle/>
        <a:p>
          <a:endParaRPr lang="en-US"/>
        </a:p>
      </dgm:t>
    </dgm:pt>
    <dgm:pt modelId="{6EC945C1-4923-0449-A8EE-9CE3855E879D}" type="pres">
      <dgm:prSet presAssocID="{CF06489F-EBA9-7D44-A83D-478C2E2C02E4}" presName="base" presStyleLbl="dkBgShp" presStyleIdx="1" presStyleCnt="2"/>
      <dgm:spPr/>
    </dgm:pt>
  </dgm:ptLst>
  <dgm:cxnLst>
    <dgm:cxn modelId="{D21F0EDD-469A-4A4F-95D5-EC59810DB241}" type="presOf" srcId="{D2F5B9BC-D881-AB46-85FD-1D745406A7A7}" destId="{DC877D63-E45C-0141-AE49-F10EF2465ABC}" srcOrd="0" destOrd="0" presId="urn:microsoft.com/office/officeart/2005/8/layout/hList3"/>
    <dgm:cxn modelId="{FE4AB57C-AABB-3C40-989A-5CA038453571}" srcId="{CF06489F-EBA9-7D44-A83D-478C2E2C02E4}" destId="{679F5262-70C5-5C4F-83EB-B34CFF124C8E}" srcOrd="1" destOrd="0" parTransId="{4AFA0517-8E4B-0E42-899C-571E98D1B22A}" sibTransId="{D6FCC0A3-4DD9-A74F-81CA-982674D44B57}"/>
    <dgm:cxn modelId="{8A9A5053-D372-1749-97FE-EB09A47E8FB4}" srcId="{4B27FC4A-F708-8648-B0DF-E0D2AA31E6D8}" destId="{CF06489F-EBA9-7D44-A83D-478C2E2C02E4}" srcOrd="0" destOrd="0" parTransId="{F6A40411-34B0-BB4F-9FA1-2D65961B1818}" sibTransId="{F352AA15-7697-DA4C-B2C0-42280426F1E4}"/>
    <dgm:cxn modelId="{C44CEA76-027A-9F45-B7DD-ECAD11A12B00}" srcId="{CF06489F-EBA9-7D44-A83D-478C2E2C02E4}" destId="{D2F5B9BC-D881-AB46-85FD-1D745406A7A7}" srcOrd="0" destOrd="0" parTransId="{159389B2-C13F-2C4D-AADE-5E302D5EFA10}" sibTransId="{56B62179-C527-884C-8627-D3CC73B5B503}"/>
    <dgm:cxn modelId="{E1EF1029-0E3C-2A45-9DCE-295D2BA2E9DD}" srcId="{CF06489F-EBA9-7D44-A83D-478C2E2C02E4}" destId="{707D9B50-510C-9649-AC8E-F14E1ABA4312}" srcOrd="2" destOrd="0" parTransId="{F9C37E3E-94CD-5D48-BFDF-26E5FE8AC4AE}" sibTransId="{7C44108C-CCD1-4749-A671-573DCD972531}"/>
    <dgm:cxn modelId="{C86E300B-B3F8-FC4A-B325-C3163EBC0E04}" type="presOf" srcId="{CF06489F-EBA9-7D44-A83D-478C2E2C02E4}" destId="{0125BCEB-45F7-3248-8632-86E47F81993E}" srcOrd="0" destOrd="0" presId="urn:microsoft.com/office/officeart/2005/8/layout/hList3"/>
    <dgm:cxn modelId="{79AED582-4A5F-354E-97A7-84E6FBF48663}" type="presOf" srcId="{4B27FC4A-F708-8648-B0DF-E0D2AA31E6D8}" destId="{40E070C2-393D-D64F-84F4-B0E1F2821E8B}" srcOrd="0" destOrd="0" presId="urn:microsoft.com/office/officeart/2005/8/layout/hList3"/>
    <dgm:cxn modelId="{E07C33C4-80E9-7D4B-9221-70F1FEB4E860}" type="presOf" srcId="{679F5262-70C5-5C4F-83EB-B34CFF124C8E}" destId="{D81F9364-4742-3447-81E7-8C61214E1D47}" srcOrd="0" destOrd="0" presId="urn:microsoft.com/office/officeart/2005/8/layout/hList3"/>
    <dgm:cxn modelId="{6307F628-EB2A-8C48-ABAD-F16F2795CE41}" type="presOf" srcId="{707D9B50-510C-9649-AC8E-F14E1ABA4312}" destId="{2BA049F0-5D93-AF40-88A4-CC06BA0C1264}" srcOrd="0" destOrd="0" presId="urn:microsoft.com/office/officeart/2005/8/layout/hList3"/>
    <dgm:cxn modelId="{1D490DF7-C713-2D4F-8444-2C4F884E598D}" type="presParOf" srcId="{40E070C2-393D-D64F-84F4-B0E1F2821E8B}" destId="{0125BCEB-45F7-3248-8632-86E47F81993E}" srcOrd="0" destOrd="0" presId="urn:microsoft.com/office/officeart/2005/8/layout/hList3"/>
    <dgm:cxn modelId="{DE8E6F31-81E4-0F47-A583-4D791DFD38FF}" type="presParOf" srcId="{40E070C2-393D-D64F-84F4-B0E1F2821E8B}" destId="{CB1CD5A3-48E4-CC49-BA97-D705FA68058D}" srcOrd="1" destOrd="0" presId="urn:microsoft.com/office/officeart/2005/8/layout/hList3"/>
    <dgm:cxn modelId="{96EDDE67-E181-354E-86AA-83B29918352B}" type="presParOf" srcId="{CB1CD5A3-48E4-CC49-BA97-D705FA68058D}" destId="{DC877D63-E45C-0141-AE49-F10EF2465ABC}" srcOrd="0" destOrd="0" presId="urn:microsoft.com/office/officeart/2005/8/layout/hList3"/>
    <dgm:cxn modelId="{7CDF8E0A-1B55-1A40-B024-93FF1A86C617}" type="presParOf" srcId="{CB1CD5A3-48E4-CC49-BA97-D705FA68058D}" destId="{D81F9364-4742-3447-81E7-8C61214E1D47}" srcOrd="1" destOrd="0" presId="urn:microsoft.com/office/officeart/2005/8/layout/hList3"/>
    <dgm:cxn modelId="{08FE1F2B-313C-BC44-832D-9B6C1D373F78}" type="presParOf" srcId="{CB1CD5A3-48E4-CC49-BA97-D705FA68058D}" destId="{2BA049F0-5D93-AF40-88A4-CC06BA0C1264}" srcOrd="2" destOrd="0" presId="urn:microsoft.com/office/officeart/2005/8/layout/hList3"/>
    <dgm:cxn modelId="{3DC203F4-9322-4545-AF31-45BBE3F94476}" type="presParOf" srcId="{40E070C2-393D-D64F-84F4-B0E1F2821E8B}" destId="{6EC945C1-4923-0449-A8EE-9CE3855E879D}" srcOrd="2" destOrd="0" presId="urn:microsoft.com/office/officeart/2005/8/layout/hList3"/>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7FC4A-F708-8648-B0DF-E0D2AA31E6D8}" type="doc">
      <dgm:prSet loTypeId="urn:microsoft.com/office/officeart/2005/8/layout/hList3" loCatId="list" qsTypeId="urn:microsoft.com/office/officeart/2005/8/quickstyle/simple4" qsCatId="simple" csTypeId="urn:microsoft.com/office/officeart/2005/8/colors/accent1_2#2" csCatId="accent1" phldr="1"/>
      <dgm:spPr/>
      <dgm:t>
        <a:bodyPr/>
        <a:lstStyle/>
        <a:p>
          <a:endParaRPr lang="en-US"/>
        </a:p>
      </dgm:t>
    </dgm:pt>
    <dgm:pt modelId="{CF06489F-EBA9-7D44-A83D-478C2E2C02E4}">
      <dgm:prSet phldrT="[Text]"/>
      <dgm:spPr/>
      <dgm:t>
        <a:bodyPr/>
        <a:lstStyle/>
        <a:p>
          <a:r>
            <a:rPr lang="en-US" dirty="0" smtClean="0"/>
            <a:t>Resident = Teacher</a:t>
          </a:r>
          <a:endParaRPr lang="en-US" dirty="0"/>
        </a:p>
      </dgm:t>
    </dgm:pt>
    <dgm:pt modelId="{F6A40411-34B0-BB4F-9FA1-2D65961B1818}" type="parTrans" cxnId="{8A9A5053-D372-1749-97FE-EB09A47E8FB4}">
      <dgm:prSet/>
      <dgm:spPr/>
      <dgm:t>
        <a:bodyPr/>
        <a:lstStyle/>
        <a:p>
          <a:endParaRPr lang="en-US"/>
        </a:p>
      </dgm:t>
    </dgm:pt>
    <dgm:pt modelId="{F352AA15-7697-DA4C-B2C0-42280426F1E4}" type="sibTrans" cxnId="{8A9A5053-D372-1749-97FE-EB09A47E8FB4}">
      <dgm:prSet/>
      <dgm:spPr/>
      <dgm:t>
        <a:bodyPr/>
        <a:lstStyle/>
        <a:p>
          <a:endParaRPr lang="en-US"/>
        </a:p>
      </dgm:t>
    </dgm:pt>
    <dgm:pt modelId="{D2F5B9BC-D881-AB46-85FD-1D745406A7A7}">
      <dgm:prSet phldrT="[Text]"/>
      <dgm:spPr/>
      <dgm:t>
        <a:bodyPr/>
        <a:lstStyle/>
        <a:p>
          <a:r>
            <a:rPr lang="en-US" dirty="0" smtClean="0"/>
            <a:t>#1 – Trainees &amp; Colleagues</a:t>
          </a:r>
          <a:endParaRPr lang="en-US" dirty="0"/>
        </a:p>
      </dgm:t>
    </dgm:pt>
    <dgm:pt modelId="{159389B2-C13F-2C4D-AADE-5E302D5EFA10}" type="parTrans" cxnId="{C44CEA76-027A-9F45-B7DD-ECAD11A12B00}">
      <dgm:prSet/>
      <dgm:spPr/>
      <dgm:t>
        <a:bodyPr/>
        <a:lstStyle/>
        <a:p>
          <a:endParaRPr lang="en-US"/>
        </a:p>
      </dgm:t>
    </dgm:pt>
    <dgm:pt modelId="{56B62179-C527-884C-8627-D3CC73B5B503}" type="sibTrans" cxnId="{C44CEA76-027A-9F45-B7DD-ECAD11A12B00}">
      <dgm:prSet/>
      <dgm:spPr/>
      <dgm:t>
        <a:bodyPr/>
        <a:lstStyle/>
        <a:p>
          <a:endParaRPr lang="en-US"/>
        </a:p>
      </dgm:t>
    </dgm:pt>
    <dgm:pt modelId="{679F5262-70C5-5C4F-83EB-B34CFF124C8E}">
      <dgm:prSet phldrT="[Text]"/>
      <dgm:spPr/>
      <dgm:t>
        <a:bodyPr/>
        <a:lstStyle/>
        <a:p>
          <a:r>
            <a:rPr lang="en-US" dirty="0" smtClean="0"/>
            <a:t>#2 – Patients &amp; Families</a:t>
          </a:r>
          <a:endParaRPr lang="en-US" dirty="0"/>
        </a:p>
      </dgm:t>
    </dgm:pt>
    <dgm:pt modelId="{4AFA0517-8E4B-0E42-899C-571E98D1B22A}" type="parTrans" cxnId="{FE4AB57C-AABB-3C40-989A-5CA038453571}">
      <dgm:prSet/>
      <dgm:spPr/>
      <dgm:t>
        <a:bodyPr/>
        <a:lstStyle/>
        <a:p>
          <a:endParaRPr lang="en-US"/>
        </a:p>
      </dgm:t>
    </dgm:pt>
    <dgm:pt modelId="{D6FCC0A3-4DD9-A74F-81CA-982674D44B57}" type="sibTrans" cxnId="{FE4AB57C-AABB-3C40-989A-5CA038453571}">
      <dgm:prSet/>
      <dgm:spPr/>
      <dgm:t>
        <a:bodyPr/>
        <a:lstStyle/>
        <a:p>
          <a:endParaRPr lang="en-US"/>
        </a:p>
      </dgm:t>
    </dgm:pt>
    <dgm:pt modelId="{707D9B50-510C-9649-AC8E-F14E1ABA4312}">
      <dgm:prSet phldrT="[Text]"/>
      <dgm:spPr/>
      <dgm:t>
        <a:bodyPr/>
        <a:lstStyle/>
        <a:p>
          <a:r>
            <a:rPr lang="en-US" dirty="0" smtClean="0"/>
            <a:t>#3 - Community at Large</a:t>
          </a:r>
          <a:endParaRPr lang="en-US" dirty="0"/>
        </a:p>
      </dgm:t>
    </dgm:pt>
    <dgm:pt modelId="{F9C37E3E-94CD-5D48-BFDF-26E5FE8AC4AE}" type="parTrans" cxnId="{E1EF1029-0E3C-2A45-9DCE-295D2BA2E9DD}">
      <dgm:prSet/>
      <dgm:spPr/>
      <dgm:t>
        <a:bodyPr/>
        <a:lstStyle/>
        <a:p>
          <a:endParaRPr lang="en-US"/>
        </a:p>
      </dgm:t>
    </dgm:pt>
    <dgm:pt modelId="{7C44108C-CCD1-4749-A671-573DCD972531}" type="sibTrans" cxnId="{E1EF1029-0E3C-2A45-9DCE-295D2BA2E9DD}">
      <dgm:prSet/>
      <dgm:spPr/>
      <dgm:t>
        <a:bodyPr/>
        <a:lstStyle/>
        <a:p>
          <a:endParaRPr lang="en-US"/>
        </a:p>
      </dgm:t>
    </dgm:pt>
    <dgm:pt modelId="{40E070C2-393D-D64F-84F4-B0E1F2821E8B}" type="pres">
      <dgm:prSet presAssocID="{4B27FC4A-F708-8648-B0DF-E0D2AA31E6D8}" presName="composite" presStyleCnt="0">
        <dgm:presLayoutVars>
          <dgm:chMax val="1"/>
          <dgm:dir/>
          <dgm:resizeHandles val="exact"/>
        </dgm:presLayoutVars>
      </dgm:prSet>
      <dgm:spPr/>
      <dgm:t>
        <a:bodyPr/>
        <a:lstStyle/>
        <a:p>
          <a:endParaRPr lang="en-US"/>
        </a:p>
      </dgm:t>
    </dgm:pt>
    <dgm:pt modelId="{0125BCEB-45F7-3248-8632-86E47F81993E}" type="pres">
      <dgm:prSet presAssocID="{CF06489F-EBA9-7D44-A83D-478C2E2C02E4}" presName="roof" presStyleLbl="dkBgShp" presStyleIdx="0" presStyleCnt="2"/>
      <dgm:spPr/>
      <dgm:t>
        <a:bodyPr/>
        <a:lstStyle/>
        <a:p>
          <a:endParaRPr lang="en-US"/>
        </a:p>
      </dgm:t>
    </dgm:pt>
    <dgm:pt modelId="{CB1CD5A3-48E4-CC49-BA97-D705FA68058D}" type="pres">
      <dgm:prSet presAssocID="{CF06489F-EBA9-7D44-A83D-478C2E2C02E4}" presName="pillars" presStyleCnt="0"/>
      <dgm:spPr/>
    </dgm:pt>
    <dgm:pt modelId="{DC877D63-E45C-0141-AE49-F10EF2465ABC}" type="pres">
      <dgm:prSet presAssocID="{CF06489F-EBA9-7D44-A83D-478C2E2C02E4}" presName="pillar1" presStyleLbl="node1" presStyleIdx="0" presStyleCnt="3">
        <dgm:presLayoutVars>
          <dgm:bulletEnabled val="1"/>
        </dgm:presLayoutVars>
      </dgm:prSet>
      <dgm:spPr/>
      <dgm:t>
        <a:bodyPr/>
        <a:lstStyle/>
        <a:p>
          <a:endParaRPr lang="en-US"/>
        </a:p>
      </dgm:t>
    </dgm:pt>
    <dgm:pt modelId="{D81F9364-4742-3447-81E7-8C61214E1D47}" type="pres">
      <dgm:prSet presAssocID="{679F5262-70C5-5C4F-83EB-B34CFF124C8E}" presName="pillarX" presStyleLbl="node1" presStyleIdx="1" presStyleCnt="3">
        <dgm:presLayoutVars>
          <dgm:bulletEnabled val="1"/>
        </dgm:presLayoutVars>
      </dgm:prSet>
      <dgm:spPr/>
      <dgm:t>
        <a:bodyPr/>
        <a:lstStyle/>
        <a:p>
          <a:endParaRPr lang="en-US"/>
        </a:p>
      </dgm:t>
    </dgm:pt>
    <dgm:pt modelId="{2BA049F0-5D93-AF40-88A4-CC06BA0C1264}" type="pres">
      <dgm:prSet presAssocID="{707D9B50-510C-9649-AC8E-F14E1ABA4312}" presName="pillarX" presStyleLbl="node1" presStyleIdx="2" presStyleCnt="3">
        <dgm:presLayoutVars>
          <dgm:bulletEnabled val="1"/>
        </dgm:presLayoutVars>
      </dgm:prSet>
      <dgm:spPr/>
      <dgm:t>
        <a:bodyPr/>
        <a:lstStyle/>
        <a:p>
          <a:endParaRPr lang="en-US"/>
        </a:p>
      </dgm:t>
    </dgm:pt>
    <dgm:pt modelId="{6EC945C1-4923-0449-A8EE-9CE3855E879D}" type="pres">
      <dgm:prSet presAssocID="{CF06489F-EBA9-7D44-A83D-478C2E2C02E4}" presName="base" presStyleLbl="dkBgShp" presStyleIdx="1" presStyleCnt="2"/>
      <dgm:spPr/>
    </dgm:pt>
  </dgm:ptLst>
  <dgm:cxnLst>
    <dgm:cxn modelId="{FE4AB57C-AABB-3C40-989A-5CA038453571}" srcId="{CF06489F-EBA9-7D44-A83D-478C2E2C02E4}" destId="{679F5262-70C5-5C4F-83EB-B34CFF124C8E}" srcOrd="1" destOrd="0" parTransId="{4AFA0517-8E4B-0E42-899C-571E98D1B22A}" sibTransId="{D6FCC0A3-4DD9-A74F-81CA-982674D44B57}"/>
    <dgm:cxn modelId="{8A9A5053-D372-1749-97FE-EB09A47E8FB4}" srcId="{4B27FC4A-F708-8648-B0DF-E0D2AA31E6D8}" destId="{CF06489F-EBA9-7D44-A83D-478C2E2C02E4}" srcOrd="0" destOrd="0" parTransId="{F6A40411-34B0-BB4F-9FA1-2D65961B1818}" sibTransId="{F352AA15-7697-DA4C-B2C0-42280426F1E4}"/>
    <dgm:cxn modelId="{1CB37479-9F2C-8C48-86C3-9A770B248164}" type="presOf" srcId="{707D9B50-510C-9649-AC8E-F14E1ABA4312}" destId="{2BA049F0-5D93-AF40-88A4-CC06BA0C1264}" srcOrd="0" destOrd="0" presId="urn:microsoft.com/office/officeart/2005/8/layout/hList3"/>
    <dgm:cxn modelId="{C44CEA76-027A-9F45-B7DD-ECAD11A12B00}" srcId="{CF06489F-EBA9-7D44-A83D-478C2E2C02E4}" destId="{D2F5B9BC-D881-AB46-85FD-1D745406A7A7}" srcOrd="0" destOrd="0" parTransId="{159389B2-C13F-2C4D-AADE-5E302D5EFA10}" sibTransId="{56B62179-C527-884C-8627-D3CC73B5B503}"/>
    <dgm:cxn modelId="{3A1F00BF-9A7E-8D4E-94C9-9DDB1FC24897}" type="presOf" srcId="{D2F5B9BC-D881-AB46-85FD-1D745406A7A7}" destId="{DC877D63-E45C-0141-AE49-F10EF2465ABC}" srcOrd="0" destOrd="0" presId="urn:microsoft.com/office/officeart/2005/8/layout/hList3"/>
    <dgm:cxn modelId="{E1EF1029-0E3C-2A45-9DCE-295D2BA2E9DD}" srcId="{CF06489F-EBA9-7D44-A83D-478C2E2C02E4}" destId="{707D9B50-510C-9649-AC8E-F14E1ABA4312}" srcOrd="2" destOrd="0" parTransId="{F9C37E3E-94CD-5D48-BFDF-26E5FE8AC4AE}" sibTransId="{7C44108C-CCD1-4749-A671-573DCD972531}"/>
    <dgm:cxn modelId="{5C0C7E66-F861-FE4F-B3B3-4AD4E740C3ED}" type="presOf" srcId="{4B27FC4A-F708-8648-B0DF-E0D2AA31E6D8}" destId="{40E070C2-393D-D64F-84F4-B0E1F2821E8B}" srcOrd="0" destOrd="0" presId="urn:microsoft.com/office/officeart/2005/8/layout/hList3"/>
    <dgm:cxn modelId="{E4DDFC6D-F13B-7A4B-9F48-BA0443CAFE2C}" type="presOf" srcId="{CF06489F-EBA9-7D44-A83D-478C2E2C02E4}" destId="{0125BCEB-45F7-3248-8632-86E47F81993E}" srcOrd="0" destOrd="0" presId="urn:microsoft.com/office/officeart/2005/8/layout/hList3"/>
    <dgm:cxn modelId="{98576EA4-6CBF-7545-B451-5443B676AADC}" type="presOf" srcId="{679F5262-70C5-5C4F-83EB-B34CFF124C8E}" destId="{D81F9364-4742-3447-81E7-8C61214E1D47}" srcOrd="0" destOrd="0" presId="urn:microsoft.com/office/officeart/2005/8/layout/hList3"/>
    <dgm:cxn modelId="{96D5A30E-694E-E046-814D-5D61BD214762}" type="presParOf" srcId="{40E070C2-393D-D64F-84F4-B0E1F2821E8B}" destId="{0125BCEB-45F7-3248-8632-86E47F81993E}" srcOrd="0" destOrd="0" presId="urn:microsoft.com/office/officeart/2005/8/layout/hList3"/>
    <dgm:cxn modelId="{0DE320E7-260D-CF42-AAB6-636687DEA74F}" type="presParOf" srcId="{40E070C2-393D-D64F-84F4-B0E1F2821E8B}" destId="{CB1CD5A3-48E4-CC49-BA97-D705FA68058D}" srcOrd="1" destOrd="0" presId="urn:microsoft.com/office/officeart/2005/8/layout/hList3"/>
    <dgm:cxn modelId="{1CD84A6D-3B20-2D4B-820C-480B1D69A550}" type="presParOf" srcId="{CB1CD5A3-48E4-CC49-BA97-D705FA68058D}" destId="{DC877D63-E45C-0141-AE49-F10EF2465ABC}" srcOrd="0" destOrd="0" presId="urn:microsoft.com/office/officeart/2005/8/layout/hList3"/>
    <dgm:cxn modelId="{77DB92CF-DDD5-FA49-B77E-3DF45A972670}" type="presParOf" srcId="{CB1CD5A3-48E4-CC49-BA97-D705FA68058D}" destId="{D81F9364-4742-3447-81E7-8C61214E1D47}" srcOrd="1" destOrd="0" presId="urn:microsoft.com/office/officeart/2005/8/layout/hList3"/>
    <dgm:cxn modelId="{D454A2B1-34F2-A44C-9FCE-1394F4A93915}" type="presParOf" srcId="{CB1CD5A3-48E4-CC49-BA97-D705FA68058D}" destId="{2BA049F0-5D93-AF40-88A4-CC06BA0C1264}" srcOrd="2" destOrd="0" presId="urn:microsoft.com/office/officeart/2005/8/layout/hList3"/>
    <dgm:cxn modelId="{89E1D534-E550-B547-A052-7C6E3E072136}" type="presParOf" srcId="{40E070C2-393D-D64F-84F4-B0E1F2821E8B}" destId="{6EC945C1-4923-0449-A8EE-9CE3855E879D}" srcOrd="2" destOrd="0" presId="urn:microsoft.com/office/officeart/2005/8/layout/hList3"/>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27FC4A-F708-8648-B0DF-E0D2AA31E6D8}" type="doc">
      <dgm:prSet loTypeId="urn:microsoft.com/office/officeart/2005/8/layout/hList3" loCatId="list" qsTypeId="urn:microsoft.com/office/officeart/2005/8/quickstyle/simple4" qsCatId="simple" csTypeId="urn:microsoft.com/office/officeart/2005/8/colors/accent1_2#3" csCatId="accent1" phldr="1"/>
      <dgm:spPr/>
      <dgm:t>
        <a:bodyPr/>
        <a:lstStyle/>
        <a:p>
          <a:endParaRPr lang="en-US"/>
        </a:p>
      </dgm:t>
    </dgm:pt>
    <dgm:pt modelId="{CF06489F-EBA9-7D44-A83D-478C2E2C02E4}">
      <dgm:prSet phldrT="[Text]"/>
      <dgm:spPr/>
      <dgm:t>
        <a:bodyPr/>
        <a:lstStyle/>
        <a:p>
          <a:r>
            <a:rPr lang="en-US" dirty="0" smtClean="0"/>
            <a:t>Resident = Teacher</a:t>
          </a:r>
          <a:endParaRPr lang="en-US" dirty="0"/>
        </a:p>
      </dgm:t>
    </dgm:pt>
    <dgm:pt modelId="{F6A40411-34B0-BB4F-9FA1-2D65961B1818}" type="parTrans" cxnId="{8A9A5053-D372-1749-97FE-EB09A47E8FB4}">
      <dgm:prSet/>
      <dgm:spPr/>
      <dgm:t>
        <a:bodyPr/>
        <a:lstStyle/>
        <a:p>
          <a:endParaRPr lang="en-US"/>
        </a:p>
      </dgm:t>
    </dgm:pt>
    <dgm:pt modelId="{F352AA15-7697-DA4C-B2C0-42280426F1E4}" type="sibTrans" cxnId="{8A9A5053-D372-1749-97FE-EB09A47E8FB4}">
      <dgm:prSet/>
      <dgm:spPr/>
      <dgm:t>
        <a:bodyPr/>
        <a:lstStyle/>
        <a:p>
          <a:endParaRPr lang="en-US"/>
        </a:p>
      </dgm:t>
    </dgm:pt>
    <dgm:pt modelId="{D2F5B9BC-D881-AB46-85FD-1D745406A7A7}">
      <dgm:prSet phldrT="[Text]"/>
      <dgm:spPr/>
      <dgm:t>
        <a:bodyPr/>
        <a:lstStyle/>
        <a:p>
          <a:r>
            <a:rPr lang="en-US" dirty="0" smtClean="0"/>
            <a:t>#1 – Trainees &amp; Colleagues</a:t>
          </a:r>
          <a:endParaRPr lang="en-US" dirty="0"/>
        </a:p>
      </dgm:t>
    </dgm:pt>
    <dgm:pt modelId="{159389B2-C13F-2C4D-AADE-5E302D5EFA10}" type="parTrans" cxnId="{C44CEA76-027A-9F45-B7DD-ECAD11A12B00}">
      <dgm:prSet/>
      <dgm:spPr/>
      <dgm:t>
        <a:bodyPr/>
        <a:lstStyle/>
        <a:p>
          <a:endParaRPr lang="en-US"/>
        </a:p>
      </dgm:t>
    </dgm:pt>
    <dgm:pt modelId="{56B62179-C527-884C-8627-D3CC73B5B503}" type="sibTrans" cxnId="{C44CEA76-027A-9F45-B7DD-ECAD11A12B00}">
      <dgm:prSet/>
      <dgm:spPr/>
      <dgm:t>
        <a:bodyPr/>
        <a:lstStyle/>
        <a:p>
          <a:endParaRPr lang="en-US"/>
        </a:p>
      </dgm:t>
    </dgm:pt>
    <dgm:pt modelId="{679F5262-70C5-5C4F-83EB-B34CFF124C8E}">
      <dgm:prSet phldrT="[Text]"/>
      <dgm:spPr/>
      <dgm:t>
        <a:bodyPr/>
        <a:lstStyle/>
        <a:p>
          <a:r>
            <a:rPr lang="en-US" dirty="0" smtClean="0"/>
            <a:t>#2 – Patients &amp; Families</a:t>
          </a:r>
          <a:endParaRPr lang="en-US" dirty="0"/>
        </a:p>
      </dgm:t>
    </dgm:pt>
    <dgm:pt modelId="{4AFA0517-8E4B-0E42-899C-571E98D1B22A}" type="parTrans" cxnId="{FE4AB57C-AABB-3C40-989A-5CA038453571}">
      <dgm:prSet/>
      <dgm:spPr/>
      <dgm:t>
        <a:bodyPr/>
        <a:lstStyle/>
        <a:p>
          <a:endParaRPr lang="en-US"/>
        </a:p>
      </dgm:t>
    </dgm:pt>
    <dgm:pt modelId="{D6FCC0A3-4DD9-A74F-81CA-982674D44B57}" type="sibTrans" cxnId="{FE4AB57C-AABB-3C40-989A-5CA038453571}">
      <dgm:prSet/>
      <dgm:spPr/>
      <dgm:t>
        <a:bodyPr/>
        <a:lstStyle/>
        <a:p>
          <a:endParaRPr lang="en-US"/>
        </a:p>
      </dgm:t>
    </dgm:pt>
    <dgm:pt modelId="{707D9B50-510C-9649-AC8E-F14E1ABA4312}">
      <dgm:prSet phldrT="[Text]"/>
      <dgm:spPr/>
      <dgm:t>
        <a:bodyPr/>
        <a:lstStyle/>
        <a:p>
          <a:r>
            <a:rPr lang="en-US" dirty="0" smtClean="0"/>
            <a:t>#3 - Community at Large</a:t>
          </a:r>
          <a:endParaRPr lang="en-US" dirty="0"/>
        </a:p>
      </dgm:t>
    </dgm:pt>
    <dgm:pt modelId="{F9C37E3E-94CD-5D48-BFDF-26E5FE8AC4AE}" type="parTrans" cxnId="{E1EF1029-0E3C-2A45-9DCE-295D2BA2E9DD}">
      <dgm:prSet/>
      <dgm:spPr/>
      <dgm:t>
        <a:bodyPr/>
        <a:lstStyle/>
        <a:p>
          <a:endParaRPr lang="en-US"/>
        </a:p>
      </dgm:t>
    </dgm:pt>
    <dgm:pt modelId="{7C44108C-CCD1-4749-A671-573DCD972531}" type="sibTrans" cxnId="{E1EF1029-0E3C-2A45-9DCE-295D2BA2E9DD}">
      <dgm:prSet/>
      <dgm:spPr/>
      <dgm:t>
        <a:bodyPr/>
        <a:lstStyle/>
        <a:p>
          <a:endParaRPr lang="en-US"/>
        </a:p>
      </dgm:t>
    </dgm:pt>
    <dgm:pt modelId="{40E070C2-393D-D64F-84F4-B0E1F2821E8B}" type="pres">
      <dgm:prSet presAssocID="{4B27FC4A-F708-8648-B0DF-E0D2AA31E6D8}" presName="composite" presStyleCnt="0">
        <dgm:presLayoutVars>
          <dgm:chMax val="1"/>
          <dgm:dir/>
          <dgm:resizeHandles val="exact"/>
        </dgm:presLayoutVars>
      </dgm:prSet>
      <dgm:spPr/>
      <dgm:t>
        <a:bodyPr/>
        <a:lstStyle/>
        <a:p>
          <a:endParaRPr lang="en-US"/>
        </a:p>
      </dgm:t>
    </dgm:pt>
    <dgm:pt modelId="{0125BCEB-45F7-3248-8632-86E47F81993E}" type="pres">
      <dgm:prSet presAssocID="{CF06489F-EBA9-7D44-A83D-478C2E2C02E4}" presName="roof" presStyleLbl="dkBgShp" presStyleIdx="0" presStyleCnt="2"/>
      <dgm:spPr/>
      <dgm:t>
        <a:bodyPr/>
        <a:lstStyle/>
        <a:p>
          <a:endParaRPr lang="en-US"/>
        </a:p>
      </dgm:t>
    </dgm:pt>
    <dgm:pt modelId="{CB1CD5A3-48E4-CC49-BA97-D705FA68058D}" type="pres">
      <dgm:prSet presAssocID="{CF06489F-EBA9-7D44-A83D-478C2E2C02E4}" presName="pillars" presStyleCnt="0"/>
      <dgm:spPr/>
    </dgm:pt>
    <dgm:pt modelId="{DC877D63-E45C-0141-AE49-F10EF2465ABC}" type="pres">
      <dgm:prSet presAssocID="{CF06489F-EBA9-7D44-A83D-478C2E2C02E4}" presName="pillar1" presStyleLbl="node1" presStyleIdx="0" presStyleCnt="3">
        <dgm:presLayoutVars>
          <dgm:bulletEnabled val="1"/>
        </dgm:presLayoutVars>
      </dgm:prSet>
      <dgm:spPr/>
      <dgm:t>
        <a:bodyPr/>
        <a:lstStyle/>
        <a:p>
          <a:endParaRPr lang="en-US"/>
        </a:p>
      </dgm:t>
    </dgm:pt>
    <dgm:pt modelId="{D81F9364-4742-3447-81E7-8C61214E1D47}" type="pres">
      <dgm:prSet presAssocID="{679F5262-70C5-5C4F-83EB-B34CFF124C8E}" presName="pillarX" presStyleLbl="node1" presStyleIdx="1" presStyleCnt="3">
        <dgm:presLayoutVars>
          <dgm:bulletEnabled val="1"/>
        </dgm:presLayoutVars>
      </dgm:prSet>
      <dgm:spPr/>
      <dgm:t>
        <a:bodyPr/>
        <a:lstStyle/>
        <a:p>
          <a:endParaRPr lang="en-US"/>
        </a:p>
      </dgm:t>
    </dgm:pt>
    <dgm:pt modelId="{2BA049F0-5D93-AF40-88A4-CC06BA0C1264}" type="pres">
      <dgm:prSet presAssocID="{707D9B50-510C-9649-AC8E-F14E1ABA4312}" presName="pillarX" presStyleLbl="node1" presStyleIdx="2" presStyleCnt="3">
        <dgm:presLayoutVars>
          <dgm:bulletEnabled val="1"/>
        </dgm:presLayoutVars>
      </dgm:prSet>
      <dgm:spPr/>
      <dgm:t>
        <a:bodyPr/>
        <a:lstStyle/>
        <a:p>
          <a:endParaRPr lang="en-US"/>
        </a:p>
      </dgm:t>
    </dgm:pt>
    <dgm:pt modelId="{6EC945C1-4923-0449-A8EE-9CE3855E879D}" type="pres">
      <dgm:prSet presAssocID="{CF06489F-EBA9-7D44-A83D-478C2E2C02E4}" presName="base" presStyleLbl="dkBgShp" presStyleIdx="1" presStyleCnt="2"/>
      <dgm:spPr/>
    </dgm:pt>
  </dgm:ptLst>
  <dgm:cxnLst>
    <dgm:cxn modelId="{FE0EBCCD-0370-4C42-9502-D19DFCB16881}" type="presOf" srcId="{707D9B50-510C-9649-AC8E-F14E1ABA4312}" destId="{2BA049F0-5D93-AF40-88A4-CC06BA0C1264}" srcOrd="0" destOrd="0" presId="urn:microsoft.com/office/officeart/2005/8/layout/hList3"/>
    <dgm:cxn modelId="{FE4AB57C-AABB-3C40-989A-5CA038453571}" srcId="{CF06489F-EBA9-7D44-A83D-478C2E2C02E4}" destId="{679F5262-70C5-5C4F-83EB-B34CFF124C8E}" srcOrd="1" destOrd="0" parTransId="{4AFA0517-8E4B-0E42-899C-571E98D1B22A}" sibTransId="{D6FCC0A3-4DD9-A74F-81CA-982674D44B57}"/>
    <dgm:cxn modelId="{B97E3906-8F10-3C4C-A370-514F196EA2AC}" type="presOf" srcId="{CF06489F-EBA9-7D44-A83D-478C2E2C02E4}" destId="{0125BCEB-45F7-3248-8632-86E47F81993E}" srcOrd="0" destOrd="0" presId="urn:microsoft.com/office/officeart/2005/8/layout/hList3"/>
    <dgm:cxn modelId="{00117BDC-961D-7B48-99D4-01855414DC40}" type="presOf" srcId="{4B27FC4A-F708-8648-B0DF-E0D2AA31E6D8}" destId="{40E070C2-393D-D64F-84F4-B0E1F2821E8B}" srcOrd="0" destOrd="0" presId="urn:microsoft.com/office/officeart/2005/8/layout/hList3"/>
    <dgm:cxn modelId="{8A9A5053-D372-1749-97FE-EB09A47E8FB4}" srcId="{4B27FC4A-F708-8648-B0DF-E0D2AA31E6D8}" destId="{CF06489F-EBA9-7D44-A83D-478C2E2C02E4}" srcOrd="0" destOrd="0" parTransId="{F6A40411-34B0-BB4F-9FA1-2D65961B1818}" sibTransId="{F352AA15-7697-DA4C-B2C0-42280426F1E4}"/>
    <dgm:cxn modelId="{C44CEA76-027A-9F45-B7DD-ECAD11A12B00}" srcId="{CF06489F-EBA9-7D44-A83D-478C2E2C02E4}" destId="{D2F5B9BC-D881-AB46-85FD-1D745406A7A7}" srcOrd="0" destOrd="0" parTransId="{159389B2-C13F-2C4D-AADE-5E302D5EFA10}" sibTransId="{56B62179-C527-884C-8627-D3CC73B5B503}"/>
    <dgm:cxn modelId="{E1EF1029-0E3C-2A45-9DCE-295D2BA2E9DD}" srcId="{CF06489F-EBA9-7D44-A83D-478C2E2C02E4}" destId="{707D9B50-510C-9649-AC8E-F14E1ABA4312}" srcOrd="2" destOrd="0" parTransId="{F9C37E3E-94CD-5D48-BFDF-26E5FE8AC4AE}" sibTransId="{7C44108C-CCD1-4749-A671-573DCD972531}"/>
    <dgm:cxn modelId="{9AE311E4-DC9B-C542-A829-575FEE98F428}" type="presOf" srcId="{679F5262-70C5-5C4F-83EB-B34CFF124C8E}" destId="{D81F9364-4742-3447-81E7-8C61214E1D47}" srcOrd="0" destOrd="0" presId="urn:microsoft.com/office/officeart/2005/8/layout/hList3"/>
    <dgm:cxn modelId="{79EB1952-8972-B44D-9F35-A10D24C5FDA9}" type="presOf" srcId="{D2F5B9BC-D881-AB46-85FD-1D745406A7A7}" destId="{DC877D63-E45C-0141-AE49-F10EF2465ABC}" srcOrd="0" destOrd="0" presId="urn:microsoft.com/office/officeart/2005/8/layout/hList3"/>
    <dgm:cxn modelId="{8BBED9AE-7244-564D-84A6-F0CD7144CC86}" type="presParOf" srcId="{40E070C2-393D-D64F-84F4-B0E1F2821E8B}" destId="{0125BCEB-45F7-3248-8632-86E47F81993E}" srcOrd="0" destOrd="0" presId="urn:microsoft.com/office/officeart/2005/8/layout/hList3"/>
    <dgm:cxn modelId="{52F7E812-C6E1-A744-9322-21F116B48EC5}" type="presParOf" srcId="{40E070C2-393D-D64F-84F4-B0E1F2821E8B}" destId="{CB1CD5A3-48E4-CC49-BA97-D705FA68058D}" srcOrd="1" destOrd="0" presId="urn:microsoft.com/office/officeart/2005/8/layout/hList3"/>
    <dgm:cxn modelId="{CF82928B-5D2D-574C-9247-6D5BA45E4305}" type="presParOf" srcId="{CB1CD5A3-48E4-CC49-BA97-D705FA68058D}" destId="{DC877D63-E45C-0141-AE49-F10EF2465ABC}" srcOrd="0" destOrd="0" presId="urn:microsoft.com/office/officeart/2005/8/layout/hList3"/>
    <dgm:cxn modelId="{47E883D3-1681-534F-A3B7-B4C899E59FD4}" type="presParOf" srcId="{CB1CD5A3-48E4-CC49-BA97-D705FA68058D}" destId="{D81F9364-4742-3447-81E7-8C61214E1D47}" srcOrd="1" destOrd="0" presId="urn:microsoft.com/office/officeart/2005/8/layout/hList3"/>
    <dgm:cxn modelId="{40BA4572-B950-C14F-A8F8-7622CD262D06}" type="presParOf" srcId="{CB1CD5A3-48E4-CC49-BA97-D705FA68058D}" destId="{2BA049F0-5D93-AF40-88A4-CC06BA0C1264}" srcOrd="2" destOrd="0" presId="urn:microsoft.com/office/officeart/2005/8/layout/hList3"/>
    <dgm:cxn modelId="{15CD042A-37CD-9F4D-9425-4B3BA5547A03}" type="presParOf" srcId="{40E070C2-393D-D64F-84F4-B0E1F2821E8B}" destId="{6EC945C1-4923-0449-A8EE-9CE3855E879D}" srcOrd="2" destOrd="0" presId="urn:microsoft.com/office/officeart/2005/8/layout/hList3"/>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BCEB-45F7-3248-8632-86E47F81993E}">
      <dsp:nvSpPr>
        <dsp:cNvPr id="0" name=""/>
        <dsp:cNvSpPr/>
      </dsp:nvSpPr>
      <dsp:spPr>
        <a:xfrm>
          <a:off x="0" y="0"/>
          <a:ext cx="8229600" cy="1357788"/>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Resident = Teacher</a:t>
          </a:r>
          <a:endParaRPr lang="en-US" sz="5200" kern="1200" dirty="0"/>
        </a:p>
      </dsp:txBody>
      <dsp:txXfrm>
        <a:off x="0" y="0"/>
        <a:ext cx="8229600" cy="1357788"/>
      </dsp:txXfrm>
    </dsp:sp>
    <dsp:sp modelId="{DC877D63-E45C-0141-AE49-F10EF2465ABC}">
      <dsp:nvSpPr>
        <dsp:cNvPr id="0" name=""/>
        <dsp:cNvSpPr/>
      </dsp:nvSpPr>
      <dsp:spPr>
        <a:xfrm>
          <a:off x="4018" y="1357788"/>
          <a:ext cx="2740521" cy="285135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#1 – Trainees &amp; Colleagues</a:t>
          </a:r>
          <a:endParaRPr lang="en-US" sz="3400" kern="1200" dirty="0"/>
        </a:p>
      </dsp:txBody>
      <dsp:txXfrm>
        <a:off x="4018" y="1357788"/>
        <a:ext cx="2740521" cy="2851356"/>
      </dsp:txXfrm>
    </dsp:sp>
    <dsp:sp modelId="{D81F9364-4742-3447-81E7-8C61214E1D47}">
      <dsp:nvSpPr>
        <dsp:cNvPr id="0" name=""/>
        <dsp:cNvSpPr/>
      </dsp:nvSpPr>
      <dsp:spPr>
        <a:xfrm>
          <a:off x="2744539" y="1357788"/>
          <a:ext cx="2740521" cy="285135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#2 – Patients &amp; Families</a:t>
          </a:r>
          <a:endParaRPr lang="en-US" sz="3400" kern="1200" dirty="0"/>
        </a:p>
      </dsp:txBody>
      <dsp:txXfrm>
        <a:off x="2744539" y="1357788"/>
        <a:ext cx="2740521" cy="2851356"/>
      </dsp:txXfrm>
    </dsp:sp>
    <dsp:sp modelId="{2BA049F0-5D93-AF40-88A4-CC06BA0C1264}">
      <dsp:nvSpPr>
        <dsp:cNvPr id="0" name=""/>
        <dsp:cNvSpPr/>
      </dsp:nvSpPr>
      <dsp:spPr>
        <a:xfrm>
          <a:off x="5485060" y="1357788"/>
          <a:ext cx="2740521" cy="285135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#3 - Community at Large</a:t>
          </a:r>
          <a:endParaRPr lang="en-US" sz="3400" kern="1200" dirty="0"/>
        </a:p>
      </dsp:txBody>
      <dsp:txXfrm>
        <a:off x="5485060" y="1357788"/>
        <a:ext cx="2740521" cy="2851356"/>
      </dsp:txXfrm>
    </dsp:sp>
    <dsp:sp modelId="{6EC945C1-4923-0449-A8EE-9CE3855E879D}">
      <dsp:nvSpPr>
        <dsp:cNvPr id="0" name=""/>
        <dsp:cNvSpPr/>
      </dsp:nvSpPr>
      <dsp:spPr>
        <a:xfrm>
          <a:off x="0" y="4209144"/>
          <a:ext cx="8229600" cy="316817"/>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BCEB-45F7-3248-8632-86E47F81993E}">
      <dsp:nvSpPr>
        <dsp:cNvPr id="0" name=""/>
        <dsp:cNvSpPr/>
      </dsp:nvSpPr>
      <dsp:spPr>
        <a:xfrm>
          <a:off x="0" y="0"/>
          <a:ext cx="8229600" cy="1357788"/>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Resident = Teacher</a:t>
          </a:r>
          <a:endParaRPr lang="en-US" sz="5200" kern="1200" dirty="0"/>
        </a:p>
      </dsp:txBody>
      <dsp:txXfrm>
        <a:off x="0" y="0"/>
        <a:ext cx="8229600" cy="1357788"/>
      </dsp:txXfrm>
    </dsp:sp>
    <dsp:sp modelId="{DC877D63-E45C-0141-AE49-F10EF2465ABC}">
      <dsp:nvSpPr>
        <dsp:cNvPr id="0" name=""/>
        <dsp:cNvSpPr/>
      </dsp:nvSpPr>
      <dsp:spPr>
        <a:xfrm>
          <a:off x="4018" y="1357788"/>
          <a:ext cx="2740521" cy="285135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#1 – Trainees &amp; Colleagues</a:t>
          </a:r>
          <a:endParaRPr lang="en-US" sz="3400" kern="1200" dirty="0"/>
        </a:p>
      </dsp:txBody>
      <dsp:txXfrm>
        <a:off x="4018" y="1357788"/>
        <a:ext cx="2740521" cy="2851356"/>
      </dsp:txXfrm>
    </dsp:sp>
    <dsp:sp modelId="{D81F9364-4742-3447-81E7-8C61214E1D47}">
      <dsp:nvSpPr>
        <dsp:cNvPr id="0" name=""/>
        <dsp:cNvSpPr/>
      </dsp:nvSpPr>
      <dsp:spPr>
        <a:xfrm>
          <a:off x="2744539" y="1357788"/>
          <a:ext cx="2740521" cy="285135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#2 – Patients &amp; Families</a:t>
          </a:r>
          <a:endParaRPr lang="en-US" sz="3400" kern="1200" dirty="0"/>
        </a:p>
      </dsp:txBody>
      <dsp:txXfrm>
        <a:off x="2744539" y="1357788"/>
        <a:ext cx="2740521" cy="2851356"/>
      </dsp:txXfrm>
    </dsp:sp>
    <dsp:sp modelId="{2BA049F0-5D93-AF40-88A4-CC06BA0C1264}">
      <dsp:nvSpPr>
        <dsp:cNvPr id="0" name=""/>
        <dsp:cNvSpPr/>
      </dsp:nvSpPr>
      <dsp:spPr>
        <a:xfrm>
          <a:off x="5485060" y="1357788"/>
          <a:ext cx="2740521" cy="285135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#3 - Community at Large</a:t>
          </a:r>
          <a:endParaRPr lang="en-US" sz="3400" kern="1200" dirty="0"/>
        </a:p>
      </dsp:txBody>
      <dsp:txXfrm>
        <a:off x="5485060" y="1357788"/>
        <a:ext cx="2740521" cy="2851356"/>
      </dsp:txXfrm>
    </dsp:sp>
    <dsp:sp modelId="{6EC945C1-4923-0449-A8EE-9CE3855E879D}">
      <dsp:nvSpPr>
        <dsp:cNvPr id="0" name=""/>
        <dsp:cNvSpPr/>
      </dsp:nvSpPr>
      <dsp:spPr>
        <a:xfrm>
          <a:off x="0" y="4209144"/>
          <a:ext cx="8229600" cy="316817"/>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BCEB-45F7-3248-8632-86E47F81993E}">
      <dsp:nvSpPr>
        <dsp:cNvPr id="0" name=""/>
        <dsp:cNvSpPr/>
      </dsp:nvSpPr>
      <dsp:spPr>
        <a:xfrm>
          <a:off x="0" y="0"/>
          <a:ext cx="8229600" cy="1357788"/>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Resident = Teacher</a:t>
          </a:r>
          <a:endParaRPr lang="en-US" sz="5200" kern="1200" dirty="0"/>
        </a:p>
      </dsp:txBody>
      <dsp:txXfrm>
        <a:off x="0" y="0"/>
        <a:ext cx="8229600" cy="1357788"/>
      </dsp:txXfrm>
    </dsp:sp>
    <dsp:sp modelId="{DC877D63-E45C-0141-AE49-F10EF2465ABC}">
      <dsp:nvSpPr>
        <dsp:cNvPr id="0" name=""/>
        <dsp:cNvSpPr/>
      </dsp:nvSpPr>
      <dsp:spPr>
        <a:xfrm>
          <a:off x="4018" y="1357788"/>
          <a:ext cx="2740521" cy="285135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#1 – Trainees &amp; Colleagues</a:t>
          </a:r>
          <a:endParaRPr lang="en-US" sz="3400" kern="1200" dirty="0"/>
        </a:p>
      </dsp:txBody>
      <dsp:txXfrm>
        <a:off x="4018" y="1357788"/>
        <a:ext cx="2740521" cy="2851356"/>
      </dsp:txXfrm>
    </dsp:sp>
    <dsp:sp modelId="{D81F9364-4742-3447-81E7-8C61214E1D47}">
      <dsp:nvSpPr>
        <dsp:cNvPr id="0" name=""/>
        <dsp:cNvSpPr/>
      </dsp:nvSpPr>
      <dsp:spPr>
        <a:xfrm>
          <a:off x="2744539" y="1357788"/>
          <a:ext cx="2740521" cy="285135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#2 – Patients &amp; Families</a:t>
          </a:r>
          <a:endParaRPr lang="en-US" sz="3400" kern="1200" dirty="0"/>
        </a:p>
      </dsp:txBody>
      <dsp:txXfrm>
        <a:off x="2744539" y="1357788"/>
        <a:ext cx="2740521" cy="2851356"/>
      </dsp:txXfrm>
    </dsp:sp>
    <dsp:sp modelId="{2BA049F0-5D93-AF40-88A4-CC06BA0C1264}">
      <dsp:nvSpPr>
        <dsp:cNvPr id="0" name=""/>
        <dsp:cNvSpPr/>
      </dsp:nvSpPr>
      <dsp:spPr>
        <a:xfrm>
          <a:off x="5485060" y="1357788"/>
          <a:ext cx="2740521" cy="285135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#3 - Community at Large</a:t>
          </a:r>
          <a:endParaRPr lang="en-US" sz="3400" kern="1200" dirty="0"/>
        </a:p>
      </dsp:txBody>
      <dsp:txXfrm>
        <a:off x="5485060" y="1357788"/>
        <a:ext cx="2740521" cy="2851356"/>
      </dsp:txXfrm>
    </dsp:sp>
    <dsp:sp modelId="{6EC945C1-4923-0449-A8EE-9CE3855E879D}">
      <dsp:nvSpPr>
        <dsp:cNvPr id="0" name=""/>
        <dsp:cNvSpPr/>
      </dsp:nvSpPr>
      <dsp:spPr>
        <a:xfrm>
          <a:off x="0" y="4209144"/>
          <a:ext cx="8229600" cy="316817"/>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301E69EB-B822-41DC-85C5-145BBF7A23B9}" type="datetime1">
              <a:rPr lang="en-US"/>
              <a:pPr>
                <a:defRPr/>
              </a:pPr>
              <a:t>9/26/12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ＭＳ Ｐゴシック"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7C55E60C-A1A4-40F4-A6EC-87404D84A9CB}"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73826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endParaRPr lang="en-US" dirty="0" smtClean="0">
              <a:ea typeface="ＭＳ Ｐゴシック"/>
              <a:cs typeface="ＭＳ Ｐゴシック"/>
            </a:endParaRPr>
          </a:p>
        </p:txBody>
      </p:sp>
      <p:sp>
        <p:nvSpPr>
          <p:cNvPr id="32771" name="Slide Number Placeholder 3"/>
          <p:cNvSpPr>
            <a:spLocks noGrp="1"/>
          </p:cNvSpPr>
          <p:nvPr>
            <p:ph type="sldNum" sz="quarter" idx="5"/>
          </p:nvPr>
        </p:nvSpPr>
        <p:spPr bwMode="auto">
          <a:noFill/>
          <a:ln>
            <a:miter lim="800000"/>
            <a:headEnd/>
            <a:tailEnd/>
          </a:ln>
        </p:spPr>
        <p:txBody>
          <a:bodyPr/>
          <a:lstStyle/>
          <a:p>
            <a:fld id="{B5BE8549-9387-48DB-B554-8B7976D7778D}" type="slidenum">
              <a:rPr lang="en-US" smtClean="0">
                <a:latin typeface="Calibri" pitchFamily="34" charset="0"/>
                <a:ea typeface="ＭＳ Ｐゴシック"/>
                <a:cs typeface="ＭＳ Ｐゴシック"/>
              </a:rPr>
              <a:pPr/>
              <a:t>11</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endParaRPr lang="en-US" dirty="0" smtClean="0">
              <a:ea typeface="ＭＳ Ｐゴシック"/>
              <a:cs typeface="ＭＳ Ｐゴシック"/>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77CA8B6C-7331-464B-8525-6FFC9A0A79B1}" type="slidenum">
              <a:rPr lang="en-US" smtClean="0">
                <a:latin typeface="Calibri" pitchFamily="34" charset="0"/>
                <a:ea typeface="ＭＳ Ｐゴシック"/>
                <a:cs typeface="ＭＳ Ｐゴシック"/>
              </a:rPr>
              <a:pPr/>
              <a:t>12</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Patients are non-compliant, or non-adherent… </a:t>
            </a: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I challenge us to think more along</a:t>
            </a:r>
            <a:r>
              <a:rPr lang="en-US" baseline="0" dirty="0" smtClean="0">
                <a:ea typeface="ＭＳ Ｐゴシック"/>
                <a:cs typeface="ＭＳ Ｐゴシック"/>
              </a:rPr>
              <a:t> the lines of……… H</a:t>
            </a:r>
            <a:r>
              <a:rPr lang="en-US" dirty="0" smtClean="0">
                <a:ea typeface="ＭＳ Ｐゴシック"/>
                <a:cs typeface="ＭＳ Ｐゴシック"/>
              </a:rPr>
              <a:t>ow about we didn’t teach them well</a:t>
            </a:r>
            <a:r>
              <a:rPr lang="en-US" baseline="0" dirty="0" smtClean="0">
                <a:ea typeface="ＭＳ Ｐゴシック"/>
                <a:cs typeface="ＭＳ Ｐゴシック"/>
              </a:rPr>
              <a:t> enough!!!</a:t>
            </a:r>
          </a:p>
          <a:p>
            <a:pPr eaLnBrk="1" hangingPunct="1"/>
            <a:endParaRPr lang="en-US" baseline="0" dirty="0" smtClean="0">
              <a:ea typeface="ＭＳ Ｐゴシック"/>
              <a:cs typeface="ＭＳ Ｐゴシック"/>
            </a:endParaRPr>
          </a:p>
          <a:p>
            <a:pPr eaLnBrk="1" hangingPunct="1"/>
            <a:r>
              <a:rPr lang="en-US" baseline="0" dirty="0" smtClean="0">
                <a:ea typeface="ＭＳ Ｐゴシック"/>
                <a:cs typeface="ＭＳ Ｐゴシック"/>
              </a:rPr>
              <a:t>Its easier to blame, </a:t>
            </a:r>
            <a:r>
              <a:rPr lang="en-US" baseline="0" dirty="0" smtClean="0">
                <a:ea typeface="ＭＳ Ｐゴシック"/>
                <a:cs typeface="ＭＳ Ｐゴシック"/>
              </a:rPr>
              <a:t>harder </a:t>
            </a:r>
            <a:r>
              <a:rPr lang="en-US" baseline="0" dirty="0" smtClean="0">
                <a:ea typeface="ＭＳ Ｐゴシック"/>
                <a:cs typeface="ＭＳ Ｐゴシック"/>
              </a:rPr>
              <a:t>to self reflect on the fact that teaching asthma to low health literacy population is really challenging! We need more skills here. A topic for another day perhaps…</a:t>
            </a:r>
          </a:p>
          <a:p>
            <a:pPr eaLnBrk="1" hangingPunct="1"/>
            <a:endParaRPr lang="en-US" baseline="0" dirty="0" smtClean="0">
              <a:ea typeface="ＭＳ Ｐゴシック"/>
              <a:cs typeface="ＭＳ Ｐゴシック"/>
            </a:endParaRPr>
          </a:p>
          <a:p>
            <a:pPr eaLnBrk="1" hangingPunct="1"/>
            <a:r>
              <a:rPr lang="en-US" baseline="0" dirty="0" smtClean="0">
                <a:ea typeface="ＭＳ Ｐゴシック"/>
                <a:cs typeface="ＭＳ Ｐゴシック"/>
              </a:rPr>
              <a:t>This is the</a:t>
            </a:r>
            <a:r>
              <a:rPr lang="en-US" baseline="0" dirty="0" smtClean="0">
                <a:ea typeface="ＭＳ Ｐゴシック"/>
                <a:cs typeface="ＭＳ Ｐゴシック"/>
              </a:rPr>
              <a:t> resident goal of </a:t>
            </a:r>
            <a:r>
              <a:rPr lang="en-US" baseline="0" dirty="0" smtClean="0">
                <a:ea typeface="ＭＳ Ｐゴシック"/>
                <a:cs typeface="ＭＳ Ｐゴシック"/>
              </a:rPr>
              <a:t>Bedside rounds – to bring residents to a level of excellence with their roles as teacher of their patients and patient’s families.</a:t>
            </a:r>
            <a:endParaRPr lang="en-US" dirty="0" smtClean="0">
              <a:ea typeface="ＭＳ Ｐゴシック"/>
              <a:cs typeface="ＭＳ Ｐゴシック"/>
            </a:endParaRPr>
          </a:p>
        </p:txBody>
      </p:sp>
      <p:sp>
        <p:nvSpPr>
          <p:cNvPr id="36867" name="Slide Number Placeholder 3"/>
          <p:cNvSpPr>
            <a:spLocks noGrp="1"/>
          </p:cNvSpPr>
          <p:nvPr>
            <p:ph type="sldNum" sz="quarter" idx="5"/>
          </p:nvPr>
        </p:nvSpPr>
        <p:spPr bwMode="auto">
          <a:noFill/>
          <a:ln>
            <a:miter lim="800000"/>
            <a:headEnd/>
            <a:tailEnd/>
          </a:ln>
        </p:spPr>
        <p:txBody>
          <a:bodyPr/>
          <a:lstStyle/>
          <a:p>
            <a:fld id="{EF8EF696-4567-4492-8F71-D1A9D6154C9F}" type="slidenum">
              <a:rPr lang="en-US" smtClean="0">
                <a:latin typeface="Calibri" pitchFamily="34" charset="0"/>
                <a:ea typeface="ＭＳ Ｐゴシック"/>
                <a:cs typeface="ＭＳ Ｐゴシック"/>
              </a:rPr>
              <a:pPr/>
              <a:t>13</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endParaRPr lang="en-US" dirty="0" smtClean="0">
              <a:ea typeface="ＭＳ Ｐゴシック"/>
              <a:cs typeface="ＭＳ Ｐゴシック"/>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77E1944E-8B54-41C4-B3CD-AD8D74672995}" type="slidenum">
              <a:rPr lang="en-US" smtClean="0">
                <a:latin typeface="Calibri" pitchFamily="34" charset="0"/>
                <a:ea typeface="ＭＳ Ｐゴシック"/>
                <a:cs typeface="ＭＳ Ｐゴシック"/>
              </a:rPr>
              <a:pPr/>
              <a:t>14</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dirty="0" smtClean="0">
                <a:ea typeface="ＭＳ Ｐゴシック"/>
                <a:cs typeface="ＭＳ Ｐゴシック"/>
              </a:rPr>
              <a:t>1. Lang, NY Foundling, Healthy Schools/Healthy Families</a:t>
            </a:r>
          </a:p>
        </p:txBody>
      </p:sp>
      <p:sp>
        <p:nvSpPr>
          <p:cNvPr id="40963" name="Slide Number Placeholder 3"/>
          <p:cNvSpPr>
            <a:spLocks noGrp="1"/>
          </p:cNvSpPr>
          <p:nvPr>
            <p:ph type="sldNum" sz="quarter" idx="5"/>
          </p:nvPr>
        </p:nvSpPr>
        <p:spPr bwMode="auto">
          <a:noFill/>
          <a:ln>
            <a:miter lim="800000"/>
            <a:headEnd/>
            <a:tailEnd/>
          </a:ln>
        </p:spPr>
        <p:txBody>
          <a:bodyPr/>
          <a:lstStyle/>
          <a:p>
            <a:fld id="{8D8A6353-E439-4637-B18A-68AC9454B0FD}" type="slidenum">
              <a:rPr lang="en-US" smtClean="0">
                <a:latin typeface="Calibri" pitchFamily="34" charset="0"/>
                <a:ea typeface="ＭＳ Ｐゴシック"/>
                <a:cs typeface="ＭＳ Ｐゴシック"/>
              </a:rPr>
              <a:pPr/>
              <a:t>15</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This group setting offers both an ideal way to reach many at once and can serve to empower our community with increased medical knowledge. </a:t>
            </a:r>
          </a:p>
          <a:p>
            <a:pPr eaLnBrk="1" hangingPunct="1">
              <a:spcBef>
                <a:spcPct val="0"/>
              </a:spcBef>
            </a:pPr>
            <a:endParaRPr lang="en-US" dirty="0" smtClean="0">
              <a:ea typeface="ＭＳ Ｐゴシック"/>
              <a:cs typeface="ＭＳ Ｐゴシック"/>
            </a:endParaRPr>
          </a:p>
          <a:p>
            <a:pPr eaLnBrk="1" hangingPunct="1">
              <a:spcBef>
                <a:spcPct val="0"/>
              </a:spcBef>
            </a:pPr>
            <a:r>
              <a:rPr lang="en-US" b="1" i="1" dirty="0" smtClean="0">
                <a:ea typeface="ＭＳ Ｐゴシック"/>
                <a:cs typeface="ＭＳ Ｐゴシック"/>
              </a:rPr>
              <a:t>However, this opportunity really does ask the MD to use a set of skills that more often than not, no one has ever taught them. </a:t>
            </a:r>
          </a:p>
          <a:p>
            <a:pPr eaLnBrk="1" hangingPunct="1">
              <a:spcBef>
                <a:spcPct val="0"/>
              </a:spcBef>
            </a:pPr>
            <a:endParaRPr lang="en-US" b="1" i="1" dirty="0" smtClean="0">
              <a:ea typeface="ＭＳ Ｐゴシック"/>
              <a:cs typeface="ＭＳ Ｐゴシック"/>
            </a:endParaRPr>
          </a:p>
          <a:p>
            <a:pPr eaLnBrk="1" hangingPunct="1">
              <a:spcBef>
                <a:spcPct val="0"/>
              </a:spcBef>
            </a:pPr>
            <a:r>
              <a:rPr lang="en-US" dirty="0" smtClean="0">
                <a:ea typeface="ＭＳ Ｐゴシック"/>
                <a:cs typeface="ＭＳ Ｐゴシック"/>
              </a:rPr>
              <a:t>This of course can provoke some anxiety to the visiting doctor/teacher which can negatively affect the potential for your class to learn.  </a:t>
            </a:r>
          </a:p>
          <a:p>
            <a:pPr eaLnBrk="1" hangingPunct="1">
              <a:spcBef>
                <a:spcPct val="0"/>
              </a:spcBef>
            </a:pPr>
            <a:endParaRPr lang="en-US" dirty="0" smtClean="0">
              <a:ea typeface="ＭＳ Ｐゴシック"/>
              <a:cs typeface="ＭＳ Ｐゴシック"/>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C50F81BD-BE09-40E5-9E47-53F8F3611E91}" type="slidenum">
              <a:rPr lang="en-US" smtClean="0">
                <a:latin typeface="Calibri" pitchFamily="34" charset="0"/>
                <a:ea typeface="ＭＳ Ｐゴシック"/>
                <a:cs typeface="ＭＳ Ｐゴシック"/>
              </a:rPr>
              <a:pPr/>
              <a:t>16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en-US" dirty="0" smtClean="0">
                <a:ea typeface="ＭＳ Ｐゴシック"/>
                <a:cs typeface="ＭＳ Ｐゴシック"/>
              </a:rPr>
              <a:t>Thus… today’s Objectives…</a:t>
            </a:r>
          </a:p>
          <a:p>
            <a:endParaRPr lang="en-US" dirty="0" smtClean="0">
              <a:ea typeface="ＭＳ Ｐゴシック"/>
              <a:cs typeface="ＭＳ Ｐゴシック"/>
            </a:endParaRPr>
          </a:p>
          <a:p>
            <a:r>
              <a:rPr lang="en-US" dirty="0" smtClean="0">
                <a:ea typeface="ＭＳ Ｐゴシック"/>
                <a:cs typeface="ＭＳ Ｐゴシック"/>
              </a:rPr>
              <a:t>By the</a:t>
            </a:r>
            <a:r>
              <a:rPr lang="en-US" baseline="0" dirty="0" smtClean="0">
                <a:ea typeface="ＭＳ Ｐゴシック"/>
                <a:cs typeface="ＭＳ Ｐゴシック"/>
              </a:rPr>
              <a:t> end of today…</a:t>
            </a:r>
            <a:endParaRPr lang="en-US" dirty="0" smtClean="0">
              <a:ea typeface="ＭＳ Ｐゴシック"/>
              <a:cs typeface="ＭＳ Ｐゴシック"/>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228D1A08-96A2-4332-AC73-21EBA7386A07}" type="slidenum">
              <a:rPr lang="en-US" smtClean="0">
                <a:latin typeface="Calibri" pitchFamily="34" charset="0"/>
                <a:ea typeface="ＭＳ Ｐゴシック"/>
                <a:cs typeface="ＭＳ Ｐゴシック"/>
              </a:rPr>
              <a:pPr/>
              <a:t>17</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Call attention to time allotment</a:t>
            </a:r>
          </a:p>
        </p:txBody>
      </p:sp>
      <p:sp>
        <p:nvSpPr>
          <p:cNvPr id="47107" name="Slide Number Placeholder 3"/>
          <p:cNvSpPr>
            <a:spLocks noGrp="1"/>
          </p:cNvSpPr>
          <p:nvPr>
            <p:ph type="sldNum" sz="quarter" idx="5"/>
          </p:nvPr>
        </p:nvSpPr>
        <p:spPr bwMode="auto">
          <a:noFill/>
          <a:ln>
            <a:miter lim="800000"/>
            <a:headEnd/>
            <a:tailEnd/>
          </a:ln>
        </p:spPr>
        <p:txBody>
          <a:bodyPr/>
          <a:lstStyle/>
          <a:p>
            <a:fld id="{7743C540-EF90-40C4-90AF-E53D9AAB6CEC}" type="slidenum">
              <a:rPr lang="en-US" smtClean="0">
                <a:latin typeface="Calibri" pitchFamily="34" charset="0"/>
                <a:ea typeface="ＭＳ Ｐゴシック"/>
                <a:cs typeface="ＭＳ Ｐゴシック"/>
              </a:rPr>
              <a:pPr/>
              <a:t>18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dirty="0" smtClean="0">
                <a:ea typeface="ＭＳ Ｐゴシック"/>
                <a:cs typeface="ＭＳ Ｐゴシック"/>
              </a:rPr>
              <a:t>Objective #4 – AKA “Best Practices”</a:t>
            </a:r>
          </a:p>
          <a:p>
            <a:endParaRPr lang="en-US" dirty="0" smtClean="0">
              <a:ea typeface="ＭＳ Ｐゴシック"/>
              <a:cs typeface="ＭＳ Ｐゴシック"/>
            </a:endParaRPr>
          </a:p>
          <a:p>
            <a:r>
              <a:rPr lang="en-US" dirty="0" smtClean="0">
                <a:ea typeface="ＭＳ Ｐゴシック"/>
                <a:cs typeface="ＭＳ Ｐゴシック"/>
              </a:rPr>
              <a:t>Objective #6</a:t>
            </a:r>
            <a:r>
              <a:rPr lang="en-US" baseline="0" dirty="0" smtClean="0">
                <a:ea typeface="ＭＳ Ｐゴシック"/>
                <a:cs typeface="ＭＳ Ｐゴシック"/>
              </a:rPr>
              <a:t> - </a:t>
            </a:r>
            <a:r>
              <a:rPr lang="en-US" dirty="0" smtClean="0">
                <a:ea typeface="ＭＳ Ｐゴシック"/>
                <a:cs typeface="ＭＳ Ｐゴシック"/>
              </a:rPr>
              <a:t>This will be posted on the CP website.</a:t>
            </a:r>
          </a:p>
        </p:txBody>
      </p:sp>
      <p:sp>
        <p:nvSpPr>
          <p:cNvPr id="49155" name="Slide Number Placeholder 3"/>
          <p:cNvSpPr>
            <a:spLocks noGrp="1"/>
          </p:cNvSpPr>
          <p:nvPr>
            <p:ph type="sldNum" sz="quarter" idx="5"/>
          </p:nvPr>
        </p:nvSpPr>
        <p:spPr bwMode="auto">
          <a:noFill/>
          <a:ln>
            <a:miter lim="800000"/>
            <a:headEnd/>
            <a:tailEnd/>
          </a:ln>
        </p:spPr>
        <p:txBody>
          <a:bodyPr/>
          <a:lstStyle/>
          <a:p>
            <a:fld id="{10D7D0C1-7331-4A55-95D1-5BA2D33A3310}" type="slidenum">
              <a:rPr lang="en-US" smtClean="0">
                <a:latin typeface="Calibri" pitchFamily="34" charset="0"/>
                <a:ea typeface="ＭＳ Ｐゴシック"/>
                <a:cs typeface="ＭＳ Ｐゴシック"/>
              </a:rPr>
              <a:pPr/>
              <a:t>19</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NY Foundling – Hospital</a:t>
            </a:r>
            <a:r>
              <a:rPr lang="en-US" baseline="0" dirty="0" smtClean="0">
                <a:ea typeface="ＭＳ Ｐゴシック"/>
                <a:cs typeface="ＭＳ Ｐゴシック"/>
              </a:rPr>
              <a:t> for foster children</a:t>
            </a:r>
            <a:endParaRPr lang="en-US" dirty="0" smtClean="0">
              <a:ea typeface="ＭＳ Ｐゴシック"/>
              <a:cs typeface="ＭＳ Ｐゴシック"/>
            </a:endParaRPr>
          </a:p>
          <a:p>
            <a:pPr eaLnBrk="1" hangingPunct="1">
              <a:spcBef>
                <a:spcPct val="0"/>
              </a:spcBef>
            </a:pP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HSHF</a:t>
            </a:r>
            <a:r>
              <a:rPr lang="en-US" baseline="0" dirty="0" smtClean="0">
                <a:ea typeface="ＭＳ Ｐゴシック"/>
                <a:cs typeface="ＭＳ Ｐゴシック"/>
              </a:rPr>
              <a:t> – Large </a:t>
            </a:r>
            <a:r>
              <a:rPr lang="en-US" baseline="0" dirty="0" err="1" smtClean="0">
                <a:ea typeface="ＭＳ Ｐゴシック"/>
                <a:cs typeface="ＭＳ Ｐゴシック"/>
              </a:rPr>
              <a:t>comm</a:t>
            </a:r>
            <a:r>
              <a:rPr lang="en-US" baseline="0" dirty="0" smtClean="0">
                <a:ea typeface="ＭＳ Ｐゴシック"/>
                <a:cs typeface="ＭＳ Ｐゴシック"/>
              </a:rPr>
              <a:t> </a:t>
            </a:r>
            <a:r>
              <a:rPr lang="en-US" baseline="0" dirty="0" err="1" smtClean="0">
                <a:ea typeface="ＭＳ Ｐゴシック"/>
                <a:cs typeface="ＭＳ Ｐゴシック"/>
              </a:rPr>
              <a:t>peds</a:t>
            </a:r>
            <a:r>
              <a:rPr lang="en-US" baseline="0" dirty="0" smtClean="0">
                <a:ea typeface="ＭＳ Ｐゴシック"/>
                <a:cs typeface="ＭＳ Ｐゴシック"/>
              </a:rPr>
              <a:t> initiative to help guide schools towards healthy living – asthma, vaccines, nutrition, etc </a:t>
            </a:r>
            <a:endParaRPr lang="en-US" dirty="0" smtClean="0">
              <a:ea typeface="ＭＳ Ｐゴシック"/>
              <a:cs typeface="ＭＳ Ｐゴシック"/>
            </a:endParaRPr>
          </a:p>
        </p:txBody>
      </p:sp>
      <p:sp>
        <p:nvSpPr>
          <p:cNvPr id="53251" name="Slide Number Placeholder 3"/>
          <p:cNvSpPr>
            <a:spLocks noGrp="1"/>
          </p:cNvSpPr>
          <p:nvPr>
            <p:ph type="sldNum" sz="quarter" idx="5"/>
          </p:nvPr>
        </p:nvSpPr>
        <p:spPr bwMode="auto">
          <a:noFill/>
          <a:ln>
            <a:miter lim="800000"/>
            <a:headEnd/>
            <a:tailEnd/>
          </a:ln>
        </p:spPr>
        <p:txBody>
          <a:bodyPr/>
          <a:lstStyle/>
          <a:p>
            <a:fld id="{06474F95-0B4F-4694-9AE5-A8783939CFBD}" type="slidenum">
              <a:rPr lang="en-US" smtClean="0">
                <a:latin typeface="Calibri" pitchFamily="34" charset="0"/>
                <a:ea typeface="ＭＳ Ｐゴシック"/>
                <a:cs typeface="ＭＳ Ｐゴシック"/>
              </a:rPr>
              <a:pPr/>
              <a:t>20</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marL="228600" indent="-228600">
              <a:buFontTx/>
              <a:buAutoNum type="arabicPeriod"/>
            </a:pPr>
            <a:r>
              <a:rPr lang="en-US" dirty="0" smtClean="0">
                <a:ea typeface="ＭＳ Ｐゴシック"/>
                <a:cs typeface="ＭＳ Ｐゴシック"/>
              </a:rPr>
              <a:t>Apologies for anyone who has now filled out this survey</a:t>
            </a:r>
            <a:r>
              <a:rPr lang="en-US" baseline="0" dirty="0" smtClean="0">
                <a:ea typeface="ＭＳ Ｐゴシック"/>
                <a:cs typeface="ＭＳ Ｐゴシック"/>
              </a:rPr>
              <a:t> twice</a:t>
            </a:r>
            <a:r>
              <a:rPr lang="en-US" baseline="0" dirty="0" smtClean="0">
                <a:ea typeface="ＭＳ Ｐゴシック"/>
                <a:cs typeface="ＭＳ Ｐゴシック"/>
              </a:rPr>
              <a:t>!</a:t>
            </a:r>
          </a:p>
          <a:p>
            <a:pPr marL="228600" indent="-228600">
              <a:buFontTx/>
              <a:buAutoNum type="arabicPeriod"/>
            </a:pPr>
            <a:r>
              <a:rPr lang="en-US" baseline="0" dirty="0" smtClean="0">
                <a:ea typeface="ＭＳ Ｐゴシック"/>
                <a:cs typeface="ＭＳ Ｐゴシック"/>
              </a:rPr>
              <a:t>WE ARE IRB APPROVED!!!!!</a:t>
            </a:r>
            <a:endParaRPr lang="en-US" dirty="0" smtClean="0">
              <a:ea typeface="ＭＳ Ｐゴシック"/>
              <a:cs typeface="ＭＳ Ｐゴシック"/>
            </a:endParaRPr>
          </a:p>
          <a:p>
            <a:pPr marL="228600" indent="-228600">
              <a:buFontTx/>
              <a:buAutoNum type="arabicPeriod"/>
            </a:pPr>
            <a:endParaRPr lang="en-US" dirty="0" smtClean="0">
              <a:ea typeface="ＭＳ Ｐゴシック"/>
              <a:cs typeface="ＭＳ Ｐゴシック"/>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1322C21B-45E7-4B63-B300-617A68B0EB2B}" type="slidenum">
              <a:rPr lang="en-US" smtClean="0">
                <a:latin typeface="Calibri" pitchFamily="34" charset="0"/>
                <a:ea typeface="ＭＳ Ｐゴシック"/>
                <a:cs typeface="ＭＳ Ｐゴシック"/>
              </a:rPr>
              <a:pPr/>
              <a:t>2</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p:txBody>
          <a:bodyPr/>
          <a:lstStyle/>
          <a:p>
            <a:pPr marL="285750" indent="-285750" eaLnBrk="1" hangingPunct="1">
              <a:spcBef>
                <a:spcPct val="0"/>
              </a:spcBef>
              <a:buFontTx/>
              <a:buAutoNum type="romanUcPeriod"/>
              <a:defRPr/>
            </a:pPr>
            <a:r>
              <a:rPr lang="en-US" dirty="0" smtClean="0"/>
              <a:t>The Lang Doctor’s In Training Program</a:t>
            </a:r>
          </a:p>
          <a:p>
            <a:pPr eaLnBrk="1" hangingPunct="1">
              <a:spcBef>
                <a:spcPct val="0"/>
              </a:spcBef>
              <a:defRPr/>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a:lstStyle/>
          <a:p>
            <a:fld id="{2452BF11-BAED-4754-BEB7-711F03620AA3}" type="slidenum">
              <a:rPr lang="en-US" smtClean="0">
                <a:latin typeface="Calibri" pitchFamily="34" charset="0"/>
                <a:ea typeface="ＭＳ Ｐゴシック"/>
                <a:cs typeface="ＭＳ Ｐゴシック"/>
              </a:rPr>
              <a:pPr/>
              <a:t>21</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912461"/>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spcBef>
                <a:spcPct val="0"/>
              </a:spcBef>
              <a:defRPr/>
            </a:pPr>
            <a:r>
              <a:rPr lang="en-US" b="1" u="sng" dirty="0" smtClean="0"/>
              <a:t>Key Aspect of Program </a:t>
            </a:r>
            <a:r>
              <a:rPr lang="en-US" dirty="0" smtClean="0"/>
              <a:t>- While each lesson has a heath issue theme, the real goal of the Doctor’s In Training Program is to teach our Lang Scholars a hands on “doctoring skill” (e.g. How to read a basic x-ray, how to teach a family an AAP,  how to carb count and order the correct amount of insulin, etc...).</a:t>
            </a:r>
          </a:p>
          <a:p>
            <a:pPr marL="285750" indent="-285750" eaLnBrk="1" hangingPunct="1">
              <a:spcBef>
                <a:spcPct val="0"/>
              </a:spcBef>
              <a:defRPr/>
            </a:pPr>
            <a:endParaRPr lang="en-US" dirty="0" smtClean="0"/>
          </a:p>
          <a:p>
            <a:pPr marL="285750" indent="-285750" eaLnBrk="1" hangingPunct="1">
              <a:spcBef>
                <a:spcPct val="0"/>
              </a:spcBef>
              <a:defRPr/>
            </a:pPr>
            <a:r>
              <a:rPr lang="en-US" dirty="0" smtClean="0"/>
              <a:t>This year’s topics are organized</a:t>
            </a:r>
            <a:r>
              <a:rPr lang="en-US" baseline="0" dirty="0" smtClean="0"/>
              <a:t> in threads and are based on feedback from the last 2 years.</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a:lstStyle/>
          <a:p>
            <a:fld id="{4070C526-7AB3-4ADB-8E43-64B67F57046F}" type="slidenum">
              <a:rPr lang="en-US" smtClean="0">
                <a:latin typeface="Calibri" pitchFamily="34" charset="0"/>
                <a:ea typeface="ＭＳ Ｐゴシック"/>
                <a:cs typeface="ＭＳ Ｐゴシック"/>
              </a:rPr>
              <a:pPr/>
              <a:t>23</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u="sng" dirty="0" smtClean="0"/>
              <a:t>Your </a:t>
            </a:r>
            <a:r>
              <a:rPr lang="en-US" b="1" u="sng" dirty="0" smtClean="0"/>
              <a:t>role </a:t>
            </a:r>
            <a:r>
              <a:rPr lang="en-US" dirty="0" smtClean="0"/>
              <a:t>- You will be provided with a Lesson plan and all necessary supplies. You are expected to review the lessons in advance of your session and contact Michael or Sandhya with any questions. While these lessons are written in advance, you are expected to review the activities, practice your questioning technique and practice organizing the actual activity prior to the lesson so that it all goes smoothly.</a:t>
            </a:r>
          </a:p>
          <a:p>
            <a:pPr eaLnBrk="1" hangingPunct="1">
              <a:spcBef>
                <a:spcPct val="0"/>
              </a:spcBef>
              <a:defRPr/>
            </a:pPr>
            <a:r>
              <a:rPr lang="en-US" dirty="0" smtClean="0"/>
              <a:t> </a:t>
            </a:r>
            <a:endParaRPr lang="en-US" dirty="0" smtClean="0"/>
          </a:p>
          <a:p>
            <a:pPr eaLnBrk="1" hangingPunct="1">
              <a:spcBef>
                <a:spcPct val="0"/>
              </a:spcBef>
              <a:defRPr/>
            </a:pPr>
            <a:r>
              <a:rPr lang="en-US" b="1" u="sng" dirty="0" smtClean="0"/>
              <a:t>Our </a:t>
            </a:r>
            <a:r>
              <a:rPr lang="en-US" b="1" u="sng" dirty="0" smtClean="0"/>
              <a:t>Hope for Your experience with Lang DIT</a:t>
            </a:r>
            <a:r>
              <a:rPr lang="en-US" dirty="0" smtClean="0"/>
              <a:t>- </a:t>
            </a:r>
          </a:p>
          <a:p>
            <a:pPr eaLnBrk="1" hangingPunct="1">
              <a:spcBef>
                <a:spcPct val="0"/>
              </a:spcBef>
              <a:defRPr/>
            </a:pPr>
            <a:r>
              <a:rPr lang="en-US" dirty="0" smtClean="0"/>
              <a:t>***</a:t>
            </a:r>
            <a:r>
              <a:rPr lang="en-US" baseline="0" dirty="0" smtClean="0"/>
              <a:t> H</a:t>
            </a:r>
            <a:r>
              <a:rPr lang="en-US" dirty="0" smtClean="0"/>
              <a:t>ave fun! Enjoy being out of the hospital and working with an incredible group.</a:t>
            </a:r>
          </a:p>
          <a:p>
            <a:pPr eaLnBrk="1" hangingPunct="1">
              <a:spcBef>
                <a:spcPct val="0"/>
              </a:spcBef>
              <a:defRPr/>
            </a:pPr>
            <a:r>
              <a:rPr lang="en-US" dirty="0" smtClean="0"/>
              <a:t>***Best</a:t>
            </a:r>
            <a:r>
              <a:rPr lang="en-US" baseline="0" dirty="0" smtClean="0"/>
              <a:t> advice I got from my principal when I was struggling as a new teacher… work with the kids in a different setting! This inhibits burnout!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041246"/>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a:t>
            </a:r>
            <a:r>
              <a:rPr lang="en-US" baseline="0" dirty="0" smtClean="0"/>
              <a:t> need help on Jan 9??????</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5969447"/>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The things I am TRYING to model here today</a:t>
            </a:r>
            <a:r>
              <a:rPr lang="en-US" dirty="0" smtClean="0">
                <a:ea typeface="ＭＳ Ｐゴシック"/>
                <a:cs typeface="ＭＳ Ｐゴシック"/>
              </a:rPr>
              <a:t>…</a:t>
            </a:r>
          </a:p>
          <a:p>
            <a:pPr eaLnBrk="1" hangingPunct="1">
              <a:spcBef>
                <a:spcPct val="0"/>
              </a:spcBef>
            </a:pP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One of the goals</a:t>
            </a:r>
            <a:r>
              <a:rPr lang="en-US" baseline="0" dirty="0" smtClean="0">
                <a:ea typeface="ＭＳ Ｐゴシック"/>
                <a:cs typeface="ＭＳ Ｐゴシック"/>
              </a:rPr>
              <a:t> of this talk is to make sure WE are all on the same page with the format of how we hope to deliver our lessons each month.</a:t>
            </a:r>
          </a:p>
          <a:p>
            <a:pPr eaLnBrk="1" hangingPunct="1">
              <a:spcBef>
                <a:spcPct val="0"/>
              </a:spcBef>
            </a:pPr>
            <a:r>
              <a:rPr lang="en-US" baseline="0" dirty="0" smtClean="0">
                <a:ea typeface="ＭＳ Ｐゴシック"/>
                <a:cs typeface="ＭＳ Ｐゴシック"/>
              </a:rPr>
              <a:t>In sum, t</a:t>
            </a:r>
            <a:r>
              <a:rPr lang="en-US" dirty="0" smtClean="0">
                <a:ea typeface="ＭＳ Ｐゴシック"/>
                <a:cs typeface="ＭＳ Ｐゴシック"/>
              </a:rPr>
              <a:t>he experience for</a:t>
            </a:r>
            <a:r>
              <a:rPr lang="en-US" baseline="0" dirty="0" smtClean="0">
                <a:ea typeface="ＭＳ Ｐゴシック"/>
                <a:cs typeface="ＭＳ Ｐゴシック"/>
              </a:rPr>
              <a:t> the kids should really be the same regardless of who is delivering the lesson!!!!</a:t>
            </a:r>
            <a:endParaRPr lang="en-US" dirty="0" smtClean="0">
              <a:ea typeface="ＭＳ Ｐゴシック"/>
              <a:cs typeface="ＭＳ Ｐゴシック"/>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64601DB7-86D8-4A5C-B754-BADA1DAE8F07}" type="slidenum">
              <a:rPr lang="en-US" smtClean="0">
                <a:latin typeface="Calibri" pitchFamily="34" charset="0"/>
                <a:ea typeface="ＭＳ Ｐゴシック"/>
                <a:cs typeface="ＭＳ Ｐゴシック"/>
              </a:rPr>
              <a:pPr/>
              <a:t>26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a:lstStyle/>
          <a:p>
            <a:pPr marL="0" indent="0" eaLnBrk="1" hangingPunct="1">
              <a:spcBef>
                <a:spcPct val="0"/>
              </a:spcBef>
              <a:buFontTx/>
              <a:buNone/>
              <a:defRPr/>
            </a:pPr>
            <a:r>
              <a:rPr lang="en-US" dirty="0" smtClean="0"/>
              <a:t>There</a:t>
            </a:r>
            <a:r>
              <a:rPr lang="en-US" baseline="0" dirty="0" smtClean="0"/>
              <a:t> was a reason why I started with “RULES</a:t>
            </a:r>
            <a:r>
              <a:rPr lang="en-US" baseline="0" dirty="0" smtClean="0"/>
              <a:t>” – WE start all of our lessons reviewing our Lang Rules.</a:t>
            </a:r>
            <a:endParaRPr lang="en-US" dirty="0" smtClean="0"/>
          </a:p>
          <a:p>
            <a:pPr marL="285750" indent="-285750" eaLnBrk="1" hangingPunct="1">
              <a:spcBef>
                <a:spcPct val="0"/>
              </a:spcBef>
              <a:buFontTx/>
              <a:buAutoNum type="romanUcPeriod"/>
              <a:defRPr/>
            </a:pPr>
            <a:endParaRPr lang="en-US" dirty="0" smtClean="0"/>
          </a:p>
          <a:p>
            <a:pPr marL="285750" indent="-285750" eaLnBrk="1" hangingPunct="1">
              <a:spcBef>
                <a:spcPct val="0"/>
              </a:spcBef>
              <a:buFontTx/>
              <a:buAutoNum type="romanUcPeriod"/>
              <a:defRPr/>
            </a:pPr>
            <a:r>
              <a:rPr lang="en-US" dirty="0" smtClean="0"/>
              <a:t>Discipline / Set Expectations for HOW your session is to be run. </a:t>
            </a:r>
          </a:p>
          <a:p>
            <a:pPr eaLnBrk="1" hangingPunct="1">
              <a:spcBef>
                <a:spcPct val="0"/>
              </a:spcBef>
              <a:defRPr/>
            </a:pPr>
            <a:r>
              <a:rPr lang="en-US" dirty="0" smtClean="0"/>
              <a:t>	-As the guest teacher, the group is going to be happy you are there, interested in what you have to say and well behaved! THANK GOODNESS!!! 	</a:t>
            </a:r>
          </a:p>
          <a:p>
            <a:pPr eaLnBrk="1" hangingPunct="1">
              <a:spcBef>
                <a:spcPct val="0"/>
              </a:spcBef>
              <a:defRPr/>
            </a:pPr>
            <a:r>
              <a:rPr lang="en-US" dirty="0" smtClean="0"/>
              <a:t>	-While this is a fortunate starting off point, you still need to take control of the classroom! </a:t>
            </a:r>
            <a:br>
              <a:rPr lang="en-US" dirty="0" smtClean="0"/>
            </a:br>
            <a:endParaRPr lang="en-US" dirty="0" smtClean="0"/>
          </a:p>
          <a:p>
            <a:pPr eaLnBrk="1" hangingPunct="1">
              <a:spcBef>
                <a:spcPct val="0"/>
              </a:spcBef>
              <a:defRPr/>
            </a:pPr>
            <a:r>
              <a:rPr lang="en-US" b="1" i="1" dirty="0" smtClean="0"/>
              <a:t>	-Therefore ALL lessons must start with how you want your students to act!</a:t>
            </a:r>
            <a:r>
              <a:rPr lang="en-US" dirty="0" smtClean="0"/>
              <a:t/>
            </a:r>
            <a:br>
              <a:rPr lang="en-US" dirty="0" smtClean="0"/>
            </a:br>
            <a:r>
              <a:rPr lang="en-US" dirty="0" smtClean="0"/>
              <a:t>    	</a:t>
            </a:r>
            <a:r>
              <a:rPr lang="en-US" b="1" i="1" dirty="0" smtClean="0"/>
              <a:t>-Always re-emphasize the current rules/regs of the class and post them. If none are posted, use these! Ask the kids to give you the Lang</a:t>
            </a:r>
            <a:r>
              <a:rPr lang="en-US" b="1" i="1" baseline="0" dirty="0" smtClean="0"/>
              <a:t> Rules!!!</a:t>
            </a:r>
            <a:r>
              <a:rPr lang="en-US" dirty="0" smtClean="0"/>
              <a:t/>
            </a:r>
            <a:br>
              <a:rPr lang="en-US" dirty="0" smtClean="0"/>
            </a:br>
            <a:endParaRPr lang="en-US" dirty="0" smtClean="0"/>
          </a:p>
          <a:p>
            <a:pPr eaLnBrk="1" hangingPunct="1">
              <a:spcBef>
                <a:spcPct val="0"/>
              </a:spcBef>
              <a:defRPr/>
            </a:pPr>
            <a:r>
              <a:rPr lang="en-US" dirty="0" smtClean="0"/>
              <a:t>i. Respect - Stress to your class that we learn from asking the “dumb question” and often that question is in someone else’s mind, too. </a:t>
            </a:r>
          </a:p>
          <a:p>
            <a:pPr eaLnBrk="1" hangingPunct="1">
              <a:spcBef>
                <a:spcPct val="0"/>
              </a:spcBef>
              <a:defRPr/>
            </a:pPr>
            <a:r>
              <a:rPr lang="en-US" dirty="0" smtClean="0"/>
              <a:t>ii. Confidentiality / Trust - this is often topic dependent how much this must be stressed, but in general is good to address.</a:t>
            </a:r>
          </a:p>
          <a:p>
            <a:pPr eaLnBrk="1" hangingPunct="1">
              <a:spcBef>
                <a:spcPct val="0"/>
              </a:spcBef>
              <a:defRPr/>
            </a:pPr>
            <a:r>
              <a:rPr lang="en-US" i="1" dirty="0" smtClean="0"/>
              <a:t>	E.g. If someone in the group decides to share an anecdote about their grandpa’s struggle with diabetes, that person should feel confident to know their story is safe in the group. This mentality should encourage</a:t>
            </a:r>
            <a:r>
              <a:rPr lang="en-US" i="1" dirty="0" smtClean="0"/>
              <a:t> </a:t>
            </a:r>
            <a:r>
              <a:rPr lang="en-US" b="1" i="1" dirty="0" smtClean="0"/>
              <a:t>more </a:t>
            </a:r>
            <a:r>
              <a:rPr lang="en-US" i="1" dirty="0" smtClean="0"/>
              <a:t>audience participation! </a:t>
            </a:r>
          </a:p>
          <a:p>
            <a:pPr eaLnBrk="1" hangingPunct="1">
              <a:spcBef>
                <a:spcPct val="0"/>
              </a:spcBef>
              <a:defRPr/>
            </a:pPr>
            <a:r>
              <a:rPr lang="en-US" dirty="0" smtClean="0"/>
              <a:t>iii. Raise Your Hand - raising your hand to talk sounds quite elementary but it addresses the fact that it is a courtesy to wait for the prior person’s question to be addressed before asking your own. </a:t>
            </a:r>
          </a:p>
          <a:p>
            <a:pPr eaLnBrk="1" hangingPunct="1">
              <a:spcBef>
                <a:spcPct val="0"/>
              </a:spcBef>
              <a:defRPr/>
            </a:pPr>
            <a:r>
              <a:rPr lang="en-US" dirty="0" smtClean="0"/>
              <a:t>iv. Listen and Learn from each other - This emphasizes your expectation of audience participation</a:t>
            </a:r>
            <a:r>
              <a:rPr lang="en-US" baseline="0" dirty="0" smtClean="0"/>
              <a:t> – your peers are a wealth of information and your best teachers.</a:t>
            </a:r>
            <a:endParaRPr lang="en-US" dirty="0" smtClean="0"/>
          </a:p>
          <a:p>
            <a:pPr eaLnBrk="1" hangingPunct="1">
              <a:spcBef>
                <a:spcPct val="0"/>
              </a:spcBef>
              <a:defRPr/>
            </a:pPr>
            <a:r>
              <a:rPr lang="en-US" dirty="0" smtClean="0"/>
              <a:t>  </a:t>
            </a:r>
          </a:p>
          <a:p>
            <a:pPr eaLnBrk="1" hangingPunct="1">
              <a:spcBef>
                <a:spcPct val="0"/>
              </a:spcBef>
              <a:defRPr/>
            </a:pPr>
            <a:r>
              <a:rPr lang="en-US" dirty="0" smtClean="0"/>
              <a:t>	</a:t>
            </a:r>
            <a:r>
              <a:rPr lang="en-US" b="1" i="1" dirty="0" smtClean="0"/>
              <a:t>-Keep this discussion short and easy to follow - don’t use more than 5 minutes on this, but DO spend 2-3 minutes on this!</a:t>
            </a:r>
          </a:p>
          <a:p>
            <a:pPr eaLnBrk="1" hangingPunct="1">
              <a:spcBef>
                <a:spcPct val="0"/>
              </a:spcBef>
              <a:defRPr/>
            </a:pP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a:lstStyle/>
          <a:p>
            <a:fld id="{8E8F284A-F4DE-49EA-A6EF-C5DDBF23AC91}" type="slidenum">
              <a:rPr lang="en-US" smtClean="0">
                <a:latin typeface="Calibri" pitchFamily="34" charset="0"/>
                <a:ea typeface="ＭＳ Ｐゴシック"/>
                <a:cs typeface="ＭＳ Ｐゴシック"/>
              </a:rPr>
              <a:pPr/>
              <a:t>27</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defRPr/>
            </a:pPr>
            <a:r>
              <a:rPr lang="en-US" b="1" i="1" dirty="0" smtClean="0"/>
              <a:t>MODELING... REFER AGAIN TO HOW WE ARE ADVANCING THROUGH OUR SESSION’S OBJECTIVES</a:t>
            </a:r>
            <a:r>
              <a:rPr lang="en-US" b="1" i="1" baseline="0" dirty="0" smtClean="0"/>
              <a:t> and HOW WE STARTED TODAY REVIEWING OBJECTIVES!!!</a:t>
            </a:r>
            <a:endParaRPr lang="en-US" b="1" i="1" dirty="0" smtClean="0"/>
          </a:p>
          <a:p>
            <a:pPr>
              <a:defRPr/>
            </a:pPr>
            <a:endParaRPr lang="en-US" dirty="0" smtClean="0"/>
          </a:p>
          <a:p>
            <a:pPr marL="228600" indent="-228600">
              <a:buFontTx/>
              <a:buAutoNum type="arabicPeriod"/>
              <a:defRPr/>
            </a:pPr>
            <a:r>
              <a:rPr lang="en-US" dirty="0" smtClean="0"/>
              <a:t>Tell ‘em what you’re gonna tell ‘em AND tell them what they will be able to do when you’re done.</a:t>
            </a:r>
          </a:p>
          <a:p>
            <a:pPr marL="685800" lvl="1" indent="-228600">
              <a:defRPr/>
            </a:pPr>
            <a:r>
              <a:rPr lang="en-US" dirty="0" smtClean="0">
                <a:cs typeface="+mn-cs"/>
              </a:rPr>
              <a:t>-This is why we write them as “SWBAT” format.</a:t>
            </a:r>
          </a:p>
          <a:p>
            <a:pPr lvl="1">
              <a:defRPr/>
            </a:pPr>
            <a:r>
              <a:rPr lang="en-US" dirty="0" smtClean="0">
                <a:cs typeface="+mn-cs"/>
              </a:rPr>
              <a:t>-This not only keeps you organized as the teacher (especially when using a timer) but it keeps your audience’s eye on the prize. </a:t>
            </a:r>
          </a:p>
          <a:p>
            <a:pPr lvl="1">
              <a:defRPr/>
            </a:pPr>
            <a:r>
              <a:rPr lang="en-US" dirty="0" smtClean="0">
                <a:cs typeface="+mn-cs"/>
              </a:rPr>
              <a:t>-They also realize that they have to master the first objective to be able to move onto the second and so on... (higher order thinking)</a:t>
            </a:r>
          </a:p>
        </p:txBody>
      </p:sp>
      <p:sp>
        <p:nvSpPr>
          <p:cNvPr id="63491" name="Slide Number Placeholder 3"/>
          <p:cNvSpPr>
            <a:spLocks noGrp="1"/>
          </p:cNvSpPr>
          <p:nvPr>
            <p:ph type="sldNum" sz="quarter" idx="5"/>
          </p:nvPr>
        </p:nvSpPr>
        <p:spPr bwMode="auto">
          <a:noFill/>
          <a:ln>
            <a:miter lim="800000"/>
            <a:headEnd/>
            <a:tailEnd/>
          </a:ln>
        </p:spPr>
        <p:txBody>
          <a:bodyPr/>
          <a:lstStyle/>
          <a:p>
            <a:fld id="{AF260AEA-B38A-48E4-B7CF-22D34581606B}" type="slidenum">
              <a:rPr lang="en-US" smtClean="0">
                <a:latin typeface="Calibri" pitchFamily="34" charset="0"/>
                <a:ea typeface="ＭＳ Ｐゴシック"/>
                <a:cs typeface="ＭＳ Ｐゴシック"/>
              </a:rPr>
              <a:pPr/>
              <a:t>28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p:txBody>
          <a:bodyPr/>
          <a:lstStyle/>
          <a:p>
            <a:pPr marL="228600" indent="-228600" eaLnBrk="1" hangingPunct="1">
              <a:spcBef>
                <a:spcPct val="0"/>
              </a:spcBef>
              <a:buFontTx/>
              <a:buAutoNum type="arabicPeriod"/>
              <a:defRPr/>
            </a:pPr>
            <a:r>
              <a:rPr lang="en-US" dirty="0" smtClean="0"/>
              <a:t>Note how objectives serve as a guide for what is coming and the </a:t>
            </a:r>
            <a:r>
              <a:rPr lang="en-US" b="1" i="1" u="sng" dirty="0" smtClean="0"/>
              <a:t>time allocation </a:t>
            </a:r>
            <a:r>
              <a:rPr lang="en-US" dirty="0" smtClean="0"/>
              <a:t>sheds light on the amount of emphasis on each objective. </a:t>
            </a:r>
          </a:p>
          <a:p>
            <a:pPr marL="228600" indent="-228600" eaLnBrk="1" hangingPunct="1">
              <a:spcBef>
                <a:spcPct val="0"/>
              </a:spcBef>
              <a:defRPr/>
            </a:pPr>
            <a:endParaRPr lang="en-US" dirty="0" smtClean="0"/>
          </a:p>
          <a:p>
            <a:pPr eaLnBrk="1" hangingPunct="1">
              <a:spcBef>
                <a:spcPct val="0"/>
              </a:spcBef>
              <a:defRPr/>
            </a:pPr>
            <a:r>
              <a:rPr lang="en-US" dirty="0" smtClean="0"/>
              <a:t>2. Note also how Objective #4 = Most time allocated 20 mins – the objective that elicits higher order thinking.</a:t>
            </a:r>
          </a:p>
          <a:p>
            <a:pPr eaLnBrk="1" hangingPunct="1">
              <a:spcBef>
                <a:spcPct val="0"/>
              </a:spcBef>
              <a:defRPr/>
            </a:pPr>
            <a:r>
              <a:rPr lang="en-US" dirty="0" smtClean="0"/>
              <a:t>-This is the part of the lesson the class will remember and be excited about. </a:t>
            </a:r>
          </a:p>
          <a:p>
            <a:pPr eaLnBrk="1" hangingPunct="1">
              <a:spcBef>
                <a:spcPct val="0"/>
              </a:spcBef>
              <a:defRPr/>
            </a:pPr>
            <a:r>
              <a:rPr lang="en-US" dirty="0" smtClean="0"/>
              <a:t>-Contrast that with Objectives #2 and 3 – 7 mins each – which is the potentially boring, but necessary factual part of the lesson that you can cover quickly and must be addressed before attempting to master the final objective / DIT task </a:t>
            </a:r>
          </a:p>
          <a:p>
            <a:pPr eaLnBrk="1" hangingPunct="1">
              <a:spcBef>
                <a:spcPct val="0"/>
              </a:spcBef>
              <a:defRPr/>
            </a:pPr>
            <a:r>
              <a:rPr lang="en-US" dirty="0" smtClean="0"/>
              <a:t/>
            </a:r>
            <a:br>
              <a:rPr lang="en-US" dirty="0" smtClean="0"/>
            </a:br>
            <a:r>
              <a:rPr lang="en-US" dirty="0" smtClean="0"/>
              <a:t>***In sum, YOU can TALK through Objective #1 in 2 minutes. You will want to allow for more time to teach and practice the DIT task.</a:t>
            </a:r>
          </a:p>
        </p:txBody>
      </p:sp>
      <p:sp>
        <p:nvSpPr>
          <p:cNvPr id="65539" name="Slide Number Placeholder 3"/>
          <p:cNvSpPr>
            <a:spLocks noGrp="1"/>
          </p:cNvSpPr>
          <p:nvPr>
            <p:ph type="sldNum" sz="quarter" idx="5"/>
          </p:nvPr>
        </p:nvSpPr>
        <p:spPr bwMode="auto">
          <a:noFill/>
          <a:ln>
            <a:miter lim="800000"/>
            <a:headEnd/>
            <a:tailEnd/>
          </a:ln>
        </p:spPr>
        <p:txBody>
          <a:bodyPr/>
          <a:lstStyle/>
          <a:p>
            <a:fld id="{8495522D-21D7-47DC-B450-C04A0C155B37}" type="slidenum">
              <a:rPr lang="en-US" smtClean="0">
                <a:latin typeface="Calibri" pitchFamily="34" charset="0"/>
                <a:ea typeface="ＭＳ Ｐゴシック"/>
                <a:cs typeface="ＭＳ Ｐゴシック"/>
              </a:rPr>
              <a:pPr/>
              <a:t>29</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spcBef>
                <a:spcPct val="0"/>
              </a:spcBef>
            </a:pPr>
            <a:r>
              <a:rPr lang="en-US" b="1" i="1" dirty="0" smtClean="0">
                <a:ea typeface="ＭＳ Ｐゴシック"/>
                <a:cs typeface="ＭＳ Ｐゴシック"/>
              </a:rPr>
              <a:t>MODELING... Refer to the timer we’ve been using all session!</a:t>
            </a:r>
            <a:r>
              <a:rPr lang="en-US" dirty="0" smtClean="0">
                <a:ea typeface="ＭＳ Ｐゴシック"/>
                <a:cs typeface="ＭＳ Ｐゴシック"/>
              </a:rPr>
              <a:t/>
            </a:r>
            <a:br>
              <a:rPr lang="en-US" dirty="0" smtClean="0">
                <a:ea typeface="ＭＳ Ｐゴシック"/>
                <a:cs typeface="ＭＳ Ｐゴシック"/>
              </a:rPr>
            </a:b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The Time Will Fly!</a:t>
            </a:r>
          </a:p>
          <a:p>
            <a:pPr eaLnBrk="1" hangingPunct="1">
              <a:spcBef>
                <a:spcPct val="0"/>
              </a:spcBef>
            </a:pPr>
            <a:r>
              <a:rPr lang="en-US" dirty="0" smtClean="0">
                <a:ea typeface="ＭＳ Ｐゴシック"/>
                <a:cs typeface="ＭＳ Ｐゴシック"/>
              </a:rPr>
              <a:t>Use a timer! </a:t>
            </a:r>
          </a:p>
          <a:p>
            <a:pPr eaLnBrk="1" hangingPunct="1">
              <a:spcBef>
                <a:spcPct val="0"/>
              </a:spcBef>
            </a:pPr>
            <a:r>
              <a:rPr lang="en-US" dirty="0" smtClean="0">
                <a:ea typeface="ＭＳ Ｐゴシック"/>
                <a:cs typeface="ＭＳ Ｐゴシック"/>
              </a:rPr>
              <a:t>Our brains are terrible timekeepers when we are even the slightest bit stressed! </a:t>
            </a:r>
          </a:p>
          <a:p>
            <a:pPr eaLnBrk="1" hangingPunct="1">
              <a:spcBef>
                <a:spcPct val="0"/>
              </a:spcBef>
            </a:pPr>
            <a:r>
              <a:rPr lang="en-US" dirty="0" smtClean="0">
                <a:ea typeface="ＭＳ Ｐゴシック"/>
                <a:cs typeface="ＭＳ Ｐゴシック"/>
              </a:rPr>
              <a:t>And</a:t>
            </a:r>
            <a:r>
              <a:rPr lang="en-US" baseline="0" dirty="0" smtClean="0">
                <a:ea typeface="ＭＳ Ｐゴシック"/>
                <a:cs typeface="ＭＳ Ｐゴシック"/>
              </a:rPr>
              <a:t> we don’t want to waste too much time on the early stuff causing us to rush through the higher order / fun stuff.</a:t>
            </a:r>
            <a:endParaRPr lang="en-US" dirty="0" smtClean="0">
              <a:ea typeface="ＭＳ Ｐゴシック"/>
              <a:cs typeface="ＭＳ Ｐゴシック"/>
            </a:endParaRPr>
          </a:p>
        </p:txBody>
      </p:sp>
      <p:sp>
        <p:nvSpPr>
          <p:cNvPr id="67587" name="Slide Number Placeholder 3"/>
          <p:cNvSpPr>
            <a:spLocks noGrp="1"/>
          </p:cNvSpPr>
          <p:nvPr>
            <p:ph type="sldNum" sz="quarter" idx="5"/>
          </p:nvPr>
        </p:nvSpPr>
        <p:spPr bwMode="auto">
          <a:noFill/>
          <a:ln>
            <a:miter lim="800000"/>
            <a:headEnd/>
            <a:tailEnd/>
          </a:ln>
        </p:spPr>
        <p:txBody>
          <a:bodyPr/>
          <a:lstStyle/>
          <a:p>
            <a:fld id="{E51708B4-5307-40E7-88D0-1FDBE073D330}" type="slidenum">
              <a:rPr lang="en-US" smtClean="0">
                <a:latin typeface="Calibri" pitchFamily="34" charset="0"/>
                <a:ea typeface="ＭＳ Ｐゴシック"/>
                <a:cs typeface="ＭＳ Ｐゴシック"/>
              </a:rPr>
              <a:pPr/>
              <a:t>30</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dirty="0" smtClean="0">
                <a:ea typeface="ＭＳ Ｐゴシック"/>
                <a:cs typeface="ＭＳ Ｐゴシック"/>
              </a:rPr>
              <a:t>PLEASE!!!!!</a:t>
            </a:r>
          </a:p>
          <a:p>
            <a:r>
              <a:rPr lang="en-US" dirty="0" smtClean="0">
                <a:ea typeface="ＭＳ Ｐゴシック"/>
                <a:cs typeface="ＭＳ Ｐゴシック"/>
              </a:rPr>
              <a:t>We realize you are incredibly busy people</a:t>
            </a:r>
            <a:r>
              <a:rPr lang="en-US" dirty="0" smtClean="0">
                <a:ea typeface="ＭＳ Ｐゴシック"/>
                <a:cs typeface="ＭＳ Ｐゴシック"/>
              </a:rPr>
              <a:t>. The last thing we want to do is add stress!</a:t>
            </a:r>
          </a:p>
          <a:p>
            <a:r>
              <a:rPr lang="en-US" dirty="0" smtClean="0">
                <a:ea typeface="ＭＳ Ｐゴシック"/>
                <a:cs typeface="ＭＳ Ｐゴシック"/>
              </a:rPr>
              <a:t>But </a:t>
            </a:r>
            <a:r>
              <a:rPr lang="en-US" dirty="0" smtClean="0">
                <a:ea typeface="ＭＳ Ｐゴシック"/>
                <a:cs typeface="ＭＳ Ｐゴシック"/>
              </a:rPr>
              <a:t>preparation is 75% of the work in teaching!</a:t>
            </a:r>
          </a:p>
          <a:p>
            <a:r>
              <a:rPr lang="en-US" dirty="0" smtClean="0">
                <a:ea typeface="ＭＳ Ｐゴシック"/>
                <a:cs typeface="ＭＳ Ｐゴシック"/>
              </a:rPr>
              <a:t>Don’t let anyone ever tell you teachers have great hours! </a:t>
            </a:r>
          </a:p>
          <a:p>
            <a:r>
              <a:rPr lang="en-US" dirty="0" smtClean="0">
                <a:ea typeface="ＭＳ Ｐゴシック"/>
                <a:cs typeface="ＭＳ Ｐゴシック"/>
              </a:rPr>
              <a:t>Lazy teachers have great hours!!! </a:t>
            </a:r>
          </a:p>
        </p:txBody>
      </p:sp>
      <p:sp>
        <p:nvSpPr>
          <p:cNvPr id="69635" name="Slide Number Placeholder 3"/>
          <p:cNvSpPr>
            <a:spLocks noGrp="1"/>
          </p:cNvSpPr>
          <p:nvPr>
            <p:ph type="sldNum" sz="quarter" idx="5"/>
          </p:nvPr>
        </p:nvSpPr>
        <p:spPr bwMode="auto">
          <a:noFill/>
          <a:ln>
            <a:miter lim="800000"/>
            <a:headEnd/>
            <a:tailEnd/>
          </a:ln>
        </p:spPr>
        <p:txBody>
          <a:bodyPr/>
          <a:lstStyle/>
          <a:p>
            <a:fld id="{6D27C5D1-08E5-49DA-B31A-0E3F521BC289}" type="slidenum">
              <a:rPr lang="en-US" smtClean="0">
                <a:latin typeface="Calibri" pitchFamily="34" charset="0"/>
                <a:ea typeface="ＭＳ Ｐゴシック"/>
                <a:cs typeface="ＭＳ Ｐゴシック"/>
              </a:rPr>
              <a:pPr/>
              <a:t>31</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I used to throw up in the shower and bang my head against my car’s steering wheel before school! I just couldn’t prepare enough!</a:t>
            </a:r>
          </a:p>
          <a:p>
            <a:pPr eaLnBrk="1" hangingPunct="1">
              <a:spcBef>
                <a:spcPct val="0"/>
              </a:spcBef>
            </a:pPr>
            <a:r>
              <a:rPr lang="en-US" dirty="0" smtClean="0">
                <a:ea typeface="ＭＳ Ｐゴシック"/>
                <a:cs typeface="ＭＳ Ｐゴシック"/>
              </a:rPr>
              <a:t>	i.e. This is NOT an easy job!!! </a:t>
            </a:r>
            <a:br>
              <a:rPr lang="en-US" dirty="0" smtClean="0">
                <a:ea typeface="ＭＳ Ｐゴシック"/>
                <a:cs typeface="ＭＳ Ｐゴシック"/>
              </a:rPr>
            </a:b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Anxiety is a symptom of being underprepared or scared of the unknown!</a:t>
            </a:r>
          </a:p>
          <a:p>
            <a:pPr eaLnBrk="1" hangingPunct="1">
              <a:spcBef>
                <a:spcPct val="0"/>
              </a:spcBef>
            </a:pPr>
            <a:r>
              <a:rPr lang="en-US" dirty="0" smtClean="0">
                <a:ea typeface="ＭＳ Ｐゴシック"/>
                <a:cs typeface="ＭＳ Ｐゴシック"/>
              </a:rPr>
              <a:t>A lot of the survey questions you answered this week were about being prepared…. </a:t>
            </a:r>
          </a:p>
          <a:p>
            <a:pPr eaLnBrk="1" hangingPunct="1">
              <a:spcBef>
                <a:spcPct val="0"/>
              </a:spcBef>
            </a:pPr>
            <a:r>
              <a:rPr lang="en-US" dirty="0" smtClean="0">
                <a:ea typeface="ＭＳ Ｐゴシック"/>
                <a:cs typeface="ＭＳ Ｐゴシック"/>
              </a:rPr>
              <a:t>	</a:t>
            </a:r>
            <a:r>
              <a:rPr lang="en-US" b="1" i="1" dirty="0" smtClean="0">
                <a:ea typeface="ＭＳ Ｐゴシック"/>
                <a:cs typeface="ＭＳ Ｐゴシック"/>
              </a:rPr>
              <a:t>-This is another reason we are here today, we’d like to</a:t>
            </a:r>
            <a:r>
              <a:rPr lang="en-US" b="1" i="1" dirty="0" smtClean="0">
                <a:ea typeface="ＭＳ Ｐゴシック"/>
                <a:cs typeface="ＭＳ Ｐゴシック"/>
              </a:rPr>
              <a:t> PREPARE YOU… to set </a:t>
            </a:r>
            <a:r>
              <a:rPr lang="en-US" b="1" i="1" dirty="0" smtClean="0">
                <a:ea typeface="ＭＳ Ｐゴシック"/>
                <a:cs typeface="ＭＳ Ｐゴシック"/>
              </a:rPr>
              <a:t>you up to succeed!</a:t>
            </a:r>
          </a:p>
          <a:p>
            <a:pPr eaLnBrk="1" hangingPunct="1">
              <a:spcBef>
                <a:spcPct val="0"/>
              </a:spcBef>
            </a:pPr>
            <a:endParaRPr lang="en-US" dirty="0" smtClean="0">
              <a:ea typeface="ＭＳ Ｐゴシック"/>
              <a:cs typeface="ＭＳ Ｐゴシック"/>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62140E02-85BA-49F7-86FC-6CD50D78515E}" type="slidenum">
              <a:rPr lang="en-US" smtClean="0">
                <a:latin typeface="Calibri" pitchFamily="34" charset="0"/>
                <a:ea typeface="ＭＳ Ｐゴシック"/>
                <a:cs typeface="ＭＳ Ｐゴシック"/>
              </a:rPr>
              <a:pPr/>
              <a:t>32</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-PLEASE, PLEASE look at your lesson ahead of time. </a:t>
            </a:r>
            <a:r>
              <a:rPr lang="en-US" b="1" i="1" dirty="0" smtClean="0">
                <a:ea typeface="ＭＳ Ｐゴシック"/>
                <a:cs typeface="ＭＳ Ｐゴシック"/>
              </a:rPr>
              <a:t>They will be on the CP website. </a:t>
            </a:r>
          </a:p>
          <a:p>
            <a:pPr eaLnBrk="1" hangingPunct="1">
              <a:spcBef>
                <a:spcPct val="0"/>
              </a:spcBef>
            </a:pPr>
            <a:r>
              <a:rPr lang="en-US" dirty="0" smtClean="0">
                <a:ea typeface="ＭＳ Ｐゴシック"/>
                <a:cs typeface="ＭＳ Ｐゴシック"/>
              </a:rPr>
              <a:t>-Contact your curriculum developers (Michael or Sandhya) with any questions and to get supplies!</a:t>
            </a:r>
            <a:endParaRPr lang="en-US" b="1" i="1" dirty="0" smtClean="0">
              <a:ea typeface="ＭＳ Ｐゴシック"/>
              <a:cs typeface="ＭＳ Ｐゴシック"/>
            </a:endParaRPr>
          </a:p>
          <a:p>
            <a:pPr eaLnBrk="1" hangingPunct="1">
              <a:spcBef>
                <a:spcPct val="0"/>
              </a:spcBef>
            </a:pPr>
            <a:r>
              <a:rPr lang="en-US" dirty="0" smtClean="0">
                <a:ea typeface="ＭＳ Ｐゴシック"/>
                <a:cs typeface="ＭＳ Ｐゴシック"/>
              </a:rPr>
              <a:t>-Practice your questioning style and your activities so you are the expert in the room and to </a:t>
            </a:r>
            <a:r>
              <a:rPr lang="en-US" b="1" i="1" dirty="0" smtClean="0">
                <a:ea typeface="ＭＳ Ｐゴシック"/>
                <a:cs typeface="ＭＳ Ｐゴシック"/>
              </a:rPr>
              <a:t>troubleshoot</a:t>
            </a:r>
            <a:r>
              <a:rPr lang="en-US" dirty="0" smtClean="0">
                <a:ea typeface="ＭＳ Ｐゴシック"/>
                <a:cs typeface="ＭＳ Ｐゴシック"/>
              </a:rPr>
              <a:t>. </a:t>
            </a:r>
          </a:p>
          <a:p>
            <a:pPr eaLnBrk="1" hangingPunct="1">
              <a:spcBef>
                <a:spcPct val="0"/>
              </a:spcBef>
            </a:pPr>
            <a:r>
              <a:rPr lang="en-US" b="1" i="1" dirty="0" smtClean="0">
                <a:ea typeface="ＭＳ Ｐゴシック"/>
                <a:cs typeface="ＭＳ Ｐゴシック"/>
              </a:rPr>
              <a:t>	</a:t>
            </a:r>
            <a:r>
              <a:rPr lang="en-US" i="1" dirty="0" smtClean="0">
                <a:ea typeface="ＭＳ Ｐゴシック"/>
                <a:cs typeface="ＭＳ Ｐゴシック"/>
              </a:rPr>
              <a:t>(E.g. If you are teaching carb correcting, go on the website and do the practice problems before you ask your class to do it).</a:t>
            </a:r>
            <a:r>
              <a:rPr lang="en-US" b="1" i="1" dirty="0" smtClean="0">
                <a:ea typeface="ＭＳ Ｐゴシック"/>
                <a:cs typeface="ＭＳ Ｐゴシック"/>
              </a:rPr>
              <a:t/>
            </a:r>
            <a:br>
              <a:rPr lang="en-US" b="1" i="1" dirty="0" smtClean="0">
                <a:ea typeface="ＭＳ Ｐゴシック"/>
                <a:cs typeface="ＭＳ Ｐゴシック"/>
              </a:rPr>
            </a:br>
            <a:r>
              <a:rPr lang="en-US" b="1" i="1" dirty="0" smtClean="0">
                <a:ea typeface="ＭＳ Ｐゴシック"/>
                <a:cs typeface="ＭＳ Ｐゴシック"/>
              </a:rPr>
              <a:t>-</a:t>
            </a:r>
            <a:r>
              <a:rPr lang="en-US" dirty="0" smtClean="0">
                <a:ea typeface="ＭＳ Ｐゴシック"/>
                <a:cs typeface="ＭＳ Ｐゴシック"/>
              </a:rPr>
              <a:t>Review this PowerPoint prior to your lesson! </a:t>
            </a:r>
            <a:r>
              <a:rPr lang="en-US" b="1" i="1" dirty="0" smtClean="0">
                <a:ea typeface="ＭＳ Ｐゴシック"/>
                <a:cs typeface="ＭＳ Ｐゴシック"/>
              </a:rPr>
              <a:t>Also will be on CP website</a:t>
            </a:r>
            <a:r>
              <a:rPr lang="en-US" dirty="0" smtClean="0">
                <a:ea typeface="ＭＳ Ｐゴシック"/>
                <a:cs typeface="ＭＳ Ｐゴシック"/>
              </a:rPr>
              <a:t>.</a:t>
            </a:r>
          </a:p>
          <a:p>
            <a:pPr eaLnBrk="1" hangingPunct="1">
              <a:spcBef>
                <a:spcPct val="0"/>
              </a:spcBef>
            </a:pPr>
            <a:endParaRPr lang="en-US" dirty="0" smtClean="0">
              <a:ea typeface="ＭＳ Ｐゴシック"/>
              <a:cs typeface="ＭＳ Ｐゴシック"/>
            </a:endParaRPr>
          </a:p>
          <a:p>
            <a:pPr eaLnBrk="1" hangingPunct="1">
              <a:spcBef>
                <a:spcPct val="0"/>
              </a:spcBef>
            </a:pPr>
            <a:endParaRPr lang="en-US" dirty="0" smtClean="0">
              <a:ea typeface="ＭＳ Ｐゴシック"/>
              <a:cs typeface="ＭＳ Ｐゴシック"/>
            </a:endParaRPr>
          </a:p>
        </p:txBody>
      </p:sp>
      <p:sp>
        <p:nvSpPr>
          <p:cNvPr id="73731" name="Slide Number Placeholder 3"/>
          <p:cNvSpPr>
            <a:spLocks noGrp="1"/>
          </p:cNvSpPr>
          <p:nvPr>
            <p:ph type="sldNum" sz="quarter" idx="5"/>
          </p:nvPr>
        </p:nvSpPr>
        <p:spPr bwMode="auto">
          <a:noFill/>
          <a:ln>
            <a:miter lim="800000"/>
            <a:headEnd/>
            <a:tailEnd/>
          </a:ln>
        </p:spPr>
        <p:txBody>
          <a:bodyPr/>
          <a:lstStyle/>
          <a:p>
            <a:fld id="{EB3E6F26-45ED-4FD4-97E4-1EF0641C7F7C}" type="slidenum">
              <a:rPr lang="en-US" smtClean="0">
                <a:latin typeface="Calibri" pitchFamily="34" charset="0"/>
                <a:ea typeface="ＭＳ Ｐゴシック"/>
                <a:cs typeface="ＭＳ Ｐゴシック"/>
              </a:rPr>
              <a:pPr/>
              <a:t>33</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b="1" i="1" dirty="0" smtClean="0">
                <a:ea typeface="ＭＳ Ｐゴシック"/>
                <a:cs typeface="ＭＳ Ｐゴシック"/>
              </a:rPr>
              <a:t>We have covered some of these already and have been trying to model them throughout the session.</a:t>
            </a:r>
          </a:p>
          <a:p>
            <a:r>
              <a:rPr lang="en-US" b="1" i="1" dirty="0" smtClean="0">
                <a:ea typeface="ＭＳ Ｐゴシック"/>
                <a:cs typeface="ＭＳ Ｐゴシック"/>
              </a:rPr>
              <a:t>	e.g. Rules, Assessing your Audience, Objectives, Timers, Being Prepared</a:t>
            </a:r>
          </a:p>
          <a:p>
            <a:endParaRPr lang="en-US" b="1" i="1" dirty="0" smtClean="0">
              <a:ea typeface="ＭＳ Ｐゴシック"/>
              <a:cs typeface="ＭＳ Ｐゴシック"/>
            </a:endParaRPr>
          </a:p>
          <a:p>
            <a:r>
              <a:rPr lang="en-US" b="1" i="1" dirty="0" smtClean="0">
                <a:ea typeface="ＭＳ Ｐゴシック"/>
                <a:cs typeface="ＭＳ Ｐゴシック"/>
              </a:rPr>
              <a:t>So</a:t>
            </a:r>
            <a:r>
              <a:rPr lang="en-US" b="1" i="1" baseline="0" dirty="0" smtClean="0">
                <a:ea typeface="ＭＳ Ｐゴシック"/>
                <a:cs typeface="ＭＳ Ｐゴシック"/>
              </a:rPr>
              <a:t> We will now use the rest of the session to model some general best </a:t>
            </a:r>
            <a:r>
              <a:rPr lang="en-US" b="1" i="1" baseline="0" dirty="0" smtClean="0">
                <a:ea typeface="ＭＳ Ｐゴシック"/>
                <a:cs typeface="ＭＳ Ｐゴシック"/>
              </a:rPr>
              <a:t>practices that way when you see them on your lesson plans you can know what they are or reference this PowerPoint to re-familiarize. </a:t>
            </a:r>
            <a:endParaRPr lang="en-US" b="1" i="1" dirty="0" smtClean="0">
              <a:ea typeface="ＭＳ Ｐゴシック"/>
              <a:cs typeface="ＭＳ Ｐゴシック"/>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DAE79ECE-7284-44A5-BA83-81D854EFA16D}" type="slidenum">
              <a:rPr lang="en-US" smtClean="0">
                <a:latin typeface="Calibri" pitchFamily="34" charset="0"/>
                <a:ea typeface="ＭＳ Ｐゴシック"/>
                <a:cs typeface="ＭＳ Ｐゴシック"/>
              </a:rPr>
              <a:pPr/>
              <a:t>34</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dirty="0" smtClean="0">
                <a:ea typeface="ＭＳ Ｐゴシック"/>
                <a:cs typeface="ＭＳ Ｐゴシック"/>
              </a:rPr>
              <a:t>It is tough to know how many current CHONY residents have teaching experience and thus how to format the discussion today. So we always start with assessing our audience, </a:t>
            </a:r>
            <a:r>
              <a:rPr lang="en-US" b="1" i="1" dirty="0" smtClean="0">
                <a:ea typeface="ＭＳ Ｐゴシック"/>
                <a:cs typeface="ＭＳ Ｐゴシック"/>
              </a:rPr>
              <a:t>it helps adjust how we teach, what questions we ask, etc..</a:t>
            </a:r>
            <a:r>
              <a:rPr lang="en-US" dirty="0" smtClean="0">
                <a:ea typeface="ＭＳ Ｐゴシック"/>
                <a:cs typeface="ＭＳ Ｐゴシック"/>
              </a:rPr>
              <a:t>.</a:t>
            </a:r>
          </a:p>
          <a:p>
            <a:endParaRPr lang="en-US" dirty="0" smtClean="0">
              <a:ea typeface="ＭＳ Ｐゴシック"/>
              <a:cs typeface="ＭＳ Ｐゴシック"/>
            </a:endParaRPr>
          </a:p>
          <a:p>
            <a:r>
              <a:rPr lang="en-US" b="1" i="1" dirty="0" smtClean="0">
                <a:ea typeface="ＭＳ Ｐゴシック"/>
                <a:cs typeface="ＭＳ Ｐゴシック"/>
              </a:rPr>
              <a:t>MODELING:  Write these on the board to see if we end up covering them today. Refer back to this list at the end of the session</a:t>
            </a:r>
            <a:r>
              <a:rPr lang="en-US" b="1" i="1" dirty="0" smtClean="0">
                <a:ea typeface="ＭＳ Ｐゴシック"/>
                <a:cs typeface="ＭＳ Ｐゴシック"/>
              </a:rPr>
              <a:t>.</a:t>
            </a:r>
          </a:p>
        </p:txBody>
      </p:sp>
      <p:sp>
        <p:nvSpPr>
          <p:cNvPr id="51203" name="Slide Number Placeholder 3"/>
          <p:cNvSpPr>
            <a:spLocks noGrp="1"/>
          </p:cNvSpPr>
          <p:nvPr>
            <p:ph type="sldNum" sz="quarter" idx="5"/>
          </p:nvPr>
        </p:nvSpPr>
        <p:spPr bwMode="auto">
          <a:noFill/>
          <a:ln>
            <a:miter lim="800000"/>
            <a:headEnd/>
            <a:tailEnd/>
          </a:ln>
        </p:spPr>
        <p:txBody>
          <a:bodyPr/>
          <a:lstStyle/>
          <a:p>
            <a:fld id="{02CEC972-17CE-4D1A-8019-0855E740FC4E}" type="slidenum">
              <a:rPr lang="en-US" smtClean="0">
                <a:latin typeface="Calibri" pitchFamily="34" charset="0"/>
                <a:ea typeface="ＭＳ Ｐゴシック"/>
                <a:cs typeface="ＭＳ Ｐゴシック"/>
              </a:rPr>
              <a:pPr/>
              <a:t>35</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spcBef>
                <a:spcPct val="0"/>
              </a:spcBef>
            </a:pPr>
            <a:r>
              <a:rPr lang="en-US" b="1" i="1" dirty="0" smtClean="0">
                <a:ea typeface="ＭＳ Ｐゴシック"/>
                <a:cs typeface="ＭＳ Ｐゴシック"/>
              </a:rPr>
              <a:t>MODELING... We did this in the beginning of our session today! We know many of you have great experiences teaching that this lesson can only hope to build upon.</a:t>
            </a:r>
            <a:endParaRPr lang="en-US" dirty="0" smtClean="0">
              <a:ea typeface="ＭＳ Ｐゴシック"/>
              <a:cs typeface="ＭＳ Ｐゴシック"/>
            </a:endParaRPr>
          </a:p>
          <a:p>
            <a:pPr eaLnBrk="1" hangingPunct="1">
              <a:spcBef>
                <a:spcPct val="0"/>
              </a:spcBef>
            </a:pPr>
            <a:endParaRPr lang="en-US" dirty="0" smtClean="0">
              <a:ea typeface="ＭＳ Ｐゴシック"/>
              <a:cs typeface="ＭＳ Ｐゴシック"/>
            </a:endParaRPr>
          </a:p>
          <a:p>
            <a:pPr eaLnBrk="1" hangingPunct="1">
              <a:spcBef>
                <a:spcPct val="0"/>
              </a:spcBef>
            </a:pPr>
            <a:r>
              <a:rPr lang="en-US" dirty="0" smtClean="0">
                <a:ea typeface="ＭＳ Ｐゴシック"/>
                <a:cs typeface="ＭＳ Ｐゴシック"/>
              </a:rPr>
              <a:t>Know your audience - e.g. teaching diabetes to 8th graders is different that teaching it to a bunch of med students which is different from a room full of teachers.</a:t>
            </a:r>
          </a:p>
          <a:p>
            <a:pPr eaLnBrk="1" hangingPunct="1">
              <a:spcBef>
                <a:spcPct val="0"/>
              </a:spcBef>
            </a:pPr>
            <a:endParaRPr lang="en-US" b="1" i="1" dirty="0" smtClean="0">
              <a:ea typeface="ＭＳ Ｐゴシック"/>
              <a:cs typeface="ＭＳ Ｐゴシック"/>
            </a:endParaRPr>
          </a:p>
        </p:txBody>
      </p:sp>
      <p:sp>
        <p:nvSpPr>
          <p:cNvPr id="77827" name="Slide Number Placeholder 3"/>
          <p:cNvSpPr>
            <a:spLocks noGrp="1"/>
          </p:cNvSpPr>
          <p:nvPr>
            <p:ph type="sldNum" sz="quarter" idx="5"/>
          </p:nvPr>
        </p:nvSpPr>
        <p:spPr bwMode="auto">
          <a:noFill/>
          <a:ln>
            <a:miter lim="800000"/>
            <a:headEnd/>
            <a:tailEnd/>
          </a:ln>
        </p:spPr>
        <p:txBody>
          <a:bodyPr/>
          <a:lstStyle/>
          <a:p>
            <a:fld id="{E02E4A67-EFB2-4D70-A034-6FA2CF8BA979}" type="slidenum">
              <a:rPr lang="en-US" smtClean="0">
                <a:latin typeface="Calibri" pitchFamily="34" charset="0"/>
                <a:ea typeface="ＭＳ Ｐゴシック"/>
                <a:cs typeface="ＭＳ Ｐゴシック"/>
              </a:rPr>
              <a:pPr/>
              <a:t>36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r>
              <a:rPr lang="en-US" b="1" i="1" dirty="0" smtClean="0">
                <a:ea typeface="ＭＳ Ｐゴシック"/>
                <a:cs typeface="ＭＳ Ｐゴシック"/>
              </a:rPr>
              <a:t>Keep a list of responses, refer back to them at the end of the lesson.</a:t>
            </a:r>
            <a:r>
              <a:rPr lang="en-US" dirty="0" smtClean="0">
                <a:ea typeface="ＭＳ Ｐゴシック"/>
                <a:cs typeface="ＭＳ Ｐゴシック"/>
              </a:rPr>
              <a:t/>
            </a:r>
            <a:br>
              <a:rPr lang="en-US" dirty="0" smtClean="0">
                <a:ea typeface="ＭＳ Ｐゴシック"/>
                <a:cs typeface="ＭＳ Ｐゴシック"/>
              </a:rPr>
            </a:br>
            <a:r>
              <a:rPr lang="en-US" dirty="0" smtClean="0">
                <a:ea typeface="ＭＳ Ｐゴシック"/>
                <a:cs typeface="ＭＳ Ｐゴシック"/>
              </a:rPr>
              <a:t> </a:t>
            </a:r>
          </a:p>
          <a:p>
            <a:r>
              <a:rPr lang="en-US" b="1" i="1" dirty="0" smtClean="0">
                <a:ea typeface="ＭＳ Ｐゴシック"/>
                <a:cs typeface="ＭＳ Ｐゴシック"/>
              </a:rPr>
              <a:t>THEN</a:t>
            </a:r>
            <a:r>
              <a:rPr lang="en-US" b="1" i="1" dirty="0" smtClean="0">
                <a:ea typeface="ＭＳ Ｐゴシック"/>
                <a:cs typeface="ＭＳ Ｐゴシック"/>
              </a:rPr>
              <a:t> at end of the lesson, state </a:t>
            </a:r>
            <a:r>
              <a:rPr lang="en-US" b="1" i="1" dirty="0" smtClean="0">
                <a:ea typeface="ＭＳ Ｐゴシック"/>
                <a:cs typeface="ＭＳ Ｐゴシック"/>
              </a:rPr>
              <a:t>the case again… would anyone change their answer????</a:t>
            </a:r>
          </a:p>
          <a:p>
            <a:endParaRPr lang="en-US" b="1" i="1" dirty="0" smtClean="0">
              <a:ea typeface="ＭＳ Ｐゴシック"/>
              <a:cs typeface="ＭＳ Ｐゴシック"/>
            </a:endParaRPr>
          </a:p>
          <a:p>
            <a:r>
              <a:rPr lang="en-US" b="1" i="1" dirty="0" smtClean="0">
                <a:ea typeface="ＭＳ Ｐゴシック"/>
                <a:cs typeface="ＭＳ Ｐゴシック"/>
              </a:rPr>
              <a:t>Note how case language is different</a:t>
            </a:r>
            <a:r>
              <a:rPr lang="en-US" b="1" i="1" baseline="0" dirty="0" smtClean="0">
                <a:ea typeface="ＭＳ Ｐゴシック"/>
                <a:cs typeface="ＭＳ Ｐゴシック"/>
              </a:rPr>
              <a:t> from how we do cases, but it still works!</a:t>
            </a:r>
            <a:endParaRPr lang="en-US" b="1" i="1" dirty="0" smtClean="0">
              <a:ea typeface="ＭＳ Ｐゴシック"/>
              <a:cs typeface="ＭＳ Ｐゴシック"/>
            </a:endParaRPr>
          </a:p>
        </p:txBody>
      </p:sp>
      <p:sp>
        <p:nvSpPr>
          <p:cNvPr id="83971" name="Slide Number Placeholder 3"/>
          <p:cNvSpPr>
            <a:spLocks noGrp="1"/>
          </p:cNvSpPr>
          <p:nvPr>
            <p:ph type="sldNum" sz="quarter" idx="5"/>
          </p:nvPr>
        </p:nvSpPr>
        <p:spPr bwMode="auto">
          <a:noFill/>
          <a:ln>
            <a:miter lim="800000"/>
            <a:headEnd/>
            <a:tailEnd/>
          </a:ln>
        </p:spPr>
        <p:txBody>
          <a:bodyPr/>
          <a:lstStyle/>
          <a:p>
            <a:fld id="{FC162752-939F-4AE5-BC64-471C60E4BC3B}" type="slidenum">
              <a:rPr lang="en-US" smtClean="0">
                <a:latin typeface="Calibri" pitchFamily="34" charset="0"/>
                <a:ea typeface="ＭＳ Ｐゴシック"/>
                <a:cs typeface="ＭＳ Ｐゴシック"/>
              </a:rPr>
              <a:pPr/>
              <a:t>37</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Use these strategies when you are communicating the factual information. Make it interactive!</a:t>
            </a:r>
          </a:p>
          <a:p>
            <a:pPr eaLnBrk="1" hangingPunct="1">
              <a:spcBef>
                <a:spcPct val="0"/>
              </a:spcBef>
            </a:pPr>
            <a:r>
              <a:rPr lang="en-US" dirty="0" smtClean="0">
                <a:ea typeface="ＭＳ Ｐゴシック"/>
                <a:cs typeface="ＭＳ Ｐゴシック"/>
              </a:rPr>
              <a:t>Encourage the kids to summarize what you are teaching frequently - ping pong</a:t>
            </a:r>
          </a:p>
          <a:p>
            <a:pPr eaLnBrk="1" hangingPunct="1">
              <a:spcBef>
                <a:spcPct val="0"/>
              </a:spcBef>
            </a:pPr>
            <a:r>
              <a:rPr lang="en-US" dirty="0" smtClean="0">
                <a:ea typeface="ＭＳ Ｐゴシック"/>
                <a:cs typeface="ＭＳ Ｐゴシック"/>
              </a:rPr>
              <a:t>Encourage kids to respond to each other’s questions </a:t>
            </a:r>
          </a:p>
          <a:p>
            <a:pPr eaLnBrk="1" hangingPunct="1">
              <a:spcBef>
                <a:spcPct val="0"/>
              </a:spcBef>
            </a:pPr>
            <a:r>
              <a:rPr lang="en-US" dirty="0" smtClean="0">
                <a:ea typeface="ＭＳ Ｐゴシック"/>
                <a:cs typeface="ＭＳ Ｐゴシック"/>
              </a:rPr>
              <a:t>Your audience is a fantastic resource… use them!</a:t>
            </a:r>
          </a:p>
          <a:p>
            <a:pPr eaLnBrk="1" hangingPunct="1">
              <a:spcBef>
                <a:spcPct val="0"/>
              </a:spcBef>
            </a:pPr>
            <a:r>
              <a:rPr lang="en-US" dirty="0" smtClean="0">
                <a:ea typeface="ＭＳ Ｐゴシック"/>
                <a:cs typeface="ＭＳ Ｐゴシック"/>
              </a:rPr>
              <a:t>This technique is how we urge you all to march through the</a:t>
            </a:r>
            <a:r>
              <a:rPr lang="en-US" baseline="0" dirty="0" smtClean="0">
                <a:ea typeface="ＭＳ Ｐゴシック"/>
                <a:cs typeface="ＭＳ Ｐゴシック"/>
              </a:rPr>
              <a:t> early, lower order thinking objectives</a:t>
            </a:r>
            <a:r>
              <a:rPr lang="en-US" baseline="0" dirty="0" smtClean="0">
                <a:ea typeface="ＭＳ Ｐゴシック"/>
                <a:cs typeface="ＭＳ Ｐゴシック"/>
              </a:rPr>
              <a:t>.</a:t>
            </a:r>
          </a:p>
          <a:p>
            <a:pPr marL="0" marR="0" indent="0" algn="l" defTabSz="457200" rtl="0" eaLnBrk="1" fontAlgn="base" latinLnBrk="0" hangingPunct="1">
              <a:lnSpc>
                <a:spcPct val="100000"/>
              </a:lnSpc>
              <a:spcBef>
                <a:spcPct val="0"/>
              </a:spcBef>
              <a:spcAft>
                <a:spcPct val="0"/>
              </a:spcAft>
              <a:buClrTx/>
              <a:buSzTx/>
              <a:buFontTx/>
              <a:buNone/>
              <a:tabLst/>
              <a:defRPr/>
            </a:pPr>
            <a:r>
              <a:rPr lang="en-US" b="1" i="1" dirty="0" smtClean="0">
                <a:ea typeface="ＭＳ Ｐゴシック"/>
                <a:cs typeface="ＭＳ Ｐゴシック"/>
              </a:rPr>
              <a:t>Hearing Crickets??? Its OK. Either rephrase (assume</a:t>
            </a:r>
            <a:r>
              <a:rPr lang="en-US" b="1" i="1" baseline="0" dirty="0" smtClean="0">
                <a:ea typeface="ＭＳ Ｐゴシック"/>
                <a:cs typeface="ＭＳ Ｐゴシック"/>
              </a:rPr>
              <a:t> you asked it wrong) or just</a:t>
            </a:r>
            <a:r>
              <a:rPr lang="en-US" b="1" i="1" dirty="0" smtClean="0">
                <a:ea typeface="ＭＳ Ｐゴシック"/>
                <a:cs typeface="ＭＳ Ｐゴシック"/>
              </a:rPr>
              <a:t> give it time</a:t>
            </a:r>
            <a:r>
              <a:rPr lang="en-US" b="1" i="1" baseline="0" dirty="0" smtClean="0">
                <a:ea typeface="ＭＳ Ｐゴシック"/>
                <a:cs typeface="ＭＳ Ｐゴシック"/>
              </a:rPr>
              <a:t> (easier said than done).</a:t>
            </a:r>
            <a:endParaRPr lang="en-US" b="1" i="1" dirty="0" smtClean="0">
              <a:ea typeface="ＭＳ Ｐゴシック"/>
              <a:cs typeface="ＭＳ Ｐゴシック"/>
            </a:endParaRPr>
          </a:p>
          <a:p>
            <a:pPr eaLnBrk="1" hangingPunct="1">
              <a:spcBef>
                <a:spcPct val="0"/>
              </a:spcBef>
            </a:pPr>
            <a:endParaRPr lang="en-US" dirty="0" smtClean="0">
              <a:ea typeface="ＭＳ Ｐゴシック"/>
              <a:cs typeface="ＭＳ Ｐゴシック"/>
            </a:endParaRPr>
          </a:p>
        </p:txBody>
      </p:sp>
      <p:sp>
        <p:nvSpPr>
          <p:cNvPr id="86019" name="Slide Number Placeholder 3"/>
          <p:cNvSpPr>
            <a:spLocks noGrp="1"/>
          </p:cNvSpPr>
          <p:nvPr>
            <p:ph type="sldNum" sz="quarter" idx="5"/>
          </p:nvPr>
        </p:nvSpPr>
        <p:spPr bwMode="auto">
          <a:noFill/>
          <a:ln>
            <a:miter lim="800000"/>
            <a:headEnd/>
            <a:tailEnd/>
          </a:ln>
        </p:spPr>
        <p:txBody>
          <a:bodyPr/>
          <a:lstStyle/>
          <a:p>
            <a:fld id="{42B1525B-A477-4028-BAB9-97EA08CD179A}" type="slidenum">
              <a:rPr lang="en-US" smtClean="0">
                <a:latin typeface="Calibri" pitchFamily="34" charset="0"/>
                <a:ea typeface="ＭＳ Ｐゴシック"/>
                <a:cs typeface="ＭＳ Ｐゴシック"/>
              </a:rPr>
              <a:pPr/>
              <a:t>38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p:txBody>
          <a:bodyPr/>
          <a:lstStyle/>
          <a:p>
            <a:pPr marL="228600" indent="-228600" eaLnBrk="1" hangingPunct="1">
              <a:spcBef>
                <a:spcPct val="0"/>
              </a:spcBef>
              <a:buFontTx/>
              <a:buAutoNum type="arabicPeriod"/>
              <a:defRPr/>
            </a:pPr>
            <a:r>
              <a:rPr lang="en-US" dirty="0" smtClean="0"/>
              <a:t>Ex. At some point during your Lang asthma lesson you are defining airway inflammation and bronchospasm. Someone in the audience asks the question, “can you explain the difference between the two again? I think I’m missing something…” </a:t>
            </a:r>
          </a:p>
          <a:p>
            <a:pPr lvl="1" eaLnBrk="1" hangingPunct="1">
              <a:spcBef>
                <a:spcPct val="0"/>
              </a:spcBef>
              <a:defRPr/>
            </a:pPr>
            <a:r>
              <a:rPr lang="en-US" i="1" dirty="0" smtClean="0">
                <a:cs typeface="+mn-cs"/>
              </a:rPr>
              <a:t>-Instead of just regurgitating what you have already said, </a:t>
            </a:r>
            <a:r>
              <a:rPr lang="en-US" b="1" i="1" dirty="0" smtClean="0">
                <a:cs typeface="+mn-cs"/>
              </a:rPr>
              <a:t>maybe a classmate has a better way to explain it to their peers?</a:t>
            </a:r>
          </a:p>
          <a:p>
            <a:pPr eaLnBrk="1" hangingPunct="1">
              <a:spcBef>
                <a:spcPct val="0"/>
              </a:spcBef>
              <a:defRPr/>
            </a:pPr>
            <a:endParaRPr lang="en-US" dirty="0" smtClean="0"/>
          </a:p>
          <a:p>
            <a:pPr eaLnBrk="1" hangingPunct="1">
              <a:spcBef>
                <a:spcPct val="0"/>
              </a:spcBef>
              <a:defRPr/>
            </a:pPr>
            <a:r>
              <a:rPr lang="en-US" dirty="0" smtClean="0"/>
              <a:t>2.	Ex.  A question comes from the audience during your asthma lesson… “so you tell me these medicines work so well, right? But why</a:t>
            </a:r>
            <a:r>
              <a:rPr lang="en-US" dirty="0" smtClean="0"/>
              <a:t> do so many </a:t>
            </a:r>
            <a:r>
              <a:rPr lang="en-US" dirty="0" smtClean="0"/>
              <a:t>kids miss school for asthma??? </a:t>
            </a:r>
          </a:p>
          <a:p>
            <a:pPr eaLnBrk="1" hangingPunct="1">
              <a:spcBef>
                <a:spcPct val="0"/>
              </a:spcBef>
              <a:defRPr/>
            </a:pPr>
            <a:r>
              <a:rPr lang="en-US" dirty="0" smtClean="0"/>
              <a:t>	</a:t>
            </a:r>
            <a:r>
              <a:rPr lang="en-US" i="1" dirty="0" smtClean="0"/>
              <a:t>-You may have your theories here, but perhaps more interesting is what the community thinks… </a:t>
            </a:r>
          </a:p>
          <a:p>
            <a:pPr eaLnBrk="1" hangingPunct="1">
              <a:spcBef>
                <a:spcPct val="0"/>
              </a:spcBef>
              <a:defRPr/>
            </a:pPr>
            <a:r>
              <a:rPr lang="en-US" i="1" dirty="0" smtClean="0"/>
              <a:t>	-Redirect this question to the audience to spark some debate / dialogue / audience participation. </a:t>
            </a:r>
          </a:p>
          <a:p>
            <a:pPr eaLnBrk="1" hangingPunct="1">
              <a:spcBef>
                <a:spcPct val="0"/>
              </a:spcBef>
              <a:defRPr/>
            </a:pPr>
            <a:r>
              <a:rPr lang="en-US" i="1" dirty="0" smtClean="0"/>
              <a:t>	-What is pretty cool is when your theories surface without you saying them</a:t>
            </a:r>
          </a:p>
          <a:p>
            <a:pPr eaLnBrk="1" hangingPunct="1">
              <a:spcBef>
                <a:spcPct val="0"/>
              </a:spcBef>
              <a:defRPr/>
            </a:pPr>
            <a:r>
              <a:rPr lang="en-US" i="1" dirty="0" smtClean="0"/>
              <a:t>		e.g. I bet they don’t think its cool to carry around those big pumps…</a:t>
            </a:r>
          </a:p>
        </p:txBody>
      </p:sp>
      <p:sp>
        <p:nvSpPr>
          <p:cNvPr id="88067" name="Slide Number Placeholder 3"/>
          <p:cNvSpPr>
            <a:spLocks noGrp="1"/>
          </p:cNvSpPr>
          <p:nvPr>
            <p:ph type="sldNum" sz="quarter" idx="5"/>
          </p:nvPr>
        </p:nvSpPr>
        <p:spPr bwMode="auto">
          <a:noFill/>
          <a:ln>
            <a:miter lim="800000"/>
            <a:headEnd/>
            <a:tailEnd/>
          </a:ln>
        </p:spPr>
        <p:txBody>
          <a:bodyPr/>
          <a:lstStyle/>
          <a:p>
            <a:fld id="{DE8C3F05-171A-4A3B-965C-3003C6144929}" type="slidenum">
              <a:rPr lang="en-US" smtClean="0">
                <a:latin typeface="Calibri" pitchFamily="34" charset="0"/>
                <a:ea typeface="ＭＳ Ｐゴシック"/>
                <a:cs typeface="ＭＳ Ｐゴシック"/>
              </a:rPr>
              <a:pPr/>
              <a:t>39</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These activities are Fun for you as the teacher because</a:t>
            </a:r>
          </a:p>
          <a:p>
            <a:pPr>
              <a:defRPr/>
            </a:pPr>
            <a:r>
              <a:rPr lang="en-US" sz="2600" dirty="0" smtClean="0"/>
              <a:t>– You are off stage</a:t>
            </a:r>
          </a:p>
          <a:p>
            <a:pPr>
              <a:defRPr/>
            </a:pPr>
            <a:r>
              <a:rPr lang="en-US" sz="2600" dirty="0" smtClean="0"/>
              <a:t>– You get to walk around and work with the kids individually</a:t>
            </a:r>
          </a:p>
          <a:p>
            <a:pPr>
              <a:defRPr/>
            </a:pPr>
            <a:r>
              <a:rPr lang="en-US" sz="2600" dirty="0" smtClean="0"/>
              <a:t>– You can step back and see where you started and where you have been able to take your group in less than an hour!</a:t>
            </a:r>
          </a:p>
          <a:p>
            <a:pPr>
              <a:defRPr/>
            </a:pPr>
            <a:r>
              <a:rPr lang="en-US" sz="2600" dirty="0" smtClean="0"/>
              <a:t>– Not to mention, people hate tests… so we don’t give tests… THEREFORE… </a:t>
            </a:r>
            <a:r>
              <a:rPr lang="en-US" sz="2600" dirty="0" smtClean="0">
                <a:sym typeface="Wingdings" charset="2"/>
              </a:rPr>
              <a:t>they like us!</a:t>
            </a:r>
            <a:endParaRPr lang="en-US" sz="2600" dirty="0" smtClean="0"/>
          </a:p>
          <a:p>
            <a:pPr>
              <a:defRPr/>
            </a:pPr>
            <a:endParaRPr lang="en-US" dirty="0"/>
          </a:p>
        </p:txBody>
      </p:sp>
      <p:sp>
        <p:nvSpPr>
          <p:cNvPr id="90115" name="Slide Number Placeholder 3"/>
          <p:cNvSpPr>
            <a:spLocks noGrp="1"/>
          </p:cNvSpPr>
          <p:nvPr>
            <p:ph type="sldNum" sz="quarter" idx="5"/>
          </p:nvPr>
        </p:nvSpPr>
        <p:spPr bwMode="auto">
          <a:noFill/>
          <a:ln>
            <a:miter lim="800000"/>
            <a:headEnd/>
            <a:tailEnd/>
          </a:ln>
        </p:spPr>
        <p:txBody>
          <a:bodyPr/>
          <a:lstStyle/>
          <a:p>
            <a:fld id="{0218462B-B83D-4A22-A0A6-035FA24EB762}" type="slidenum">
              <a:rPr lang="en-US" smtClean="0">
                <a:latin typeface="Calibri" pitchFamily="34" charset="0"/>
                <a:ea typeface="ＭＳ Ｐゴシック"/>
                <a:cs typeface="ＭＳ Ｐゴシック"/>
              </a:rPr>
              <a:pPr/>
              <a:t>40</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As we will get to later… any group discussion should start with rules…</a:t>
            </a: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Here are ours for today.</a:t>
            </a:r>
          </a:p>
          <a:p>
            <a:pPr eaLnBrk="1" hangingPunct="1"/>
            <a:r>
              <a:rPr lang="en-US" dirty="0" smtClean="0">
                <a:ea typeface="ＭＳ Ｐゴシック"/>
                <a:cs typeface="ＭＳ Ｐゴシック"/>
              </a:rPr>
              <a:t>1. ASCOM rings… this is not your fault, just please leave quietly to answer it.</a:t>
            </a:r>
            <a:br>
              <a:rPr lang="en-US" dirty="0" smtClean="0">
                <a:ea typeface="ＭＳ Ｐゴシック"/>
                <a:cs typeface="ＭＳ Ｐゴシック"/>
              </a:rPr>
            </a:br>
            <a:endParaRPr lang="en-US" dirty="0" smtClean="0">
              <a:ea typeface="ＭＳ Ｐゴシック"/>
              <a:cs typeface="ＭＳ Ｐゴシック"/>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5528A321-828E-4825-A941-58BFFF06C289}" type="slidenum">
              <a:rPr lang="en-US" smtClean="0">
                <a:latin typeface="Calibri" pitchFamily="34" charset="0"/>
                <a:ea typeface="ＭＳ Ｐゴシック"/>
                <a:cs typeface="ＭＳ Ｐゴシック"/>
              </a:rPr>
              <a:pPr/>
              <a:t>4</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a:cs typeface="ＭＳ Ｐゴシック"/>
              </a:rPr>
              <a:t>The next two examples are NOT taken from the </a:t>
            </a:r>
            <a:r>
              <a:rPr lang="en-US" dirty="0" smtClean="0">
                <a:ea typeface="ＭＳ Ｐゴシック"/>
                <a:cs typeface="ＭＳ Ｐゴシック"/>
              </a:rPr>
              <a:t>Lang </a:t>
            </a:r>
            <a:r>
              <a:rPr lang="en-US" dirty="0" smtClean="0">
                <a:ea typeface="ＭＳ Ｐゴシック"/>
                <a:cs typeface="ＭＳ Ｐゴシック"/>
              </a:rPr>
              <a:t>lessons, rather they are meant for you guys to have some fun</a:t>
            </a:r>
            <a:r>
              <a:rPr lang="en-US" baseline="0" dirty="0" smtClean="0">
                <a:ea typeface="ＭＳ Ｐゴシック"/>
                <a:cs typeface="ＭＳ Ｐゴシック"/>
              </a:rPr>
              <a:t> – </a:t>
            </a:r>
            <a:r>
              <a:rPr lang="en-US" b="1" i="1" baseline="0" dirty="0" smtClean="0">
                <a:ea typeface="ＭＳ Ｐゴシック"/>
                <a:cs typeface="ＭＳ Ｐゴシック"/>
              </a:rPr>
              <a:t>MODELING</a:t>
            </a:r>
            <a:r>
              <a:rPr lang="en-US" baseline="0" dirty="0" smtClean="0">
                <a:ea typeface="ＭＳ Ｐゴシック"/>
                <a:cs typeface="ＭＳ Ｐゴシック"/>
              </a:rPr>
              <a:t>..</a:t>
            </a:r>
            <a:r>
              <a:rPr lang="en-US" dirty="0" smtClean="0">
                <a:ea typeface="ＭＳ Ｐゴシック"/>
                <a:cs typeface="ＭＳ Ｐゴシック"/>
              </a:rPr>
              <a:t>.</a:t>
            </a:r>
          </a:p>
        </p:txBody>
      </p:sp>
      <p:sp>
        <p:nvSpPr>
          <p:cNvPr id="92163" name="Slide Number Placeholder 3"/>
          <p:cNvSpPr>
            <a:spLocks noGrp="1"/>
          </p:cNvSpPr>
          <p:nvPr>
            <p:ph type="sldNum" sz="quarter" idx="5"/>
          </p:nvPr>
        </p:nvSpPr>
        <p:spPr bwMode="auto">
          <a:noFill/>
          <a:ln>
            <a:miter lim="800000"/>
            <a:headEnd/>
            <a:tailEnd/>
          </a:ln>
        </p:spPr>
        <p:txBody>
          <a:bodyPr/>
          <a:lstStyle/>
          <a:p>
            <a:fld id="{EBC36C86-4D41-44DE-9624-E621D19D4DC5}" type="slidenum">
              <a:rPr lang="en-US" smtClean="0">
                <a:latin typeface="Calibri" pitchFamily="34" charset="0"/>
                <a:ea typeface="ＭＳ Ｐゴシック"/>
                <a:cs typeface="ＭＳ Ｐゴシック"/>
              </a:rPr>
              <a:pPr/>
              <a:t>41</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r>
              <a:rPr lang="en-US" dirty="0" smtClean="0">
                <a:ea typeface="ＭＳ Ｐゴシック"/>
                <a:cs typeface="ＭＳ Ｐゴシック"/>
              </a:rPr>
              <a:t>-This is helpful when you want to stimulate both independent thought and have some time for students to work together.</a:t>
            </a:r>
          </a:p>
          <a:p>
            <a:r>
              <a:rPr lang="en-US" dirty="0" smtClean="0">
                <a:ea typeface="ＭＳ Ｐゴシック"/>
                <a:cs typeface="ＭＳ Ｐゴシック"/>
              </a:rPr>
              <a:t>-Important to have a set time period for each part of “think, pair, and share”. It is often helpful to have a stopwatch!</a:t>
            </a:r>
          </a:p>
          <a:p>
            <a:r>
              <a:rPr lang="en-US" dirty="0" smtClean="0">
                <a:ea typeface="ＭＳ Ｐゴシック"/>
                <a:cs typeface="ＭＳ Ｐゴシック"/>
              </a:rPr>
              <a:t>-Think about the physical setup of the room before starting this exercise, often times it is helpful to have students sitting in pairs</a:t>
            </a:r>
            <a:r>
              <a:rPr lang="en-US" dirty="0" smtClean="0">
                <a:ea typeface="ＭＳ Ｐゴシック"/>
                <a:cs typeface="ＭＳ Ｐゴシック"/>
              </a:rPr>
              <a:t> prior to this </a:t>
            </a:r>
            <a:r>
              <a:rPr lang="en-US" dirty="0" smtClean="0">
                <a:ea typeface="ＭＳ Ｐゴシック"/>
                <a:cs typeface="ＭＳ Ｐゴシック"/>
              </a:rPr>
              <a:t>exercise.</a:t>
            </a:r>
          </a:p>
          <a:p>
            <a:r>
              <a:rPr lang="en-US" dirty="0" smtClean="0">
                <a:ea typeface="ＭＳ Ｐゴシック"/>
                <a:cs typeface="ＭＳ Ｐゴシック"/>
              </a:rPr>
              <a:t>-You can assign one student to be the scribe at the front of the classroom to record the “shared” ideas. This way you are not facilitating the lesson and trying to write everything down at the same time. </a:t>
            </a:r>
          </a:p>
          <a:p>
            <a:endParaRPr lang="en-US" dirty="0" smtClean="0">
              <a:ea typeface="ＭＳ Ｐゴシック"/>
              <a:cs typeface="ＭＳ Ｐゴシック"/>
            </a:endParaRPr>
          </a:p>
        </p:txBody>
      </p:sp>
      <p:sp>
        <p:nvSpPr>
          <p:cNvPr id="94211" name="Slide Number Placeholder 3"/>
          <p:cNvSpPr>
            <a:spLocks noGrp="1"/>
          </p:cNvSpPr>
          <p:nvPr>
            <p:ph type="sldNum" sz="quarter" idx="5"/>
          </p:nvPr>
        </p:nvSpPr>
        <p:spPr bwMode="auto">
          <a:noFill/>
          <a:ln>
            <a:miter lim="800000"/>
            <a:headEnd/>
            <a:tailEnd/>
          </a:ln>
        </p:spPr>
        <p:txBody>
          <a:bodyPr/>
          <a:lstStyle/>
          <a:p>
            <a:fld id="{DE06A2C7-6D1F-4744-AFDC-00D459C727F5}" type="slidenum">
              <a:rPr lang="en-US" smtClean="0">
                <a:latin typeface="Calibri" pitchFamily="34" charset="0"/>
                <a:ea typeface="ＭＳ Ｐゴシック"/>
                <a:cs typeface="ＭＳ Ｐゴシック"/>
              </a:rPr>
              <a:pPr/>
              <a:t>42</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96259" name="Slide Number Placeholder 3"/>
          <p:cNvSpPr>
            <a:spLocks noGrp="1"/>
          </p:cNvSpPr>
          <p:nvPr>
            <p:ph type="sldNum" sz="quarter" idx="5"/>
          </p:nvPr>
        </p:nvSpPr>
        <p:spPr bwMode="auto">
          <a:noFill/>
          <a:ln>
            <a:miter lim="800000"/>
            <a:headEnd/>
            <a:tailEnd/>
          </a:ln>
        </p:spPr>
        <p:txBody>
          <a:bodyPr/>
          <a:lstStyle/>
          <a:p>
            <a:fld id="{6AA4712A-B175-4B35-AB4A-0BBD15D5B119}" type="slidenum">
              <a:rPr lang="en-US" smtClean="0">
                <a:latin typeface="Calibri" pitchFamily="34" charset="0"/>
                <a:ea typeface="ＭＳ Ｐゴシック"/>
                <a:cs typeface="ＭＳ Ｐゴシック"/>
              </a:rPr>
              <a:pPr/>
              <a:t>43</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r>
              <a:rPr lang="en-US" dirty="0" smtClean="0">
                <a:ea typeface="ＭＳ Ｐゴシック"/>
                <a:cs typeface="ＭＳ Ｐゴシック"/>
              </a:rPr>
              <a:t>DDx = Differential Diagnosis</a:t>
            </a:r>
          </a:p>
        </p:txBody>
      </p:sp>
      <p:sp>
        <p:nvSpPr>
          <p:cNvPr id="98307" name="Slide Number Placeholder 3"/>
          <p:cNvSpPr>
            <a:spLocks noGrp="1"/>
          </p:cNvSpPr>
          <p:nvPr>
            <p:ph type="sldNum" sz="quarter" idx="5"/>
          </p:nvPr>
        </p:nvSpPr>
        <p:spPr bwMode="auto">
          <a:noFill/>
          <a:ln>
            <a:miter lim="800000"/>
            <a:headEnd/>
            <a:tailEnd/>
          </a:ln>
        </p:spPr>
        <p:txBody>
          <a:bodyPr/>
          <a:lstStyle/>
          <a:p>
            <a:fld id="{85FC5001-E2D2-4EFD-88DC-1DCB62F7E0EC}" type="slidenum">
              <a:rPr lang="en-US" smtClean="0">
                <a:latin typeface="Calibri" pitchFamily="34" charset="0"/>
                <a:ea typeface="ＭＳ Ｐゴシック"/>
                <a:cs typeface="ＭＳ Ｐゴシック"/>
              </a:rPr>
              <a:pPr/>
              <a:t>44</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r>
              <a:rPr lang="en-US" dirty="0" smtClean="0">
                <a:ea typeface="ＭＳ Ｐゴシック"/>
                <a:cs typeface="ＭＳ Ｐゴシック"/>
              </a:rPr>
              <a:t>-</a:t>
            </a:r>
            <a:r>
              <a:rPr lang="en-US" dirty="0" smtClean="0">
                <a:ea typeface="ＭＳ Ｐゴシック"/>
                <a:cs typeface="ＭＳ Ｐゴシック"/>
              </a:rPr>
              <a:t>Good exercise if you need the group to stay quiet.</a:t>
            </a:r>
          </a:p>
          <a:p>
            <a:r>
              <a:rPr lang="en-US" dirty="0" smtClean="0">
                <a:ea typeface="ＭＳ Ｐゴシック"/>
                <a:cs typeface="ＭＳ Ｐゴシック"/>
              </a:rPr>
              <a:t>-Can be a good tool to get shy learners involved!</a:t>
            </a:r>
          </a:p>
          <a:p>
            <a:r>
              <a:rPr lang="en-US" dirty="0" smtClean="0">
                <a:ea typeface="ＭＳ Ｐゴシック"/>
                <a:cs typeface="ＭＳ Ｐゴシック"/>
              </a:rPr>
              <a:t>-Can be a good tool when dealing with sensitive subjects.</a:t>
            </a:r>
          </a:p>
          <a:p>
            <a:r>
              <a:rPr lang="en-US" dirty="0" smtClean="0">
                <a:ea typeface="ＭＳ Ｐゴシック"/>
                <a:cs typeface="ＭＳ Ｐゴシック"/>
              </a:rPr>
              <a:t>-Can also be used to encourage discourse in the classroom about divergent opinions or thoughts.</a:t>
            </a:r>
          </a:p>
          <a:p>
            <a:r>
              <a:rPr lang="en-US" dirty="0" smtClean="0">
                <a:ea typeface="ＭＳ Ｐゴシック"/>
                <a:cs typeface="ＭＳ Ｐゴシック"/>
              </a:rPr>
              <a:t>-Can make competitive or into a group exercise – teens love competition!</a:t>
            </a:r>
          </a:p>
          <a:p>
            <a:endParaRPr lang="en-US" dirty="0" smtClean="0">
              <a:ea typeface="ＭＳ Ｐゴシック"/>
              <a:cs typeface="ＭＳ Ｐゴシック"/>
            </a:endParaRPr>
          </a:p>
        </p:txBody>
      </p:sp>
      <p:sp>
        <p:nvSpPr>
          <p:cNvPr id="100355" name="Slide Number Placeholder 3"/>
          <p:cNvSpPr>
            <a:spLocks noGrp="1"/>
          </p:cNvSpPr>
          <p:nvPr>
            <p:ph type="sldNum" sz="quarter" idx="5"/>
          </p:nvPr>
        </p:nvSpPr>
        <p:spPr bwMode="auto">
          <a:noFill/>
          <a:ln>
            <a:miter lim="800000"/>
            <a:headEnd/>
            <a:tailEnd/>
          </a:ln>
        </p:spPr>
        <p:txBody>
          <a:bodyPr/>
          <a:lstStyle/>
          <a:p>
            <a:fld id="{908EE531-E2B8-4E82-B7F6-3EAFF636CF34}" type="slidenum">
              <a:rPr lang="en-US" smtClean="0">
                <a:latin typeface="Calibri" pitchFamily="34" charset="0"/>
                <a:ea typeface="ＭＳ Ｐゴシック"/>
                <a:cs typeface="ＭＳ Ｐゴシック"/>
              </a:rPr>
              <a:pPr/>
              <a:t>45</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buFontTx/>
              <a:buAutoNum type="arabicPeriod"/>
              <a:defRPr/>
            </a:pPr>
            <a:r>
              <a:rPr lang="en-US" dirty="0" smtClean="0"/>
              <a:t>Then ask the group to debate, or have one individual clarify the right answer</a:t>
            </a:r>
          </a:p>
          <a:p>
            <a:pPr marL="228600" indent="-228600">
              <a:buFontTx/>
              <a:buAutoNum type="arabicPeriod"/>
              <a:defRPr/>
            </a:pPr>
            <a:r>
              <a:rPr lang="en-US" dirty="0" smtClean="0"/>
              <a:t>Again, a good one to ensue debate</a:t>
            </a:r>
          </a:p>
          <a:p>
            <a:pPr marL="228600" indent="-228600">
              <a:buFontTx/>
              <a:buAutoNum type="arabicPeriod"/>
              <a:defRPr/>
            </a:pPr>
            <a:r>
              <a:rPr lang="en-US" dirty="0" smtClean="0"/>
              <a:t>Also really great to see if majority are getting your material you have covered!!!</a:t>
            </a:r>
          </a:p>
          <a:p>
            <a:pPr>
              <a:defRPr/>
            </a:pPr>
            <a:endParaRPr lang="en-US" dirty="0"/>
          </a:p>
        </p:txBody>
      </p:sp>
      <p:sp>
        <p:nvSpPr>
          <p:cNvPr id="103427" name="Slide Number Placeholder 3"/>
          <p:cNvSpPr>
            <a:spLocks noGrp="1"/>
          </p:cNvSpPr>
          <p:nvPr>
            <p:ph type="sldNum" sz="quarter" idx="5"/>
          </p:nvPr>
        </p:nvSpPr>
        <p:spPr bwMode="auto">
          <a:noFill/>
          <a:ln>
            <a:miter lim="800000"/>
            <a:headEnd/>
            <a:tailEnd/>
          </a:ln>
        </p:spPr>
        <p:txBody>
          <a:bodyPr/>
          <a:lstStyle/>
          <a:p>
            <a:fld id="{54873D35-2E2B-4CE3-BB67-EE15935E249B}" type="slidenum">
              <a:rPr lang="en-US" smtClean="0">
                <a:latin typeface="Calibri" pitchFamily="34" charset="0"/>
                <a:ea typeface="ＭＳ Ｐゴシック"/>
                <a:cs typeface="ＭＳ Ｐゴシック"/>
              </a:rPr>
              <a:pPr/>
              <a:t>46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105475" name="Slide Number Placeholder 3"/>
          <p:cNvSpPr>
            <a:spLocks noGrp="1"/>
          </p:cNvSpPr>
          <p:nvPr>
            <p:ph type="sldNum" sz="quarter" idx="5"/>
          </p:nvPr>
        </p:nvSpPr>
        <p:spPr bwMode="auto">
          <a:noFill/>
          <a:ln>
            <a:miter lim="800000"/>
            <a:headEnd/>
            <a:tailEnd/>
          </a:ln>
        </p:spPr>
        <p:txBody>
          <a:bodyPr/>
          <a:lstStyle/>
          <a:p>
            <a:fld id="{0167A40A-4AC7-4355-8CC6-11444420D42A}" type="slidenum">
              <a:rPr lang="en-US" smtClean="0">
                <a:latin typeface="Calibri" pitchFamily="34" charset="0"/>
                <a:ea typeface="ＭＳ Ｐゴシック"/>
                <a:cs typeface="ＭＳ Ｐゴシック"/>
              </a:rPr>
              <a:pPr/>
              <a:t>47</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 remember that the community’s foundation</a:t>
            </a:r>
            <a:r>
              <a:rPr lang="en-US" baseline="0" dirty="0" smtClean="0"/>
              <a:t> of knowledge for a topic you are discussing with them may be completely different or very sensitive for them to discuss with a guest teacher. Thus before going into a teaching situation, always know your audience and ASK them to teach you first!</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endParaRPr lang="en-US" b="1" i="1" dirty="0" smtClean="0">
              <a:ea typeface="ＭＳ Ｐゴシック"/>
              <a:cs typeface="ＭＳ Ｐゴシック"/>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DAE79ECE-7284-44A5-BA83-81D854EFA16D}" type="slidenum">
              <a:rPr lang="en-US" smtClean="0">
                <a:solidFill>
                  <a:prstClr val="black"/>
                </a:solidFill>
                <a:latin typeface="Calibri" pitchFamily="34" charset="0"/>
              </a:rPr>
              <a:pPr/>
              <a:t>49</a:t>
            </a:fld>
            <a:endParaRPr lang="en-US" dirty="0" smtClean="0">
              <a:solidFill>
                <a:prstClr val="black"/>
              </a:solidFill>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how well you can see, but this is just</a:t>
            </a:r>
            <a:r>
              <a:rPr lang="en-US" baseline="0" dirty="0" smtClean="0"/>
              <a:t> to show you all what the lesson plans look like</a:t>
            </a:r>
            <a:r>
              <a:rPr lang="en-US" baseline="0" dirty="0" smtClean="0"/>
              <a:t>.</a:t>
            </a:r>
          </a:p>
          <a:p>
            <a:r>
              <a:rPr lang="en-US" baseline="0" dirty="0" smtClean="0"/>
              <a:t>Note… </a:t>
            </a:r>
            <a:endParaRPr lang="en-US" baseline="0" dirty="0" smtClean="0"/>
          </a:p>
          <a:p>
            <a:r>
              <a:rPr lang="en-US" baseline="0" dirty="0" smtClean="0"/>
              <a:t>Objectives to post</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Supplies to coordinate </a:t>
            </a:r>
            <a:r>
              <a:rPr lang="en-US" baseline="0" dirty="0" err="1" smtClean="0"/>
              <a:t>w</a:t>
            </a:r>
            <a:r>
              <a:rPr lang="en-US" baseline="0" dirty="0" smtClean="0"/>
              <a:t>/ Michael and </a:t>
            </a:r>
            <a:r>
              <a:rPr lang="en-US" baseline="0" dirty="0" err="1" smtClean="0"/>
              <a:t>Sandhya</a:t>
            </a:r>
            <a:endParaRPr lang="en-US" baseline="0" dirty="0" smtClean="0"/>
          </a:p>
          <a:p>
            <a:r>
              <a:rPr lang="en-US" baseline="0" dirty="0" smtClean="0"/>
              <a:t>Rules </a:t>
            </a:r>
            <a:r>
              <a:rPr lang="en-US" baseline="0" dirty="0" smtClean="0"/>
              <a:t>to review</a:t>
            </a:r>
            <a:endParaRPr lang="en-US" baseline="0" dirty="0" smtClean="0"/>
          </a:p>
          <a:p>
            <a:r>
              <a:rPr lang="en-US" baseline="0" dirty="0" smtClean="0"/>
              <a:t>DO NOW activity</a:t>
            </a:r>
          </a:p>
          <a:p>
            <a:r>
              <a:rPr lang="en-US" baseline="0" dirty="0" smtClean="0"/>
              <a:t>How </a:t>
            </a:r>
            <a:r>
              <a:rPr lang="en-US" baseline="0" dirty="0" smtClean="0"/>
              <a:t>to step through each objective – note how the early objectives </a:t>
            </a:r>
            <a:r>
              <a:rPr lang="en-US" baseline="0" dirty="0" smtClean="0"/>
              <a:t>use </a:t>
            </a:r>
            <a:r>
              <a:rPr lang="en-US" baseline="0" dirty="0" smtClean="0"/>
              <a:t>ping </a:t>
            </a:r>
            <a:r>
              <a:rPr lang="en-US" baseline="0" dirty="0" smtClean="0"/>
              <a:t>pong</a:t>
            </a:r>
          </a:p>
          <a:p>
            <a:r>
              <a:rPr lang="en-US" baseline="0" dirty="0" smtClean="0"/>
              <a:t>Materials and strategies for DIT Objective – this needs the most prep work!!!!</a:t>
            </a:r>
          </a:p>
          <a:p>
            <a:r>
              <a:rPr lang="en-US" baseline="0" dirty="0" smtClean="0"/>
              <a:t>Reference number for slides – audio visual components</a:t>
            </a:r>
          </a:p>
          <a:p>
            <a:r>
              <a:rPr lang="en-US" baseline="0" dirty="0" smtClean="0"/>
              <a:t>How to </a:t>
            </a:r>
            <a:r>
              <a:rPr lang="en-US" baseline="0" dirty="0" smtClean="0"/>
              <a:t>conclude the lesson / Introduce the Homework</a:t>
            </a:r>
            <a:endParaRPr lang="en-US" baseline="0" dirty="0" smtClean="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50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030803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dirty="0" smtClean="0">
                <a:ea typeface="ＭＳ Ｐゴシック"/>
                <a:cs typeface="ＭＳ Ｐゴシック"/>
              </a:rPr>
              <a:t>This is my thought process behind this project…</a:t>
            </a:r>
          </a:p>
        </p:txBody>
      </p:sp>
      <p:sp>
        <p:nvSpPr>
          <p:cNvPr id="21507" name="Slide Number Placeholder 3"/>
          <p:cNvSpPr>
            <a:spLocks noGrp="1"/>
          </p:cNvSpPr>
          <p:nvPr>
            <p:ph type="sldNum" sz="quarter" idx="5"/>
          </p:nvPr>
        </p:nvSpPr>
        <p:spPr bwMode="auto">
          <a:noFill/>
          <a:ln>
            <a:miter lim="800000"/>
            <a:headEnd/>
            <a:tailEnd/>
          </a:ln>
        </p:spPr>
        <p:txBody>
          <a:bodyPr/>
          <a:lstStyle/>
          <a:p>
            <a:fld id="{D4BA6C95-7005-4DDC-BC85-67EF57BBFA9B}" type="slidenum">
              <a:rPr lang="en-US" smtClean="0">
                <a:latin typeface="Calibri" pitchFamily="34" charset="0"/>
                <a:ea typeface="ＭＳ Ｐゴシック"/>
                <a:cs typeface="ＭＳ Ｐゴシック"/>
              </a:rPr>
              <a:pPr/>
              <a:t>5</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if not all are of our lessons will also be accompanied by a ppt document – </a:t>
            </a:r>
          </a:p>
          <a:p>
            <a:endParaRPr lang="en-US" baseline="0" dirty="0" smtClean="0"/>
          </a:p>
          <a:p>
            <a:r>
              <a:rPr lang="en-US" baseline="0" dirty="0" smtClean="0"/>
              <a:t>THIS is NOT the lesson, nor is it to be used as anything but helping audio/visuals be</a:t>
            </a:r>
            <a:r>
              <a:rPr lang="en-US" baseline="0" dirty="0" smtClean="0"/>
              <a:t> displayed.</a:t>
            </a:r>
            <a:r>
              <a:rPr lang="en-US" baseline="0" dirty="0" smtClean="0"/>
              <a:t>..</a:t>
            </a:r>
          </a:p>
          <a:p>
            <a:r>
              <a:rPr lang="en-US" baseline="0" dirty="0" smtClean="0"/>
              <a:t>We are not there to give ppt talks. We want them working / contributing / hands-on!</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51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5196681"/>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this instead of making 15 copies…</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a:lstStyle/>
          <a:p>
            <a:r>
              <a:rPr lang="en-US" dirty="0" smtClean="0">
                <a:ea typeface="ＭＳ Ｐゴシック"/>
                <a:cs typeface="ＭＳ Ｐゴシック"/>
              </a:rPr>
              <a:t>Shows the group where you went during your lesson</a:t>
            </a:r>
          </a:p>
        </p:txBody>
      </p:sp>
      <p:sp>
        <p:nvSpPr>
          <p:cNvPr id="107523" name="Slide Number Placeholder 3"/>
          <p:cNvSpPr>
            <a:spLocks noGrp="1"/>
          </p:cNvSpPr>
          <p:nvPr>
            <p:ph type="sldNum" sz="quarter" idx="5"/>
          </p:nvPr>
        </p:nvSpPr>
        <p:spPr bwMode="auto">
          <a:noFill/>
          <a:ln>
            <a:miter lim="800000"/>
            <a:headEnd/>
            <a:tailEnd/>
          </a:ln>
        </p:spPr>
        <p:txBody>
          <a:bodyPr/>
          <a:lstStyle/>
          <a:p>
            <a:fld id="{CCAE69DC-CC82-4FD8-9EC5-5255928879EC}" type="slidenum">
              <a:rPr lang="en-US" smtClean="0">
                <a:latin typeface="Calibri" pitchFamily="34" charset="0"/>
                <a:ea typeface="ＭＳ Ｐゴシック"/>
                <a:cs typeface="ＭＳ Ｐゴシック"/>
              </a:rPr>
              <a:pPr/>
              <a:t>53</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a:lstStyle/>
          <a:p>
            <a:pPr eaLnBrk="1" hangingPunct="1"/>
            <a:r>
              <a:rPr lang="en-US" b="1" i="1" dirty="0" smtClean="0">
                <a:ea typeface="ＭＳ Ｐゴシック"/>
                <a:cs typeface="ＭＳ Ｐゴシック"/>
              </a:rPr>
              <a:t>MODELING: Always good to end your lesson reviewing the objectives… where you started, where you got to.</a:t>
            </a:r>
          </a:p>
        </p:txBody>
      </p:sp>
      <p:sp>
        <p:nvSpPr>
          <p:cNvPr id="113667" name="Slide Number Placeholder 3"/>
          <p:cNvSpPr>
            <a:spLocks noGrp="1"/>
          </p:cNvSpPr>
          <p:nvPr>
            <p:ph type="sldNum" sz="quarter" idx="5"/>
          </p:nvPr>
        </p:nvSpPr>
        <p:spPr bwMode="auto">
          <a:noFill/>
          <a:ln>
            <a:miter lim="800000"/>
            <a:headEnd/>
            <a:tailEnd/>
          </a:ln>
        </p:spPr>
        <p:txBody>
          <a:bodyPr/>
          <a:lstStyle/>
          <a:p>
            <a:fld id="{C694966C-328A-4E9A-BBFC-4F2CBA1D5041}" type="slidenum">
              <a:rPr lang="en-US" smtClean="0">
                <a:latin typeface="Calibri" pitchFamily="34" charset="0"/>
                <a:ea typeface="ＭＳ Ｐゴシック"/>
                <a:cs typeface="ＭＳ Ｐゴシック"/>
              </a:rPr>
              <a:pPr/>
              <a:t>54</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Hopefully we left a list on the board</a:t>
            </a:r>
            <a:r>
              <a:rPr lang="en-US" baseline="0" dirty="0" smtClean="0"/>
              <a:t> to compare with</a:t>
            </a:r>
            <a:endParaRPr lang="en-US" dirty="0"/>
          </a:p>
        </p:txBody>
      </p:sp>
      <p:sp>
        <p:nvSpPr>
          <p:cNvPr id="4" name="Slide Number Placeholder 3"/>
          <p:cNvSpPr>
            <a:spLocks noGrp="1"/>
          </p:cNvSpPr>
          <p:nvPr>
            <p:ph type="sldNum" sz="quarter" idx="10"/>
          </p:nvPr>
        </p:nvSpPr>
        <p:spPr/>
        <p:txBody>
          <a:bodyPr/>
          <a:lstStyle/>
          <a:p>
            <a:pPr>
              <a:defRPr/>
            </a:pPr>
            <a:fld id="{7C55E60C-A1A4-40F4-A6EC-87404D84A9CB}" type="slidenum">
              <a:rPr lang="en-US" smtClean="0"/>
              <a:pPr>
                <a:defRPr/>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115715" name="Slide Number Placeholder 3"/>
          <p:cNvSpPr>
            <a:spLocks noGrp="1"/>
          </p:cNvSpPr>
          <p:nvPr>
            <p:ph type="sldNum" sz="quarter" idx="5"/>
          </p:nvPr>
        </p:nvSpPr>
        <p:spPr bwMode="auto">
          <a:noFill/>
          <a:ln>
            <a:miter lim="800000"/>
            <a:headEnd/>
            <a:tailEnd/>
          </a:ln>
        </p:spPr>
        <p:txBody>
          <a:bodyPr/>
          <a:lstStyle/>
          <a:p>
            <a:fld id="{F8075D82-5494-4169-8604-018BF9C6105C}" type="slidenum">
              <a:rPr lang="en-US" smtClean="0">
                <a:latin typeface="Calibri" pitchFamily="34" charset="0"/>
                <a:ea typeface="ＭＳ Ｐゴシック"/>
                <a:cs typeface="ＭＳ Ｐゴシック"/>
              </a:rPr>
              <a:pPr/>
              <a:t>56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And that is </a:t>
            </a:r>
            <a:r>
              <a:rPr lang="en-US" b="1" u="sng" dirty="0" smtClean="0">
                <a:ea typeface="ＭＳ Ｐゴシック"/>
                <a:cs typeface="ＭＳ Ｐゴシック"/>
              </a:rPr>
              <a:t>too bad </a:t>
            </a:r>
            <a:r>
              <a:rPr lang="en-US" dirty="0" smtClean="0">
                <a:ea typeface="ＭＳ Ｐゴシック"/>
                <a:cs typeface="ＭＳ Ｐゴシック"/>
              </a:rPr>
              <a:t>that nobody taught you how to teach because its in your job title that we all are so proud to have!</a:t>
            </a: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You may note as well that nowhere in this definition does it state –I prescribe medications or I heal others, etc…</a:t>
            </a:r>
          </a:p>
        </p:txBody>
      </p:sp>
      <p:sp>
        <p:nvSpPr>
          <p:cNvPr id="23555" name="Slide Number Placeholder 3"/>
          <p:cNvSpPr>
            <a:spLocks noGrp="1"/>
          </p:cNvSpPr>
          <p:nvPr>
            <p:ph type="sldNum" sz="quarter" idx="5"/>
          </p:nvPr>
        </p:nvSpPr>
        <p:spPr bwMode="auto">
          <a:noFill/>
          <a:ln>
            <a:miter lim="800000"/>
            <a:headEnd/>
            <a:tailEnd/>
          </a:ln>
        </p:spPr>
        <p:txBody>
          <a:bodyPr/>
          <a:lstStyle/>
          <a:p>
            <a:fld id="{E9AF222C-CC78-4173-86E0-A438AD3AAB7D}" type="slidenum">
              <a:rPr lang="en-US" smtClean="0">
                <a:latin typeface="Calibri" pitchFamily="34" charset="0"/>
                <a:ea typeface="ＭＳ Ｐゴシック"/>
                <a:cs typeface="ＭＳ Ｐゴシック"/>
              </a:rPr>
              <a:pPr/>
              <a:t>6</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…And The List Goes ON here at CHONY…</a:t>
            </a:r>
          </a:p>
        </p:txBody>
      </p:sp>
      <p:sp>
        <p:nvSpPr>
          <p:cNvPr id="26627" name="Slide Number Placeholder 3"/>
          <p:cNvSpPr>
            <a:spLocks noGrp="1"/>
          </p:cNvSpPr>
          <p:nvPr>
            <p:ph type="sldNum" sz="quarter" idx="5"/>
          </p:nvPr>
        </p:nvSpPr>
        <p:spPr bwMode="auto">
          <a:noFill/>
          <a:ln>
            <a:miter lim="800000"/>
            <a:headEnd/>
            <a:tailEnd/>
          </a:ln>
        </p:spPr>
        <p:txBody>
          <a:bodyPr/>
          <a:lstStyle/>
          <a:p>
            <a:fld id="{FD5FEB10-F5A6-4CEA-90CB-FEAC003EF37F}" type="slidenum">
              <a:rPr lang="en-US" smtClean="0">
                <a:latin typeface="Calibri" pitchFamily="34" charset="0"/>
                <a:ea typeface="ＭＳ Ｐゴシック"/>
                <a:cs typeface="ＭＳ Ｐゴシック"/>
              </a:rPr>
              <a:pPr/>
              <a:t>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eaLnBrk="1" hangingPunct="1"/>
            <a:r>
              <a:rPr lang="en-US" dirty="0" smtClean="0">
                <a:ea typeface="ＭＳ Ｐゴシック"/>
                <a:cs typeface="ＭＳ Ｐゴシック"/>
              </a:rPr>
              <a:t>So here is the way I think about this…</a:t>
            </a:r>
          </a:p>
        </p:txBody>
      </p:sp>
      <p:sp>
        <p:nvSpPr>
          <p:cNvPr id="28675" name="Slide Number Placeholder 3"/>
          <p:cNvSpPr>
            <a:spLocks noGrp="1"/>
          </p:cNvSpPr>
          <p:nvPr>
            <p:ph type="sldNum" sz="quarter" idx="5"/>
          </p:nvPr>
        </p:nvSpPr>
        <p:spPr bwMode="auto">
          <a:noFill/>
          <a:ln>
            <a:miter lim="800000"/>
            <a:headEnd/>
            <a:tailEnd/>
          </a:ln>
        </p:spPr>
        <p:txBody>
          <a:bodyPr/>
          <a:lstStyle/>
          <a:p>
            <a:fld id="{F227016F-CFAC-4489-A6FA-D3AC7559B673}" type="slidenum">
              <a:rPr lang="en-US" smtClean="0">
                <a:latin typeface="Calibri" pitchFamily="34" charset="0"/>
                <a:ea typeface="ＭＳ Ｐゴシック"/>
                <a:cs typeface="ＭＳ Ｐゴシック"/>
              </a:rPr>
              <a:pPr/>
              <a:t>9</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marL="228600" indent="-228600" eaLnBrk="1" hangingPunct="1">
              <a:buFontTx/>
              <a:buAutoNum type="arabicPeriod"/>
            </a:pPr>
            <a:r>
              <a:rPr lang="en-US" dirty="0" smtClean="0">
                <a:ea typeface="ＭＳ Ｐゴシック"/>
                <a:cs typeface="ＭＳ Ｐゴシック"/>
              </a:rPr>
              <a:t>Classically – the resident teaching a med student or a resident teaching an intern. </a:t>
            </a:r>
          </a:p>
          <a:p>
            <a:pPr marL="228600" indent="-228600" eaLnBrk="1" hangingPunct="1">
              <a:buFontTx/>
              <a:buAutoNum type="arabicPeriod"/>
            </a:pPr>
            <a:r>
              <a:rPr lang="en-US" dirty="0" smtClean="0">
                <a:ea typeface="ＭＳ Ｐゴシック"/>
                <a:cs typeface="ＭＳ Ｐゴシック"/>
              </a:rPr>
              <a:t>But also think about a </a:t>
            </a:r>
            <a:r>
              <a:rPr lang="en-US" b="1" i="1" dirty="0" smtClean="0">
                <a:ea typeface="ＭＳ Ｐゴシック"/>
                <a:cs typeface="ＭＳ Ｐゴシック"/>
              </a:rPr>
              <a:t>resident explaining a treatment plan to an RN or a cardiology attending explaining the risks of myocarditis given an abnormal ECG finding in your patient. We are always teaching each other.</a:t>
            </a:r>
          </a:p>
          <a:p>
            <a:pPr marL="228600" indent="-228600" eaLnBrk="1" hangingPunct="1">
              <a:buFontTx/>
              <a:buAutoNum type="arabicPeriod"/>
            </a:pPr>
            <a:r>
              <a:rPr lang="en-US" dirty="0" smtClean="0">
                <a:ea typeface="ＭＳ Ｐゴシック"/>
                <a:cs typeface="ＭＳ Ｐゴシック"/>
              </a:rPr>
              <a:t>Other examples – Sign Out, Chief of Service, Grand Rounds, Noon Conferences, etc…</a:t>
            </a:r>
          </a:p>
        </p:txBody>
      </p:sp>
      <p:sp>
        <p:nvSpPr>
          <p:cNvPr id="30723" name="Slide Number Placeholder 3"/>
          <p:cNvSpPr>
            <a:spLocks noGrp="1"/>
          </p:cNvSpPr>
          <p:nvPr>
            <p:ph type="sldNum" sz="quarter" idx="5"/>
          </p:nvPr>
        </p:nvSpPr>
        <p:spPr bwMode="auto">
          <a:noFill/>
          <a:ln>
            <a:miter lim="800000"/>
            <a:headEnd/>
            <a:tailEnd/>
          </a:ln>
        </p:spPr>
        <p:txBody>
          <a:bodyPr/>
          <a:lstStyle/>
          <a:p>
            <a:fld id="{1A06F2D9-8796-4C77-978F-4C7ECAEC7603}" type="slidenum">
              <a:rPr lang="en-US" smtClean="0">
                <a:latin typeface="Calibri" pitchFamily="34" charset="0"/>
                <a:ea typeface="ＭＳ Ｐゴシック"/>
                <a:cs typeface="ＭＳ Ｐゴシック"/>
              </a:rPr>
              <a:pPr/>
              <a:t>10</a:t>
            </a:fld>
            <a:endParaRPr lang="en-US" dirty="0" smtClean="0">
              <a:latin typeface="Calibri"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3" Type="http://schemas.openxmlformats.org/officeDocument/2006/relationships/image" Target="../media/image1.jpeg"/><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ea typeface="ＭＳ Ｐゴシック" charset="-128"/>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ea typeface="ＭＳ Ｐゴシック" charset="-128"/>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BF962F9A-E955-45C2-99E1-50FB221FA8BB}" type="datetime1">
              <a:rPr lang="en-US"/>
              <a:pPr>
                <a:defRPr/>
              </a:pPr>
              <a:t>9/26/12</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lstStyle>
          <a:p>
            <a:pPr>
              <a:defRPr/>
            </a:pPr>
            <a:endParaRPr lang="en-US"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031487F9-88B0-4C64-8F9B-FFAC412CCDC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B65FC23-3D21-4A76-8301-FDE2600D6C9E}" type="datetime1">
              <a:rPr lang="en-US"/>
              <a:pPr>
                <a:defRPr/>
              </a:pPr>
              <a:t>9/26/12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12BD21B-7ECD-48D5-B81E-95E9FC18D60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E80DE00-7DF1-414C-950B-F24B80F9F2EF}" type="datetime1">
              <a:rPr lang="en-US"/>
              <a:pPr>
                <a:defRPr/>
              </a:pPr>
              <a:t>9/26/12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C01CC26-184B-4654-8D71-0C42A14D30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E26B653-CBA2-4676-B017-D2CCFA80EB71}" type="datetime1">
              <a:rPr lang="en-US"/>
              <a:pPr>
                <a:defRPr/>
              </a:pPr>
              <a:t>9/26/12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145BD28-14F4-4130-A40E-317785B62CC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D34B0B0-80AB-4978-A8D7-6B85E9990DE5}" type="datetime1">
              <a:rPr lang="en-US"/>
              <a:pPr>
                <a:defRPr/>
              </a:pPr>
              <a:t>9/26/12</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FB2BA8F9-8F2B-4FF6-AFEC-D37DF3701EF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92B60D6A-12B6-436B-9636-8B201D1CB5B2}" type="datetime1">
              <a:rPr lang="en-US"/>
              <a:pPr>
                <a:defRPr/>
              </a:pPr>
              <a:t>9/26/12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33A9D54-14D0-46DC-B5EB-4FE5641CC44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BE42AFD6-7C3E-4E6E-89DB-B96E11CEDA6F}" type="datetime1">
              <a:rPr lang="en-US"/>
              <a:pPr>
                <a:defRPr/>
              </a:pPr>
              <a:t>9/26/12</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E31D5E5-F0C2-44F0-B2CE-EBB06F7DA1A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62F6BC1-BE09-48B5-B776-2D904D5D96EA}" type="datetime1">
              <a:rPr lang="en-US"/>
              <a:pPr>
                <a:defRPr/>
              </a:pPr>
              <a:t>9/26/12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BC0E523D-A5C4-4187-B129-85D4E54FCC3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8259976-26B0-4C98-BAE2-ABF59B8D00DE}" type="datetime1">
              <a:rPr lang="en-US"/>
              <a:pPr>
                <a:defRPr/>
              </a:pPr>
              <a:t>9/26/12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A5136E1D-092C-4CE7-A232-3A97497A85A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7BAECA4-B1D6-4D4D-8EE6-458C4497F989}" type="datetime1">
              <a:rPr lang="en-US"/>
              <a:pPr>
                <a:defRPr/>
              </a:pPr>
              <a:t>9/26/12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CDAC94C-A2A4-488F-9E8E-F37B36B4A83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ea typeface="ＭＳ Ｐゴシック" charset="-128"/>
              <a:cs typeface="+mn-cs"/>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ea typeface="ＭＳ Ｐゴシック" charset="-128"/>
              <a:cs typeface="+mn-cs"/>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lstStyle>
          <a:p>
            <a:pPr>
              <a:defRPr/>
            </a:pPr>
            <a:fld id="{34DCEDDB-E4A1-4B68-8C24-27EDFD1E6561}" type="datetime1">
              <a:rPr lang="en-US"/>
              <a:pPr>
                <a:defRPr/>
              </a:pPr>
              <a:t>9/26/12</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lstStyle>
          <a:p>
            <a:pPr>
              <a:defRPr/>
            </a:pPr>
            <a:endParaRPr lang="en-US"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lstStyle>
          <a:p>
            <a:pPr>
              <a:defRPr/>
            </a:pPr>
            <a:fld id="{035855A0-1C6E-49EF-B653-9E91A7316F9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ea typeface="ＭＳ Ｐゴシック" charset="-128"/>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ea typeface="ＭＳ Ｐゴシック" charset="-128"/>
              <a:cs typeface="+mn-cs"/>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ea typeface="ＭＳ Ｐゴシック" charset="-128"/>
                <a:cs typeface="+mn-cs"/>
              </a:defRPr>
            </a:lvl1pPr>
          </a:lstStyle>
          <a:p>
            <a:pPr>
              <a:defRPr/>
            </a:pPr>
            <a:fld id="{0AE9A3E8-9F78-4D1E-8B8C-447B69D886D8}" type="datetime1">
              <a:rPr lang="en-US"/>
              <a:pPr>
                <a:defRPr/>
              </a:pPr>
              <a:t>9/26/12</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ea typeface="ＭＳ Ｐゴシック" charset="-128"/>
                <a:cs typeface="+mn-cs"/>
              </a:defRPr>
            </a:lvl1pPr>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ea typeface="ＭＳ Ｐゴシック" charset="-128"/>
                <a:cs typeface="+mn-cs"/>
              </a:defRPr>
            </a:lvl1pPr>
          </a:lstStyle>
          <a:p>
            <a:pPr>
              <a:defRPr/>
            </a:pPr>
            <a:fld id="{4A6BDC6C-A8B2-40D3-9C0E-51B456D974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6" r:id="rId4"/>
    <p:sldLayoutId id="2147483687" r:id="rId5"/>
    <p:sldLayoutId id="2147483688" r:id="rId6"/>
    <p:sldLayoutId id="2147483682" r:id="rId7"/>
    <p:sldLayoutId id="2147483689" r:id="rId8"/>
    <p:sldLayoutId id="2147483690" r:id="rId9"/>
    <p:sldLayoutId id="2147483681" r:id="rId10"/>
    <p:sldLayoutId id="2147483680"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tionary.org/wiki/demonstrate" TargetMode="External"/><Relationship Id="rId4" Type="http://schemas.openxmlformats.org/officeDocument/2006/relationships/hyperlink" Target="http://en.wiktionary.org/wiki/instruct" TargetMode="External"/><Relationship Id="rId5" Type="http://schemas.openxmlformats.org/officeDocument/2006/relationships/hyperlink" Target="http://en.wiktionary.org/wiki/tell" TargetMode="External"/><Relationship Id="rId7" Type="http://schemas.openxmlformats.org/officeDocument/2006/relationships/hyperlink" Target="http://en.wiktionary.org/wiki/show"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en.wiktionary.org/wiki/teach" TargetMode="External"/><Relationship Id="rId6" Type="http://schemas.openxmlformats.org/officeDocument/2006/relationships/hyperlink" Target="http://en.wiktionary.org/wiki/infor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3.png"/><Relationship Id="rId5"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1.xml"/><Relationship Id="rId6"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28600" y="1855832"/>
            <a:ext cx="8610600" cy="1755775"/>
          </a:xfrm>
        </p:spPr>
        <p:txBody>
          <a:bodyPr>
            <a:normAutofit fontScale="90000"/>
          </a:bodyPr>
          <a:lstStyle/>
          <a:p>
            <a:pPr algn="ctr" fontAlgn="auto">
              <a:spcAft>
                <a:spcPts val="0"/>
              </a:spcAft>
              <a:defRPr/>
            </a:pPr>
            <a:r>
              <a:rPr lang="en-US" sz="6333" dirty="0" smtClean="0"/>
              <a:t>“Teaching 101”</a:t>
            </a:r>
            <a:r>
              <a:rPr lang="en-US" dirty="0" smtClean="0"/>
              <a:t/>
            </a:r>
            <a:br>
              <a:rPr lang="en-US" dirty="0" smtClean="0"/>
            </a:br>
            <a:r>
              <a:rPr lang="en-US" sz="2000" dirty="0" smtClean="0"/>
              <a:t/>
            </a:r>
            <a:br>
              <a:rPr lang="en-US" sz="2000" dirty="0" smtClean="0"/>
            </a:br>
            <a:r>
              <a:rPr lang="en-US" sz="3300" dirty="0" smtClean="0"/>
              <a:t>A Handful of Best Practices for When you are Asked to Teach </a:t>
            </a:r>
            <a:r>
              <a:rPr lang="en-US" sz="3300" dirty="0" smtClean="0"/>
              <a:t>a Community </a:t>
            </a:r>
            <a:r>
              <a:rPr lang="en-US" sz="3300" dirty="0" smtClean="0"/>
              <a:t>Group… </a:t>
            </a:r>
            <a:br>
              <a:rPr lang="en-US" sz="3300" dirty="0" smtClean="0"/>
            </a:br>
            <a:r>
              <a:rPr lang="en-US" sz="3300" dirty="0" smtClean="0"/>
              <a:t>Just Because you are a Doctor!!!</a:t>
            </a:r>
          </a:p>
        </p:txBody>
      </p:sp>
      <p:sp>
        <p:nvSpPr>
          <p:cNvPr id="3" name="Subtitle 2"/>
          <p:cNvSpPr>
            <a:spLocks noGrp="1"/>
          </p:cNvSpPr>
          <p:nvPr>
            <p:ph type="subTitle" idx="1"/>
          </p:nvPr>
        </p:nvSpPr>
        <p:spPr>
          <a:xfrm>
            <a:off x="685800" y="3886200"/>
            <a:ext cx="7772400" cy="1200150"/>
          </a:xfrm>
        </p:spPr>
        <p:txBody>
          <a:bodyPr>
            <a:normAutofit/>
          </a:bodyPr>
          <a:lstStyle/>
          <a:p>
            <a:pPr lvl="1" fontAlgn="auto">
              <a:spcBef>
                <a:spcPts val="324"/>
              </a:spcBef>
              <a:spcAft>
                <a:spcPts val="0"/>
              </a:spcAft>
              <a:buFont typeface="Verdana"/>
              <a:buNone/>
              <a:defRPr/>
            </a:pPr>
            <a:r>
              <a:rPr lang="en-US" sz="3100" dirty="0" smtClean="0">
                <a:solidFill>
                  <a:srgbClr val="898989"/>
                </a:solidFill>
              </a:rPr>
              <a:t>Michael P. Goldman, MD</a:t>
            </a:r>
          </a:p>
          <a:p>
            <a:pPr lvl="1" fontAlgn="auto">
              <a:spcBef>
                <a:spcPts val="324"/>
              </a:spcBef>
              <a:spcAft>
                <a:spcPts val="0"/>
              </a:spcAft>
              <a:buFont typeface="Verdana"/>
              <a:buNone/>
              <a:defRPr/>
            </a:pPr>
            <a:r>
              <a:rPr lang="en-US" sz="3100" dirty="0" smtClean="0">
                <a:solidFill>
                  <a:srgbClr val="898989"/>
                </a:solidFill>
              </a:rPr>
              <a:t>Sandhya S. Brachio, MD</a:t>
            </a:r>
          </a:p>
          <a:p>
            <a:pPr lvl="1" fontAlgn="auto">
              <a:spcBef>
                <a:spcPts val="324"/>
              </a:spcBef>
              <a:spcAft>
                <a:spcPts val="0"/>
              </a:spcAft>
              <a:buFont typeface="Verdana"/>
              <a:buNone/>
              <a:defRPr/>
            </a:pPr>
            <a:endParaRPr lang="en-US" sz="3100"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Content Placeholder 2"/>
          <p:cNvSpPr>
            <a:spLocks noGrp="1"/>
          </p:cNvSpPr>
          <p:nvPr>
            <p:ph idx="1"/>
          </p:nvPr>
        </p:nvSpPr>
        <p:spPr/>
        <p:txBody>
          <a:bodyPr/>
          <a:lstStyle/>
          <a:p>
            <a:endParaRPr lang="en-US" dirty="0" smtClean="0"/>
          </a:p>
        </p:txBody>
      </p:sp>
      <p:sp>
        <p:nvSpPr>
          <p:cNvPr id="28674" name="Title 1"/>
          <p:cNvSpPr>
            <a:spLocks noGrp="1"/>
          </p:cNvSpPr>
          <p:nvPr>
            <p:ph type="title"/>
          </p:nvPr>
        </p:nvSpPr>
        <p:spPr/>
        <p:txBody>
          <a:bodyPr>
            <a:normAutofit fontScale="90000"/>
          </a:bodyPr>
          <a:lstStyle/>
          <a:p>
            <a:pPr fontAlgn="auto">
              <a:spcAft>
                <a:spcPts val="0"/>
              </a:spcAft>
              <a:defRPr/>
            </a:pPr>
            <a:r>
              <a:rPr lang="en-US" dirty="0" smtClean="0"/>
              <a:t>Issue #1 – Trainees &amp; Colleagues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1417638"/>
            <a:ext cx="7010400" cy="525464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Content Placeholder 2"/>
          <p:cNvSpPr>
            <a:spLocks noGrp="1"/>
          </p:cNvSpPr>
          <p:nvPr>
            <p:ph idx="1"/>
          </p:nvPr>
        </p:nvSpPr>
        <p:spPr/>
        <p:txBody>
          <a:bodyPr/>
          <a:lstStyle/>
          <a:p>
            <a:endParaRPr lang="en-US" dirty="0" smtClean="0"/>
          </a:p>
          <a:p>
            <a:r>
              <a:rPr lang="en-US" dirty="0" smtClean="0"/>
              <a:t>T</a:t>
            </a:r>
            <a:r>
              <a:rPr lang="en-US" dirty="0" smtClean="0"/>
              <a:t>hankfully</a:t>
            </a:r>
            <a:r>
              <a:rPr lang="en-US" dirty="0" smtClean="0"/>
              <a:t>, we have </a:t>
            </a:r>
            <a:r>
              <a:rPr lang="en-US" dirty="0" smtClean="0"/>
              <a:t>Andrew and now Steve</a:t>
            </a:r>
            <a:br>
              <a:rPr lang="en-US" dirty="0" smtClean="0"/>
            </a:br>
            <a:endParaRPr lang="en-US" dirty="0" smtClean="0"/>
          </a:p>
          <a:p>
            <a:r>
              <a:rPr lang="en-US" dirty="0" smtClean="0"/>
              <a:t>They</a:t>
            </a:r>
            <a:r>
              <a:rPr lang="en-US" dirty="0" smtClean="0"/>
              <a:t> model finding </a:t>
            </a:r>
            <a:r>
              <a:rPr lang="en-US" dirty="0" smtClean="0"/>
              <a:t>time to teach on the busy wards, meeting students where they are at, finding that teachable moment and…</a:t>
            </a:r>
            <a:br>
              <a:rPr lang="en-US" dirty="0" smtClean="0"/>
            </a:br>
            <a:endParaRPr lang="en-US" dirty="0" smtClean="0"/>
          </a:p>
          <a:p>
            <a:r>
              <a:rPr lang="en-US" dirty="0" smtClean="0"/>
              <a:t>Our favorite topic…</a:t>
            </a:r>
            <a:r>
              <a:rPr lang="en-US" dirty="0" smtClean="0"/>
              <a:t> The Feedback Sandwich!</a:t>
            </a:r>
            <a:r>
              <a:rPr lang="en-US" dirty="0" smtClean="0"/>
              <a:t>!!</a:t>
            </a:r>
          </a:p>
        </p:txBody>
      </p:sp>
      <p:sp>
        <p:nvSpPr>
          <p:cNvPr id="30722" name="Title 1"/>
          <p:cNvSpPr>
            <a:spLocks noGrp="1"/>
          </p:cNvSpPr>
          <p:nvPr>
            <p:ph type="title"/>
          </p:nvPr>
        </p:nvSpPr>
        <p:spPr/>
        <p:txBody>
          <a:bodyPr/>
          <a:lstStyle/>
          <a:p>
            <a:pPr fontAlgn="auto">
              <a:spcAft>
                <a:spcPts val="0"/>
              </a:spcAft>
              <a:defRPr/>
            </a:pPr>
            <a:r>
              <a:rPr lang="en-US" dirty="0" smtClean="0"/>
              <a:t>Issue #1 – </a:t>
            </a:r>
            <a:r>
              <a:rPr lang="en-US" dirty="0" smtClean="0"/>
              <a:t>Drs. </a:t>
            </a:r>
            <a:r>
              <a:rPr lang="en-US" dirty="0" err="1" smtClean="0"/>
              <a:t>Mutnick</a:t>
            </a:r>
            <a:r>
              <a:rPr lang="en-US" dirty="0" smtClean="0"/>
              <a:t> &amp; Paik</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2770" name="Title 1"/>
          <p:cNvSpPr>
            <a:spLocks noGrp="1"/>
          </p:cNvSpPr>
          <p:nvPr>
            <p:ph type="title"/>
          </p:nvPr>
        </p:nvSpPr>
        <p:spPr/>
        <p:txBody>
          <a:bodyPr/>
          <a:lstStyle/>
          <a:p>
            <a:pPr fontAlgn="auto">
              <a:spcAft>
                <a:spcPts val="0"/>
              </a:spcAft>
              <a:defRPr/>
            </a:pPr>
            <a:r>
              <a:rPr lang="en-US" dirty="0" smtClean="0"/>
              <a:t>The Way I Think About 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Content Placeholder 2"/>
          <p:cNvSpPr>
            <a:spLocks noGrp="1"/>
          </p:cNvSpPr>
          <p:nvPr>
            <p:ph idx="1"/>
          </p:nvPr>
        </p:nvSpPr>
        <p:spPr/>
        <p:txBody>
          <a:bodyPr/>
          <a:lstStyle/>
          <a:p>
            <a:endParaRPr lang="en-US" sz="3000" dirty="0" smtClean="0"/>
          </a:p>
          <a:p>
            <a:r>
              <a:rPr lang="en-US" sz="3000" dirty="0" smtClean="0"/>
              <a:t>OUR DAY JOB!</a:t>
            </a:r>
          </a:p>
          <a:p>
            <a:pPr lvl="1"/>
            <a:r>
              <a:rPr lang="en-US" sz="2600" dirty="0" smtClean="0"/>
              <a:t>Ex: Asthma Action Plan, Weight Loss </a:t>
            </a:r>
            <a:r>
              <a:rPr lang="en-US" sz="2600" dirty="0"/>
              <a:t>S</a:t>
            </a:r>
            <a:r>
              <a:rPr lang="en-US" sz="2600" dirty="0" smtClean="0"/>
              <a:t>trategies, Carb Correcting, What is a Milk Protein Allergy, etc...</a:t>
            </a:r>
            <a:br>
              <a:rPr lang="en-US" sz="2600" dirty="0" smtClean="0"/>
            </a:br>
            <a:endParaRPr lang="en-US" sz="2600" dirty="0" smtClean="0"/>
          </a:p>
          <a:p>
            <a:r>
              <a:rPr lang="en-US" sz="3000" dirty="0" smtClean="0"/>
              <a:t>Non-compliance &amp; Non-adherence… </a:t>
            </a:r>
          </a:p>
          <a:p>
            <a:pPr lvl="1"/>
            <a:r>
              <a:rPr lang="en-US" sz="3000" dirty="0" smtClean="0"/>
              <a:t>We need to own </a:t>
            </a:r>
            <a:r>
              <a:rPr lang="en-US" sz="3000" dirty="0" smtClean="0"/>
              <a:t>this better</a:t>
            </a:r>
          </a:p>
          <a:p>
            <a:pPr lvl="1"/>
            <a:r>
              <a:rPr lang="en-US" sz="3000" dirty="0" smtClean="0"/>
              <a:t>Better Teaching = Less Morbidity</a:t>
            </a:r>
          </a:p>
          <a:p>
            <a:pPr>
              <a:buFont typeface="Arial" charset="0"/>
              <a:buNone/>
            </a:pPr>
            <a:endParaRPr lang="en-US" sz="3000" dirty="0" smtClean="0"/>
          </a:p>
        </p:txBody>
      </p:sp>
      <p:sp>
        <p:nvSpPr>
          <p:cNvPr id="34818" name="Title 1"/>
          <p:cNvSpPr>
            <a:spLocks noGrp="1"/>
          </p:cNvSpPr>
          <p:nvPr>
            <p:ph type="title"/>
          </p:nvPr>
        </p:nvSpPr>
        <p:spPr/>
        <p:txBody>
          <a:bodyPr/>
          <a:lstStyle/>
          <a:p>
            <a:pPr fontAlgn="auto">
              <a:spcAft>
                <a:spcPts val="0"/>
              </a:spcAft>
              <a:defRPr/>
            </a:pPr>
            <a:r>
              <a:rPr lang="en-US" dirty="0" smtClean="0"/>
              <a:t>Issue #2 – Patients and Families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5842" name="Title 1"/>
          <p:cNvSpPr>
            <a:spLocks noGrp="1"/>
          </p:cNvSpPr>
          <p:nvPr>
            <p:ph type="title"/>
          </p:nvPr>
        </p:nvSpPr>
        <p:spPr/>
        <p:txBody>
          <a:bodyPr/>
          <a:lstStyle/>
          <a:p>
            <a:pPr fontAlgn="auto">
              <a:spcAft>
                <a:spcPts val="0"/>
              </a:spcAft>
              <a:defRPr/>
            </a:pPr>
            <a:r>
              <a:rPr lang="en-US" dirty="0" smtClean="0"/>
              <a:t>The Way I Think About 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Content Placeholder 2"/>
          <p:cNvSpPr>
            <a:spLocks noGrp="1"/>
          </p:cNvSpPr>
          <p:nvPr>
            <p:ph idx="1"/>
          </p:nvPr>
        </p:nvSpPr>
        <p:spPr/>
        <p:txBody>
          <a:bodyPr/>
          <a:lstStyle/>
          <a:p>
            <a:pPr>
              <a:lnSpc>
                <a:spcPct val="90000"/>
              </a:lnSpc>
            </a:pPr>
            <a:endParaRPr lang="en-US" dirty="0" smtClean="0"/>
          </a:p>
          <a:p>
            <a:pPr>
              <a:lnSpc>
                <a:spcPct val="90000"/>
              </a:lnSpc>
            </a:pPr>
            <a:r>
              <a:rPr lang="en-US" b="1" i="1" u="sng" dirty="0" smtClean="0"/>
              <a:t>Why </a:t>
            </a:r>
            <a:r>
              <a:rPr lang="en-US" dirty="0" smtClean="0"/>
              <a:t>we are here today</a:t>
            </a:r>
            <a:r>
              <a:rPr lang="en-US" dirty="0" smtClean="0"/>
              <a:t>!!!</a:t>
            </a:r>
            <a:br>
              <a:rPr lang="en-US" dirty="0" smtClean="0"/>
            </a:br>
            <a:endParaRPr lang="en-US" dirty="0" smtClean="0"/>
          </a:p>
          <a:p>
            <a:pPr>
              <a:lnSpc>
                <a:spcPct val="90000"/>
              </a:lnSpc>
            </a:pPr>
            <a:r>
              <a:rPr lang="en-US" dirty="0" smtClean="0"/>
              <a:t>You have required community teaching opportunities…</a:t>
            </a:r>
            <a:br>
              <a:rPr lang="en-US" dirty="0" smtClean="0"/>
            </a:br>
            <a:endParaRPr lang="en-US" dirty="0" smtClean="0"/>
          </a:p>
          <a:p>
            <a:pPr>
              <a:lnSpc>
                <a:spcPct val="90000"/>
              </a:lnSpc>
            </a:pPr>
            <a:r>
              <a:rPr lang="en-US" dirty="0" smtClean="0"/>
              <a:t>…AND…</a:t>
            </a:r>
            <a:br>
              <a:rPr lang="en-US" dirty="0" smtClean="0"/>
            </a:br>
            <a:endParaRPr lang="en-US" dirty="0" smtClean="0"/>
          </a:p>
          <a:p>
            <a:pPr>
              <a:lnSpc>
                <a:spcPct val="90000"/>
              </a:lnSpc>
            </a:pPr>
            <a:r>
              <a:rPr lang="en-US" dirty="0" smtClean="0"/>
              <a:t>…We think these opportunities are a great way to refine your</a:t>
            </a:r>
            <a:r>
              <a:rPr lang="en-US" dirty="0" smtClean="0"/>
              <a:t> overall teaching </a:t>
            </a:r>
            <a:r>
              <a:rPr lang="en-US" dirty="0" smtClean="0"/>
              <a:t>skills!</a:t>
            </a:r>
          </a:p>
        </p:txBody>
      </p:sp>
      <p:sp>
        <p:nvSpPr>
          <p:cNvPr id="37890" name="Title 1"/>
          <p:cNvSpPr>
            <a:spLocks noGrp="1"/>
          </p:cNvSpPr>
          <p:nvPr>
            <p:ph type="title"/>
          </p:nvPr>
        </p:nvSpPr>
        <p:spPr/>
        <p:txBody>
          <a:bodyPr/>
          <a:lstStyle/>
          <a:p>
            <a:pPr fontAlgn="auto">
              <a:spcAft>
                <a:spcPts val="0"/>
              </a:spcAft>
              <a:defRPr/>
            </a:pPr>
            <a:r>
              <a:rPr lang="en-US" dirty="0" smtClean="0"/>
              <a:t>Issue #3 – The Community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Content Placeholder 2"/>
          <p:cNvSpPr>
            <a:spLocks noGrp="1"/>
          </p:cNvSpPr>
          <p:nvPr>
            <p:ph idx="1"/>
          </p:nvPr>
        </p:nvSpPr>
        <p:spPr/>
        <p:txBody>
          <a:bodyPr/>
          <a:lstStyle/>
          <a:p>
            <a:endParaRPr lang="en-US" dirty="0" smtClean="0"/>
          </a:p>
          <a:p>
            <a:r>
              <a:rPr lang="en-US" dirty="0" smtClean="0"/>
              <a:t>Just because you are an MD people assume you are fully capable of standing in front of a classroom and teaching…</a:t>
            </a:r>
          </a:p>
          <a:p>
            <a:endParaRPr lang="en-US" dirty="0" smtClean="0"/>
          </a:p>
          <a:p>
            <a:r>
              <a:rPr lang="en-US" dirty="0" smtClean="0"/>
              <a:t>Is this a fair expectation???</a:t>
            </a:r>
            <a:br>
              <a:rPr lang="en-US" dirty="0" smtClean="0"/>
            </a:br>
            <a:endParaRPr lang="en-US" dirty="0" smtClean="0"/>
          </a:p>
          <a:p>
            <a:endParaRPr lang="en-US" dirty="0" smtClean="0"/>
          </a:p>
        </p:txBody>
      </p:sp>
      <p:sp>
        <p:nvSpPr>
          <p:cNvPr id="38914" name="Title 1"/>
          <p:cNvSpPr>
            <a:spLocks noGrp="1"/>
          </p:cNvSpPr>
          <p:nvPr>
            <p:ph type="title"/>
          </p:nvPr>
        </p:nvSpPr>
        <p:spPr/>
        <p:txBody>
          <a:bodyPr>
            <a:normAutofit fontScale="90000"/>
          </a:bodyPr>
          <a:lstStyle/>
          <a:p>
            <a:pPr fontAlgn="auto">
              <a:spcAft>
                <a:spcPts val="0"/>
              </a:spcAft>
              <a:defRPr/>
            </a:pPr>
            <a:r>
              <a:rPr lang="en-US" dirty="0" smtClean="0"/>
              <a:t>BUT… The Problem with Issue #3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Content Placeholder 2"/>
          <p:cNvSpPr>
            <a:spLocks noGrp="1"/>
          </p:cNvSpPr>
          <p:nvPr>
            <p:ph idx="1"/>
          </p:nvPr>
        </p:nvSpPr>
        <p:spPr/>
        <p:txBody>
          <a:bodyPr/>
          <a:lstStyle/>
          <a:p>
            <a:endParaRPr lang="en-US" dirty="0" smtClean="0"/>
          </a:p>
          <a:p>
            <a:r>
              <a:rPr lang="en-US" dirty="0" smtClean="0"/>
              <a:t>C – CHONY </a:t>
            </a:r>
          </a:p>
          <a:p>
            <a:r>
              <a:rPr lang="en-US" dirty="0" smtClean="0"/>
              <a:t>R – Residents</a:t>
            </a:r>
          </a:p>
          <a:p>
            <a:r>
              <a:rPr lang="en-US" dirty="0" smtClean="0"/>
              <a:t>W – Will</a:t>
            </a:r>
          </a:p>
          <a:p>
            <a:r>
              <a:rPr lang="en-US" dirty="0" smtClean="0"/>
              <a:t>B – Be</a:t>
            </a:r>
          </a:p>
          <a:p>
            <a:r>
              <a:rPr lang="en-US" dirty="0" smtClean="0"/>
              <a:t>A – Able</a:t>
            </a:r>
          </a:p>
          <a:p>
            <a:r>
              <a:rPr lang="en-US" dirty="0" smtClean="0"/>
              <a:t>T - To</a:t>
            </a:r>
          </a:p>
          <a:p>
            <a:endParaRPr lang="en-US" dirty="0" smtClean="0"/>
          </a:p>
        </p:txBody>
      </p:sp>
      <p:sp>
        <p:nvSpPr>
          <p:cNvPr id="40962" name="Title 1"/>
          <p:cNvSpPr>
            <a:spLocks noGrp="1"/>
          </p:cNvSpPr>
          <p:nvPr>
            <p:ph type="title"/>
          </p:nvPr>
        </p:nvSpPr>
        <p:spPr/>
        <p:txBody>
          <a:bodyPr/>
          <a:lstStyle/>
          <a:p>
            <a:pPr fontAlgn="auto">
              <a:spcAft>
                <a:spcPts val="0"/>
              </a:spcAft>
              <a:defRPr/>
            </a:pPr>
            <a:r>
              <a:rPr lang="en-US" dirty="0" smtClean="0"/>
              <a:t>Today’s Objectives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457200" y="914400"/>
            <a:ext cx="8229600" cy="5486400"/>
          </a:xfrm>
        </p:spPr>
        <p:txBody>
          <a:bodyPr/>
          <a:lstStyle/>
          <a:p>
            <a:pPr>
              <a:lnSpc>
                <a:spcPct val="80000"/>
              </a:lnSpc>
            </a:pPr>
            <a:endParaRPr lang="en-US" sz="2800" dirty="0" smtClean="0"/>
          </a:p>
          <a:p>
            <a:pPr>
              <a:lnSpc>
                <a:spcPct val="80000"/>
              </a:lnSpc>
            </a:pPr>
            <a:r>
              <a:rPr lang="en-US" sz="2800" dirty="0" smtClean="0"/>
              <a:t>1. Learn about the current opportunities you will have to teach in our community during your time at CHONY. (8 mins)</a:t>
            </a:r>
          </a:p>
          <a:p>
            <a:pPr lvl="1">
              <a:lnSpc>
                <a:spcPct val="80000"/>
              </a:lnSpc>
            </a:pPr>
            <a:r>
              <a:rPr lang="en-US" sz="2400" dirty="0" smtClean="0"/>
              <a:t>Focusing on Lang / Doctors in Training</a:t>
            </a:r>
            <a:br>
              <a:rPr lang="en-US" sz="2400" dirty="0" smtClean="0"/>
            </a:br>
            <a:endParaRPr lang="en-US" sz="2400" dirty="0" smtClean="0"/>
          </a:p>
          <a:p>
            <a:pPr>
              <a:lnSpc>
                <a:spcPct val="80000"/>
              </a:lnSpc>
            </a:pPr>
            <a:r>
              <a:rPr lang="en-US" sz="2800" dirty="0" smtClean="0"/>
              <a:t>2. Understand our desire to standardize lesson plan formats despite changing resident teachers. (5 mins)</a:t>
            </a:r>
            <a:br>
              <a:rPr lang="en-US" sz="2800" dirty="0" smtClean="0"/>
            </a:br>
            <a:endParaRPr lang="en-US" sz="2800" dirty="0" smtClean="0"/>
          </a:p>
          <a:p>
            <a:pPr>
              <a:lnSpc>
                <a:spcPct val="80000"/>
              </a:lnSpc>
            </a:pPr>
            <a:r>
              <a:rPr lang="en-US" sz="2800" dirty="0" smtClean="0"/>
              <a:t>3. Approach their community teaching experience with little anxiety to ensure a successful session for you and your learners. (2 mins)</a:t>
            </a:r>
            <a:br>
              <a:rPr lang="en-US" sz="2800" dirty="0" smtClean="0"/>
            </a:br>
            <a:endParaRPr lang="en-US" sz="2800" dirty="0" smtClean="0"/>
          </a:p>
          <a:p>
            <a:pPr>
              <a:lnSpc>
                <a:spcPct val="80000"/>
              </a:lnSpc>
            </a:pPr>
            <a:endParaRPr lang="en-US" sz="2800" dirty="0" smtClean="0"/>
          </a:p>
        </p:txBody>
      </p:sp>
      <p:sp>
        <p:nvSpPr>
          <p:cNvPr id="41986" name="Title 1"/>
          <p:cNvSpPr>
            <a:spLocks noGrp="1"/>
          </p:cNvSpPr>
          <p:nvPr>
            <p:ph type="title"/>
          </p:nvPr>
        </p:nvSpPr>
        <p:spPr>
          <a:xfrm>
            <a:off x="457200" y="274638"/>
            <a:ext cx="8229600" cy="868362"/>
          </a:xfrm>
        </p:spPr>
        <p:txBody>
          <a:bodyPr/>
          <a:lstStyle/>
          <a:p>
            <a:pPr fontAlgn="auto">
              <a:spcAft>
                <a:spcPts val="0"/>
              </a:spcAft>
              <a:defRPr/>
            </a:pPr>
            <a:r>
              <a:rPr lang="en-US" dirty="0" smtClean="0"/>
              <a:t>CRWBAT…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Content Placeholder 2"/>
          <p:cNvSpPr>
            <a:spLocks noGrp="1"/>
          </p:cNvSpPr>
          <p:nvPr>
            <p:ph idx="1"/>
          </p:nvPr>
        </p:nvSpPr>
        <p:spPr/>
        <p:txBody>
          <a:bodyPr/>
          <a:lstStyle/>
          <a:p>
            <a:pPr>
              <a:lnSpc>
                <a:spcPct val="80000"/>
              </a:lnSpc>
            </a:pPr>
            <a:endParaRPr lang="en-US" sz="2800" dirty="0" smtClean="0"/>
          </a:p>
          <a:p>
            <a:pPr>
              <a:lnSpc>
                <a:spcPct val="80000"/>
              </a:lnSpc>
            </a:pPr>
            <a:r>
              <a:rPr lang="en-US" sz="2800" dirty="0" smtClean="0"/>
              <a:t>4. Appreciate some of the many hands-on strategies we use to teach and assess student understanding. (15 mins)</a:t>
            </a:r>
          </a:p>
          <a:p>
            <a:pPr>
              <a:lnSpc>
                <a:spcPct val="80000"/>
              </a:lnSpc>
            </a:pPr>
            <a:endParaRPr lang="en-US" sz="2800" dirty="0"/>
          </a:p>
          <a:p>
            <a:pPr>
              <a:lnSpc>
                <a:spcPct val="80000"/>
              </a:lnSpc>
            </a:pPr>
            <a:r>
              <a:rPr lang="en-US" sz="2800" dirty="0" smtClean="0"/>
              <a:t>5. Apply understanding of above by reviewing an Actual DIT lesson. (</a:t>
            </a:r>
            <a:r>
              <a:rPr lang="en-US" sz="2800" dirty="0"/>
              <a:t>5</a:t>
            </a:r>
            <a:r>
              <a:rPr lang="en-US" sz="2800" dirty="0" smtClean="0"/>
              <a:t> mins)</a:t>
            </a:r>
            <a:br>
              <a:rPr lang="en-US" sz="2800" dirty="0" smtClean="0"/>
            </a:br>
            <a:endParaRPr lang="en-US" sz="2800" dirty="0" smtClean="0"/>
          </a:p>
          <a:p>
            <a:pPr>
              <a:lnSpc>
                <a:spcPct val="80000"/>
              </a:lnSpc>
            </a:pPr>
            <a:r>
              <a:rPr lang="en-US" sz="2800" dirty="0" smtClean="0"/>
              <a:t>6. Use this lesson as a foundation </a:t>
            </a:r>
            <a:r>
              <a:rPr lang="en-US" sz="2800" b="1" u="sng" dirty="0" smtClean="0"/>
              <a:t>AND</a:t>
            </a:r>
            <a:r>
              <a:rPr lang="en-US" sz="2800" b="1" i="1" dirty="0" smtClean="0"/>
              <a:t> </a:t>
            </a:r>
            <a:r>
              <a:rPr lang="en-US" sz="2800" dirty="0" smtClean="0"/>
              <a:t>a reference tool to make your community teaching session and future teaching opportunities more successful. (2 mins)</a:t>
            </a:r>
          </a:p>
          <a:p>
            <a:endParaRPr lang="en-US" sz="2800" dirty="0" smtClean="0"/>
          </a:p>
        </p:txBody>
      </p:sp>
      <p:sp>
        <p:nvSpPr>
          <p:cNvPr id="2" name="Title 1"/>
          <p:cNvSpPr>
            <a:spLocks noGrp="1"/>
          </p:cNvSpPr>
          <p:nvPr>
            <p:ph type="title"/>
          </p:nvPr>
        </p:nvSpPr>
        <p:spPr/>
        <p:txBody>
          <a:bodyPr/>
          <a:lstStyle/>
          <a:p>
            <a:pPr fontAlgn="auto">
              <a:spcAft>
                <a:spcPts val="0"/>
              </a:spcAft>
              <a:defRPr/>
            </a:pPr>
            <a:r>
              <a:rPr lang="en-US" dirty="0" smtClean="0"/>
              <a:t>CRWBAT…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Content Placeholder 2"/>
          <p:cNvSpPr>
            <a:spLocks noGrp="1"/>
          </p:cNvSpPr>
          <p:nvPr>
            <p:ph idx="1"/>
          </p:nvPr>
        </p:nvSpPr>
        <p:spPr/>
        <p:txBody>
          <a:bodyPr/>
          <a:lstStyle/>
          <a:p>
            <a:endParaRPr lang="en-US" dirty="0" smtClean="0"/>
          </a:p>
          <a:p>
            <a:r>
              <a:rPr lang="en-US" dirty="0" smtClean="0"/>
              <a:t>In interest of full disclosure:</a:t>
            </a:r>
            <a:br>
              <a:rPr lang="en-US" dirty="0" smtClean="0"/>
            </a:br>
            <a:endParaRPr lang="en-US" dirty="0" smtClean="0"/>
          </a:p>
          <a:p>
            <a:pPr lvl="1"/>
            <a:r>
              <a:rPr lang="en-US" dirty="0" smtClean="0"/>
              <a:t>Took last year’s pilot data to improve this talk. </a:t>
            </a:r>
            <a:br>
              <a:rPr lang="en-US" dirty="0" smtClean="0"/>
            </a:br>
            <a:endParaRPr lang="en-US" dirty="0" smtClean="0"/>
          </a:p>
          <a:p>
            <a:pPr lvl="1"/>
            <a:r>
              <a:rPr lang="en-US" dirty="0" smtClean="0"/>
              <a:t>This year everyone receiving surveys are consented so please fill them out!!!!!</a:t>
            </a:r>
            <a:br>
              <a:rPr lang="en-US" dirty="0" smtClean="0"/>
            </a:br>
            <a:endParaRPr lang="en-US" dirty="0" smtClean="0"/>
          </a:p>
          <a:p>
            <a:pPr lvl="1"/>
            <a:r>
              <a:rPr lang="en-US" dirty="0" smtClean="0"/>
              <a:t>We are evaluating to uncover a need and then seeing if this training makes any difference.</a:t>
            </a:r>
            <a:br>
              <a:rPr lang="en-US" dirty="0" smtClean="0"/>
            </a:br>
            <a:endParaRPr lang="en-US" dirty="0" smtClean="0"/>
          </a:p>
          <a:p>
            <a:pPr marL="392113" lvl="1" indent="0">
              <a:buNone/>
            </a:pPr>
            <a:r>
              <a:rPr lang="en-US" dirty="0" smtClean="0"/>
              <a:t/>
            </a:r>
            <a:br>
              <a:rPr lang="en-US" dirty="0" smtClean="0"/>
            </a:br>
            <a:endParaRPr lang="en-US" dirty="0" smtClean="0"/>
          </a:p>
        </p:txBody>
      </p:sp>
      <p:sp>
        <p:nvSpPr>
          <p:cNvPr id="15362" name="Title 1"/>
          <p:cNvSpPr>
            <a:spLocks noGrp="1"/>
          </p:cNvSpPr>
          <p:nvPr>
            <p:ph type="title"/>
          </p:nvPr>
        </p:nvSpPr>
        <p:spPr/>
        <p:txBody>
          <a:bodyPr/>
          <a:lstStyle/>
          <a:p>
            <a:pPr fontAlgn="auto">
              <a:spcAft>
                <a:spcPts val="0"/>
              </a:spcAft>
              <a:defRPr/>
            </a:pPr>
            <a:r>
              <a:rPr lang="en-US" dirty="0" smtClean="0"/>
              <a:t>Some Business First...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ctrTitle"/>
          </p:nvPr>
        </p:nvSpPr>
        <p:spPr/>
        <p:txBody>
          <a:bodyPr/>
          <a:lstStyle/>
          <a:p>
            <a:pPr fontAlgn="auto">
              <a:spcAft>
                <a:spcPts val="0"/>
              </a:spcAft>
              <a:defRPr/>
            </a:pPr>
            <a:r>
              <a:rPr lang="en-US" dirty="0" smtClean="0"/>
              <a:t>Objective #1 – Community </a:t>
            </a:r>
            <a:r>
              <a:rPr lang="en-US" dirty="0" smtClean="0"/>
              <a:t>Teaching</a:t>
            </a:r>
            <a:endParaRPr lang="en-US" dirty="0" smtClean="0"/>
          </a:p>
        </p:txBody>
      </p:sp>
      <p:sp>
        <p:nvSpPr>
          <p:cNvPr id="52226" name="Subtitle 3"/>
          <p:cNvSpPr>
            <a:spLocks noGrp="1"/>
          </p:cNvSpPr>
          <p:nvPr>
            <p:ph type="subTitle" idx="1"/>
          </p:nvPr>
        </p:nvSpPr>
        <p:spPr>
          <a:xfrm>
            <a:off x="685800" y="3611563"/>
            <a:ext cx="7772400" cy="1200150"/>
          </a:xfrm>
        </p:spPr>
        <p:txBody>
          <a:bodyPr/>
          <a:lstStyle/>
          <a:p>
            <a:pPr marL="514350" marR="0" indent="-514350"/>
            <a:r>
              <a:rPr lang="en-US" dirty="0" smtClean="0">
                <a:solidFill>
                  <a:srgbClr val="898989"/>
                </a:solidFill>
              </a:rPr>
              <a:t>Lang</a:t>
            </a:r>
          </a:p>
          <a:p>
            <a:pPr marL="514350" marR="0" indent="-514350"/>
            <a:r>
              <a:rPr lang="en-US" dirty="0" smtClean="0">
                <a:solidFill>
                  <a:srgbClr val="898989"/>
                </a:solidFill>
              </a:rPr>
              <a:t>NY Foundling</a:t>
            </a:r>
          </a:p>
          <a:p>
            <a:pPr marL="514350" marR="0" indent="-514350"/>
            <a:r>
              <a:rPr lang="en-US" dirty="0" smtClean="0">
                <a:solidFill>
                  <a:srgbClr val="898989"/>
                </a:solidFill>
              </a:rPr>
              <a:t>Healthy Schools / Healthy Families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Content Placeholder 2"/>
          <p:cNvSpPr>
            <a:spLocks noGrp="1"/>
          </p:cNvSpPr>
          <p:nvPr>
            <p:ph idx="1"/>
          </p:nvPr>
        </p:nvSpPr>
        <p:spPr/>
        <p:txBody>
          <a:bodyPr/>
          <a:lstStyle/>
          <a:p>
            <a:endParaRPr lang="en-US" dirty="0" smtClean="0"/>
          </a:p>
        </p:txBody>
      </p:sp>
      <p:sp>
        <p:nvSpPr>
          <p:cNvPr id="46082" name="Title 1"/>
          <p:cNvSpPr>
            <a:spLocks noGrp="1"/>
          </p:cNvSpPr>
          <p:nvPr>
            <p:ph type="title"/>
          </p:nvPr>
        </p:nvSpPr>
        <p:spPr/>
        <p:txBody>
          <a:bodyPr/>
          <a:lstStyle/>
          <a:p>
            <a:pPr fontAlgn="auto">
              <a:spcAft>
                <a:spcPts val="0"/>
              </a:spcAft>
              <a:defRPr/>
            </a:pPr>
            <a:r>
              <a:rPr lang="en-US" dirty="0" smtClean="0"/>
              <a:t>Lang “Doctors in Training”</a:t>
            </a:r>
          </a:p>
        </p:txBody>
      </p:sp>
      <p:pic>
        <p:nvPicPr>
          <p:cNvPr id="54275" name="Picture 3"/>
          <p:cNvPicPr>
            <a:picLocks noChangeAspect="1"/>
          </p:cNvPicPr>
          <p:nvPr/>
        </p:nvPicPr>
        <p:blipFill>
          <a:blip r:embed="rId3"/>
          <a:srcRect/>
          <a:stretch>
            <a:fillRect/>
          </a:stretch>
        </p:blipFill>
        <p:spPr bwMode="auto">
          <a:xfrm>
            <a:off x="457200" y="1600200"/>
            <a:ext cx="8229600" cy="1646238"/>
          </a:xfrm>
          <a:prstGeom prst="rect">
            <a:avLst/>
          </a:prstGeom>
          <a:noFill/>
          <a:ln w="9525">
            <a:noFill/>
            <a:miter lim="800000"/>
            <a:headEnd/>
            <a:tailEnd/>
          </a:ln>
        </p:spPr>
      </p:pic>
      <p:pic>
        <p:nvPicPr>
          <p:cNvPr id="54276" name="Picture 5"/>
          <p:cNvPicPr>
            <a:picLocks noChangeAspect="1"/>
          </p:cNvPicPr>
          <p:nvPr/>
        </p:nvPicPr>
        <p:blipFill>
          <a:blip r:embed="rId4"/>
          <a:srcRect/>
          <a:stretch>
            <a:fillRect/>
          </a:stretch>
        </p:blipFill>
        <p:spPr bwMode="auto">
          <a:xfrm>
            <a:off x="2667000" y="3246438"/>
            <a:ext cx="3657600" cy="292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Background – </a:t>
            </a:r>
          </a:p>
          <a:p>
            <a:pPr lvl="1"/>
            <a:r>
              <a:rPr lang="en-US" dirty="0" smtClean="0"/>
              <a:t>6 years (7-12</a:t>
            </a:r>
            <a:r>
              <a:rPr lang="en-US" baseline="30000" dirty="0" smtClean="0"/>
              <a:t>th</a:t>
            </a:r>
            <a:r>
              <a:rPr lang="en-US" dirty="0" smtClean="0"/>
              <a:t> graders)</a:t>
            </a:r>
          </a:p>
          <a:p>
            <a:pPr lvl="1"/>
            <a:r>
              <a:rPr lang="en-US" dirty="0"/>
              <a:t>Local Community </a:t>
            </a:r>
            <a:r>
              <a:rPr lang="en-US" dirty="0" smtClean="0"/>
              <a:t>scholars</a:t>
            </a:r>
          </a:p>
          <a:p>
            <a:pPr lvl="1"/>
            <a:r>
              <a:rPr lang="en-US" dirty="0" smtClean="0"/>
              <a:t>Educational support (SAT prep, mock interviews…)</a:t>
            </a:r>
          </a:p>
          <a:p>
            <a:pPr lvl="1"/>
            <a:r>
              <a:rPr lang="en-US" dirty="0" smtClean="0"/>
              <a:t>Extracurricular activities (DIT, College visits…) </a:t>
            </a:r>
          </a:p>
          <a:p>
            <a:pPr lvl="1"/>
            <a:r>
              <a:rPr lang="en-US" dirty="0" smtClean="0"/>
              <a:t>Mentorship (NYP Staff, Med Students, Peers…)</a:t>
            </a:r>
          </a:p>
          <a:p>
            <a:pPr lvl="1"/>
            <a:r>
              <a:rPr lang="en-US" dirty="0" smtClean="0"/>
              <a:t>All with the goal towards</a:t>
            </a:r>
            <a:r>
              <a:rPr lang="en-US" dirty="0" smtClean="0"/>
              <a:t> fostering a </a:t>
            </a:r>
            <a:r>
              <a:rPr lang="en-US" dirty="0" smtClean="0"/>
              <a:t>career in health sciences and / or community leadership.</a:t>
            </a:r>
            <a:br>
              <a:rPr lang="en-US" dirty="0" smtClean="0"/>
            </a:br>
            <a:endParaRPr lang="en-US" dirty="0" smtClean="0"/>
          </a:p>
          <a:p>
            <a:r>
              <a:rPr lang="en-US" dirty="0" smtClean="0"/>
              <a:t>DIT Audience – </a:t>
            </a:r>
          </a:p>
          <a:p>
            <a:pPr lvl="1"/>
            <a:r>
              <a:rPr lang="en-US" dirty="0" smtClean="0"/>
              <a:t>12-14 HIGHLY MOTIVATED, Bright,</a:t>
            </a:r>
            <a:r>
              <a:rPr lang="en-US" dirty="0" smtClean="0"/>
              <a:t> 7</a:t>
            </a:r>
            <a:r>
              <a:rPr lang="en-US" baseline="30000" dirty="0" smtClean="0"/>
              <a:t>th</a:t>
            </a:r>
            <a:r>
              <a:rPr lang="en-US" dirty="0" smtClean="0"/>
              <a:t> </a:t>
            </a:r>
            <a:r>
              <a:rPr lang="en-US" dirty="0" smtClean="0"/>
              <a:t>graders</a:t>
            </a:r>
            <a:br>
              <a:rPr lang="en-US" dirty="0" smtClean="0"/>
            </a:b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What is the Lang Program???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2132828"/>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Content Placeholder 2"/>
          <p:cNvSpPr>
            <a:spLocks noGrp="1"/>
          </p:cNvSpPr>
          <p:nvPr>
            <p:ph idx="1"/>
          </p:nvPr>
        </p:nvSpPr>
        <p:spPr/>
        <p:txBody>
          <a:bodyPr/>
          <a:lstStyle/>
          <a:p>
            <a:r>
              <a:rPr lang="en-US" dirty="0" smtClean="0"/>
              <a:t>Program started 3 years ago as CP</a:t>
            </a:r>
            <a:r>
              <a:rPr lang="en-US" dirty="0" smtClean="0"/>
              <a:t> Project</a:t>
            </a:r>
            <a:r>
              <a:rPr lang="en-US" dirty="0" smtClean="0"/>
              <a:t/>
            </a:r>
            <a:br>
              <a:rPr lang="en-US" dirty="0" smtClean="0"/>
            </a:br>
            <a:endParaRPr lang="en-US" dirty="0" smtClean="0"/>
          </a:p>
          <a:p>
            <a:r>
              <a:rPr lang="en-US" dirty="0" smtClean="0"/>
              <a:t>Last year the curriculum was revamped to make it more hands on and push the scholars to answer the question – What would you do if you were the MD…</a:t>
            </a:r>
          </a:p>
          <a:p>
            <a:endParaRPr lang="en-US" dirty="0"/>
          </a:p>
          <a:p>
            <a:r>
              <a:rPr lang="en-US" dirty="0" smtClean="0"/>
              <a:t>This year’s curriculum has been further improved based on quant &amp; qual pilot data from prior resident </a:t>
            </a:r>
            <a:r>
              <a:rPr lang="en-US" dirty="0" smtClean="0"/>
              <a:t>volunteers</a:t>
            </a:r>
            <a:r>
              <a:rPr lang="en-US" dirty="0" smtClean="0"/>
              <a:t>,</a:t>
            </a:r>
            <a:r>
              <a:rPr lang="en-US" dirty="0" smtClean="0"/>
              <a:t> </a:t>
            </a:r>
            <a:r>
              <a:rPr lang="en-US" dirty="0"/>
              <a:t>L</a:t>
            </a:r>
            <a:r>
              <a:rPr lang="en-US" dirty="0" smtClean="0"/>
              <a:t>ang scholars and most of all… SANDHYA!!!!!</a:t>
            </a:r>
          </a:p>
          <a:p>
            <a:endParaRPr lang="en-US" dirty="0" smtClean="0"/>
          </a:p>
        </p:txBody>
      </p:sp>
      <p:sp>
        <p:nvSpPr>
          <p:cNvPr id="48130" name="Title 1"/>
          <p:cNvSpPr>
            <a:spLocks noGrp="1"/>
          </p:cNvSpPr>
          <p:nvPr>
            <p:ph type="title"/>
          </p:nvPr>
        </p:nvSpPr>
        <p:spPr/>
        <p:txBody>
          <a:bodyPr/>
          <a:lstStyle/>
          <a:p>
            <a:pPr fontAlgn="auto">
              <a:spcAft>
                <a:spcPts val="0"/>
              </a:spcAft>
              <a:defRPr/>
            </a:pPr>
            <a:r>
              <a:rPr lang="en-US" dirty="0"/>
              <a:t>Lang “Doctors in Training”</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PGY2’s will have opportunity to participate, some are “required!!!”</a:t>
            </a:r>
            <a:br>
              <a:rPr lang="en-US" dirty="0" smtClean="0"/>
            </a:br>
            <a:endParaRPr lang="en-US" dirty="0" smtClean="0"/>
          </a:p>
          <a:p>
            <a:r>
              <a:rPr lang="en-US" b="1" u="sng" dirty="0" smtClean="0"/>
              <a:t>Our </a:t>
            </a:r>
            <a:r>
              <a:rPr lang="en-US" b="1" u="sng" dirty="0" smtClean="0"/>
              <a:t>Expectations</a:t>
            </a:r>
            <a:r>
              <a:rPr lang="en-US" dirty="0" smtClean="0"/>
              <a:t>– </a:t>
            </a:r>
            <a:endParaRPr lang="en-US" dirty="0" smtClean="0"/>
          </a:p>
          <a:p>
            <a:pPr lvl="1"/>
            <a:r>
              <a:rPr lang="en-US" dirty="0" smtClean="0"/>
              <a:t>Review the material </a:t>
            </a:r>
          </a:p>
          <a:p>
            <a:pPr lvl="1"/>
            <a:r>
              <a:rPr lang="en-US" dirty="0" smtClean="0"/>
              <a:t>Communicate w/ MG or SB </a:t>
            </a:r>
          </a:p>
          <a:p>
            <a:pPr lvl="1"/>
            <a:r>
              <a:rPr lang="en-US" dirty="0" smtClean="0"/>
              <a:t>Practice your teaching skills</a:t>
            </a:r>
          </a:p>
          <a:p>
            <a:pPr lvl="1"/>
            <a:r>
              <a:rPr lang="en-US" dirty="0" smtClean="0"/>
              <a:t>Increase comfort level with teenagers</a:t>
            </a:r>
          </a:p>
          <a:p>
            <a:pPr lvl="1"/>
            <a:r>
              <a:rPr lang="en-US" dirty="0" smtClean="0"/>
              <a:t>…and HAVE FUN!*** </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What is Your Role???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2195838"/>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…Almost Final Schedule</a:t>
            </a:r>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99961469"/>
              </p:ext>
            </p:extLst>
          </p:nvPr>
        </p:nvGraphicFramePr>
        <p:xfrm>
          <a:off x="1117600" y="1481138"/>
          <a:ext cx="6907213" cy="4525962"/>
        </p:xfrm>
        <a:graphic>
          <a:graphicData uri="http://schemas.openxmlformats.org/presentationml/2006/ole">
            <p:oleObj spid="_x0000_s1033" name="Worksheet" r:id="rId4" imgW="9258300" imgH="6070600" progId="Excel.Sheet.8">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2157587"/>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ctrTitle"/>
          </p:nvPr>
        </p:nvSpPr>
        <p:spPr/>
        <p:txBody>
          <a:bodyPr>
            <a:normAutofit fontScale="90000"/>
          </a:bodyPr>
          <a:lstStyle/>
          <a:p>
            <a:pPr fontAlgn="auto">
              <a:spcAft>
                <a:spcPts val="0"/>
              </a:spcAft>
              <a:defRPr/>
            </a:pPr>
            <a:r>
              <a:rPr lang="en-US" dirty="0" smtClean="0"/>
              <a:t>Objective #2 – Standardizing our Lessons</a:t>
            </a:r>
          </a:p>
        </p:txBody>
      </p:sp>
      <p:sp>
        <p:nvSpPr>
          <p:cNvPr id="4" name="Subtitle 3"/>
          <p:cNvSpPr>
            <a:spLocks noGrp="1"/>
          </p:cNvSpPr>
          <p:nvPr>
            <p:ph type="subTitle" idx="1"/>
          </p:nvPr>
        </p:nvSpPr>
        <p:spPr>
          <a:xfrm>
            <a:off x="685800" y="3611563"/>
            <a:ext cx="7772400" cy="1200150"/>
          </a:xfrm>
        </p:spPr>
        <p:txBody>
          <a:bodyPr>
            <a:normAutofit/>
          </a:bodyPr>
          <a:lstStyle/>
          <a:p>
            <a:pPr marR="0">
              <a:lnSpc>
                <a:spcPct val="80000"/>
              </a:lnSpc>
            </a:pPr>
            <a:r>
              <a:rPr lang="en-US" sz="2500" dirty="0" smtClean="0">
                <a:solidFill>
                  <a:srgbClr val="898989"/>
                </a:solidFill>
              </a:rPr>
              <a:t>Discipline</a:t>
            </a:r>
          </a:p>
          <a:p>
            <a:pPr marR="0">
              <a:lnSpc>
                <a:spcPct val="80000"/>
              </a:lnSpc>
            </a:pPr>
            <a:r>
              <a:rPr lang="en-US" sz="2500" dirty="0" smtClean="0">
                <a:solidFill>
                  <a:srgbClr val="898989"/>
                </a:solidFill>
              </a:rPr>
              <a:t>Using </a:t>
            </a:r>
            <a:r>
              <a:rPr lang="en-US" sz="2500" dirty="0" smtClean="0">
                <a:solidFill>
                  <a:srgbClr val="898989"/>
                </a:solidFill>
              </a:rPr>
              <a:t>Objectives</a:t>
            </a:r>
          </a:p>
          <a:p>
            <a:pPr marR="0">
              <a:lnSpc>
                <a:spcPct val="80000"/>
              </a:lnSpc>
            </a:pPr>
            <a:r>
              <a:rPr lang="en-US" sz="2500" dirty="0" smtClean="0">
                <a:solidFill>
                  <a:srgbClr val="898989"/>
                </a:solidFill>
              </a:rPr>
              <a:t>Timers</a:t>
            </a:r>
            <a:endParaRPr lang="en-US" sz="2500" dirty="0" smtClean="0">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Content Placeholder 2"/>
          <p:cNvSpPr>
            <a:spLocks noGrp="1"/>
          </p:cNvSpPr>
          <p:nvPr>
            <p:ph idx="1"/>
          </p:nvPr>
        </p:nvSpPr>
        <p:spPr/>
        <p:txBody>
          <a:bodyPr/>
          <a:lstStyle/>
          <a:p>
            <a:endParaRPr lang="en-US" dirty="0" smtClean="0"/>
          </a:p>
          <a:p>
            <a:r>
              <a:rPr lang="en-US" dirty="0" smtClean="0"/>
              <a:t>Respect</a:t>
            </a:r>
            <a:br>
              <a:rPr lang="en-US" dirty="0" smtClean="0"/>
            </a:br>
            <a:endParaRPr lang="en-US" dirty="0" smtClean="0"/>
          </a:p>
          <a:p>
            <a:r>
              <a:rPr lang="en-US" dirty="0" smtClean="0"/>
              <a:t>Confidentiality / Trust</a:t>
            </a:r>
            <a:br>
              <a:rPr lang="en-US" dirty="0" smtClean="0"/>
            </a:br>
            <a:endParaRPr lang="en-US" dirty="0" smtClean="0"/>
          </a:p>
          <a:p>
            <a:r>
              <a:rPr lang="en-US" dirty="0" smtClean="0"/>
              <a:t>Raise your Hands</a:t>
            </a:r>
            <a:br>
              <a:rPr lang="en-US" dirty="0" smtClean="0"/>
            </a:br>
            <a:endParaRPr lang="en-US" dirty="0" smtClean="0"/>
          </a:p>
          <a:p>
            <a:r>
              <a:rPr lang="en-US" dirty="0" smtClean="0"/>
              <a:t>Listen and Learn from Each </a:t>
            </a:r>
            <a:r>
              <a:rPr lang="en-US" dirty="0" smtClean="0"/>
              <a:t>other = Teamwork!</a:t>
            </a:r>
            <a:endParaRPr lang="en-US" dirty="0" smtClean="0"/>
          </a:p>
        </p:txBody>
      </p:sp>
      <p:sp>
        <p:nvSpPr>
          <p:cNvPr id="2" name="Title 1"/>
          <p:cNvSpPr>
            <a:spLocks noGrp="1"/>
          </p:cNvSpPr>
          <p:nvPr>
            <p:ph type="title"/>
          </p:nvPr>
        </p:nvSpPr>
        <p:spPr/>
        <p:txBody>
          <a:bodyPr/>
          <a:lstStyle/>
          <a:p>
            <a:pPr fontAlgn="auto">
              <a:spcAft>
                <a:spcPts val="0"/>
              </a:spcAft>
              <a:defRPr/>
            </a:pPr>
            <a:r>
              <a:rPr lang="en-US" sz="4000" dirty="0" smtClean="0"/>
              <a:t>It </a:t>
            </a:r>
            <a:r>
              <a:rPr lang="en-US" sz="4000" dirty="0"/>
              <a:t>A</a:t>
            </a:r>
            <a:r>
              <a:rPr lang="en-US" sz="4000" dirty="0" smtClean="0"/>
              <a:t>ll Starts With Discipline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Content Placeholder 2"/>
          <p:cNvSpPr>
            <a:spLocks noGrp="1"/>
          </p:cNvSpPr>
          <p:nvPr>
            <p:ph idx="1"/>
          </p:nvPr>
        </p:nvSpPr>
        <p:spPr/>
        <p:txBody>
          <a:bodyPr/>
          <a:lstStyle/>
          <a:p>
            <a:endParaRPr lang="en-US" dirty="0" smtClean="0"/>
          </a:p>
          <a:p>
            <a:r>
              <a:rPr lang="en-US" dirty="0" smtClean="0"/>
              <a:t>Serves Two Major Purposes.</a:t>
            </a:r>
            <a:br>
              <a:rPr lang="en-US" dirty="0" smtClean="0"/>
            </a:br>
            <a:endParaRPr lang="en-US" dirty="0" smtClean="0"/>
          </a:p>
          <a:p>
            <a:pPr lvl="1"/>
            <a:r>
              <a:rPr lang="en-US" dirty="0" smtClean="0"/>
              <a:t>Tells the audience what you are going to tell them.</a:t>
            </a:r>
          </a:p>
          <a:p>
            <a:pPr lvl="2"/>
            <a:r>
              <a:rPr lang="en-US" dirty="0" smtClean="0"/>
              <a:t>A roadmap with a timer!</a:t>
            </a:r>
            <a:br>
              <a:rPr lang="en-US" dirty="0" smtClean="0"/>
            </a:br>
            <a:endParaRPr lang="en-US" dirty="0" smtClean="0"/>
          </a:p>
          <a:p>
            <a:pPr lvl="1"/>
            <a:r>
              <a:rPr lang="en-US" dirty="0" smtClean="0"/>
              <a:t>Helps build from factual knowledge </a:t>
            </a:r>
            <a:r>
              <a:rPr lang="en-US" dirty="0" smtClean="0">
                <a:sym typeface="Wingdings" pitchFamily="2" charset="2"/>
              </a:rPr>
              <a:t></a:t>
            </a:r>
            <a:r>
              <a:rPr lang="en-US" dirty="0" smtClean="0"/>
              <a:t> application of knowledge </a:t>
            </a:r>
            <a:r>
              <a:rPr lang="en-US" dirty="0" smtClean="0">
                <a:sym typeface="Wingdings" pitchFamily="2" charset="2"/>
              </a:rPr>
              <a:t>=</a:t>
            </a:r>
            <a:r>
              <a:rPr lang="en-US" dirty="0" smtClean="0"/>
              <a:t> promoting higher order thinking. </a:t>
            </a:r>
          </a:p>
          <a:p>
            <a:pPr lvl="2"/>
            <a:r>
              <a:rPr lang="en-US" dirty="0" smtClean="0"/>
              <a:t>Build excitement for where your map ends.</a:t>
            </a:r>
          </a:p>
        </p:txBody>
      </p:sp>
      <p:sp>
        <p:nvSpPr>
          <p:cNvPr id="2" name="Title 1"/>
          <p:cNvSpPr>
            <a:spLocks noGrp="1"/>
          </p:cNvSpPr>
          <p:nvPr>
            <p:ph type="title"/>
          </p:nvPr>
        </p:nvSpPr>
        <p:spPr/>
        <p:txBody>
          <a:bodyPr/>
          <a:lstStyle/>
          <a:p>
            <a:pPr fontAlgn="auto">
              <a:spcAft>
                <a:spcPts val="0"/>
              </a:spcAft>
              <a:defRPr/>
            </a:pPr>
            <a:r>
              <a:rPr lang="en-US" dirty="0" smtClean="0"/>
              <a:t>Always Post Your OBJECTIVES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Content Placeholder 2"/>
          <p:cNvSpPr>
            <a:spLocks noGrp="1"/>
          </p:cNvSpPr>
          <p:nvPr>
            <p:ph idx="1"/>
          </p:nvPr>
        </p:nvSpPr>
        <p:spPr>
          <a:xfrm>
            <a:off x="457200" y="1417638"/>
            <a:ext cx="8229600" cy="4906962"/>
          </a:xfrm>
        </p:spPr>
        <p:txBody>
          <a:bodyPr/>
          <a:lstStyle/>
          <a:p>
            <a:pPr marL="571500" indent="-514350">
              <a:buFont typeface="Lucida Sans Unicode" pitchFamily="34" charset="0"/>
              <a:buAutoNum type="arabicPeriod"/>
            </a:pPr>
            <a:endParaRPr lang="en-US" sz="2800" dirty="0" smtClean="0"/>
          </a:p>
          <a:p>
            <a:pPr marL="571500" indent="-514350">
              <a:buFont typeface="Lucida Sans Unicode" pitchFamily="34" charset="0"/>
              <a:buAutoNum type="arabicPeriod"/>
            </a:pPr>
            <a:r>
              <a:rPr lang="en-US" sz="2800" dirty="0" smtClean="0"/>
              <a:t>Share anecdotes about DM. (5 mins)</a:t>
            </a:r>
          </a:p>
          <a:p>
            <a:pPr marL="571500" indent="-514350">
              <a:buFont typeface="Lucida Sans Unicode" pitchFamily="34" charset="0"/>
              <a:buAutoNum type="arabicPeriod"/>
            </a:pPr>
            <a:r>
              <a:rPr lang="en-US" sz="2800" dirty="0" smtClean="0"/>
              <a:t>Understand the basic difference between Type 1 and Type 2 DM. (7 mins)</a:t>
            </a:r>
          </a:p>
          <a:p>
            <a:pPr marL="571500" indent="-514350">
              <a:buFont typeface="Lucida Sans Unicode" pitchFamily="34" charset="0"/>
              <a:buAutoNum type="arabicPeriod"/>
            </a:pPr>
            <a:r>
              <a:rPr lang="en-US" sz="2800" dirty="0" smtClean="0"/>
              <a:t>Understand some long term consequences of both types of DM. (7 mins)</a:t>
            </a:r>
          </a:p>
          <a:p>
            <a:pPr marL="571500" indent="-514350">
              <a:buFont typeface="Lucida Sans Unicode" pitchFamily="34" charset="0"/>
              <a:buAutoNum type="arabicPeriod"/>
            </a:pPr>
            <a:r>
              <a:rPr lang="en-US" sz="2800" dirty="0" smtClean="0"/>
              <a:t>DIT Task - Apply understanding of T1DM management to carb correct and DS correct using online carbohydrate counters. (20 </a:t>
            </a:r>
            <a:r>
              <a:rPr lang="en-US" dirty="0" smtClean="0"/>
              <a:t>mins)</a:t>
            </a:r>
          </a:p>
        </p:txBody>
      </p:sp>
      <p:sp>
        <p:nvSpPr>
          <p:cNvPr id="2" name="Title 1"/>
          <p:cNvSpPr>
            <a:spLocks noGrp="1"/>
          </p:cNvSpPr>
          <p:nvPr>
            <p:ph type="title"/>
          </p:nvPr>
        </p:nvSpPr>
        <p:spPr>
          <a:xfrm>
            <a:off x="457200" y="198438"/>
            <a:ext cx="8229600" cy="1219200"/>
          </a:xfrm>
        </p:spPr>
        <p:txBody>
          <a:bodyPr>
            <a:normAutofit fontScale="90000"/>
          </a:bodyPr>
          <a:lstStyle/>
          <a:p>
            <a:pPr algn="ctr" fontAlgn="auto">
              <a:spcAft>
                <a:spcPts val="0"/>
              </a:spcAft>
              <a:defRPr/>
            </a:pPr>
            <a:r>
              <a:rPr lang="en-US" sz="4000" dirty="0" smtClean="0"/>
              <a:t/>
            </a:r>
            <a:br>
              <a:rPr lang="en-US" sz="4000" dirty="0" smtClean="0"/>
            </a:br>
            <a:r>
              <a:rPr lang="en-US" sz="4000" dirty="0" smtClean="0"/>
              <a:t>An Ex. From the Lang DM Lecture</a:t>
            </a:r>
            <a:br>
              <a:rPr lang="en-US" sz="4000" dirty="0" smtClean="0"/>
            </a:br>
            <a:r>
              <a:rPr lang="en-US" sz="2667" dirty="0" smtClean="0"/>
              <a:t>Lang Scholars Will Be Able To… LSWBAT</a:t>
            </a:r>
            <a:r>
              <a:rPr lang="en-US" sz="4000" dirty="0" smtClean="0"/>
              <a:t/>
            </a:r>
            <a:br>
              <a:rPr lang="en-US" sz="4000" dirty="0" smtClean="0"/>
            </a:br>
            <a:endParaRPr lang="en-US"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5"/>
          <p:cNvSpPr>
            <a:spLocks noGrp="1"/>
          </p:cNvSpPr>
          <p:nvPr>
            <p:ph type="ctrTitle"/>
          </p:nvPr>
        </p:nvSpPr>
        <p:spPr>
          <a:xfrm>
            <a:off x="685800" y="1519237"/>
            <a:ext cx="7772400" cy="1222375"/>
          </a:xfrm>
        </p:spPr>
        <p:txBody>
          <a:bodyPr/>
          <a:lstStyle/>
          <a:p>
            <a:pPr fontAlgn="auto">
              <a:spcAft>
                <a:spcPts val="0"/>
              </a:spcAft>
              <a:defRPr/>
            </a:pPr>
            <a:r>
              <a:rPr lang="en-US" dirty="0" smtClean="0"/>
              <a:t>OK, Let’s Get Going…</a:t>
            </a:r>
          </a:p>
        </p:txBody>
      </p:sp>
      <p:sp>
        <p:nvSpPr>
          <p:cNvPr id="17410" name="Subtitle 6"/>
          <p:cNvSpPr>
            <a:spLocks noGrp="1"/>
          </p:cNvSpPr>
          <p:nvPr>
            <p:ph type="subTitle" idx="1"/>
          </p:nvPr>
        </p:nvSpPr>
        <p:spPr>
          <a:xfrm>
            <a:off x="1371600" y="2971800"/>
            <a:ext cx="6400800" cy="2057400"/>
          </a:xfrm>
        </p:spPr>
        <p:txBody>
          <a:bodyPr/>
          <a:lstStyle/>
          <a:p>
            <a:pPr marL="514350" marR="0" indent="-514350">
              <a:buFont typeface="Arial" charset="0"/>
              <a:buAutoNum type="arabicPeriod"/>
            </a:pPr>
            <a:r>
              <a:rPr lang="en-US" dirty="0" smtClean="0">
                <a:solidFill>
                  <a:srgbClr val="898989"/>
                </a:solidFill>
              </a:rPr>
              <a:t>Our Rules</a:t>
            </a:r>
          </a:p>
          <a:p>
            <a:pPr marL="514350" marR="0" indent="-514350">
              <a:buFont typeface="Arial" charset="0"/>
              <a:buAutoNum type="arabicPeriod"/>
            </a:pPr>
            <a:r>
              <a:rPr lang="en-US" dirty="0" smtClean="0">
                <a:solidFill>
                  <a:srgbClr val="898989"/>
                </a:solidFill>
              </a:rPr>
              <a:t>Why are We Here Today?</a:t>
            </a:r>
          </a:p>
          <a:p>
            <a:pPr marL="514350" marR="0" indent="-514350">
              <a:buFont typeface="Arial" charset="0"/>
              <a:buAutoNum type="arabicPeriod"/>
            </a:pPr>
            <a:r>
              <a:rPr lang="en-US" dirty="0" smtClean="0">
                <a:solidFill>
                  <a:srgbClr val="898989"/>
                </a:solidFill>
              </a:rPr>
              <a:t>Objectives of the Day</a:t>
            </a:r>
          </a:p>
          <a:p>
            <a:pPr marL="514350" marR="0" indent="-514350">
              <a:buFont typeface="Arial" charset="0"/>
              <a:buAutoNum type="arabicPeriod"/>
            </a:pPr>
            <a:r>
              <a:rPr lang="en-US" dirty="0" smtClean="0">
                <a:solidFill>
                  <a:srgbClr val="898989"/>
                </a:solidFill>
              </a:rPr>
              <a:t>Assessing</a:t>
            </a:r>
            <a:r>
              <a:rPr lang="en-US" dirty="0" smtClean="0">
                <a:solidFill>
                  <a:srgbClr val="898989"/>
                </a:solidFill>
              </a:rPr>
              <a:t> the Audience with the “Do Now”</a:t>
            </a:r>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Content Placeholder 2"/>
          <p:cNvSpPr>
            <a:spLocks noGrp="1"/>
          </p:cNvSpPr>
          <p:nvPr>
            <p:ph idx="1"/>
          </p:nvPr>
        </p:nvSpPr>
        <p:spPr/>
        <p:txBody>
          <a:bodyPr/>
          <a:lstStyle/>
          <a:p>
            <a:endParaRPr lang="en-US" dirty="0" smtClean="0"/>
          </a:p>
        </p:txBody>
      </p:sp>
      <p:sp>
        <p:nvSpPr>
          <p:cNvPr id="58370" name="Title 1"/>
          <p:cNvSpPr>
            <a:spLocks noGrp="1"/>
          </p:cNvSpPr>
          <p:nvPr>
            <p:ph type="title"/>
          </p:nvPr>
        </p:nvSpPr>
        <p:spPr/>
        <p:txBody>
          <a:bodyPr/>
          <a:lstStyle/>
          <a:p>
            <a:pPr fontAlgn="auto">
              <a:spcAft>
                <a:spcPts val="0"/>
              </a:spcAft>
              <a:defRPr/>
            </a:pPr>
            <a:r>
              <a:rPr lang="en-US" dirty="0" smtClean="0"/>
              <a:t>The Time will Fly!</a:t>
            </a:r>
          </a:p>
        </p:txBody>
      </p:sp>
      <p:pic>
        <p:nvPicPr>
          <p:cNvPr id="66563" name="Picture 3"/>
          <p:cNvPicPr>
            <a:picLocks noChangeAspect="1"/>
          </p:cNvPicPr>
          <p:nvPr/>
        </p:nvPicPr>
        <p:blipFill>
          <a:blip r:embed="rId3"/>
          <a:srcRect/>
          <a:stretch>
            <a:fillRect/>
          </a:stretch>
        </p:blipFill>
        <p:spPr bwMode="auto">
          <a:xfrm>
            <a:off x="2286000" y="1600200"/>
            <a:ext cx="47117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3"/>
          <p:cNvSpPr>
            <a:spLocks noGrp="1"/>
          </p:cNvSpPr>
          <p:nvPr>
            <p:ph type="ctrTitle"/>
          </p:nvPr>
        </p:nvSpPr>
        <p:spPr/>
        <p:txBody>
          <a:bodyPr/>
          <a:lstStyle/>
          <a:p>
            <a:pPr fontAlgn="auto">
              <a:spcAft>
                <a:spcPts val="0"/>
              </a:spcAft>
              <a:defRPr/>
            </a:pPr>
            <a:r>
              <a:rPr lang="en-US" dirty="0" smtClean="0"/>
              <a:t>Objective #3 –</a:t>
            </a:r>
            <a:r>
              <a:rPr lang="en-US" dirty="0" smtClean="0"/>
              <a:t> </a:t>
            </a:r>
            <a:br>
              <a:rPr lang="en-US" dirty="0" smtClean="0"/>
            </a:br>
            <a:r>
              <a:rPr lang="en-US" dirty="0" smtClean="0"/>
              <a:t>Reduce Resident </a:t>
            </a:r>
            <a:r>
              <a:rPr lang="en-US" dirty="0" smtClean="0"/>
              <a:t>Anxiety</a:t>
            </a:r>
          </a:p>
        </p:txBody>
      </p:sp>
      <p:sp>
        <p:nvSpPr>
          <p:cNvPr id="68610" name="Subtitle 4"/>
          <p:cNvSpPr>
            <a:spLocks noGrp="1"/>
          </p:cNvSpPr>
          <p:nvPr>
            <p:ph type="subTitle" idx="1"/>
          </p:nvPr>
        </p:nvSpPr>
        <p:spPr>
          <a:xfrm>
            <a:off x="685800" y="3611563"/>
            <a:ext cx="7772400" cy="1200150"/>
          </a:xfrm>
        </p:spPr>
        <p:txBody>
          <a:bodyPr/>
          <a:lstStyle/>
          <a:p>
            <a:pPr marR="0"/>
            <a:endParaRPr lang="en-US" dirty="0" smtClean="0">
              <a:solidFill>
                <a:srgbClr val="898989"/>
              </a:solidFill>
            </a:endParaRPr>
          </a:p>
          <a:p>
            <a:pPr marR="0"/>
            <a:r>
              <a:rPr lang="en-US" dirty="0" smtClean="0">
                <a:solidFill>
                  <a:srgbClr val="898989"/>
                </a:solidFill>
              </a:rPr>
              <a:t>Be Prepared…</a:t>
            </a:r>
          </a:p>
          <a:p>
            <a:pPr marR="0"/>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Content Placeholder 2"/>
          <p:cNvSpPr>
            <a:spLocks noGrp="1"/>
          </p:cNvSpPr>
          <p:nvPr>
            <p:ph idx="1"/>
          </p:nvPr>
        </p:nvSpPr>
        <p:spPr/>
        <p:txBody>
          <a:bodyPr/>
          <a:lstStyle/>
          <a:p>
            <a:endParaRPr lang="en-US" dirty="0" smtClean="0"/>
          </a:p>
        </p:txBody>
      </p:sp>
      <p:sp>
        <p:nvSpPr>
          <p:cNvPr id="2" name="Title 1"/>
          <p:cNvSpPr>
            <a:spLocks noGrp="1"/>
          </p:cNvSpPr>
          <p:nvPr>
            <p:ph type="title"/>
          </p:nvPr>
        </p:nvSpPr>
        <p:spPr/>
        <p:txBody>
          <a:bodyPr>
            <a:normAutofit fontScale="90000"/>
          </a:bodyPr>
          <a:lstStyle/>
          <a:p>
            <a:pPr fontAlgn="auto">
              <a:spcAft>
                <a:spcPts val="0"/>
              </a:spcAft>
              <a:defRPr/>
            </a:pPr>
            <a:r>
              <a:rPr lang="en-US" sz="4000" dirty="0" smtClean="0"/>
              <a:t>Preparedness… A Personal Anecdote</a:t>
            </a:r>
          </a:p>
        </p:txBody>
      </p:sp>
      <p:pic>
        <p:nvPicPr>
          <p:cNvPr id="70659" name="Picture 3"/>
          <p:cNvPicPr>
            <a:picLocks noChangeAspect="1"/>
          </p:cNvPicPr>
          <p:nvPr/>
        </p:nvPicPr>
        <p:blipFill>
          <a:blip r:embed="rId3"/>
          <a:srcRect/>
          <a:stretch>
            <a:fillRect/>
          </a:stretch>
        </p:blipFill>
        <p:spPr bwMode="auto">
          <a:xfrm>
            <a:off x="4646613" y="1905000"/>
            <a:ext cx="4040187" cy="3886200"/>
          </a:xfrm>
          <a:prstGeom prst="rect">
            <a:avLst/>
          </a:prstGeom>
          <a:noFill/>
          <a:ln w="9525">
            <a:noFill/>
            <a:miter lim="800000"/>
            <a:headEnd/>
            <a:tailEnd/>
          </a:ln>
        </p:spPr>
      </p:pic>
      <p:pic>
        <p:nvPicPr>
          <p:cNvPr id="70660" name="Picture 4"/>
          <p:cNvPicPr>
            <a:picLocks noChangeAspect="1"/>
          </p:cNvPicPr>
          <p:nvPr/>
        </p:nvPicPr>
        <p:blipFill>
          <a:blip r:embed="rId4"/>
          <a:srcRect/>
          <a:stretch>
            <a:fillRect/>
          </a:stretch>
        </p:blipFill>
        <p:spPr bwMode="auto">
          <a:xfrm>
            <a:off x="457200" y="1905000"/>
            <a:ext cx="41719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Content Placeholder 2"/>
          <p:cNvSpPr>
            <a:spLocks noGrp="1"/>
          </p:cNvSpPr>
          <p:nvPr>
            <p:ph idx="1"/>
          </p:nvPr>
        </p:nvSpPr>
        <p:spPr/>
        <p:txBody>
          <a:bodyPr/>
          <a:lstStyle/>
          <a:p>
            <a:endParaRPr lang="en-US" dirty="0" smtClean="0"/>
          </a:p>
          <a:p>
            <a:r>
              <a:rPr lang="en-US" dirty="0" smtClean="0"/>
              <a:t>Review your session ahead of time.</a:t>
            </a:r>
            <a:br>
              <a:rPr lang="en-US" dirty="0" smtClean="0"/>
            </a:br>
            <a:endParaRPr lang="en-US" dirty="0" smtClean="0"/>
          </a:p>
          <a:p>
            <a:r>
              <a:rPr lang="en-US" dirty="0" smtClean="0"/>
              <a:t>Collect supplies from Michael or Sandhya.</a:t>
            </a:r>
            <a:br>
              <a:rPr lang="en-US" dirty="0" smtClean="0"/>
            </a:br>
            <a:endParaRPr lang="en-US" dirty="0" smtClean="0"/>
          </a:p>
          <a:p>
            <a:r>
              <a:rPr lang="en-US" dirty="0" smtClean="0"/>
              <a:t>Practice your questions and activities</a:t>
            </a:r>
            <a:br>
              <a:rPr lang="en-US" dirty="0" smtClean="0"/>
            </a:br>
            <a:endParaRPr lang="en-US" dirty="0" smtClean="0"/>
          </a:p>
          <a:p>
            <a:r>
              <a:rPr lang="en-US" dirty="0" smtClean="0"/>
              <a:t>Reference this PowerPoint!</a:t>
            </a:r>
          </a:p>
          <a:p>
            <a:endParaRPr lang="en-US" dirty="0" smtClean="0"/>
          </a:p>
        </p:txBody>
      </p:sp>
      <p:sp>
        <p:nvSpPr>
          <p:cNvPr id="63490" name="Title 1"/>
          <p:cNvSpPr>
            <a:spLocks noGrp="1"/>
          </p:cNvSpPr>
          <p:nvPr>
            <p:ph type="title"/>
          </p:nvPr>
        </p:nvSpPr>
        <p:spPr/>
        <p:txBody>
          <a:bodyPr>
            <a:normAutofit fontScale="90000"/>
          </a:bodyPr>
          <a:lstStyle/>
          <a:p>
            <a:pPr fontAlgn="auto">
              <a:spcAft>
                <a:spcPts val="0"/>
              </a:spcAft>
              <a:defRPr/>
            </a:pPr>
            <a:r>
              <a:rPr lang="en-US" dirty="0" smtClean="0"/>
              <a:t>The Antidote to Teaching Anxiety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5"/>
          <p:cNvSpPr>
            <a:spLocks noGrp="1"/>
          </p:cNvSpPr>
          <p:nvPr>
            <p:ph type="ctrTitle"/>
          </p:nvPr>
        </p:nvSpPr>
        <p:spPr/>
        <p:txBody>
          <a:bodyPr/>
          <a:lstStyle/>
          <a:p>
            <a:pPr fontAlgn="auto">
              <a:spcAft>
                <a:spcPts val="0"/>
              </a:spcAft>
              <a:defRPr/>
            </a:pPr>
            <a:r>
              <a:rPr lang="en-US" dirty="0" smtClean="0"/>
              <a:t>Objectives #4 –</a:t>
            </a:r>
            <a:r>
              <a:rPr lang="en-US" dirty="0" smtClean="0"/>
              <a:t> </a:t>
            </a:r>
            <a:br>
              <a:rPr lang="en-US" dirty="0" smtClean="0"/>
            </a:br>
            <a:r>
              <a:rPr lang="en-US" dirty="0" smtClean="0"/>
              <a:t>Some </a:t>
            </a:r>
            <a:r>
              <a:rPr lang="en-US" dirty="0" smtClean="0"/>
              <a:t>Best </a:t>
            </a:r>
            <a:r>
              <a:rPr lang="en-US" dirty="0" smtClean="0"/>
              <a:t>Practices </a:t>
            </a:r>
            <a:r>
              <a:rPr lang="en-US" dirty="0" smtClean="0">
                <a:sym typeface="Wingdings" charset="2"/>
              </a:rPr>
              <a:t></a:t>
            </a:r>
            <a:r>
              <a:rPr lang="en-US" dirty="0" smtClean="0"/>
              <a:t> </a:t>
            </a:r>
          </a:p>
        </p:txBody>
      </p:sp>
      <p:sp>
        <p:nvSpPr>
          <p:cNvPr id="7" name="Subtitle 6"/>
          <p:cNvSpPr>
            <a:spLocks noGrp="1"/>
          </p:cNvSpPr>
          <p:nvPr>
            <p:ph type="subTitle" idx="1"/>
          </p:nvPr>
        </p:nvSpPr>
        <p:spPr>
          <a:xfrm>
            <a:off x="685800" y="3611563"/>
            <a:ext cx="7772400" cy="1722437"/>
          </a:xfrm>
        </p:spPr>
        <p:txBody>
          <a:bodyPr>
            <a:normAutofit lnSpcReduction="10000"/>
          </a:bodyPr>
          <a:lstStyle/>
          <a:p>
            <a:pPr marR="0">
              <a:lnSpc>
                <a:spcPct val="70000"/>
              </a:lnSpc>
            </a:pPr>
            <a:endParaRPr lang="en-US" sz="1900" dirty="0" smtClean="0">
              <a:solidFill>
                <a:srgbClr val="898989"/>
              </a:solidFill>
            </a:endParaRPr>
          </a:p>
          <a:p>
            <a:pPr marR="0">
              <a:lnSpc>
                <a:spcPct val="70000"/>
              </a:lnSpc>
            </a:pPr>
            <a:r>
              <a:rPr lang="en-US" sz="2000" i="1" dirty="0" smtClean="0">
                <a:solidFill>
                  <a:srgbClr val="898989"/>
                </a:solidFill>
              </a:rPr>
              <a:t>Rules, Assessing your Audience, Objectives, </a:t>
            </a:r>
            <a:r>
              <a:rPr lang="en-US" sz="2000" i="1" dirty="0" smtClean="0">
                <a:solidFill>
                  <a:srgbClr val="898989"/>
                </a:solidFill>
              </a:rPr>
              <a:t>Timers, Prepare!</a:t>
            </a:r>
          </a:p>
          <a:p>
            <a:pPr marR="0">
              <a:lnSpc>
                <a:spcPct val="70000"/>
              </a:lnSpc>
            </a:pPr>
            <a:r>
              <a:rPr lang="en-US" sz="2000" dirty="0" smtClean="0">
                <a:solidFill>
                  <a:srgbClr val="898989"/>
                </a:solidFill>
              </a:rPr>
              <a:t>Starting a </a:t>
            </a:r>
            <a:r>
              <a:rPr lang="en-US" sz="2000" dirty="0" smtClean="0">
                <a:solidFill>
                  <a:srgbClr val="898989"/>
                </a:solidFill>
              </a:rPr>
              <a:t>Lesson with “Do Now” </a:t>
            </a:r>
            <a:endParaRPr lang="en-US" sz="2000" dirty="0" smtClean="0">
              <a:solidFill>
                <a:srgbClr val="898989"/>
              </a:solidFill>
            </a:endParaRPr>
          </a:p>
          <a:p>
            <a:pPr marR="0">
              <a:lnSpc>
                <a:spcPct val="70000"/>
              </a:lnSpc>
            </a:pPr>
            <a:r>
              <a:rPr lang="en-US" sz="2000" dirty="0" smtClean="0">
                <a:solidFill>
                  <a:srgbClr val="898989"/>
                </a:solidFill>
              </a:rPr>
              <a:t>Questioning Techniques</a:t>
            </a:r>
          </a:p>
          <a:p>
            <a:pPr marR="0">
              <a:lnSpc>
                <a:spcPct val="70000"/>
              </a:lnSpc>
            </a:pPr>
            <a:r>
              <a:rPr lang="en-US" sz="2000" dirty="0" smtClean="0">
                <a:solidFill>
                  <a:srgbClr val="898989"/>
                </a:solidFill>
              </a:rPr>
              <a:t>Demonstrating Understanding with Fun Activities</a:t>
            </a:r>
          </a:p>
          <a:p>
            <a:pPr marR="0">
              <a:lnSpc>
                <a:spcPct val="70000"/>
              </a:lnSpc>
            </a:pPr>
            <a:r>
              <a:rPr lang="en-US" sz="2000" dirty="0" smtClean="0">
                <a:solidFill>
                  <a:srgbClr val="898989"/>
                </a:solidFill>
              </a:rPr>
              <a:t>Infusing Cultural Competency</a:t>
            </a:r>
          </a:p>
          <a:p>
            <a:pPr marR="0">
              <a:lnSpc>
                <a:spcPct val="70000"/>
              </a:lnSpc>
            </a:pPr>
            <a:r>
              <a:rPr lang="en-US" sz="2000" dirty="0" smtClean="0">
                <a:solidFill>
                  <a:srgbClr val="898989"/>
                </a:solidFill>
              </a:rPr>
              <a:t>Bringing it All to a Close</a:t>
            </a:r>
          </a:p>
          <a:p>
            <a:pPr marR="0">
              <a:lnSpc>
                <a:spcPct val="70000"/>
              </a:lnSpc>
            </a:pPr>
            <a:endParaRPr lang="en-US" sz="1900" dirty="0" smtClean="0">
              <a:solidFill>
                <a:srgbClr val="89898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Content Placeholder 2"/>
          <p:cNvSpPr>
            <a:spLocks noGrp="1"/>
          </p:cNvSpPr>
          <p:nvPr>
            <p:ph idx="1"/>
          </p:nvPr>
        </p:nvSpPr>
        <p:spPr/>
        <p:txBody>
          <a:bodyPr/>
          <a:lstStyle/>
          <a:p>
            <a:pPr marL="109537" indent="0">
              <a:buNone/>
            </a:pPr>
            <a:r>
              <a:rPr lang="en-US" dirty="0" smtClean="0"/>
              <a:t/>
            </a:r>
            <a:br>
              <a:rPr lang="en-US" dirty="0" smtClean="0"/>
            </a:br>
            <a:endParaRPr lang="en-US" dirty="0" smtClean="0"/>
          </a:p>
          <a:p>
            <a:r>
              <a:rPr lang="en-US" dirty="0" smtClean="0"/>
              <a:t>Today we are learning about teaching… </a:t>
            </a:r>
            <a:r>
              <a:rPr lang="en-US" dirty="0" smtClean="0"/>
              <a:t>SO…</a:t>
            </a:r>
            <a:br>
              <a:rPr lang="en-US" dirty="0" smtClean="0"/>
            </a:br>
            <a:endParaRPr lang="en-US" dirty="0" smtClean="0"/>
          </a:p>
          <a:p>
            <a:pPr marL="109537" indent="0" algn="ctr">
              <a:buNone/>
            </a:pPr>
            <a:r>
              <a:rPr lang="en-US" sz="4800" b="1" i="1" u="sng" dirty="0" smtClean="0"/>
              <a:t>DO NOW!!!!!!</a:t>
            </a:r>
            <a:r>
              <a:rPr lang="en-US" sz="4800" b="1" i="1" u="sng" dirty="0" smtClean="0"/>
              <a:t> </a:t>
            </a:r>
            <a:br>
              <a:rPr lang="en-US" sz="4800" b="1" i="1" u="sng" dirty="0" smtClean="0"/>
            </a:br>
            <a:endParaRPr lang="en-US" sz="4800" b="1" i="1" u="sng" dirty="0" smtClean="0"/>
          </a:p>
          <a:p>
            <a:r>
              <a:rPr lang="en-US" dirty="0" smtClean="0"/>
              <a:t>2 Definite Do’s and 2 Definite Don’ts when Teaching???</a:t>
            </a:r>
          </a:p>
          <a:p>
            <a:endParaRPr lang="en-US" dirty="0" smtClean="0"/>
          </a:p>
        </p:txBody>
      </p:sp>
      <p:sp>
        <p:nvSpPr>
          <p:cNvPr id="19458" name="Title 1"/>
          <p:cNvSpPr>
            <a:spLocks noGrp="1"/>
          </p:cNvSpPr>
          <p:nvPr>
            <p:ph type="title"/>
          </p:nvPr>
        </p:nvSpPr>
        <p:spPr>
          <a:xfrm>
            <a:off x="457200" y="533400"/>
            <a:ext cx="8229600" cy="1143000"/>
          </a:xfrm>
        </p:spPr>
        <p:txBody>
          <a:bodyPr>
            <a:noAutofit/>
          </a:bodyPr>
          <a:lstStyle/>
          <a:p>
            <a:pPr fontAlgn="auto">
              <a:spcAft>
                <a:spcPts val="0"/>
              </a:spcAft>
              <a:defRPr/>
            </a:pPr>
            <a:r>
              <a:rPr lang="en-US" sz="3600" dirty="0" smtClean="0"/>
              <a:t>After Rules &amp; Objectives BUT Before Teaching Content…</a:t>
            </a:r>
            <a:br>
              <a:rPr lang="en-US" sz="3600" dirty="0" smtClean="0"/>
            </a:br>
            <a:r>
              <a:rPr lang="en-US" sz="3600" dirty="0" smtClean="0"/>
              <a:t>	Always Know Your Audience!!!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Content Placeholder 2"/>
          <p:cNvSpPr>
            <a:spLocks noGrp="1"/>
          </p:cNvSpPr>
          <p:nvPr>
            <p:ph idx="1"/>
          </p:nvPr>
        </p:nvSpPr>
        <p:spPr/>
        <p:txBody>
          <a:bodyPr/>
          <a:lstStyle/>
          <a:p>
            <a:pPr>
              <a:lnSpc>
                <a:spcPct val="90000"/>
              </a:lnSpc>
            </a:pPr>
            <a:endParaRPr lang="en-US" dirty="0" smtClean="0"/>
          </a:p>
          <a:p>
            <a:pPr>
              <a:lnSpc>
                <a:spcPct val="90000"/>
              </a:lnSpc>
            </a:pPr>
            <a:r>
              <a:rPr lang="en-US" dirty="0" smtClean="0"/>
              <a:t>Two Goals:</a:t>
            </a:r>
          </a:p>
          <a:p>
            <a:pPr lvl="1">
              <a:lnSpc>
                <a:spcPct val="90000"/>
              </a:lnSpc>
            </a:pPr>
            <a:r>
              <a:rPr lang="en-US" dirty="0" smtClean="0"/>
              <a:t>Catch the Audience’s Attention</a:t>
            </a:r>
          </a:p>
          <a:p>
            <a:pPr lvl="1">
              <a:lnSpc>
                <a:spcPct val="90000"/>
              </a:lnSpc>
            </a:pPr>
            <a:r>
              <a:rPr lang="en-US" dirty="0" smtClean="0"/>
              <a:t>Assess where your audience is at</a:t>
            </a:r>
            <a:br>
              <a:rPr lang="en-US" dirty="0" smtClean="0"/>
            </a:br>
            <a:endParaRPr lang="en-US" dirty="0" smtClean="0"/>
          </a:p>
          <a:p>
            <a:pPr>
              <a:lnSpc>
                <a:spcPct val="90000"/>
              </a:lnSpc>
            </a:pPr>
            <a:r>
              <a:rPr lang="en-US" dirty="0" smtClean="0"/>
              <a:t>Three Examples We Often Use:</a:t>
            </a:r>
          </a:p>
          <a:p>
            <a:pPr lvl="1">
              <a:lnSpc>
                <a:spcPct val="90000"/>
              </a:lnSpc>
            </a:pPr>
            <a:r>
              <a:rPr lang="en-US" dirty="0" smtClean="0"/>
              <a:t>What I know… What I think I know… What I want to know</a:t>
            </a:r>
          </a:p>
          <a:p>
            <a:pPr lvl="1">
              <a:lnSpc>
                <a:spcPct val="90000"/>
              </a:lnSpc>
            </a:pPr>
            <a:r>
              <a:rPr lang="en-US" dirty="0" smtClean="0"/>
              <a:t>Sharing Anecdotes – Friends / family with Asthma or Diabetes</a:t>
            </a:r>
          </a:p>
          <a:p>
            <a:pPr lvl="1">
              <a:lnSpc>
                <a:spcPct val="90000"/>
              </a:lnSpc>
            </a:pPr>
            <a:r>
              <a:rPr lang="en-US" dirty="0" smtClean="0"/>
              <a:t>Case Based!</a:t>
            </a:r>
          </a:p>
          <a:p>
            <a:pPr>
              <a:lnSpc>
                <a:spcPct val="90000"/>
              </a:lnSpc>
            </a:pPr>
            <a:endParaRPr lang="en-US" dirty="0" smtClean="0"/>
          </a:p>
        </p:txBody>
      </p:sp>
      <p:sp>
        <p:nvSpPr>
          <p:cNvPr id="66562" name="Title 1"/>
          <p:cNvSpPr>
            <a:spLocks noGrp="1"/>
          </p:cNvSpPr>
          <p:nvPr>
            <p:ph type="title"/>
          </p:nvPr>
        </p:nvSpPr>
        <p:spPr/>
        <p:txBody>
          <a:bodyPr>
            <a:normAutofit fontScale="90000"/>
          </a:bodyPr>
          <a:lstStyle/>
          <a:p>
            <a:pPr fontAlgn="auto">
              <a:spcAft>
                <a:spcPts val="0"/>
              </a:spcAft>
              <a:defRPr/>
            </a:pPr>
            <a:r>
              <a:rPr lang="en-US" dirty="0" smtClean="0"/>
              <a:t>How to Start a Lesson</a:t>
            </a:r>
            <a:r>
              <a:rPr lang="en-US" dirty="0" smtClean="0"/>
              <a:t>? – Do Now!!!</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Content Placeholder 2"/>
          <p:cNvSpPr>
            <a:spLocks noGrp="1"/>
          </p:cNvSpPr>
          <p:nvPr>
            <p:ph idx="1"/>
          </p:nvPr>
        </p:nvSpPr>
        <p:spPr/>
        <p:txBody>
          <a:bodyPr/>
          <a:lstStyle/>
          <a:p>
            <a:r>
              <a:rPr lang="en-US" dirty="0" smtClean="0"/>
              <a:t>Works for us, right? </a:t>
            </a:r>
            <a:br>
              <a:rPr lang="en-US" dirty="0" smtClean="0"/>
            </a:br>
            <a:endParaRPr lang="en-US" dirty="0" smtClean="0"/>
          </a:p>
          <a:p>
            <a:r>
              <a:rPr lang="en-US" dirty="0" smtClean="0"/>
              <a:t>Here is way to phrase a case scenario when teaching a </a:t>
            </a:r>
            <a:r>
              <a:rPr lang="en-US" b="1" i="1" u="sng" dirty="0" smtClean="0"/>
              <a:t>community </a:t>
            </a:r>
            <a:r>
              <a:rPr lang="en-US" dirty="0" smtClean="0"/>
              <a:t>group.</a:t>
            </a:r>
            <a:br>
              <a:rPr lang="en-US" dirty="0" smtClean="0"/>
            </a:br>
            <a:endParaRPr lang="en-US" dirty="0" smtClean="0"/>
          </a:p>
          <a:p>
            <a:pPr lvl="1"/>
            <a:r>
              <a:rPr lang="en-US" dirty="0" smtClean="0"/>
              <a:t>You are walking in the park with your friend who you know has asthma. Suddenly she looks as if she is having trouble breathing… </a:t>
            </a:r>
          </a:p>
          <a:p>
            <a:pPr lvl="1"/>
            <a:r>
              <a:rPr lang="en-US" dirty="0" smtClean="0"/>
              <a:t>What do </a:t>
            </a:r>
            <a:r>
              <a:rPr lang="en-US" b="1" i="1" dirty="0" smtClean="0"/>
              <a:t>think </a:t>
            </a:r>
            <a:r>
              <a:rPr lang="en-US" dirty="0" smtClean="0"/>
              <a:t>you should do first?</a:t>
            </a:r>
          </a:p>
        </p:txBody>
      </p:sp>
      <p:sp>
        <p:nvSpPr>
          <p:cNvPr id="72706" name="Title 1"/>
          <p:cNvSpPr>
            <a:spLocks noGrp="1"/>
          </p:cNvSpPr>
          <p:nvPr>
            <p:ph type="title"/>
          </p:nvPr>
        </p:nvSpPr>
        <p:spPr/>
        <p:txBody>
          <a:bodyPr/>
          <a:lstStyle/>
          <a:p>
            <a:pPr fontAlgn="auto">
              <a:spcAft>
                <a:spcPts val="0"/>
              </a:spcAft>
              <a:defRPr/>
            </a:pPr>
            <a:r>
              <a:rPr lang="en-US" dirty="0" smtClean="0"/>
              <a:t>Open with a Case!!!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5" name="Content Placeholder 2"/>
          <p:cNvSpPr>
            <a:spLocks noGrp="1"/>
          </p:cNvSpPr>
          <p:nvPr>
            <p:ph idx="1"/>
          </p:nvPr>
        </p:nvSpPr>
        <p:spPr/>
        <p:txBody>
          <a:bodyPr>
            <a:normAutofit/>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Put simply… </a:t>
            </a:r>
          </a:p>
          <a:p>
            <a:pPr marL="457200" lvl="1" indent="0" fontAlgn="auto">
              <a:spcBef>
                <a:spcPts val="324"/>
              </a:spcBef>
              <a:spcAft>
                <a:spcPts val="0"/>
              </a:spcAft>
              <a:buFont typeface="Verdana"/>
              <a:buNone/>
              <a:defRPr/>
            </a:pPr>
            <a:r>
              <a:rPr lang="en-US" dirty="0" smtClean="0"/>
              <a:t>AREN’T YOU GUYS SICK OF MY VOICE YET???</a:t>
            </a:r>
            <a:br>
              <a:rPr lang="en-US" dirty="0" smtClean="0"/>
            </a:br>
            <a:endParaRPr lang="en-US" dirty="0" smtClean="0"/>
          </a:p>
          <a:p>
            <a:pPr marL="365760" indent="-256032" fontAlgn="auto">
              <a:spcAft>
                <a:spcPts val="0"/>
              </a:spcAft>
              <a:buFont typeface="Wingdings 3"/>
              <a:buChar char=""/>
              <a:defRPr/>
            </a:pPr>
            <a:r>
              <a:rPr lang="en-US" dirty="0" smtClean="0"/>
              <a:t>Question Ping Pong does not mean YOU always have to hit the ball back!</a:t>
            </a:r>
          </a:p>
          <a:p>
            <a:pPr marL="621792" lvl="1" fontAlgn="auto">
              <a:spcBef>
                <a:spcPts val="324"/>
              </a:spcBef>
              <a:spcAft>
                <a:spcPts val="0"/>
              </a:spcAft>
              <a:buFont typeface="Verdana"/>
              <a:buChar char="◦"/>
              <a:defRPr/>
            </a:pPr>
            <a:r>
              <a:rPr lang="en-US" dirty="0" smtClean="0"/>
              <a:t>Ask the audience to answer the question</a:t>
            </a:r>
          </a:p>
          <a:p>
            <a:pPr marL="859536" lvl="2" fontAlgn="auto">
              <a:spcAft>
                <a:spcPts val="0"/>
              </a:spcAft>
              <a:buFont typeface="Wingdings 2"/>
              <a:buChar char=""/>
              <a:defRPr/>
            </a:pPr>
            <a:r>
              <a:rPr lang="en-US" dirty="0" smtClean="0"/>
              <a:t>Dr. Mutnick has skills in this! </a:t>
            </a:r>
          </a:p>
          <a:p>
            <a:pPr marL="859536" lvl="2" fontAlgn="auto">
              <a:spcAft>
                <a:spcPts val="0"/>
              </a:spcAft>
              <a:buFont typeface="Wingdings 2"/>
              <a:buChar char=""/>
              <a:defRPr/>
            </a:pPr>
            <a:r>
              <a:rPr lang="en-US" dirty="0" smtClean="0"/>
              <a:t>“What do you think of what she said?”</a:t>
            </a:r>
          </a:p>
        </p:txBody>
      </p:sp>
      <p:sp>
        <p:nvSpPr>
          <p:cNvPr id="74754" name="Title 1"/>
          <p:cNvSpPr>
            <a:spLocks noGrp="1"/>
          </p:cNvSpPr>
          <p:nvPr>
            <p:ph type="title"/>
          </p:nvPr>
        </p:nvSpPr>
        <p:spPr/>
        <p:txBody>
          <a:bodyPr>
            <a:normAutofit fontScale="90000"/>
          </a:bodyPr>
          <a:lstStyle/>
          <a:p>
            <a:pPr fontAlgn="auto">
              <a:spcAft>
                <a:spcPts val="0"/>
              </a:spcAft>
              <a:defRPr/>
            </a:pPr>
            <a:r>
              <a:rPr lang="en-US" dirty="0" smtClean="0"/>
              <a:t>Questioning Techniques</a:t>
            </a:r>
            <a:br>
              <a:rPr lang="en-US" dirty="0" smtClean="0"/>
            </a:br>
            <a:r>
              <a:rPr lang="en-US" sz="3000" dirty="0" smtClean="0"/>
              <a:t>“Less is More”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Content Placeholder 2"/>
          <p:cNvSpPr>
            <a:spLocks noGrp="1"/>
          </p:cNvSpPr>
          <p:nvPr>
            <p:ph idx="1"/>
          </p:nvPr>
        </p:nvSpPr>
        <p:spPr>
          <a:xfrm>
            <a:off x="457200" y="2133600"/>
            <a:ext cx="8229600" cy="3992563"/>
          </a:xfrm>
        </p:spPr>
        <p:txBody>
          <a:bodyPr/>
          <a:lstStyle/>
          <a:p>
            <a:r>
              <a:rPr lang="en-US" dirty="0" smtClean="0"/>
              <a:t>1. The question you’ve already answered…</a:t>
            </a:r>
          </a:p>
          <a:p>
            <a:pPr>
              <a:buFont typeface="Arial" charset="0"/>
              <a:buNone/>
            </a:pPr>
            <a:endParaRPr lang="en-US" dirty="0" smtClean="0"/>
          </a:p>
          <a:p>
            <a:pPr>
              <a:buFont typeface="Wingdings 3" pitchFamily="18" charset="2"/>
              <a:buNone/>
            </a:pPr>
            <a:endParaRPr lang="en-US" dirty="0" smtClean="0"/>
          </a:p>
          <a:p>
            <a:endParaRPr lang="en-US" dirty="0" smtClean="0"/>
          </a:p>
          <a:p>
            <a:r>
              <a:rPr lang="en-US" dirty="0" smtClean="0"/>
              <a:t>2. The thought provoking question…</a:t>
            </a:r>
          </a:p>
        </p:txBody>
      </p:sp>
      <p:sp>
        <p:nvSpPr>
          <p:cNvPr id="76802" name="Title 1"/>
          <p:cNvSpPr>
            <a:spLocks noGrp="1"/>
          </p:cNvSpPr>
          <p:nvPr>
            <p:ph type="title"/>
          </p:nvPr>
        </p:nvSpPr>
        <p:spPr>
          <a:xfrm>
            <a:off x="457200" y="274638"/>
            <a:ext cx="8229600" cy="1401762"/>
          </a:xfrm>
        </p:spPr>
        <p:txBody>
          <a:bodyPr>
            <a:normAutofit fontScale="90000"/>
          </a:bodyPr>
          <a:lstStyle/>
          <a:p>
            <a:pPr fontAlgn="auto">
              <a:spcAft>
                <a:spcPts val="0"/>
              </a:spcAft>
              <a:defRPr/>
            </a:pPr>
            <a:r>
              <a:rPr lang="en-US" dirty="0" smtClean="0"/>
              <a:t>“Less is More”</a:t>
            </a:r>
            <a:br>
              <a:rPr lang="en-US" dirty="0" smtClean="0"/>
            </a:br>
            <a:r>
              <a:rPr lang="en-US" sz="3000" dirty="0" smtClean="0"/>
              <a:t>Examples of Ping-Pong Questioning Technique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endParaRPr lang="en-US" dirty="0" smtClean="0"/>
          </a:p>
          <a:p>
            <a:r>
              <a:rPr lang="en-US" dirty="0" smtClean="0"/>
              <a:t>If your ASCOM rings…</a:t>
            </a:r>
            <a:br>
              <a:rPr lang="en-US" dirty="0" smtClean="0"/>
            </a:br>
            <a:endParaRPr lang="en-US" dirty="0" smtClean="0"/>
          </a:p>
          <a:p>
            <a:r>
              <a:rPr lang="en-US" dirty="0" smtClean="0"/>
              <a:t>Respect each other’s inputs</a:t>
            </a:r>
            <a:br>
              <a:rPr lang="en-US" dirty="0" smtClean="0"/>
            </a:br>
            <a:endParaRPr lang="en-US" dirty="0" smtClean="0"/>
          </a:p>
          <a:p>
            <a:r>
              <a:rPr lang="en-US" dirty="0" smtClean="0"/>
              <a:t>Learn from each other</a:t>
            </a:r>
            <a:br>
              <a:rPr lang="en-US" dirty="0" smtClean="0"/>
            </a:br>
            <a:endParaRPr lang="en-US" dirty="0" smtClean="0"/>
          </a:p>
          <a:p>
            <a:r>
              <a:rPr lang="en-US" dirty="0" smtClean="0"/>
              <a:t>Have some fun with us </a:t>
            </a:r>
            <a:r>
              <a:rPr lang="en-US" dirty="0" smtClean="0">
                <a:sym typeface="Wingdings" pitchFamily="2" charset="2"/>
              </a:rPr>
              <a:t></a:t>
            </a:r>
            <a:endParaRPr lang="en-US" dirty="0" smtClean="0"/>
          </a:p>
        </p:txBody>
      </p:sp>
      <p:sp>
        <p:nvSpPr>
          <p:cNvPr id="17410" name="Title 1"/>
          <p:cNvSpPr>
            <a:spLocks noGrp="1"/>
          </p:cNvSpPr>
          <p:nvPr>
            <p:ph type="title"/>
          </p:nvPr>
        </p:nvSpPr>
        <p:spPr/>
        <p:txBody>
          <a:bodyPr/>
          <a:lstStyle/>
          <a:p>
            <a:pPr fontAlgn="auto">
              <a:spcAft>
                <a:spcPts val="0"/>
              </a:spcAft>
              <a:defRPr/>
            </a:pPr>
            <a:r>
              <a:rPr lang="en-US" dirty="0" smtClean="0"/>
              <a:t>Always Start with RULES!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Content Placeholder 2"/>
          <p:cNvSpPr>
            <a:spLocks noGrp="1"/>
          </p:cNvSpPr>
          <p:nvPr>
            <p:ph idx="1"/>
          </p:nvPr>
        </p:nvSpPr>
        <p:spPr/>
        <p:txBody>
          <a:bodyPr/>
          <a:lstStyle/>
          <a:p>
            <a:pPr>
              <a:lnSpc>
                <a:spcPct val="80000"/>
              </a:lnSpc>
            </a:pPr>
            <a:endParaRPr lang="en-US" sz="3000" dirty="0" smtClean="0"/>
          </a:p>
          <a:p>
            <a:pPr>
              <a:lnSpc>
                <a:spcPct val="80000"/>
              </a:lnSpc>
            </a:pPr>
            <a:r>
              <a:rPr lang="en-US" sz="3000" dirty="0" smtClean="0"/>
              <a:t>…And TEACHING Should be FUN Too!</a:t>
            </a:r>
            <a:br>
              <a:rPr lang="en-US" sz="3000" dirty="0" smtClean="0"/>
            </a:br>
            <a:endParaRPr lang="en-US" sz="3000" dirty="0" smtClean="0"/>
          </a:p>
          <a:p>
            <a:pPr>
              <a:lnSpc>
                <a:spcPct val="80000"/>
              </a:lnSpc>
            </a:pPr>
            <a:r>
              <a:rPr lang="en-US" sz="3000" dirty="0" smtClean="0"/>
              <a:t>In our lessons we encourage ways to demonstrate understanding of our lessons via fun, hands-on activities.</a:t>
            </a:r>
          </a:p>
          <a:p>
            <a:pPr>
              <a:lnSpc>
                <a:spcPct val="80000"/>
              </a:lnSpc>
            </a:pPr>
            <a:endParaRPr lang="en-US" sz="3000" dirty="0" smtClean="0"/>
          </a:p>
          <a:p>
            <a:pPr>
              <a:lnSpc>
                <a:spcPct val="80000"/>
              </a:lnSpc>
            </a:pPr>
            <a:r>
              <a:rPr lang="en-US" sz="3000" b="1" i="1" u="sng" dirty="0" smtClean="0"/>
              <a:t>Assessment</a:t>
            </a:r>
            <a:r>
              <a:rPr lang="en-US" sz="3000" dirty="0" smtClean="0"/>
              <a:t> does NOT equal test! </a:t>
            </a:r>
          </a:p>
          <a:p>
            <a:pPr lvl="1">
              <a:lnSpc>
                <a:spcPct val="80000"/>
              </a:lnSpc>
            </a:pPr>
            <a:r>
              <a:rPr lang="en-US" sz="2600" dirty="0" smtClean="0"/>
              <a:t>But</a:t>
            </a:r>
            <a:r>
              <a:rPr lang="en-US" sz="2600" dirty="0" smtClean="0"/>
              <a:t> assessment IS always </a:t>
            </a:r>
            <a:r>
              <a:rPr lang="en-US" sz="2600" dirty="0" smtClean="0"/>
              <a:t>necessary to see what needs </a:t>
            </a:r>
            <a:r>
              <a:rPr lang="en-US" sz="2600" dirty="0" smtClean="0"/>
              <a:t>reinforcement before moving on to </a:t>
            </a:r>
            <a:r>
              <a:rPr lang="en-US" sz="2600" dirty="0" smtClean="0"/>
              <a:t>the next </a:t>
            </a:r>
            <a:r>
              <a:rPr lang="en-US" sz="2600" dirty="0" smtClean="0"/>
              <a:t>objective</a:t>
            </a:r>
            <a:br>
              <a:rPr lang="en-US" sz="2600" dirty="0" smtClean="0"/>
            </a:br>
            <a:endParaRPr lang="en-US" sz="2600" dirty="0" smtClean="0"/>
          </a:p>
        </p:txBody>
      </p:sp>
      <p:sp>
        <p:nvSpPr>
          <p:cNvPr id="78850" name="Title 1"/>
          <p:cNvSpPr>
            <a:spLocks noGrp="1"/>
          </p:cNvSpPr>
          <p:nvPr>
            <p:ph type="title"/>
          </p:nvPr>
        </p:nvSpPr>
        <p:spPr/>
        <p:txBody>
          <a:bodyPr/>
          <a:lstStyle/>
          <a:p>
            <a:pPr fontAlgn="auto">
              <a:spcAft>
                <a:spcPts val="0"/>
              </a:spcAft>
              <a:defRPr/>
            </a:pPr>
            <a:r>
              <a:rPr lang="en-US" dirty="0" smtClean="0"/>
              <a:t>Learning Should be FUN!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Content Placeholder 2"/>
          <p:cNvSpPr>
            <a:spLocks noGrp="1"/>
          </p:cNvSpPr>
          <p:nvPr>
            <p:ph idx="1"/>
          </p:nvPr>
        </p:nvSpPr>
        <p:spPr>
          <a:xfrm>
            <a:off x="457200" y="2514600"/>
            <a:ext cx="8229600" cy="3611563"/>
          </a:xfrm>
        </p:spPr>
        <p:txBody>
          <a:bodyPr/>
          <a:lstStyle/>
          <a:p>
            <a:r>
              <a:rPr lang="en-US" dirty="0" smtClean="0"/>
              <a:t>Two examples for RESIDENTS today…</a:t>
            </a:r>
            <a:br>
              <a:rPr lang="en-US" dirty="0" smtClean="0"/>
            </a:br>
            <a:endParaRPr lang="en-US" dirty="0" smtClean="0"/>
          </a:p>
          <a:p>
            <a:pPr lvl="1"/>
            <a:r>
              <a:rPr lang="en-US" dirty="0" smtClean="0"/>
              <a:t>Think… Pair… Share…</a:t>
            </a:r>
            <a:br>
              <a:rPr lang="en-US" dirty="0" smtClean="0"/>
            </a:br>
            <a:endParaRPr lang="en-US" dirty="0" smtClean="0"/>
          </a:p>
          <a:p>
            <a:pPr lvl="1"/>
            <a:r>
              <a:rPr lang="en-US" dirty="0" smtClean="0"/>
              <a:t>Response Cards</a:t>
            </a:r>
          </a:p>
          <a:p>
            <a:endParaRPr lang="en-US" dirty="0" smtClean="0"/>
          </a:p>
        </p:txBody>
      </p:sp>
      <p:sp>
        <p:nvSpPr>
          <p:cNvPr id="79874" name="Title 1"/>
          <p:cNvSpPr>
            <a:spLocks noGrp="1"/>
          </p:cNvSpPr>
          <p:nvPr>
            <p:ph type="title"/>
          </p:nvPr>
        </p:nvSpPr>
        <p:spPr>
          <a:xfrm>
            <a:off x="457200" y="274638"/>
            <a:ext cx="8229600" cy="1630362"/>
          </a:xfrm>
        </p:spPr>
        <p:txBody>
          <a:bodyPr/>
          <a:lstStyle/>
          <a:p>
            <a:pPr fontAlgn="auto">
              <a:spcAft>
                <a:spcPts val="0"/>
              </a:spcAft>
              <a:defRPr/>
            </a:pPr>
            <a:r>
              <a:rPr lang="en-US" dirty="0" smtClean="0"/>
              <a:t>Demonstrating Knowledge through Having FUN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4"/>
          <p:cNvSpPr>
            <a:spLocks noGrp="1" noChangeArrowheads="1"/>
          </p:cNvSpPr>
          <p:nvPr>
            <p:ph idx="1"/>
          </p:nvPr>
        </p:nvSpPr>
        <p:spPr>
          <a:xfrm>
            <a:off x="304800" y="1219200"/>
            <a:ext cx="8382000" cy="5410200"/>
          </a:xfrm>
        </p:spPr>
        <p:txBody>
          <a:bodyPr/>
          <a:lstStyle/>
          <a:p>
            <a:endParaRPr lang="en-US" dirty="0" smtClean="0"/>
          </a:p>
          <a:p>
            <a:r>
              <a:rPr lang="en-US" dirty="0" smtClean="0"/>
              <a:t>Helps stimulate both independent thought and allows students to work together.</a:t>
            </a:r>
            <a:br>
              <a:rPr lang="en-US" dirty="0" smtClean="0"/>
            </a:br>
            <a:endParaRPr lang="en-US" dirty="0" smtClean="0"/>
          </a:p>
          <a:p>
            <a:r>
              <a:rPr lang="en-US" dirty="0" smtClean="0"/>
              <a:t>Set a time limit for each step</a:t>
            </a:r>
            <a:r>
              <a:rPr lang="en-US" dirty="0" smtClean="0"/>
              <a:t>!</a:t>
            </a:r>
            <a:br>
              <a:rPr lang="en-US" dirty="0" smtClean="0"/>
            </a:br>
            <a:endParaRPr lang="en-US" dirty="0" smtClean="0"/>
          </a:p>
          <a:p>
            <a:r>
              <a:rPr lang="en-US" dirty="0" smtClean="0"/>
              <a:t>Assign one student to be the scribe to record the “shared” ideas.  </a:t>
            </a:r>
          </a:p>
          <a:p>
            <a:endParaRPr lang="en-US" sz="2400" dirty="0" smtClean="0"/>
          </a:p>
        </p:txBody>
      </p:sp>
      <p:sp>
        <p:nvSpPr>
          <p:cNvPr id="2050" name="Rectangle 2"/>
          <p:cNvSpPr>
            <a:spLocks noGrp="1" noChangeArrowheads="1"/>
          </p:cNvSpPr>
          <p:nvPr>
            <p:ph type="title"/>
          </p:nvPr>
        </p:nvSpPr>
        <p:spPr>
          <a:xfrm>
            <a:off x="533400" y="274638"/>
            <a:ext cx="8153400" cy="792162"/>
          </a:xfrm>
        </p:spPr>
        <p:txBody>
          <a:bodyPr/>
          <a:lstStyle/>
          <a:p>
            <a:pPr fontAlgn="auto">
              <a:spcAft>
                <a:spcPts val="0"/>
              </a:spcAft>
              <a:defRPr/>
            </a:pPr>
            <a:r>
              <a:rPr lang="en-US" dirty="0"/>
              <a:t>Think… Pair… Share…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Rectangle 3"/>
          <p:cNvSpPr>
            <a:spLocks noGrp="1" noChangeArrowheads="1"/>
          </p:cNvSpPr>
          <p:nvPr>
            <p:ph idx="1"/>
          </p:nvPr>
        </p:nvSpPr>
        <p:spPr/>
        <p:txBody>
          <a:bodyPr/>
          <a:lstStyle/>
          <a:p>
            <a:pPr>
              <a:buFontTx/>
              <a:buNone/>
            </a:pPr>
            <a:r>
              <a:rPr lang="en-US" b="1" dirty="0" smtClean="0"/>
              <a:t>Case Presentation:</a:t>
            </a:r>
          </a:p>
          <a:p>
            <a:pPr>
              <a:buFontTx/>
              <a:buNone/>
            </a:pPr>
            <a:r>
              <a:rPr lang="en-US" dirty="0" smtClean="0"/>
              <a:t>   You are working in the ED and your first patient is a 6-month-old girl, no PMH, who presents with one week of increased work of breathing, poor feeding, and seems fussy to the mother. </a:t>
            </a:r>
            <a:br>
              <a:rPr lang="en-US" dirty="0" smtClean="0"/>
            </a:br>
            <a:endParaRPr lang="en-US" dirty="0" smtClean="0"/>
          </a:p>
          <a:p>
            <a:pPr>
              <a:buFontTx/>
              <a:buNone/>
            </a:pPr>
            <a:r>
              <a:rPr lang="en-US" sz="2800" b="1" dirty="0" smtClean="0"/>
              <a:t>Think: What differential diagnosis are you creating in your head as you walk to the exam room?</a:t>
            </a:r>
          </a:p>
          <a:p>
            <a:pPr>
              <a:buFontTx/>
              <a:buNone/>
            </a:pPr>
            <a:endParaRPr lang="en-US" sz="2800" b="1" dirty="0" smtClean="0"/>
          </a:p>
        </p:txBody>
      </p:sp>
      <p:sp>
        <p:nvSpPr>
          <p:cNvPr id="4098" name="Rectangle 2"/>
          <p:cNvSpPr>
            <a:spLocks noGrp="1" noChangeArrowheads="1"/>
          </p:cNvSpPr>
          <p:nvPr>
            <p:ph type="title"/>
          </p:nvPr>
        </p:nvSpPr>
        <p:spPr/>
        <p:txBody>
          <a:bodyPr/>
          <a:lstStyle/>
          <a:p>
            <a:pPr fontAlgn="auto">
              <a:spcAft>
                <a:spcPts val="0"/>
              </a:spcAft>
              <a:defRPr/>
            </a:pPr>
            <a:r>
              <a:rPr lang="en-US" dirty="0"/>
              <a:t>Think...Pair…Share</a:t>
            </a:r>
            <a:br>
              <a:rPr lang="en-US" dirty="0"/>
            </a:br>
            <a:r>
              <a:rPr lang="en-US" sz="1600" dirty="0"/>
              <a:t>An </a:t>
            </a:r>
            <a:r>
              <a:rPr lang="en-US" sz="1600" dirty="0" smtClean="0"/>
              <a:t>example for </a:t>
            </a:r>
            <a:r>
              <a:rPr lang="en-US" sz="1600" dirty="0" smtClean="0"/>
              <a:t>Residents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143000"/>
            <a:ext cx="8458200" cy="5029200"/>
          </a:xfrm>
        </p:spPr>
        <p:txBody>
          <a:bodyPr>
            <a:normAutofit lnSpcReduction="10000"/>
          </a:bodyPr>
          <a:lstStyle/>
          <a:p>
            <a:pPr marL="365760" indent="-256032" fontAlgn="auto">
              <a:spcAft>
                <a:spcPts val="0"/>
              </a:spcAft>
              <a:buFont typeface="Wingdings 3"/>
              <a:buChar char=""/>
              <a:defRPr/>
            </a:pPr>
            <a:endParaRPr lang="en-US" sz="4400" b="1" dirty="0" smtClean="0"/>
          </a:p>
          <a:p>
            <a:pPr marL="365760" indent="-256032" fontAlgn="auto">
              <a:spcAft>
                <a:spcPts val="0"/>
              </a:spcAft>
              <a:buFont typeface="Wingdings 3"/>
              <a:buChar char=""/>
              <a:defRPr/>
            </a:pPr>
            <a:r>
              <a:rPr lang="en-US" sz="4400" b="1" dirty="0" smtClean="0"/>
              <a:t>Think</a:t>
            </a:r>
            <a:r>
              <a:rPr lang="en-US" sz="4400" b="1" dirty="0"/>
              <a:t>:</a:t>
            </a:r>
            <a:r>
              <a:rPr lang="en-US" sz="4400" dirty="0"/>
              <a:t> 1 minute</a:t>
            </a:r>
          </a:p>
          <a:p>
            <a:pPr marL="365760" indent="-256032" fontAlgn="auto">
              <a:spcAft>
                <a:spcPts val="0"/>
              </a:spcAft>
              <a:buFontTx/>
              <a:buNone/>
              <a:defRPr/>
            </a:pPr>
            <a:r>
              <a:rPr lang="en-US" sz="2800" dirty="0"/>
              <a:t>Write down your differential, </a:t>
            </a:r>
            <a:r>
              <a:rPr lang="en-US" sz="2800" dirty="0" smtClean="0"/>
              <a:t>be complete!</a:t>
            </a:r>
            <a:br>
              <a:rPr lang="en-US" sz="2800" dirty="0" smtClean="0"/>
            </a:br>
            <a:endParaRPr lang="en-US" sz="2800" dirty="0" smtClean="0"/>
          </a:p>
          <a:p>
            <a:pPr marL="365760" indent="-256032" fontAlgn="auto">
              <a:spcAft>
                <a:spcPts val="0"/>
              </a:spcAft>
              <a:buFont typeface="Wingdings 3"/>
              <a:buChar char=""/>
              <a:defRPr/>
            </a:pPr>
            <a:r>
              <a:rPr lang="en-US" sz="4400" b="1" dirty="0"/>
              <a:t>Pair:</a:t>
            </a:r>
            <a:r>
              <a:rPr lang="en-US" sz="4400" dirty="0"/>
              <a:t> 1 minute</a:t>
            </a:r>
          </a:p>
          <a:p>
            <a:pPr marL="365760" indent="-256032" fontAlgn="auto">
              <a:spcAft>
                <a:spcPts val="0"/>
              </a:spcAft>
              <a:buFontTx/>
              <a:buNone/>
              <a:defRPr/>
            </a:pPr>
            <a:r>
              <a:rPr lang="en-US" sz="2800" dirty="0"/>
              <a:t>Turn to your neighbor and </a:t>
            </a:r>
            <a:r>
              <a:rPr lang="en-US" sz="2800" dirty="0" smtClean="0"/>
              <a:t>discuss </a:t>
            </a:r>
            <a:r>
              <a:rPr lang="en-US" sz="2800" dirty="0"/>
              <a:t>your</a:t>
            </a:r>
            <a:r>
              <a:rPr lang="en-US" sz="2800" dirty="0" smtClean="0"/>
              <a:t> DDx.</a:t>
            </a:r>
            <a:br>
              <a:rPr lang="en-US" sz="2800" dirty="0" smtClean="0"/>
            </a:br>
            <a:endParaRPr lang="en-US" sz="2800" dirty="0" smtClean="0"/>
          </a:p>
          <a:p>
            <a:pPr marL="365760" indent="-256032" fontAlgn="auto">
              <a:spcAft>
                <a:spcPts val="0"/>
              </a:spcAft>
              <a:buFont typeface="Wingdings 3"/>
              <a:buChar char=""/>
              <a:defRPr/>
            </a:pPr>
            <a:r>
              <a:rPr lang="en-US" sz="4400" b="1" dirty="0"/>
              <a:t>Share: </a:t>
            </a:r>
            <a:r>
              <a:rPr lang="en-US" sz="4400" dirty="0"/>
              <a:t> 2 minutes</a:t>
            </a:r>
          </a:p>
          <a:p>
            <a:pPr marL="365760" indent="-256032" fontAlgn="auto">
              <a:spcAft>
                <a:spcPts val="0"/>
              </a:spcAft>
              <a:buFontTx/>
              <a:buNone/>
              <a:defRPr/>
            </a:pPr>
            <a:r>
              <a:rPr lang="en-US" sz="2800" dirty="0"/>
              <a:t>Call on a few </a:t>
            </a:r>
            <a:r>
              <a:rPr lang="en-US" sz="2800" dirty="0" smtClean="0"/>
              <a:t>groups to share. </a:t>
            </a:r>
            <a:endParaRPr lang="en-US" sz="2800" dirty="0"/>
          </a:p>
        </p:txBody>
      </p:sp>
      <p:sp>
        <p:nvSpPr>
          <p:cNvPr id="5122" name="Rectangle 2"/>
          <p:cNvSpPr>
            <a:spLocks noGrp="1" noChangeArrowheads="1"/>
          </p:cNvSpPr>
          <p:nvPr>
            <p:ph type="title"/>
          </p:nvPr>
        </p:nvSpPr>
        <p:spPr/>
        <p:txBody>
          <a:bodyPr/>
          <a:lstStyle/>
          <a:p>
            <a:pPr fontAlgn="auto">
              <a:spcAft>
                <a:spcPts val="0"/>
              </a:spcAft>
              <a:defRPr/>
            </a:pPr>
            <a:r>
              <a:rPr lang="en-US" sz="4400" dirty="0"/>
              <a:t>Think…Pair…Share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Rectangle 3"/>
          <p:cNvSpPr>
            <a:spLocks noGrp="1" noChangeArrowheads="1"/>
          </p:cNvSpPr>
          <p:nvPr>
            <p:ph idx="1"/>
          </p:nvPr>
        </p:nvSpPr>
        <p:spPr>
          <a:xfrm>
            <a:off x="381000" y="1143000"/>
            <a:ext cx="8534400" cy="5867400"/>
          </a:xfrm>
        </p:spPr>
        <p:txBody>
          <a:bodyPr/>
          <a:lstStyle/>
          <a:p>
            <a:r>
              <a:rPr lang="en-US" sz="2800" dirty="0" smtClean="0"/>
              <a:t>Everyone gets two colored </a:t>
            </a:r>
            <a:r>
              <a:rPr lang="en-US" sz="2800" dirty="0" smtClean="0"/>
              <a:t>cards</a:t>
            </a:r>
            <a:br>
              <a:rPr lang="en-US" sz="2800" dirty="0" smtClean="0"/>
            </a:br>
            <a:endParaRPr lang="en-US" sz="2800" dirty="0" smtClean="0"/>
          </a:p>
          <a:p>
            <a:r>
              <a:rPr lang="en-US" sz="2800" dirty="0" smtClean="0"/>
              <a:t>The cards have opposite meanings (Y/N, T/F)</a:t>
            </a:r>
            <a:br>
              <a:rPr lang="en-US" sz="2800" dirty="0" smtClean="0"/>
            </a:br>
            <a:endParaRPr lang="en-US" sz="2800" dirty="0" smtClean="0"/>
          </a:p>
          <a:p>
            <a:r>
              <a:rPr lang="en-US" sz="2800" dirty="0" smtClean="0"/>
              <a:t>Ask pre-thought out Q’s with one word A’s</a:t>
            </a:r>
            <a:br>
              <a:rPr lang="en-US" sz="2800" dirty="0" smtClean="0"/>
            </a:br>
            <a:endParaRPr lang="en-US" sz="2800" dirty="0" smtClean="0"/>
          </a:p>
          <a:p>
            <a:r>
              <a:rPr lang="en-US" sz="2800" dirty="0" smtClean="0"/>
              <a:t>This</a:t>
            </a:r>
            <a:r>
              <a:rPr lang="en-US" sz="2800" dirty="0" smtClean="0"/>
              <a:t> assessment activity </a:t>
            </a:r>
            <a:r>
              <a:rPr lang="en-US" sz="2800" dirty="0" smtClean="0"/>
              <a:t>is GOOD for:</a:t>
            </a:r>
          </a:p>
          <a:p>
            <a:pPr lvl="1"/>
            <a:r>
              <a:rPr lang="en-US" dirty="0" smtClean="0"/>
              <a:t>Getting shy learners involved!</a:t>
            </a:r>
          </a:p>
          <a:p>
            <a:pPr lvl="1"/>
            <a:r>
              <a:rPr lang="en-US" dirty="0" smtClean="0"/>
              <a:t>Discussing Sensitive </a:t>
            </a:r>
            <a:r>
              <a:rPr lang="en-US" dirty="0" smtClean="0"/>
              <a:t>subjects</a:t>
            </a:r>
          </a:p>
          <a:p>
            <a:pPr lvl="1"/>
            <a:r>
              <a:rPr lang="en-US" dirty="0" smtClean="0"/>
              <a:t>Encouraging </a:t>
            </a:r>
            <a:r>
              <a:rPr lang="en-US" dirty="0" smtClean="0"/>
              <a:t>discourse</a:t>
            </a:r>
          </a:p>
          <a:p>
            <a:pPr lvl="1"/>
            <a:r>
              <a:rPr lang="en-US" dirty="0" smtClean="0"/>
              <a:t>Utilizing audience’s competitive </a:t>
            </a:r>
            <a:r>
              <a:rPr lang="en-US" dirty="0" smtClean="0"/>
              <a:t>side</a:t>
            </a:r>
            <a:endParaRPr lang="en-US" dirty="0" smtClean="0"/>
          </a:p>
        </p:txBody>
      </p:sp>
      <p:sp>
        <p:nvSpPr>
          <p:cNvPr id="6146" name="Rectangle 2"/>
          <p:cNvSpPr>
            <a:spLocks noGrp="1" noChangeArrowheads="1"/>
          </p:cNvSpPr>
          <p:nvPr>
            <p:ph type="title"/>
          </p:nvPr>
        </p:nvSpPr>
        <p:spPr>
          <a:xfrm>
            <a:off x="457200" y="0"/>
            <a:ext cx="8229600" cy="1143000"/>
          </a:xfrm>
        </p:spPr>
        <p:txBody>
          <a:bodyPr/>
          <a:lstStyle/>
          <a:p>
            <a:pPr fontAlgn="auto">
              <a:spcAft>
                <a:spcPts val="0"/>
              </a:spcAft>
              <a:defRPr/>
            </a:pPr>
            <a:r>
              <a:rPr lang="en-US" dirty="0"/>
              <a:t>RESPONSE CARDS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Rectangle 3"/>
          <p:cNvSpPr>
            <a:spLocks noChangeArrowheads="1"/>
          </p:cNvSpPr>
          <p:nvPr/>
        </p:nvSpPr>
        <p:spPr bwMode="auto">
          <a:xfrm>
            <a:off x="152400" y="1295400"/>
            <a:ext cx="8991600" cy="3540125"/>
          </a:xfrm>
          <a:prstGeom prst="rect">
            <a:avLst/>
          </a:prstGeom>
          <a:noFill/>
          <a:ln w="9525">
            <a:noFill/>
            <a:miter lim="800000"/>
            <a:headEnd/>
            <a:tailEnd/>
          </a:ln>
        </p:spPr>
        <p:txBody>
          <a:bodyPr>
            <a:spAutoFit/>
          </a:bodyPr>
          <a:lstStyle/>
          <a:p>
            <a:r>
              <a:rPr lang="en-US" sz="2800" dirty="0"/>
              <a:t>Question 1:</a:t>
            </a:r>
          </a:p>
          <a:p>
            <a:r>
              <a:rPr lang="en-US" sz="2800" dirty="0"/>
              <a:t>The best treatment for a human bite, where skin is broken, is amoxicillin. True </a:t>
            </a:r>
            <a:r>
              <a:rPr lang="en-US" sz="2800" dirty="0" smtClean="0"/>
              <a:t>(green) or false (red)</a:t>
            </a:r>
            <a:endParaRPr lang="en-US" sz="2800" dirty="0"/>
          </a:p>
          <a:p>
            <a:endParaRPr lang="en-US" sz="2800" dirty="0"/>
          </a:p>
          <a:p>
            <a:endParaRPr lang="en-US" sz="2800" dirty="0"/>
          </a:p>
          <a:p>
            <a:r>
              <a:rPr lang="en-US" sz="2800" dirty="0"/>
              <a:t>Question 2:</a:t>
            </a:r>
          </a:p>
          <a:p>
            <a:r>
              <a:rPr lang="en-US" sz="2800" dirty="0"/>
              <a:t>The best rotation of intern year at CHONY is cardiology. </a:t>
            </a:r>
            <a:r>
              <a:rPr lang="en-US" sz="2800" dirty="0" smtClean="0"/>
              <a:t>True (green) </a:t>
            </a:r>
            <a:r>
              <a:rPr lang="en-US" sz="2800" dirty="0"/>
              <a:t>or </a:t>
            </a:r>
            <a:r>
              <a:rPr lang="en-US" sz="2800" dirty="0" smtClean="0"/>
              <a:t>false (red)</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Content Placeholder 2"/>
          <p:cNvSpPr>
            <a:spLocks noGrp="1"/>
          </p:cNvSpPr>
          <p:nvPr>
            <p:ph idx="1"/>
          </p:nvPr>
        </p:nvSpPr>
        <p:spPr/>
        <p:txBody>
          <a:bodyPr/>
          <a:lstStyle/>
          <a:p>
            <a:endParaRPr lang="en-US" dirty="0" smtClean="0"/>
          </a:p>
          <a:p>
            <a:r>
              <a:rPr lang="en-US" dirty="0" smtClean="0"/>
              <a:t>Jeopardy &amp; </a:t>
            </a:r>
            <a:r>
              <a:rPr lang="en-US" dirty="0" err="1" smtClean="0"/>
              <a:t>Scategories</a:t>
            </a:r>
            <a:r>
              <a:rPr lang="en-US" dirty="0" smtClean="0"/>
              <a:t> </a:t>
            </a:r>
            <a:br>
              <a:rPr lang="en-US" dirty="0" smtClean="0"/>
            </a:br>
            <a:endParaRPr lang="en-US" dirty="0" smtClean="0"/>
          </a:p>
          <a:p>
            <a:r>
              <a:rPr lang="en-US" dirty="0" smtClean="0"/>
              <a:t>Role playing – we have the Lang kids practice managing the acute asthmatic in teams.</a:t>
            </a:r>
            <a:br>
              <a:rPr lang="en-US" dirty="0" smtClean="0"/>
            </a:br>
            <a:r>
              <a:rPr lang="en-US" dirty="0" smtClean="0"/>
              <a:t> </a:t>
            </a:r>
          </a:p>
          <a:p>
            <a:r>
              <a:rPr lang="en-US" dirty="0" smtClean="0"/>
              <a:t>Journal entries – Writing </a:t>
            </a:r>
            <a:r>
              <a:rPr lang="en-US" dirty="0" smtClean="0"/>
              <a:t>prompts</a:t>
            </a:r>
            <a:br>
              <a:rPr lang="en-US" dirty="0" smtClean="0"/>
            </a:br>
            <a:endParaRPr lang="en-US" dirty="0" smtClean="0"/>
          </a:p>
          <a:p>
            <a:r>
              <a:rPr lang="en-US" dirty="0" smtClean="0"/>
              <a:t>Optional E-mail Homework / Discussions</a:t>
            </a:r>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pPr fontAlgn="auto">
              <a:spcAft>
                <a:spcPts val="0"/>
              </a:spcAft>
              <a:defRPr/>
            </a:pPr>
            <a:r>
              <a:rPr lang="en-US" sz="4000" dirty="0" smtClean="0"/>
              <a:t>Others Assessment Tools We Use…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can be a lesson in itself, but keep this in mind when working with Lang.</a:t>
            </a:r>
            <a:r>
              <a:rPr lang="en-US" dirty="0" smtClean="0"/>
              <a:t> </a:t>
            </a:r>
          </a:p>
          <a:p>
            <a:r>
              <a:rPr lang="en-US" dirty="0" smtClean="0"/>
              <a:t>We </a:t>
            </a:r>
            <a:r>
              <a:rPr lang="en-US" dirty="0" smtClean="0"/>
              <a:t>always try to weave CC into our lessons</a:t>
            </a:r>
            <a:r>
              <a:rPr lang="en-US" dirty="0" smtClean="0"/>
              <a:t>:</a:t>
            </a:r>
          </a:p>
          <a:p>
            <a:pPr lvl="1"/>
            <a:r>
              <a:rPr lang="en-US" dirty="0" smtClean="0"/>
              <a:t>As you all well know, different cultures have interesting and often differing ideas </a:t>
            </a:r>
            <a:r>
              <a:rPr lang="en-US" dirty="0" smtClean="0"/>
              <a:t>about the topics we cover…</a:t>
            </a:r>
            <a:endParaRPr lang="en-US" dirty="0" smtClean="0"/>
          </a:p>
          <a:p>
            <a:pPr lvl="2"/>
            <a:r>
              <a:rPr lang="en-US" dirty="0" smtClean="0"/>
              <a:t>Healthy diets</a:t>
            </a:r>
          </a:p>
          <a:p>
            <a:pPr lvl="2"/>
            <a:r>
              <a:rPr lang="en-US" dirty="0"/>
              <a:t>B</a:t>
            </a:r>
            <a:r>
              <a:rPr lang="en-US" dirty="0" smtClean="0"/>
              <a:t>ody image</a:t>
            </a:r>
          </a:p>
          <a:p>
            <a:pPr lvl="2"/>
            <a:r>
              <a:rPr lang="en-US" dirty="0" smtClean="0"/>
              <a:t>Relationship / Trust with the medical field</a:t>
            </a:r>
          </a:p>
          <a:p>
            <a:pPr lvl="2"/>
            <a:r>
              <a:rPr lang="en-US" dirty="0" smtClean="0"/>
              <a:t>Stigma of mental health issues</a:t>
            </a:r>
          </a:p>
          <a:p>
            <a:pPr lvl="2"/>
            <a:r>
              <a:rPr lang="en-US" dirty="0" smtClean="0"/>
              <a:t>Higher </a:t>
            </a:r>
            <a:r>
              <a:rPr lang="en-US" dirty="0" smtClean="0"/>
              <a:t>education</a:t>
            </a:r>
          </a:p>
          <a:p>
            <a:pPr lvl="2"/>
            <a:endParaRPr lang="en-US" dirty="0" smtClean="0"/>
          </a:p>
        </p:txBody>
      </p:sp>
      <p:sp>
        <p:nvSpPr>
          <p:cNvPr id="3" name="Title 2"/>
          <p:cNvSpPr>
            <a:spLocks noGrp="1"/>
          </p:cNvSpPr>
          <p:nvPr>
            <p:ph type="title"/>
          </p:nvPr>
        </p:nvSpPr>
        <p:spPr/>
        <p:txBody>
          <a:bodyPr/>
          <a:lstStyle/>
          <a:p>
            <a:r>
              <a:rPr lang="en-US" dirty="0" smtClean="0"/>
              <a:t>Infuse Cultural Competency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6267231"/>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5"/>
          <p:cNvSpPr>
            <a:spLocks noGrp="1"/>
          </p:cNvSpPr>
          <p:nvPr>
            <p:ph type="ctrTitle"/>
          </p:nvPr>
        </p:nvSpPr>
        <p:spPr/>
        <p:txBody>
          <a:bodyPr/>
          <a:lstStyle/>
          <a:p>
            <a:pPr fontAlgn="auto">
              <a:spcAft>
                <a:spcPts val="0"/>
              </a:spcAft>
              <a:defRPr/>
            </a:pPr>
            <a:r>
              <a:rPr lang="en-US" dirty="0" smtClean="0"/>
              <a:t>Objectives #</a:t>
            </a:r>
            <a:r>
              <a:rPr lang="en-US" dirty="0"/>
              <a:t>5</a:t>
            </a:r>
            <a:r>
              <a:rPr lang="en-US" dirty="0" smtClean="0"/>
              <a:t> –</a:t>
            </a:r>
            <a:r>
              <a:rPr lang="en-US" dirty="0" smtClean="0"/>
              <a:t> </a:t>
            </a:r>
            <a:br>
              <a:rPr lang="en-US" dirty="0" smtClean="0"/>
            </a:br>
            <a:r>
              <a:rPr lang="en-US" dirty="0" smtClean="0"/>
              <a:t>Review </a:t>
            </a:r>
            <a:r>
              <a:rPr lang="en-US" dirty="0" smtClean="0"/>
              <a:t>An </a:t>
            </a:r>
            <a:r>
              <a:rPr lang="en-US" dirty="0" smtClean="0"/>
              <a:t>Actual Lesson</a:t>
            </a:r>
          </a:p>
        </p:txBody>
      </p:sp>
      <p:sp>
        <p:nvSpPr>
          <p:cNvPr id="7" name="Subtitle 6"/>
          <p:cNvSpPr>
            <a:spLocks noGrp="1"/>
          </p:cNvSpPr>
          <p:nvPr>
            <p:ph type="subTitle" idx="1"/>
          </p:nvPr>
        </p:nvSpPr>
        <p:spPr>
          <a:xfrm>
            <a:off x="685800" y="3611563"/>
            <a:ext cx="7772400" cy="1722437"/>
          </a:xfrm>
        </p:spPr>
        <p:txBody>
          <a:bodyPr>
            <a:normAutofit/>
          </a:bodyPr>
          <a:lstStyle/>
          <a:p>
            <a:pPr marR="0">
              <a:lnSpc>
                <a:spcPct val="70000"/>
              </a:lnSpc>
            </a:pPr>
            <a:endParaRPr lang="en-US" sz="1900" dirty="0" smtClean="0">
              <a:solidFill>
                <a:srgbClr val="898989"/>
              </a:solidFill>
            </a:endParaRPr>
          </a:p>
          <a:p>
            <a:pPr marR="0">
              <a:lnSpc>
                <a:spcPct val="70000"/>
              </a:lnSpc>
            </a:pPr>
            <a:r>
              <a:rPr lang="en-US" sz="2000" i="1" dirty="0" smtClean="0">
                <a:solidFill>
                  <a:srgbClr val="898989"/>
                </a:solidFill>
              </a:rPr>
              <a:t>“The Asthma Attack”</a:t>
            </a:r>
          </a:p>
          <a:p>
            <a:pPr marR="0">
              <a:lnSpc>
                <a:spcPct val="70000"/>
              </a:lnSpc>
            </a:pPr>
            <a:r>
              <a:rPr lang="en-US" sz="2000" i="1" dirty="0" smtClean="0">
                <a:solidFill>
                  <a:srgbClr val="898989"/>
                </a:solidFill>
              </a:rPr>
              <a:t>What you will be provided with, what you will need to prepare</a:t>
            </a:r>
            <a:endParaRPr lang="en-US" sz="2000" dirty="0" smtClean="0">
              <a:solidFill>
                <a:srgbClr val="898989"/>
              </a:solidFill>
            </a:endParaRPr>
          </a:p>
          <a:p>
            <a:pPr marR="0">
              <a:lnSpc>
                <a:spcPct val="70000"/>
              </a:lnSpc>
            </a:pPr>
            <a:endParaRPr lang="en-US" sz="1900" dirty="0" smtClean="0">
              <a:solidFill>
                <a:srgbClr val="898989"/>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5284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Content Placeholder 2"/>
          <p:cNvSpPr>
            <a:spLocks noGrp="1"/>
          </p:cNvSpPr>
          <p:nvPr>
            <p:ph idx="1"/>
          </p:nvPr>
        </p:nvSpPr>
        <p:spPr/>
        <p:txBody>
          <a:bodyPr/>
          <a:lstStyle/>
          <a:p>
            <a:endParaRPr lang="en-US" dirty="0" smtClean="0"/>
          </a:p>
          <a:p>
            <a:r>
              <a:rPr lang="en-US" dirty="0" smtClean="0"/>
              <a:t>So you Went to MEDICAL School…</a:t>
            </a:r>
            <a:br>
              <a:rPr lang="en-US" dirty="0" smtClean="0"/>
            </a:br>
            <a:endParaRPr lang="en-US" dirty="0" smtClean="0"/>
          </a:p>
          <a:p>
            <a:r>
              <a:rPr lang="en-US" dirty="0" smtClean="0"/>
              <a:t>…But all you really do is TEACH.</a:t>
            </a:r>
            <a:br>
              <a:rPr lang="en-US" dirty="0" smtClean="0"/>
            </a:br>
            <a:endParaRPr lang="en-US" dirty="0" smtClean="0"/>
          </a:p>
          <a:p>
            <a:r>
              <a:rPr lang="en-US" dirty="0" smtClean="0"/>
              <a:t>AND </a:t>
            </a:r>
            <a:br>
              <a:rPr lang="en-US" dirty="0" smtClean="0"/>
            </a:br>
            <a:endParaRPr lang="en-US" dirty="0" smtClean="0"/>
          </a:p>
          <a:p>
            <a:r>
              <a:rPr lang="en-US" dirty="0" smtClean="0"/>
              <a:t>….Nobody taught you HOW to teach, RIGHT?</a:t>
            </a:r>
          </a:p>
          <a:p>
            <a:pPr>
              <a:buFont typeface="Arial" charset="0"/>
              <a:buNone/>
            </a:pPr>
            <a:endParaRPr lang="en-US" dirty="0" smtClean="0"/>
          </a:p>
        </p:txBody>
      </p:sp>
      <p:sp>
        <p:nvSpPr>
          <p:cNvPr id="2" name="Title 1"/>
          <p:cNvSpPr>
            <a:spLocks noGrp="1"/>
          </p:cNvSpPr>
          <p:nvPr>
            <p:ph type="title"/>
          </p:nvPr>
        </p:nvSpPr>
        <p:spPr/>
        <p:txBody>
          <a:bodyPr>
            <a:normAutofit fontScale="90000"/>
          </a:bodyPr>
          <a:lstStyle/>
          <a:p>
            <a:pPr fontAlgn="auto">
              <a:spcAft>
                <a:spcPts val="0"/>
              </a:spcAft>
              <a:defRPr/>
            </a:pPr>
            <a:r>
              <a:rPr lang="en-US" sz="4000" dirty="0" smtClean="0"/>
              <a:t>What is this Teaching 101???</a:t>
            </a:r>
            <a:br>
              <a:rPr lang="en-US" sz="4000" dirty="0" smtClean="0"/>
            </a:br>
            <a:r>
              <a:rPr lang="en-US" sz="3111" dirty="0" smtClean="0"/>
              <a:t>Why are we here today???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Asthma2012-13.doc [Compatibility Mode] - Microsoft Word"/>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295399"/>
            <a:ext cx="9105901" cy="5105401"/>
          </a:xfrm>
        </p:spPr>
      </p:pic>
      <p:sp>
        <p:nvSpPr>
          <p:cNvPr id="3" name="Title 2"/>
          <p:cNvSpPr>
            <a:spLocks noGrp="1"/>
          </p:cNvSpPr>
          <p:nvPr>
            <p:ph type="title"/>
          </p:nvPr>
        </p:nvSpPr>
        <p:spPr/>
        <p:txBody>
          <a:bodyPr/>
          <a:lstStyle/>
          <a:p>
            <a:r>
              <a:rPr lang="en-US" dirty="0" smtClean="0"/>
              <a:t>“The Asthma Attack”</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9261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resentation1 - Microsoft PowerPoint"/>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379538"/>
            <a:ext cx="9205648" cy="5021262"/>
          </a:xfrm>
        </p:spPr>
      </p:pic>
      <p:sp>
        <p:nvSpPr>
          <p:cNvPr id="3" name="Title 2"/>
          <p:cNvSpPr>
            <a:spLocks noGrp="1"/>
          </p:cNvSpPr>
          <p:nvPr>
            <p:ph type="title"/>
          </p:nvPr>
        </p:nvSpPr>
        <p:spPr/>
        <p:txBody>
          <a:bodyPr/>
          <a:lstStyle/>
          <a:p>
            <a:r>
              <a:rPr lang="en-US" dirty="0" smtClean="0"/>
              <a:t>“The Asthma Attack”</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3847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resentation1 - Microsoft PowerPoint"/>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295400"/>
            <a:ext cx="9220201" cy="5029200"/>
          </a:xfrm>
        </p:spPr>
      </p:pic>
      <p:sp>
        <p:nvSpPr>
          <p:cNvPr id="3" name="Title 2"/>
          <p:cNvSpPr>
            <a:spLocks noGrp="1"/>
          </p:cNvSpPr>
          <p:nvPr>
            <p:ph type="title"/>
          </p:nvPr>
        </p:nvSpPr>
        <p:spPr/>
        <p:txBody>
          <a:bodyPr/>
          <a:lstStyle/>
          <a:p>
            <a:r>
              <a:rPr lang="en-US" dirty="0" smtClean="0"/>
              <a:t>“The Asthma Attack” Visuals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6027757"/>
      </p:ext>
    </p:extLst>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Content Placeholder 2"/>
          <p:cNvSpPr>
            <a:spLocks noGrp="1"/>
          </p:cNvSpPr>
          <p:nvPr>
            <p:ph idx="1"/>
          </p:nvPr>
        </p:nvSpPr>
        <p:spPr/>
        <p:txBody>
          <a:bodyPr/>
          <a:lstStyle/>
          <a:p>
            <a:endParaRPr lang="en-US" dirty="0" smtClean="0"/>
          </a:p>
          <a:p>
            <a:r>
              <a:rPr lang="en-US" dirty="0"/>
              <a:t>Review lesson’s objectives</a:t>
            </a:r>
          </a:p>
          <a:p>
            <a:endParaRPr lang="en-US" dirty="0"/>
          </a:p>
          <a:p>
            <a:r>
              <a:rPr lang="en-US" dirty="0"/>
              <a:t>Review your intro </a:t>
            </a:r>
            <a:r>
              <a:rPr lang="en-US" dirty="0" smtClean="0"/>
              <a:t>activity</a:t>
            </a:r>
            <a:br>
              <a:rPr lang="en-US" dirty="0" smtClean="0"/>
            </a:br>
            <a:endParaRPr lang="en-US" dirty="0"/>
          </a:p>
          <a:p>
            <a:r>
              <a:rPr lang="en-US" dirty="0" smtClean="0"/>
              <a:t>Always leave room for questions</a:t>
            </a:r>
            <a:br>
              <a:rPr lang="en-US" dirty="0" smtClean="0"/>
            </a:br>
            <a:endParaRPr lang="en-US" dirty="0" smtClean="0"/>
          </a:p>
          <a:p>
            <a:r>
              <a:rPr lang="en-US" dirty="0" smtClean="0"/>
              <a:t>Leave your contact info if you want</a:t>
            </a:r>
            <a:br>
              <a:rPr lang="en-US" dirty="0" smtClean="0"/>
            </a:br>
            <a:endParaRPr lang="en-US" dirty="0" smtClean="0"/>
          </a:p>
          <a:p>
            <a:endParaRPr lang="en-US" dirty="0" smtClean="0"/>
          </a:p>
        </p:txBody>
      </p:sp>
      <p:sp>
        <p:nvSpPr>
          <p:cNvPr id="92162" name="Title 1"/>
          <p:cNvSpPr>
            <a:spLocks noGrp="1"/>
          </p:cNvSpPr>
          <p:nvPr>
            <p:ph type="title"/>
          </p:nvPr>
        </p:nvSpPr>
        <p:spPr/>
        <p:txBody>
          <a:bodyPr/>
          <a:lstStyle/>
          <a:p>
            <a:pPr fontAlgn="auto">
              <a:spcAft>
                <a:spcPts val="0"/>
              </a:spcAft>
              <a:defRPr/>
            </a:pPr>
            <a:r>
              <a:rPr lang="en-US" dirty="0" smtClean="0"/>
              <a:t>Bringing it </a:t>
            </a:r>
            <a:r>
              <a:rPr lang="en-US" dirty="0"/>
              <a:t>A</a:t>
            </a:r>
            <a:r>
              <a:rPr lang="en-US" dirty="0" smtClean="0"/>
              <a:t>ll to a Close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Content Placeholder 2"/>
          <p:cNvSpPr>
            <a:spLocks noGrp="1"/>
          </p:cNvSpPr>
          <p:nvPr>
            <p:ph idx="1"/>
          </p:nvPr>
        </p:nvSpPr>
        <p:spPr/>
        <p:txBody>
          <a:bodyPr/>
          <a:lstStyle/>
          <a:p>
            <a:r>
              <a:rPr lang="en-US" dirty="0" smtClean="0"/>
              <a:t>1. CRWBAT – Lang / DIT and others</a:t>
            </a:r>
            <a:br>
              <a:rPr lang="en-US" dirty="0" smtClean="0"/>
            </a:br>
            <a:endParaRPr lang="en-US" dirty="0" smtClean="0"/>
          </a:p>
          <a:p>
            <a:r>
              <a:rPr lang="en-US" dirty="0" smtClean="0"/>
              <a:t>2. CRWBAT – Standardizing our lessons</a:t>
            </a:r>
            <a:br>
              <a:rPr lang="en-US" dirty="0" smtClean="0"/>
            </a:br>
            <a:endParaRPr lang="en-US" dirty="0" smtClean="0"/>
          </a:p>
          <a:p>
            <a:r>
              <a:rPr lang="en-US" dirty="0" smtClean="0"/>
              <a:t>3. CRWBAT – Decrease resident </a:t>
            </a:r>
            <a:r>
              <a:rPr lang="en-US" dirty="0" smtClean="0"/>
              <a:t>anxiety</a:t>
            </a:r>
            <a:br>
              <a:rPr lang="en-US" dirty="0" smtClean="0"/>
            </a:br>
            <a:endParaRPr lang="en-US" dirty="0" smtClean="0"/>
          </a:p>
          <a:p>
            <a:r>
              <a:rPr lang="en-US" dirty="0" smtClean="0"/>
              <a:t>4. CRWBAT – Appreciate some Best Practices</a:t>
            </a:r>
          </a:p>
          <a:p>
            <a:endParaRPr lang="en-US" dirty="0"/>
          </a:p>
          <a:p>
            <a:r>
              <a:rPr lang="en-US" dirty="0" smtClean="0"/>
              <a:t>5. CRWBAT – Review an actual lesson</a:t>
            </a:r>
            <a:br>
              <a:rPr lang="en-US" dirty="0" smtClean="0"/>
            </a:br>
            <a:endParaRPr lang="en-US" dirty="0" smtClean="0"/>
          </a:p>
          <a:p>
            <a:r>
              <a:rPr lang="en-US" dirty="0" smtClean="0"/>
              <a:t>6. CRWBAT – Lay a foundation, reference tool</a:t>
            </a:r>
          </a:p>
        </p:txBody>
      </p:sp>
      <p:sp>
        <p:nvSpPr>
          <p:cNvPr id="95234" name="Title 1"/>
          <p:cNvSpPr>
            <a:spLocks noGrp="1"/>
          </p:cNvSpPr>
          <p:nvPr>
            <p:ph type="title"/>
          </p:nvPr>
        </p:nvSpPr>
        <p:spPr/>
        <p:txBody>
          <a:bodyPr>
            <a:normAutofit/>
          </a:bodyPr>
          <a:lstStyle/>
          <a:p>
            <a:pPr fontAlgn="auto">
              <a:spcAft>
                <a:spcPts val="0"/>
              </a:spcAft>
              <a:defRPr/>
            </a:pPr>
            <a:r>
              <a:rPr lang="en-US" dirty="0" smtClean="0"/>
              <a:t>Check Out What we Covered!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p:cNvSpPr>
          <p:nvPr>
            <p:ph type="title"/>
          </p:nvPr>
        </p:nvSpPr>
        <p:spPr bwMode="auto">
          <a:noFill/>
        </p:spPr>
        <p:txBody>
          <a:bodyPr wrap="square" lIns="91440" tIns="45720" rIns="91440" bIns="45720" numCol="1" anchorCtr="0" compatLnSpc="1">
            <a:prstTxWarp prst="textNoShape">
              <a:avLst/>
            </a:prstTxWarp>
            <a:normAutofit fontScale="90000"/>
          </a:bodyPr>
          <a:lstStyle/>
          <a:p>
            <a:r>
              <a:rPr lang="en-US" dirty="0" smtClean="0">
                <a:effectLst/>
              </a:rPr>
              <a:t>Review the Intro Activity</a:t>
            </a:r>
            <a:br>
              <a:rPr lang="en-US" dirty="0" smtClean="0">
                <a:effectLst/>
              </a:rPr>
            </a:br>
            <a:r>
              <a:rPr lang="en-US" dirty="0" smtClean="0">
                <a:effectLst/>
              </a:rPr>
              <a:t>Do’s and Don'ts of Teaching???</a:t>
            </a:r>
          </a:p>
        </p:txBody>
      </p:sp>
      <p:sp>
        <p:nvSpPr>
          <p:cNvPr id="124931" name="Rectangle 3"/>
          <p:cNvSpPr>
            <a:spLocks noGrp="1"/>
          </p:cNvSpPr>
          <p:nvPr>
            <p:ph type="body" idx="1"/>
          </p:nvPr>
        </p:nvSpPr>
        <p:spPr/>
        <p:txBody>
          <a:bodyPr/>
          <a:lstStyle/>
          <a:p>
            <a:endParaRPr lang="en-US" dirty="0" smtClean="0"/>
          </a:p>
          <a:p>
            <a:r>
              <a:rPr lang="en-US" dirty="0" smtClean="0"/>
              <a:t>How did we do? </a:t>
            </a:r>
          </a:p>
          <a:p>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Title 5"/>
          <p:cNvSpPr>
            <a:spLocks noGrp="1"/>
          </p:cNvSpPr>
          <p:nvPr>
            <p:ph type="ctrTitle"/>
          </p:nvPr>
        </p:nvSpPr>
        <p:spPr>
          <a:xfrm>
            <a:off x="685800" y="660401"/>
            <a:ext cx="7772400" cy="787400"/>
          </a:xfrm>
        </p:spPr>
        <p:txBody>
          <a:bodyPr>
            <a:normAutofit fontScale="90000"/>
          </a:bodyPr>
          <a:lstStyle/>
          <a:p>
            <a:pPr fontAlgn="auto">
              <a:spcAft>
                <a:spcPts val="0"/>
              </a:spcAft>
              <a:defRPr/>
            </a:pPr>
            <a:r>
              <a:rPr lang="en-US" dirty="0" smtClean="0"/>
              <a:t>Questions?</a:t>
            </a:r>
          </a:p>
        </p:txBody>
      </p:sp>
      <p:sp>
        <p:nvSpPr>
          <p:cNvPr id="114690" name="Subtitle 6"/>
          <p:cNvSpPr>
            <a:spLocks noGrp="1"/>
          </p:cNvSpPr>
          <p:nvPr>
            <p:ph type="subTitle" idx="1"/>
          </p:nvPr>
        </p:nvSpPr>
        <p:spPr>
          <a:xfrm>
            <a:off x="1371600" y="2514600"/>
            <a:ext cx="6400800" cy="1752600"/>
          </a:xfrm>
        </p:spPr>
        <p:txBody>
          <a:bodyPr/>
          <a:lstStyle/>
          <a:p>
            <a:pPr marR="0" algn="ctr">
              <a:lnSpc>
                <a:spcPct val="80000"/>
              </a:lnSpc>
            </a:pPr>
            <a:r>
              <a:rPr lang="en-US" sz="2800" dirty="0" smtClean="0">
                <a:solidFill>
                  <a:srgbClr val="898989"/>
                </a:solidFill>
              </a:rPr>
              <a:t>PLEASE Email if you want to help with Lang</a:t>
            </a:r>
            <a:r>
              <a:rPr lang="en-US" sz="2800" dirty="0">
                <a:solidFill>
                  <a:srgbClr val="898989"/>
                </a:solidFill>
              </a:rPr>
              <a:t> </a:t>
            </a:r>
            <a:r>
              <a:rPr lang="en-US" sz="2800" dirty="0" smtClean="0">
                <a:solidFill>
                  <a:srgbClr val="898989"/>
                </a:solidFill>
              </a:rPr>
              <a:t>/ </a:t>
            </a:r>
            <a:r>
              <a:rPr lang="en-US" sz="2800" dirty="0" smtClean="0">
                <a:solidFill>
                  <a:srgbClr val="898989"/>
                </a:solidFill>
              </a:rPr>
              <a:t>DIT!!!</a:t>
            </a:r>
            <a:br>
              <a:rPr lang="en-US" sz="2800" dirty="0" smtClean="0">
                <a:solidFill>
                  <a:srgbClr val="898989"/>
                </a:solidFill>
              </a:rPr>
            </a:br>
            <a:endParaRPr lang="en-US" sz="2800" dirty="0" smtClean="0">
              <a:solidFill>
                <a:srgbClr val="898989"/>
              </a:solidFill>
            </a:endParaRPr>
          </a:p>
          <a:p>
            <a:pPr marR="0" algn="ctr">
              <a:lnSpc>
                <a:spcPct val="80000"/>
              </a:lnSpc>
            </a:pPr>
            <a:r>
              <a:rPr lang="en-US" sz="2800" dirty="0" smtClean="0">
                <a:solidFill>
                  <a:srgbClr val="898989"/>
                </a:solidFill>
              </a:rPr>
              <a:t>mpgoldman11@gmail.com</a:t>
            </a:r>
            <a:endParaRPr lang="en-US" sz="2800" dirty="0" smtClean="0">
              <a:solidFill>
                <a:srgbClr val="898989"/>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Marina Catallozzi, MD &amp; Ms. Monica Hidalgo </a:t>
            </a:r>
            <a:br>
              <a:rPr lang="en-US" dirty="0" smtClean="0"/>
            </a:br>
            <a:endParaRPr lang="en-US" dirty="0" smtClean="0"/>
          </a:p>
          <a:p>
            <a:pPr marL="365760" indent="-256032" fontAlgn="auto">
              <a:spcAft>
                <a:spcPts val="0"/>
              </a:spcAft>
              <a:buFont typeface="Wingdings 3"/>
              <a:buChar char=""/>
              <a:defRPr/>
            </a:pPr>
            <a:r>
              <a:rPr lang="en-US" dirty="0" smtClean="0"/>
              <a:t>Sandhya Brachio, </a:t>
            </a:r>
            <a:r>
              <a:rPr lang="en-US" dirty="0" smtClean="0"/>
              <a:t>MD, Lauran </a:t>
            </a:r>
            <a:r>
              <a:rPr lang="en-US" dirty="0" err="1" smtClean="0"/>
              <a:t>Sanlorenzo</a:t>
            </a:r>
            <a:r>
              <a:rPr lang="en-US" dirty="0" smtClean="0"/>
              <a:t>, MD &amp; Danny Stephens, MD</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K / G / T – Our </a:t>
            </a:r>
            <a:r>
              <a:rPr lang="en-US" dirty="0" err="1" smtClean="0"/>
              <a:t>Rockstar</a:t>
            </a:r>
            <a:r>
              <a:rPr lang="en-US" dirty="0" smtClean="0"/>
              <a:t> Chiefs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Andrew Mutnick, </a:t>
            </a:r>
            <a:r>
              <a:rPr lang="en-US" dirty="0" smtClean="0"/>
              <a:t>MD and Steve Paik, MD</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All of you!!!!!</a:t>
            </a:r>
            <a:endParaRPr lang="en-US" dirty="0"/>
          </a:p>
        </p:txBody>
      </p:sp>
      <p:sp>
        <p:nvSpPr>
          <p:cNvPr id="2" name="Title 1"/>
          <p:cNvSpPr>
            <a:spLocks noGrp="1"/>
          </p:cNvSpPr>
          <p:nvPr>
            <p:ph type="title"/>
          </p:nvPr>
        </p:nvSpPr>
        <p:spPr/>
        <p:txBody>
          <a:bodyPr/>
          <a:lstStyle/>
          <a:p>
            <a:pPr fontAlgn="auto">
              <a:spcAft>
                <a:spcPts val="0"/>
              </a:spcAft>
              <a:defRPr/>
            </a:pPr>
            <a:r>
              <a:rPr lang="en-US" dirty="0" smtClean="0"/>
              <a:t>Sincere Thanks!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p:spPr>
        <p:txBody>
          <a:bodyPr rtlCol="0">
            <a:normAutofit/>
          </a:bodyPr>
          <a:lstStyle/>
          <a:p>
            <a:pPr marL="365760" indent="-256032" fontAlgn="auto">
              <a:spcAft>
                <a:spcPts val="0"/>
              </a:spcAft>
              <a:buFont typeface="Arial"/>
              <a:buChar char="•"/>
              <a:defRPr/>
            </a:pPr>
            <a:endParaRPr lang="en-US" dirty="0" smtClean="0">
              <a:ln>
                <a:solidFill>
                  <a:schemeClr val="tx1"/>
                </a:solidFill>
              </a:ln>
            </a:endParaRPr>
          </a:p>
          <a:p>
            <a:pPr marL="365760" indent="-256032" fontAlgn="auto">
              <a:spcAft>
                <a:spcPts val="0"/>
              </a:spcAft>
              <a:buFont typeface="Arial"/>
              <a:buChar char="•"/>
              <a:defRPr/>
            </a:pPr>
            <a:r>
              <a:rPr lang="en-US" dirty="0" smtClean="0">
                <a:ln>
                  <a:solidFill>
                    <a:schemeClr val="tx1"/>
                  </a:solidFill>
                </a:ln>
              </a:rPr>
              <a:t>I LOVE WIKIPEDIA!!!</a:t>
            </a:r>
            <a:br>
              <a:rPr lang="en-US" dirty="0" smtClean="0">
                <a:ln>
                  <a:solidFill>
                    <a:schemeClr val="tx1"/>
                  </a:solidFill>
                </a:ln>
              </a:rPr>
            </a:br>
            <a:endParaRPr lang="en-US" dirty="0" smtClean="0">
              <a:ln>
                <a:solidFill>
                  <a:schemeClr val="tx1"/>
                </a:solidFill>
              </a:ln>
            </a:endParaRPr>
          </a:p>
          <a:p>
            <a:pPr marL="365760" indent="-256032" fontAlgn="auto">
              <a:spcAft>
                <a:spcPts val="0"/>
              </a:spcAft>
              <a:buFont typeface="Arial"/>
              <a:buChar char="•"/>
              <a:defRPr/>
            </a:pPr>
            <a:r>
              <a:rPr lang="en-US" dirty="0" smtClean="0">
                <a:ln>
                  <a:solidFill>
                    <a:schemeClr val="tx1"/>
                  </a:solidFill>
                </a:ln>
              </a:rPr>
              <a:t>The origin of the word Doctor comes from the Latin word “Doceo”  (Pronounced Do.ke.o)</a:t>
            </a:r>
            <a:br>
              <a:rPr lang="en-US" dirty="0" smtClean="0">
                <a:ln>
                  <a:solidFill>
                    <a:schemeClr val="tx1"/>
                  </a:solidFill>
                </a:ln>
              </a:rPr>
            </a:br>
            <a:endParaRPr lang="en-US" dirty="0" smtClean="0">
              <a:ln>
                <a:solidFill>
                  <a:schemeClr val="tx1"/>
                </a:solidFill>
              </a:ln>
            </a:endParaRPr>
          </a:p>
          <a:p>
            <a:pPr marL="365760" indent="-256032" fontAlgn="auto">
              <a:spcAft>
                <a:spcPts val="0"/>
              </a:spcAft>
              <a:buFont typeface="Arial"/>
              <a:buChar char="•"/>
              <a:defRPr/>
            </a:pPr>
            <a:r>
              <a:rPr lang="en-US" dirty="0" smtClean="0">
                <a:ln>
                  <a:solidFill>
                    <a:schemeClr val="tx1"/>
                  </a:solidFill>
                </a:ln>
              </a:rPr>
              <a:t>“Doceo” = I </a:t>
            </a:r>
            <a:r>
              <a:rPr lang="en-US" dirty="0" smtClean="0">
                <a:ln>
                  <a:solidFill>
                    <a:schemeClr val="tx1"/>
                  </a:solidFill>
                </a:ln>
                <a:hlinkClick r:id="rId3" tooltip="teach"/>
              </a:rPr>
              <a:t>teach</a:t>
            </a:r>
            <a:r>
              <a:rPr lang="en-US" dirty="0" smtClean="0">
                <a:ln>
                  <a:solidFill>
                    <a:schemeClr val="tx1"/>
                  </a:solidFill>
                </a:ln>
              </a:rPr>
              <a:t>, </a:t>
            </a:r>
            <a:r>
              <a:rPr lang="en-US" dirty="0" smtClean="0">
                <a:ln>
                  <a:solidFill>
                    <a:schemeClr val="tx1"/>
                  </a:solidFill>
                </a:ln>
                <a:hlinkClick r:id="rId4" tooltip="instruct"/>
              </a:rPr>
              <a:t>instruct</a:t>
            </a:r>
            <a:r>
              <a:rPr lang="en-US" dirty="0" smtClean="0">
                <a:ln>
                  <a:solidFill>
                    <a:schemeClr val="tx1"/>
                  </a:solidFill>
                </a:ln>
              </a:rPr>
              <a:t>; </a:t>
            </a:r>
            <a:r>
              <a:rPr lang="en-US" dirty="0" smtClean="0">
                <a:ln>
                  <a:solidFill>
                    <a:schemeClr val="tx1"/>
                  </a:solidFill>
                </a:ln>
                <a:hlinkClick r:id="rId5" tooltip="tell"/>
              </a:rPr>
              <a:t>tell</a:t>
            </a:r>
            <a:r>
              <a:rPr lang="en-US" dirty="0" smtClean="0">
                <a:ln>
                  <a:solidFill>
                    <a:schemeClr val="tx1"/>
                  </a:solidFill>
                </a:ln>
              </a:rPr>
              <a:t>, </a:t>
            </a:r>
            <a:r>
              <a:rPr lang="en-US" dirty="0" smtClean="0">
                <a:ln>
                  <a:solidFill>
                    <a:schemeClr val="tx1"/>
                  </a:solidFill>
                </a:ln>
                <a:hlinkClick r:id="rId6" tooltip="inform"/>
              </a:rPr>
              <a:t>inform</a:t>
            </a:r>
            <a:r>
              <a:rPr lang="en-US" dirty="0" smtClean="0">
                <a:ln>
                  <a:solidFill>
                    <a:schemeClr val="tx1"/>
                  </a:solidFill>
                </a:ln>
              </a:rPr>
              <a:t>; </a:t>
            </a:r>
            <a:r>
              <a:rPr lang="en-US" dirty="0" smtClean="0">
                <a:ln>
                  <a:solidFill>
                    <a:schemeClr val="tx1"/>
                  </a:solidFill>
                </a:ln>
                <a:hlinkClick r:id="rId7" tooltip="show"/>
              </a:rPr>
              <a:t>show</a:t>
            </a:r>
            <a:r>
              <a:rPr lang="en-US" dirty="0" smtClean="0">
                <a:ln>
                  <a:solidFill>
                    <a:schemeClr val="tx1"/>
                  </a:solidFill>
                </a:ln>
              </a:rPr>
              <a:t>, </a:t>
            </a:r>
            <a:r>
              <a:rPr lang="en-US" dirty="0" smtClean="0">
                <a:ln>
                  <a:solidFill>
                    <a:schemeClr val="tx1"/>
                  </a:solidFill>
                </a:ln>
                <a:hlinkClick r:id="rId8" tooltip="demonstrate"/>
              </a:rPr>
              <a:t>demonstrate</a:t>
            </a:r>
            <a:r>
              <a:rPr lang="en-US" dirty="0" smtClean="0">
                <a:ln>
                  <a:solidFill>
                    <a:schemeClr val="tx1"/>
                  </a:solidFill>
                </a:ln>
              </a:rPr>
              <a:t>. </a:t>
            </a:r>
          </a:p>
        </p:txBody>
      </p:sp>
      <p:sp>
        <p:nvSpPr>
          <p:cNvPr id="21506" name="Title 1"/>
          <p:cNvSpPr>
            <a:spLocks noGrp="1"/>
          </p:cNvSpPr>
          <p:nvPr>
            <p:ph type="title"/>
          </p:nvPr>
        </p:nvSpPr>
        <p:spPr/>
        <p:txBody>
          <a:bodyPr/>
          <a:lstStyle/>
          <a:p>
            <a:pPr fontAlgn="auto">
              <a:spcAft>
                <a:spcPts val="0"/>
              </a:spcAft>
              <a:defRPr/>
            </a:pPr>
            <a:r>
              <a:rPr lang="en-US" dirty="0" smtClean="0"/>
              <a:t>Teacher = Doctor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Content Placeholder 2"/>
          <p:cNvSpPr>
            <a:spLocks noGrp="1"/>
          </p:cNvSpPr>
          <p:nvPr>
            <p:ph idx="1"/>
          </p:nvPr>
        </p:nvSpPr>
        <p:spPr/>
        <p:txBody>
          <a:bodyPr/>
          <a:lstStyle/>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a:p>
            <a:pPr>
              <a:buFont typeface="Arial" charset="0"/>
              <a:buNone/>
            </a:pPr>
            <a:r>
              <a:rPr lang="en-US" dirty="0" smtClean="0"/>
              <a:t>Just think of the ones you know…</a:t>
            </a:r>
          </a:p>
          <a:p>
            <a:endParaRPr lang="en-US" dirty="0" smtClean="0"/>
          </a:p>
          <a:p>
            <a:pPr>
              <a:buFont typeface="Arial" charset="0"/>
              <a:buNone/>
            </a:pPr>
            <a:endParaRPr lang="en-US" dirty="0" smtClean="0"/>
          </a:p>
          <a:p>
            <a:pPr>
              <a:buFont typeface="Arial" charset="0"/>
              <a:buNone/>
            </a:pPr>
            <a:r>
              <a:rPr lang="en-US" dirty="0" smtClean="0"/>
              <a:t>I won’t name names, nor do I play favorites…</a:t>
            </a:r>
          </a:p>
          <a:p>
            <a:pPr>
              <a:buFont typeface="Arial" charset="0"/>
              <a:buNone/>
            </a:pPr>
            <a:endParaRPr lang="en-US" dirty="0" smtClean="0"/>
          </a:p>
        </p:txBody>
      </p:sp>
      <p:sp>
        <p:nvSpPr>
          <p:cNvPr id="2" name="Title 1"/>
          <p:cNvSpPr>
            <a:spLocks noGrp="1"/>
          </p:cNvSpPr>
          <p:nvPr>
            <p:ph type="title"/>
          </p:nvPr>
        </p:nvSpPr>
        <p:spPr>
          <a:xfrm>
            <a:off x="457200" y="274638"/>
            <a:ext cx="8229600" cy="2392362"/>
          </a:xfrm>
        </p:spPr>
        <p:txBody>
          <a:bodyPr>
            <a:noAutofit/>
          </a:bodyPr>
          <a:lstStyle/>
          <a:p>
            <a:pPr fontAlgn="auto">
              <a:spcAft>
                <a:spcPts val="0"/>
              </a:spcAft>
              <a:defRPr/>
            </a:pPr>
            <a:r>
              <a:rPr lang="en-US" sz="4000" dirty="0" smtClean="0"/>
              <a:t>Aren’t The Best Doctors You Know Also the Best Teachers???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Picture 4"/>
          <p:cNvPicPr>
            <a:picLocks noChangeAspect="1"/>
          </p:cNvPicPr>
          <p:nvPr/>
        </p:nvPicPr>
        <p:blipFill>
          <a:blip r:embed="rId3"/>
          <a:srcRect/>
          <a:stretch>
            <a:fillRect/>
          </a:stretch>
        </p:blipFill>
        <p:spPr bwMode="auto">
          <a:xfrm>
            <a:off x="0" y="0"/>
            <a:ext cx="3175000" cy="3810000"/>
          </a:xfrm>
          <a:prstGeom prst="rect">
            <a:avLst/>
          </a:prstGeom>
          <a:noFill/>
          <a:ln w="9525">
            <a:noFill/>
            <a:miter lim="800000"/>
            <a:headEnd/>
            <a:tailEnd/>
          </a:ln>
        </p:spPr>
      </p:pic>
      <p:pic>
        <p:nvPicPr>
          <p:cNvPr id="25602" name="Picture 4"/>
          <p:cNvPicPr>
            <a:picLocks noChangeAspect="1"/>
          </p:cNvPicPr>
          <p:nvPr/>
        </p:nvPicPr>
        <p:blipFill>
          <a:blip r:embed="rId4"/>
          <a:srcRect/>
          <a:stretch>
            <a:fillRect/>
          </a:stretch>
        </p:blipFill>
        <p:spPr bwMode="auto">
          <a:xfrm>
            <a:off x="6553200" y="0"/>
            <a:ext cx="2590800" cy="3784600"/>
          </a:xfrm>
          <a:prstGeom prst="rect">
            <a:avLst/>
          </a:prstGeom>
          <a:noFill/>
          <a:ln w="9525">
            <a:noFill/>
            <a:miter lim="800000"/>
            <a:headEnd/>
            <a:tailEnd/>
          </a:ln>
        </p:spPr>
      </p:pic>
      <p:pic>
        <p:nvPicPr>
          <p:cNvPr id="25603" name="Picture 5"/>
          <p:cNvPicPr>
            <a:picLocks noChangeAspect="1"/>
          </p:cNvPicPr>
          <p:nvPr/>
        </p:nvPicPr>
        <p:blipFill>
          <a:blip r:embed="rId5"/>
          <a:srcRect/>
          <a:stretch>
            <a:fillRect/>
          </a:stretch>
        </p:blipFill>
        <p:spPr bwMode="auto">
          <a:xfrm>
            <a:off x="0" y="3810000"/>
            <a:ext cx="2286000" cy="3048000"/>
          </a:xfrm>
          <a:prstGeom prst="rect">
            <a:avLst/>
          </a:prstGeom>
          <a:noFill/>
          <a:ln w="9525">
            <a:noFill/>
            <a:miter lim="800000"/>
            <a:headEnd/>
            <a:tailEnd/>
          </a:ln>
        </p:spPr>
      </p:pic>
      <p:pic>
        <p:nvPicPr>
          <p:cNvPr id="25604" name="Picture 6"/>
          <p:cNvPicPr>
            <a:picLocks noChangeAspect="1"/>
          </p:cNvPicPr>
          <p:nvPr/>
        </p:nvPicPr>
        <p:blipFill>
          <a:blip r:embed="rId6"/>
          <a:srcRect/>
          <a:stretch>
            <a:fillRect/>
          </a:stretch>
        </p:blipFill>
        <p:spPr bwMode="auto">
          <a:xfrm>
            <a:off x="6858000" y="3808413"/>
            <a:ext cx="2286000" cy="3049587"/>
          </a:xfrm>
          <a:prstGeom prst="rect">
            <a:avLst/>
          </a:prstGeom>
          <a:noFill/>
          <a:ln w="9525">
            <a:noFill/>
            <a:miter lim="800000"/>
            <a:headEnd/>
            <a:tailEnd/>
          </a:ln>
        </p:spPr>
      </p:pic>
      <p:sp>
        <p:nvSpPr>
          <p:cNvPr id="6" name="TextBox 5"/>
          <p:cNvSpPr txBox="1"/>
          <p:nvPr/>
        </p:nvSpPr>
        <p:spPr>
          <a:xfrm>
            <a:off x="3962400" y="152400"/>
            <a:ext cx="1828800" cy="4524315"/>
          </a:xfrm>
          <a:prstGeom prst="rect">
            <a:avLst/>
          </a:prstGeom>
          <a:noFill/>
        </p:spPr>
        <p:txBody>
          <a:bodyPr wrap="square" rtlCol="0">
            <a:spAutoFit/>
          </a:bodyPr>
          <a:lstStyle/>
          <a:p>
            <a:r>
              <a:rPr lang="en-US" sz="7200" dirty="0" smtClean="0"/>
              <a:t>Y</a:t>
            </a:r>
          </a:p>
          <a:p>
            <a:r>
              <a:rPr lang="en-US" sz="7200" dirty="0" smtClean="0"/>
              <a:t>O</a:t>
            </a:r>
          </a:p>
          <a:p>
            <a:r>
              <a:rPr lang="en-US" sz="7200" dirty="0" smtClean="0"/>
              <a:t>U</a:t>
            </a:r>
          </a:p>
          <a:p>
            <a:endParaRPr lang="en-US" sz="7200" dirty="0" smtClean="0"/>
          </a:p>
        </p:txBody>
      </p:sp>
      <p:pic>
        <p:nvPicPr>
          <p:cNvPr id="7" name="Picture 6"/>
          <p:cNvPicPr>
            <a:picLocks noChangeAspect="1"/>
          </p:cNvPicPr>
          <p:nvPr/>
        </p:nvPicPr>
        <p:blipFill>
          <a:blip r:embed="rId7"/>
          <a:stretch>
            <a:fillRect/>
          </a:stretch>
        </p:blipFill>
        <p:spPr>
          <a:xfrm>
            <a:off x="3568700" y="4000500"/>
            <a:ext cx="1905000" cy="2857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6626" name="Title 1"/>
          <p:cNvSpPr>
            <a:spLocks noGrp="1"/>
          </p:cNvSpPr>
          <p:nvPr>
            <p:ph type="title"/>
          </p:nvPr>
        </p:nvSpPr>
        <p:spPr/>
        <p:txBody>
          <a:bodyPr/>
          <a:lstStyle/>
          <a:p>
            <a:pPr fontAlgn="auto">
              <a:spcAft>
                <a:spcPts val="0"/>
              </a:spcAft>
              <a:defRPr/>
            </a:pPr>
            <a:r>
              <a:rPr lang="en-US" dirty="0" smtClean="0"/>
              <a:t>The Way I Think About It…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3016</TotalTime>
  <Words>5126</Words>
  <Application>Microsoft Office PowerPoint</Application>
  <PresentationFormat>On-screen Show (4:3)</PresentationFormat>
  <Paragraphs>521</Paragraphs>
  <Slides>57</Slides>
  <Notes>55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Concourse</vt:lpstr>
      <vt:lpstr>Worksheet</vt:lpstr>
      <vt:lpstr>“Teaching 101”  A Handful of Best Practices for When you are Asked to Teach a Community Group…  Just Because you are a Doctor!!!</vt:lpstr>
      <vt:lpstr>Some Business First...</vt:lpstr>
      <vt:lpstr>OK, Let’s Get Going…</vt:lpstr>
      <vt:lpstr>Always Start with RULES!</vt:lpstr>
      <vt:lpstr>What is this Teaching 101??? Why are we here today???</vt:lpstr>
      <vt:lpstr>Teacher = Doctor</vt:lpstr>
      <vt:lpstr>Aren’t The Best Doctors You Know Also the Best Teachers???</vt:lpstr>
      <vt:lpstr>Slide 8</vt:lpstr>
      <vt:lpstr>The Way I Think About It…</vt:lpstr>
      <vt:lpstr>Issue #1 – Trainees &amp; Colleagues</vt:lpstr>
      <vt:lpstr>Issue #1 – Drs. Mutnick &amp; Paik</vt:lpstr>
      <vt:lpstr>The Way I Think About It…</vt:lpstr>
      <vt:lpstr>Issue #2 – Patients and Families</vt:lpstr>
      <vt:lpstr>The Way I Think About It…</vt:lpstr>
      <vt:lpstr>Issue #3 – The Community</vt:lpstr>
      <vt:lpstr>BUT… The Problem with Issue #3</vt:lpstr>
      <vt:lpstr>Today’s Objectives</vt:lpstr>
      <vt:lpstr>CRWBAT…</vt:lpstr>
      <vt:lpstr>CRWBAT…</vt:lpstr>
      <vt:lpstr>Objective #1 – Community Teaching</vt:lpstr>
      <vt:lpstr>Lang “Doctors in Training”</vt:lpstr>
      <vt:lpstr>What is the Lang Program???</vt:lpstr>
      <vt:lpstr>Lang “Doctors in Training”</vt:lpstr>
      <vt:lpstr>What is Your Role???</vt:lpstr>
      <vt:lpstr>…Almost Final Schedule</vt:lpstr>
      <vt:lpstr>Objective #2 – Standardizing our Lessons</vt:lpstr>
      <vt:lpstr>It All Starts With Discipline</vt:lpstr>
      <vt:lpstr>Always Post Your OBJECTIVES</vt:lpstr>
      <vt:lpstr> An Ex. From the Lang DM Lecture Lang Scholars Will Be Able To… LSWBAT </vt:lpstr>
      <vt:lpstr>The Time will Fly!</vt:lpstr>
      <vt:lpstr>Objective #3 –  Reduce Resident Anxiety</vt:lpstr>
      <vt:lpstr>Preparedness… A Personal Anecdote</vt:lpstr>
      <vt:lpstr>The Antidote to Teaching Anxiety </vt:lpstr>
      <vt:lpstr>Objectives #4 –  Some Best Practices  </vt:lpstr>
      <vt:lpstr>After Rules &amp; Objectives BUT Before Teaching Content…  Always Know Your Audience!!!</vt:lpstr>
      <vt:lpstr>How to Start a Lesson? – Do Now!!!</vt:lpstr>
      <vt:lpstr>Open with a Case!!! </vt:lpstr>
      <vt:lpstr>Questioning Techniques “Less is More”</vt:lpstr>
      <vt:lpstr>“Less is More” Examples of Ping-Pong Questioning Technique</vt:lpstr>
      <vt:lpstr>Learning Should be FUN!</vt:lpstr>
      <vt:lpstr>Demonstrating Knowledge through Having FUN</vt:lpstr>
      <vt:lpstr>Think… Pair… Share…</vt:lpstr>
      <vt:lpstr>Think...Pair…Share An example for Residents</vt:lpstr>
      <vt:lpstr>Think…Pair…Share</vt:lpstr>
      <vt:lpstr>RESPONSE CARDS</vt:lpstr>
      <vt:lpstr>Slide 46</vt:lpstr>
      <vt:lpstr>Others Assessment Tools We Use…</vt:lpstr>
      <vt:lpstr>Infuse Cultural Competency</vt:lpstr>
      <vt:lpstr>Objectives #5 –  Review An Actual Lesson</vt:lpstr>
      <vt:lpstr>“The Asthma Attack”</vt:lpstr>
      <vt:lpstr>“The Asthma Attack”</vt:lpstr>
      <vt:lpstr>“The Asthma Attack” Visuals</vt:lpstr>
      <vt:lpstr>Bringing it All to a Close</vt:lpstr>
      <vt:lpstr>Check Out What we Covered!</vt:lpstr>
      <vt:lpstr>Review the Intro Activity Do’s and Don'ts of Teaching???</vt:lpstr>
      <vt:lpstr>Questions?</vt:lpstr>
      <vt:lpstr>Sincere Thanks!</vt:lpstr>
    </vt:vector>
  </TitlesOfParts>
  <Company>New York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101” A Handful of Best Practices to Keep in Mind when you are Asked to Teach a Group Just Because you are a Doctor!!!</dc:title>
  <dc:creator>grossallozzi</dc:creator>
  <cp:lastModifiedBy>NYU Langone Medical Center</cp:lastModifiedBy>
  <cp:revision>25</cp:revision>
  <dcterms:created xsi:type="dcterms:W3CDTF">2012-09-26T19:02:58Z</dcterms:created>
  <dcterms:modified xsi:type="dcterms:W3CDTF">2012-09-28T01:14:49Z</dcterms:modified>
</cp:coreProperties>
</file>