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1"/>
  </p:notesMasterIdLst>
  <p:sldIdLst>
    <p:sldId id="293" r:id="rId2"/>
    <p:sldId id="288" r:id="rId3"/>
    <p:sldId id="294" r:id="rId4"/>
    <p:sldId id="272" r:id="rId5"/>
    <p:sldId id="273" r:id="rId6"/>
    <p:sldId id="271" r:id="rId7"/>
    <p:sldId id="277" r:id="rId8"/>
    <p:sldId id="274" r:id="rId9"/>
    <p:sldId id="275" r:id="rId10"/>
    <p:sldId id="276" r:id="rId11"/>
    <p:sldId id="299" r:id="rId12"/>
    <p:sldId id="300" r:id="rId13"/>
    <p:sldId id="259" r:id="rId14"/>
    <p:sldId id="278" r:id="rId15"/>
    <p:sldId id="279" r:id="rId16"/>
    <p:sldId id="280" r:id="rId17"/>
    <p:sldId id="285" r:id="rId18"/>
    <p:sldId id="283" r:id="rId19"/>
    <p:sldId id="284" r:id="rId20"/>
    <p:sldId id="281" r:id="rId21"/>
    <p:sldId id="286" r:id="rId22"/>
    <p:sldId id="287" r:id="rId23"/>
    <p:sldId id="302" r:id="rId24"/>
    <p:sldId id="307" r:id="rId25"/>
    <p:sldId id="304" r:id="rId26"/>
    <p:sldId id="306" r:id="rId27"/>
    <p:sldId id="291" r:id="rId28"/>
    <p:sldId id="298" r:id="rId29"/>
    <p:sldId id="30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0233" autoAdjust="0"/>
  </p:normalViewPr>
  <p:slideViewPr>
    <p:cSldViewPr>
      <p:cViewPr>
        <p:scale>
          <a:sx n="57" d="100"/>
          <a:sy n="57" d="100"/>
        </p:scale>
        <p:origin x="-1758"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E05F8-B5DF-1F41-8F1D-C70F04FE67AF}" type="datetimeFigureOut">
              <a:rPr lang="en-US" smtClean="0"/>
              <a:t>3/24/2013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6B37D-9A73-4D40-A3EA-22DDDCFD7CA4}" type="slidenum">
              <a:rPr lang="en-US" smtClean="0"/>
              <a:t>‹#›</a:t>
            </a:fld>
            <a:endParaRPr lang="en-US"/>
          </a:p>
        </p:txBody>
      </p:sp>
    </p:spTree>
    <p:extLst>
      <p:ext uri="{BB962C8B-B14F-4D97-AF65-F5344CB8AC3E}">
        <p14:creationId xmlns:p14="http://schemas.microsoft.com/office/powerpoint/2010/main" val="2934683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nydailynews.com/new-york/education/bronx-science-athletic-director-2-coaches-hazing-scandal-suspended-article-1.1280378#ixzz2O04OkLHB"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bronx.news12.com/" TargetMode="External"/><Relationship Id="rId4" Type="http://schemas.openxmlformats.org/officeDocument/2006/relationships/hyperlink" Target="http://www.nydailynews.com/new-york/new-ads-scandal-tarred-bronx-hs-science-article-1.1285435#ixzz2O03fmDX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connectedkids@aap.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teens (ages 16, 16, and 17) </a:t>
            </a:r>
          </a:p>
          <a:p>
            <a:r>
              <a:rPr lang="en-US" baseline="0" dirty="0" smtClean="0"/>
              <a:t>Due </a:t>
            </a:r>
            <a:r>
              <a:rPr lang="en-US" baseline="0" dirty="0" smtClean="0"/>
              <a:t>in court next on </a:t>
            </a:r>
            <a:r>
              <a:rPr lang="en-US" baseline="0" dirty="0" smtClean="0"/>
              <a:t>4/23</a:t>
            </a:r>
          </a:p>
          <a:p>
            <a:endParaRPr lang="en-US" baseline="0" dirty="0" smtClean="0"/>
          </a:p>
          <a:p>
            <a:pPr marL="0" indent="0">
              <a:buNone/>
            </a:pPr>
            <a:r>
              <a:rPr lang="en-US" dirty="0" smtClean="0">
                <a:hlinkClick r:id="rId3"/>
              </a:rPr>
              <a:t>http://www.nydailynews.com/new-york/education/bronx-science-athletic-director-2-coaches-hazing-scandal-suspended-article-1.1280378#ixzz2O04OkLHB</a:t>
            </a:r>
            <a:endParaRPr lang="en-US" dirty="0" smtClean="0"/>
          </a:p>
          <a:p>
            <a:pPr marL="0" indent="0">
              <a:buNone/>
            </a:pPr>
            <a:endParaRPr lang="en-US" dirty="0" smtClean="0">
              <a:hlinkClick r:id="rId4"/>
            </a:endParaRPr>
          </a:p>
          <a:p>
            <a:pPr marL="0" indent="0">
              <a:buNone/>
            </a:pPr>
            <a:r>
              <a:rPr lang="en-US" dirty="0" smtClean="0">
                <a:hlinkClick r:id="rId4"/>
              </a:rPr>
              <a:t>http://www.nydailynews.com/new-york/new-ads-scandal-tarred-bronx-hs-science-article-1.1285435#ixzz2O03fmDXY</a:t>
            </a:r>
            <a:endParaRPr lang="en-US" dirty="0" smtClean="0"/>
          </a:p>
          <a:p>
            <a:pPr marL="0" indent="0" defTabSz="457200">
              <a:spcBef>
                <a:spcPts val="0"/>
              </a:spcBef>
              <a:buNone/>
              <a:defRPr/>
            </a:pPr>
            <a:endParaRPr lang="en-US" dirty="0" smtClean="0"/>
          </a:p>
          <a:p>
            <a:pPr marL="0" indent="0" defTabSz="457200">
              <a:spcBef>
                <a:spcPts val="0"/>
              </a:spcBef>
              <a:buNone/>
              <a:defRPr/>
            </a:pPr>
            <a:r>
              <a:rPr lang="en-US" dirty="0" smtClean="0"/>
              <a:t>http://bronx.news12.com/news/bronx-high-school-of-science-students-plead-not-guilty-to-hazing-classmate-1.4779121?firstfree=yes </a:t>
            </a:r>
            <a:r>
              <a:rPr lang="en-US" dirty="0" smtClean="0">
                <a:hlinkClick r:id="rId5" action="ppaction://hlinkfile"/>
              </a:rPr>
              <a:t>News 12 Bronx</a:t>
            </a:r>
            <a:r>
              <a:rPr lang="en-US" dirty="0" smtClean="0"/>
              <a:t> Published: March 8, 2013 2:34 PM</a:t>
            </a:r>
          </a:p>
          <a:p>
            <a:pPr marL="0" indent="0" defTabSz="457200">
              <a:spcBef>
                <a:spcPts val="0"/>
              </a:spcBef>
              <a:buNone/>
              <a:defRPr/>
            </a:pPr>
            <a:endParaRPr lang="en-US" dirty="0" smtClean="0"/>
          </a:p>
          <a:p>
            <a:pPr marL="0" indent="0" defTabSz="457200">
              <a:spcBef>
                <a:spcPts val="0"/>
              </a:spcBef>
              <a:buNone/>
              <a:defRPr/>
            </a:pPr>
            <a:r>
              <a:rPr lang="en-US" dirty="0" smtClean="0"/>
              <a:t>http://online.wsj.com/article/SB10001424127887324178904578340862535536072.html</a:t>
            </a:r>
            <a:endParaRPr lang="en-US" baseline="0" dirty="0" smtClean="0"/>
          </a:p>
        </p:txBody>
      </p:sp>
      <p:sp>
        <p:nvSpPr>
          <p:cNvPr id="4" name="Slide Number Placeholder 3"/>
          <p:cNvSpPr>
            <a:spLocks noGrp="1"/>
          </p:cNvSpPr>
          <p:nvPr>
            <p:ph type="sldNum" sz="quarter" idx="10"/>
          </p:nvPr>
        </p:nvSpPr>
        <p:spPr/>
        <p:txBody>
          <a:bodyPr/>
          <a:lstStyle/>
          <a:p>
            <a:fld id="{EFF6B37D-9A73-4D40-A3EA-22DDDCFD7CA4}" type="slidenum">
              <a:rPr lang="en-US" smtClean="0"/>
              <a:t>2</a:t>
            </a:fld>
            <a:endParaRPr lang="en-US"/>
          </a:p>
        </p:txBody>
      </p:sp>
    </p:spTree>
    <p:extLst>
      <p:ext uri="{BB962C8B-B14F-4D97-AF65-F5344CB8AC3E}">
        <p14:creationId xmlns:p14="http://schemas.microsoft.com/office/powerpoint/2010/main" val="98188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Rating changed from R to PG13 with help of 35 members of Congress and celebrities like Ellen </a:t>
            </a:r>
            <a:r>
              <a:rPr lang="en-US" dirty="0" err="1" smtClean="0"/>
              <a:t>Degeneres</a:t>
            </a:r>
            <a:r>
              <a:rPr lang="en-US" dirty="0" smtClean="0"/>
              <a:t> and Meryl Streep</a:t>
            </a:r>
          </a:p>
          <a:p>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12</a:t>
            </a:fld>
            <a:endParaRPr lang="en-US"/>
          </a:p>
        </p:txBody>
      </p:sp>
    </p:spTree>
    <p:extLst>
      <p:ext uri="{BB962C8B-B14F-4D97-AF65-F5344CB8AC3E}">
        <p14:creationId xmlns:p14="http://schemas.microsoft.com/office/powerpoint/2010/main" val="2959296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Recognizing the seriousness of the problem of “</a:t>
            </a:r>
            <a:r>
              <a:rPr lang="en-US" dirty="0" err="1" smtClean="0"/>
              <a:t>cyberbullying</a:t>
            </a:r>
            <a:r>
              <a:rPr lang="en-US" dirty="0" smtClean="0"/>
              <a:t>,” the New York State Senate passed legislation (S.7740) that clarifies and expands the 2010 Dignity for All Students Act</a:t>
            </a:r>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15</a:t>
            </a:fld>
            <a:endParaRPr lang="en-US"/>
          </a:p>
        </p:txBody>
      </p:sp>
    </p:spTree>
    <p:extLst>
      <p:ext uri="{BB962C8B-B14F-4D97-AF65-F5344CB8AC3E}">
        <p14:creationId xmlns:p14="http://schemas.microsoft.com/office/powerpoint/2010/main" val="310708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educates school officials and teachers on the identification and mitigation of harassment, bullying, </a:t>
            </a:r>
            <a:r>
              <a:rPr lang="en-US" sz="1200" dirty="0" err="1" smtClean="0"/>
              <a:t>cyberbullying</a:t>
            </a:r>
            <a:r>
              <a:rPr lang="en-US" sz="1200" dirty="0" smtClean="0"/>
              <a:t> and discrimination.</a:t>
            </a:r>
          </a:p>
          <a:p>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16</a:t>
            </a:fld>
            <a:endParaRPr lang="en-US"/>
          </a:p>
        </p:txBody>
      </p:sp>
    </p:spTree>
    <p:extLst>
      <p:ext uri="{BB962C8B-B14F-4D97-AF65-F5344CB8AC3E}">
        <p14:creationId xmlns:p14="http://schemas.microsoft.com/office/powerpoint/2010/main" val="366941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smtClean="0">
                <a:solidFill>
                  <a:schemeClr val="tx1"/>
                </a:solidFill>
                <a:latin typeface="+mn-lt"/>
                <a:ea typeface="+mn-ea"/>
                <a:cs typeface="+mn-cs"/>
              </a:rPr>
              <a:t>LEAD</a:t>
            </a:r>
            <a:r>
              <a:rPr lang="en-US" sz="1200" b="0" i="0" kern="1200" dirty="0" smtClean="0">
                <a:solidFill>
                  <a:schemeClr val="tx1"/>
                </a:solidFill>
                <a:latin typeface="+mn-lt"/>
                <a:ea typeface="+mn-ea"/>
                <a:cs typeface="+mn-cs"/>
              </a:rPr>
              <a:t> defines bullying as severe or repeated actions by one or more students or school employees that has the effect of:</a:t>
            </a:r>
          </a:p>
          <a:p>
            <a:r>
              <a:rPr lang="en-US" sz="1200" b="0" i="0" kern="1200" dirty="0" smtClean="0">
                <a:solidFill>
                  <a:schemeClr val="tx1"/>
                </a:solidFill>
                <a:latin typeface="+mn-lt"/>
                <a:ea typeface="+mn-ea"/>
                <a:cs typeface="+mn-cs"/>
              </a:rPr>
              <a:t>- Causing physical injury, emotional harm, or damage to a student’s property;  - Placing the student in reasonable fear of harm or damage to his/her property;  - Creating a hostile environment at school for the student; or  - Materially and substantially disrupting the educational process or orderly operation of a school.</a:t>
            </a:r>
          </a:p>
          <a:p>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17</a:t>
            </a:fld>
            <a:endParaRPr lang="en-US"/>
          </a:p>
        </p:txBody>
      </p:sp>
    </p:spTree>
    <p:extLst>
      <p:ext uri="{BB962C8B-B14F-4D97-AF65-F5344CB8AC3E}">
        <p14:creationId xmlns:p14="http://schemas.microsoft.com/office/powerpoint/2010/main" val="3811852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Funding -</a:t>
            </a:r>
            <a:r>
              <a:rPr lang="en-US" baseline="0" dirty="0" smtClean="0"/>
              <a:t> </a:t>
            </a:r>
            <a:r>
              <a:rPr lang="en-US" dirty="0" smtClean="0"/>
              <a:t>provide counseling to victims or perpetrators; or educate or train students, faculty and staff about ways to prevent or address harassment</a:t>
            </a:r>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19</a:t>
            </a:fld>
            <a:endParaRPr lang="en-US"/>
          </a:p>
        </p:txBody>
      </p:sp>
    </p:spTree>
    <p:extLst>
      <p:ext uri="{BB962C8B-B14F-4D97-AF65-F5344CB8AC3E}">
        <p14:creationId xmlns:p14="http://schemas.microsoft.com/office/powerpoint/2010/main" val="2539579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2002, bullying was anything that caused harm to a student. The law now defines bullying as any action that creates a hostile school environment or infringes on a student’s rights at school.</a:t>
            </a:r>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20</a:t>
            </a:fld>
            <a:endParaRPr lang="en-US"/>
          </a:p>
        </p:txBody>
      </p:sp>
    </p:spTree>
    <p:extLst>
      <p:ext uri="{BB962C8B-B14F-4D97-AF65-F5344CB8AC3E}">
        <p14:creationId xmlns:p14="http://schemas.microsoft.com/office/powerpoint/2010/main" val="1387020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Cautioned that an unintended consequence of the new law could be that students, or their parents, will find it easier to label minor squabbles bullying than to find ways to work out their differences.</a:t>
            </a:r>
          </a:p>
          <a:p>
            <a:r>
              <a:rPr lang="en-US" sz="1200" kern="1200" dirty="0" smtClean="0">
                <a:solidFill>
                  <a:schemeClr val="tx1"/>
                </a:solidFill>
                <a:latin typeface="+mn-lt"/>
                <a:ea typeface="+mn-ea"/>
                <a:cs typeface="+mn-cs"/>
              </a:rPr>
              <a:t>“Kids have to learn to deal with conflict,” she said. “What a shame if they don’t know how to effectively interact with their peers when they have a disagreement.”</a:t>
            </a:r>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21</a:t>
            </a:fld>
            <a:endParaRPr lang="en-US"/>
          </a:p>
        </p:txBody>
      </p:sp>
    </p:spTree>
    <p:extLst>
      <p:ext uri="{BB962C8B-B14F-4D97-AF65-F5344CB8AC3E}">
        <p14:creationId xmlns:p14="http://schemas.microsoft.com/office/powerpoint/2010/main" val="495185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22</a:t>
            </a:fld>
            <a:endParaRPr lang="en-US"/>
          </a:p>
        </p:txBody>
      </p:sp>
    </p:spTree>
    <p:extLst>
      <p:ext uri="{BB962C8B-B14F-4D97-AF65-F5344CB8AC3E}">
        <p14:creationId xmlns:p14="http://schemas.microsoft.com/office/powerpoint/2010/main" val="495185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well visits</a:t>
            </a:r>
          </a:p>
          <a:p>
            <a:r>
              <a:rPr lang="en-US" dirty="0" smtClean="0"/>
              <a:t>Assist parents in raising non-violent children</a:t>
            </a:r>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23</a:t>
            </a:fld>
            <a:endParaRPr lang="en-US"/>
          </a:p>
        </p:txBody>
      </p:sp>
    </p:spTree>
    <p:extLst>
      <p:ext uri="{BB962C8B-B14F-4D97-AF65-F5344CB8AC3E}">
        <p14:creationId xmlns:p14="http://schemas.microsoft.com/office/powerpoint/2010/main" val="4071178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 after school </a:t>
            </a:r>
            <a:r>
              <a:rPr lang="en-US" dirty="0" err="1" smtClean="0"/>
              <a:t>activites</a:t>
            </a:r>
            <a:r>
              <a:rPr lang="en-US" dirty="0" smtClean="0"/>
              <a:t> – less likely to be bullied in a peer group</a:t>
            </a:r>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24</a:t>
            </a:fld>
            <a:endParaRPr lang="en-US"/>
          </a:p>
        </p:txBody>
      </p:sp>
    </p:spTree>
    <p:extLst>
      <p:ext uri="{BB962C8B-B14F-4D97-AF65-F5344CB8AC3E}">
        <p14:creationId xmlns:p14="http://schemas.microsoft.com/office/powerpoint/2010/main" val="4071178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Bullying can include aggression that is physical (hitting, tripping), verbal (name calling, teasing), or </a:t>
            </a:r>
            <a:r>
              <a:rPr lang="en-US" sz="1200" dirty="0" err="1" smtClean="0"/>
              <a:t>psychologi</a:t>
            </a:r>
            <a:r>
              <a:rPr lang="en-US" sz="1200" dirty="0" smtClean="0"/>
              <a:t>- </a:t>
            </a:r>
            <a:r>
              <a:rPr lang="en-US" sz="1200" dirty="0" err="1" smtClean="0"/>
              <a:t>cal</a:t>
            </a:r>
            <a:r>
              <a:rPr lang="en-US" sz="1200" dirty="0" smtClean="0"/>
              <a:t>/social (spreading rumors, leaving out of group). </a:t>
            </a: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http://pediatrics.aappublications.org/content/124/1/393.full.pdf</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4</a:t>
            </a:fld>
            <a:endParaRPr lang="en-US"/>
          </a:p>
        </p:txBody>
      </p:sp>
    </p:spTree>
    <p:extLst>
      <p:ext uri="{BB962C8B-B14F-4D97-AF65-F5344CB8AC3E}">
        <p14:creationId xmlns:p14="http://schemas.microsoft.com/office/powerpoint/2010/main" val="4265407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Research shows that bullies tend to be characterized by unusually low or average levels of anxiety and insecurity, and their self-image is also about average or even relatively positive.</a:t>
            </a:r>
            <a:r>
              <a:rPr lang="en-US" baseline="30000" dirty="0" smtClean="0"/>
              <a:t>[6,10,14-15]</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30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30000" dirty="0" smtClean="0"/>
              <a:t>could have parents that are bullies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26</a:t>
            </a:fld>
            <a:endParaRPr lang="en-US"/>
          </a:p>
        </p:txBody>
      </p:sp>
    </p:spTree>
    <p:extLst>
      <p:ext uri="{BB962C8B-B14F-4D97-AF65-F5344CB8AC3E}">
        <p14:creationId xmlns:p14="http://schemas.microsoft.com/office/powerpoint/2010/main" val="1024645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Launched</a:t>
            </a:r>
            <a:r>
              <a:rPr lang="en-US" i="1" baseline="0" dirty="0" smtClean="0"/>
              <a:t> in 2005, anticipatory guidance for pediatricians around </a:t>
            </a:r>
            <a:r>
              <a:rPr lang="en-US" dirty="0" smtClean="0"/>
              <a:t>Violence prevention  - training materials, </a:t>
            </a:r>
            <a:r>
              <a:rPr lang="en-US" dirty="0" err="1" smtClean="0"/>
              <a:t>ppts</a:t>
            </a:r>
            <a:r>
              <a:rPr lang="en-US" dirty="0" smtClean="0"/>
              <a:t>,</a:t>
            </a:r>
            <a:r>
              <a:rPr lang="en-US" baseline="0" dirty="0" smtClean="0"/>
              <a:t> brochures</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Connected Kids for Continuity Clinics - Free Connected Kids materials are available to pediatric residency programs' continuity clinics, with support from the Friends of Children Fund. Continuity clinic directors can e-mail </a:t>
            </a:r>
            <a:r>
              <a:rPr lang="en-US" b="1" dirty="0" smtClean="0">
                <a:hlinkClick r:id="rId3"/>
              </a:rPr>
              <a:t>connectedkids@aap.org</a:t>
            </a:r>
            <a:r>
              <a:rPr lang="en-US" b="1" dirty="0" smtClean="0"/>
              <a:t> to sign up to receive materials.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F6B37D-9A73-4D40-A3EA-22DDDCFD7CA4}" type="slidenum">
              <a:rPr lang="en-US" smtClean="0"/>
              <a:t>27</a:t>
            </a:fld>
            <a:endParaRPr lang="en-US"/>
          </a:p>
        </p:txBody>
      </p:sp>
    </p:spTree>
    <p:extLst>
      <p:ext uri="{BB962C8B-B14F-4D97-AF65-F5344CB8AC3E}">
        <p14:creationId xmlns:p14="http://schemas.microsoft.com/office/powerpoint/2010/main" val="2671475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Time</a:t>
            </a:r>
            <a:r>
              <a:rPr lang="en-US" baseline="0" dirty="0" smtClean="0">
                <a:effectLst/>
              </a:rPr>
              <a:t> </a:t>
            </a:r>
            <a:r>
              <a:rPr lang="en-US" baseline="0" dirty="0" err="1" smtClean="0">
                <a:effectLst/>
              </a:rPr>
              <a:t>OpEd</a:t>
            </a:r>
            <a:r>
              <a:rPr lang="en-US" baseline="0" dirty="0" smtClean="0">
                <a:effectLst/>
              </a:rPr>
              <a:t>:</a:t>
            </a:r>
          </a:p>
          <a:p>
            <a:r>
              <a:rPr lang="en-US" dirty="0" smtClean="0">
                <a:effectLst/>
              </a:rPr>
              <a:t>The word is being overused — expanding, </a:t>
            </a:r>
            <a:r>
              <a:rPr lang="en-US" dirty="0" err="1" smtClean="0">
                <a:effectLst/>
              </a:rPr>
              <a:t>accordionlike</a:t>
            </a:r>
            <a:r>
              <a:rPr lang="en-US" dirty="0" smtClean="0">
                <a:effectLst/>
              </a:rPr>
              <a:t>, to encompass both appalling violence or harassment and a few mean words. </a:t>
            </a:r>
          </a:p>
          <a:p>
            <a:r>
              <a:rPr lang="en-US" dirty="0" smtClean="0">
                <a:effectLst/>
              </a:rPr>
              <a:t>Laws are confusing</a:t>
            </a:r>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29</a:t>
            </a:fld>
            <a:endParaRPr lang="en-US"/>
          </a:p>
        </p:txBody>
      </p:sp>
    </p:spTree>
    <p:extLst>
      <p:ext uri="{BB962C8B-B14F-4D97-AF65-F5344CB8AC3E}">
        <p14:creationId xmlns:p14="http://schemas.microsoft.com/office/powerpoint/2010/main" val="299970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Bullying can include aggression that is physical (hitting, tripping), verbal (name calling, teasing), or </a:t>
            </a:r>
            <a:r>
              <a:rPr lang="en-US" sz="1200" dirty="0" err="1" smtClean="0"/>
              <a:t>psychologi</a:t>
            </a:r>
            <a:r>
              <a:rPr lang="en-US" sz="1200" dirty="0" smtClean="0"/>
              <a:t>- </a:t>
            </a:r>
            <a:r>
              <a:rPr lang="en-US" sz="1200" dirty="0" err="1" smtClean="0"/>
              <a:t>cal</a:t>
            </a:r>
            <a:r>
              <a:rPr lang="en-US" sz="1200" dirty="0" smtClean="0"/>
              <a:t>/social (spreading rumors, leaving out of group). </a:t>
            </a:r>
          </a:p>
          <a:p>
            <a:r>
              <a:rPr lang="en-US" sz="1200" dirty="0" smtClean="0"/>
              <a:t>Bullying can also occur through technology</a:t>
            </a:r>
            <a:r>
              <a:rPr lang="en-US" sz="1200" baseline="0" dirty="0" smtClean="0"/>
              <a:t> </a:t>
            </a:r>
            <a:r>
              <a:rPr lang="en-US" sz="1200" dirty="0" smtClean="0"/>
              <a:t>“</a:t>
            </a:r>
            <a:r>
              <a:rPr lang="en-US" sz="1200" dirty="0" err="1" smtClean="0"/>
              <a:t>cyberbullying</a:t>
            </a:r>
            <a:r>
              <a:rPr lang="en-US" sz="1200" dirty="0" smtClean="0"/>
              <a:t>”. </a:t>
            </a:r>
          </a:p>
          <a:p>
            <a:pPr marL="0" indent="0">
              <a:buNone/>
            </a:pPr>
            <a:r>
              <a:rPr lang="en-US" sz="1200" dirty="0" smtClean="0"/>
              <a:t> e-mail, a chat room, instant messaging, a website, text messaging, or videos or pictures posted on websites or sent through cell phones</a:t>
            </a:r>
          </a:p>
          <a:p>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5</a:t>
            </a:fld>
            <a:endParaRPr lang="en-US"/>
          </a:p>
        </p:txBody>
      </p:sp>
    </p:spTree>
    <p:extLst>
      <p:ext uri="{BB962C8B-B14F-4D97-AF65-F5344CB8AC3E}">
        <p14:creationId xmlns:p14="http://schemas.microsoft.com/office/powerpoint/2010/main" val="426540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Bullying, particularly among school-age children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major public health problem both domestically and internationally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2011 Youth Risk Behavior Surveillance System (Centers for Disease Control and Prevention) indicates that, nationwide, 20% of students in grades 9–12 experienced bullying</a:t>
            </a:r>
            <a:endParaRPr lang="en-US" sz="1200" u="sng" dirty="0" smtClean="0"/>
          </a:p>
          <a:p>
            <a:r>
              <a:rPr lang="en-US" sz="1200" u="sng" dirty="0" smtClean="0"/>
              <a:t>The 2008–2009 School Crime Supplement (National Center for Education Statistics and Bureau of Justice Statistics) indicates that, nationwide, 28% of students in grades 6–12 experienced </a:t>
            </a:r>
            <a:r>
              <a:rPr lang="en-US" sz="1200" u="sng" dirty="0" smtClean="0"/>
              <a:t>bullying</a:t>
            </a:r>
            <a:endParaRPr lang="en-US" sz="1200" u="sng" dirty="0" smtClean="0"/>
          </a:p>
          <a:p>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6</a:t>
            </a:fld>
            <a:endParaRPr lang="en-US"/>
          </a:p>
        </p:txBody>
      </p:sp>
    </p:spTree>
    <p:extLst>
      <p:ext uri="{BB962C8B-B14F-4D97-AF65-F5344CB8AC3E}">
        <p14:creationId xmlns:p14="http://schemas.microsoft.com/office/powerpoint/2010/main" val="426540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No single factor puts a child at risk of being bullied or bullying others. Bullying can happen anywhere</a:t>
            </a:r>
            <a:endParaRPr lang="en-US" sz="1200" dirty="0"/>
          </a:p>
        </p:txBody>
      </p:sp>
      <p:sp>
        <p:nvSpPr>
          <p:cNvPr id="4" name="Slide Number Placeholder 3"/>
          <p:cNvSpPr>
            <a:spLocks noGrp="1"/>
          </p:cNvSpPr>
          <p:nvPr>
            <p:ph type="sldNum" sz="quarter" idx="10"/>
          </p:nvPr>
        </p:nvSpPr>
        <p:spPr/>
        <p:txBody>
          <a:bodyPr/>
          <a:lstStyle/>
          <a:p>
            <a:fld id="{EFF6B37D-9A73-4D40-A3EA-22DDDCFD7CA4}" type="slidenum">
              <a:rPr lang="en-US" smtClean="0"/>
              <a:t>7</a:t>
            </a:fld>
            <a:endParaRPr lang="en-US"/>
          </a:p>
        </p:txBody>
      </p:sp>
    </p:spTree>
    <p:extLst>
      <p:ext uri="{BB962C8B-B14F-4D97-AF65-F5344CB8AC3E}">
        <p14:creationId xmlns:p14="http://schemas.microsoft.com/office/powerpoint/2010/main" val="4265407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Kids</a:t>
            </a:r>
            <a:r>
              <a:rPr lang="en-US" sz="1200" baseline="0" dirty="0" smtClean="0"/>
              <a:t> who are bullied - </a:t>
            </a:r>
            <a:r>
              <a:rPr lang="en-US" sz="1200" dirty="0" smtClean="0"/>
              <a:t>Physical injury, social and emotional distress</a:t>
            </a:r>
            <a:r>
              <a:rPr lang="en-US" sz="1200" baseline="0" dirty="0" smtClean="0"/>
              <a:t>  </a:t>
            </a:r>
            <a:r>
              <a:rPr lang="en-US" sz="1200" dirty="0" smtClean="0"/>
              <a:t>Death (suicide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Victimized youth are at increased risk for depression, anxiety, sleep difficulties, and poor school adjustment</a:t>
            </a:r>
            <a:endParaRPr lang="en-US" sz="1200" dirty="0"/>
          </a:p>
        </p:txBody>
      </p:sp>
      <p:sp>
        <p:nvSpPr>
          <p:cNvPr id="4" name="Slide Number Placeholder 3"/>
          <p:cNvSpPr>
            <a:spLocks noGrp="1"/>
          </p:cNvSpPr>
          <p:nvPr>
            <p:ph type="sldNum" sz="quarter" idx="10"/>
          </p:nvPr>
        </p:nvSpPr>
        <p:spPr/>
        <p:txBody>
          <a:bodyPr/>
          <a:lstStyle/>
          <a:p>
            <a:fld id="{EFF6B37D-9A73-4D40-A3EA-22DDDCFD7CA4}" type="slidenum">
              <a:rPr lang="en-US" smtClean="0"/>
              <a:t>8</a:t>
            </a:fld>
            <a:endParaRPr lang="en-US"/>
          </a:p>
        </p:txBody>
      </p:sp>
    </p:spTree>
    <p:extLst>
      <p:ext uri="{BB962C8B-B14F-4D97-AF65-F5344CB8AC3E}">
        <p14:creationId xmlns:p14="http://schemas.microsoft.com/office/powerpoint/2010/main" val="4265407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 Youth who bully others </a:t>
            </a:r>
            <a:r>
              <a:rPr lang="en-US" dirty="0" smtClean="0"/>
              <a:t>can also engage in violent and other risky behaviors into adulthood. they</a:t>
            </a:r>
            <a:r>
              <a:rPr lang="en-US" sz="1200" dirty="0" smtClean="0"/>
              <a:t> are at increased risk for substance use, violence...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academic problems,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experiences of bystanders—that is, individuals who watch bullying happen or hear about it—have largely been overlooked (</a:t>
            </a:r>
            <a:r>
              <a:rPr lang="en-US" sz="1200" kern="1200" dirty="0" err="1" smtClean="0">
                <a:solidFill>
                  <a:schemeClr val="tx1"/>
                </a:solidFill>
                <a:effectLst/>
                <a:latin typeface="+mn-lt"/>
                <a:ea typeface="+mn-ea"/>
                <a:cs typeface="+mn-cs"/>
              </a:rPr>
              <a:t>Twemlow</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Fonagy</a:t>
            </a:r>
            <a:r>
              <a:rPr lang="en-US" sz="1200" kern="1200" dirty="0" smtClean="0">
                <a:solidFill>
                  <a:schemeClr val="tx1"/>
                </a:solidFill>
                <a:effectLst/>
                <a:latin typeface="+mn-lt"/>
                <a:ea typeface="+mn-ea"/>
                <a:cs typeface="+mn-cs"/>
              </a:rPr>
              <a:t>, &amp; Sacco, 2004). What is known is that youth who witness bullying often report increased feelings of guilt or helplessness for not confronting the bully and/or supporting the victim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9</a:t>
            </a:fld>
            <a:endParaRPr lang="en-US"/>
          </a:p>
        </p:txBody>
      </p:sp>
    </p:spTree>
    <p:extLst>
      <p:ext uri="{BB962C8B-B14F-4D97-AF65-F5344CB8AC3E}">
        <p14:creationId xmlns:p14="http://schemas.microsoft.com/office/powerpoint/2010/main" val="4265407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recent years, a series of bullying-related suicides in the US and across the globe have drawn attention to the connection between bullying and suicide. Though the un</a:t>
            </a:r>
            <a:r>
              <a:rPr lang="en-US" sz="1200" kern="1200" dirty="0" smtClean="0">
                <a:solidFill>
                  <a:schemeClr val="tx1"/>
                </a:solidFill>
                <a:effectLst/>
                <a:latin typeface="+mn-lt"/>
                <a:ea typeface="+mn-ea"/>
                <a:cs typeface="+mn-cs"/>
              </a:rPr>
              <a:t>derlying causes of most suicide deaths are complex and not always obvious. </a:t>
            </a:r>
          </a:p>
          <a:p>
            <a:r>
              <a:rPr lang="en-US" sz="1200" kern="1200" dirty="0" smtClean="0">
                <a:solidFill>
                  <a:schemeClr val="tx1"/>
                </a:solidFill>
                <a:latin typeface="+mn-lt"/>
                <a:ea typeface="+mn-ea"/>
                <a:cs typeface="+mn-cs"/>
              </a:rPr>
              <a:t>mental health professionals and those who work in suicide prevention say bullying-related suicides that reach the spotlight are painted far too simplistically. Bullying and suicide can indeed be connected, though the relationship between the two is much more complicated than a tabloid headline might suggest. To imply clear-cut lines of cause and effect, many experts maintain, is misleading and potentially damaging as it ignores key underlying mental health issues, such as depression and anxiety.</a:t>
            </a:r>
            <a:endParaRPr lang="en-US" dirty="0"/>
          </a:p>
        </p:txBody>
      </p:sp>
      <p:sp>
        <p:nvSpPr>
          <p:cNvPr id="4" name="Slide Number Placeholder 3"/>
          <p:cNvSpPr>
            <a:spLocks noGrp="1"/>
          </p:cNvSpPr>
          <p:nvPr>
            <p:ph type="sldNum" sz="quarter" idx="10"/>
          </p:nvPr>
        </p:nvSpPr>
        <p:spPr/>
        <p:txBody>
          <a:bodyPr/>
          <a:lstStyle/>
          <a:p>
            <a:fld id="{EFF6B37D-9A73-4D40-A3EA-22DDDCFD7CA4}" type="slidenum">
              <a:rPr lang="en-US" smtClean="0"/>
              <a:t>10</a:t>
            </a:fld>
            <a:endParaRPr lang="en-US"/>
          </a:p>
        </p:txBody>
      </p:sp>
    </p:spTree>
    <p:extLst>
      <p:ext uri="{BB962C8B-B14F-4D97-AF65-F5344CB8AC3E}">
        <p14:creationId xmlns:p14="http://schemas.microsoft.com/office/powerpoint/2010/main" val="426540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Megan Taylor Meier</a:t>
            </a:r>
            <a:r>
              <a:rPr lang="en-US" baseline="0" dirty="0" smtClean="0"/>
              <a:t> – 15yo Missouri. Mother and other teenage girls living down the street created a fake </a:t>
            </a:r>
            <a:r>
              <a:rPr lang="en-US" baseline="0" dirty="0" err="1" smtClean="0"/>
              <a:t>Myspace</a:t>
            </a:r>
            <a:r>
              <a:rPr lang="en-US" baseline="0" dirty="0" smtClean="0"/>
              <a:t> account, impersonating a boy, sending messages to get information on her, to later tease her in school.</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don't know if I want to be friends with you anymore because I've heard that you are not very nice to your friends“ “"Everybody in O'Fallon knows who you are. You are a bad person and everybody hates you. Have a shitty rest of your life. The world would be a better place without </a:t>
            </a:r>
            <a:r>
              <a:rPr lang="en-US" dirty="0" err="1" smtClean="0"/>
              <a:t>you.“"You’re</a:t>
            </a:r>
            <a:r>
              <a:rPr lang="en-US" dirty="0" smtClean="0"/>
              <a:t> the kind of boy a girl would kill herself over." – hung herself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Ryan Patrick </a:t>
            </a:r>
            <a:r>
              <a:rPr lang="en-US" dirty="0" err="1" smtClean="0"/>
              <a:t>Halligan</a:t>
            </a:r>
            <a:r>
              <a:rPr lang="en-US" baseline="0" dirty="0" smtClean="0"/>
              <a:t> – 13yo Vermont, teasing at school and online, accused of being gay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Asher Brown – 8</a:t>
            </a:r>
            <a:r>
              <a:rPr lang="en-US" i="1" baseline="30000" dirty="0" smtClean="0"/>
              <a:t>th</a:t>
            </a:r>
            <a:r>
              <a:rPr lang="en-US" i="1" dirty="0" smtClean="0"/>
              <a:t> grader whose parents say 4 kids “teased him to death”</a:t>
            </a:r>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Seth Walsh – 13yo teased for being gay</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Amanda Todd</a:t>
            </a:r>
            <a:r>
              <a:rPr lang="en-US" baseline="0" dirty="0" smtClean="0"/>
              <a:t> – 10</a:t>
            </a:r>
            <a:r>
              <a:rPr lang="en-US" baseline="30000" dirty="0" smtClean="0"/>
              <a:t>th</a:t>
            </a:r>
            <a:r>
              <a:rPr lang="en-US" baseline="0" dirty="0" smtClean="0"/>
              <a:t> grader in British Columbia. In school for kids with “social and behavioral concerns”. Exposed her breasts in a video online to 19yo when she was in 7</a:t>
            </a:r>
            <a:r>
              <a:rPr lang="en-US" baseline="30000" dirty="0" smtClean="0"/>
              <a:t>th</a:t>
            </a:r>
            <a:r>
              <a:rPr lang="en-US" baseline="0" dirty="0" smtClean="0"/>
              <a:t> grade. That person contacted </a:t>
            </a:r>
            <a:r>
              <a:rPr lang="en-US" baseline="0" dirty="0" err="1" smtClean="0"/>
              <a:t>ppl</a:t>
            </a:r>
            <a:r>
              <a:rPr lang="en-US" baseline="0" dirty="0" smtClean="0"/>
              <a:t> in her school to share the video. Moved and same thing at other schools. Teased for failed suicide.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Tyler </a:t>
            </a:r>
            <a:r>
              <a:rPr lang="en-US" dirty="0" err="1" smtClean="0"/>
              <a:t>Clementi</a:t>
            </a:r>
            <a:r>
              <a:rPr lang="en-US" baseline="0" dirty="0" smtClean="0"/>
              <a:t> – Rutgers student who jumped off the GWB</a:t>
            </a:r>
            <a:endParaRPr lang="en-US" dirty="0" smtClean="0"/>
          </a:p>
        </p:txBody>
      </p:sp>
      <p:sp>
        <p:nvSpPr>
          <p:cNvPr id="4" name="Slide Number Placeholder 3"/>
          <p:cNvSpPr>
            <a:spLocks noGrp="1"/>
          </p:cNvSpPr>
          <p:nvPr>
            <p:ph type="sldNum" sz="quarter" idx="10"/>
          </p:nvPr>
        </p:nvSpPr>
        <p:spPr/>
        <p:txBody>
          <a:bodyPr/>
          <a:lstStyle/>
          <a:p>
            <a:fld id="{EFF6B37D-9A73-4D40-A3EA-22DDDCFD7CA4}" type="slidenum">
              <a:rPr lang="en-US" smtClean="0"/>
              <a:t>11</a:t>
            </a:fld>
            <a:endParaRPr lang="en-US"/>
          </a:p>
        </p:txBody>
      </p:sp>
    </p:spTree>
    <p:extLst>
      <p:ext uri="{BB962C8B-B14F-4D97-AF65-F5344CB8AC3E}">
        <p14:creationId xmlns:p14="http://schemas.microsoft.com/office/powerpoint/2010/main" val="4029214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376A16-5F29-4F9B-AAA1-720D46172304}"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615F-ED15-47D7-9743-BCF03C7DDCD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76A16-5F29-4F9B-AAA1-720D46172304}"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615F-ED15-47D7-9743-BCF03C7DDC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76A16-5F29-4F9B-AAA1-720D46172304}"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615F-ED15-47D7-9743-BCF03C7DDC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376A16-5F29-4F9B-AAA1-720D46172304}"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615F-ED15-47D7-9743-BCF03C7DDC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376A16-5F29-4F9B-AAA1-720D46172304}" type="datetimeFigureOut">
              <a:rPr lang="en-US" smtClean="0"/>
              <a:t>3/24/2013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6615F-ED15-47D7-9743-BCF03C7DDCD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376A16-5F29-4F9B-AAA1-720D46172304}" type="datetimeFigureOut">
              <a:rPr lang="en-US" smtClean="0"/>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615F-ED15-47D7-9743-BCF03C7DDCD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376A16-5F29-4F9B-AAA1-720D46172304}" type="datetimeFigureOut">
              <a:rPr lang="en-US" smtClean="0"/>
              <a:t>3/24/2013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6615F-ED15-47D7-9743-BCF03C7DDCD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376A16-5F29-4F9B-AAA1-720D46172304}" type="datetimeFigureOut">
              <a:rPr lang="en-US" smtClean="0"/>
              <a:t>3/24/2013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6615F-ED15-47D7-9743-BCF03C7DDC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76A16-5F29-4F9B-AAA1-720D46172304}" type="datetimeFigureOut">
              <a:rPr lang="en-US" smtClean="0"/>
              <a:t>3/24/2013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6615F-ED15-47D7-9743-BCF03C7DDC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76A16-5F29-4F9B-AAA1-720D46172304}" type="datetimeFigureOut">
              <a:rPr lang="en-US" smtClean="0"/>
              <a:t>3/24/2013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6615F-ED15-47D7-9743-BCF03C7DDCD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376A16-5F29-4F9B-AAA1-720D46172304}" type="datetimeFigureOut">
              <a:rPr lang="en-US" smtClean="0"/>
              <a:t>3/24/2013</a:t>
            </a:fld>
            <a:endParaRPr lang="en-US"/>
          </a:p>
        </p:txBody>
      </p:sp>
      <p:sp>
        <p:nvSpPr>
          <p:cNvPr id="9" name="Slide Number Placeholder 8"/>
          <p:cNvSpPr>
            <a:spLocks noGrp="1"/>
          </p:cNvSpPr>
          <p:nvPr>
            <p:ph type="sldNum" sz="quarter" idx="11"/>
          </p:nvPr>
        </p:nvSpPr>
        <p:spPr/>
        <p:txBody>
          <a:bodyPr/>
          <a:lstStyle/>
          <a:p>
            <a:fld id="{3946615F-ED15-47D7-9743-BCF03C7DDCD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946615F-ED15-47D7-9743-BCF03C7DDCD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2376A16-5F29-4F9B-AAA1-720D46172304}" type="datetimeFigureOut">
              <a:rPr lang="en-US" smtClean="0"/>
              <a:t>3/24/2013</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feature=player_embedded&amp;v=rjjeHeAzZZ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81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52400"/>
            <a:ext cx="7772400" cy="1143000"/>
          </a:xfrm>
        </p:spPr>
        <p:txBody>
          <a:bodyPr/>
          <a:lstStyle/>
          <a:p>
            <a:r>
              <a:rPr lang="en-US" dirty="0"/>
              <a:t>Bullying and Suicide</a:t>
            </a:r>
            <a:endParaRPr lang="en-US" dirty="0" smtClean="0"/>
          </a:p>
        </p:txBody>
      </p:sp>
      <p:sp>
        <p:nvSpPr>
          <p:cNvPr id="3075" name="Rectangle 3"/>
          <p:cNvSpPr>
            <a:spLocks noGrp="1" noChangeArrowheads="1"/>
          </p:cNvSpPr>
          <p:nvPr>
            <p:ph idx="1"/>
          </p:nvPr>
        </p:nvSpPr>
        <p:spPr>
          <a:xfrm>
            <a:off x="304800" y="1219200"/>
            <a:ext cx="8001000" cy="5410200"/>
          </a:xfrm>
        </p:spPr>
        <p:txBody>
          <a:bodyPr>
            <a:normAutofit fontScale="92500" lnSpcReduction="10000"/>
          </a:bodyPr>
          <a:lstStyle/>
          <a:p>
            <a:endParaRPr lang="en-US" sz="2800" dirty="0" smtClean="0"/>
          </a:p>
          <a:p>
            <a:r>
              <a:rPr lang="en-US" sz="2800" dirty="0" smtClean="0"/>
              <a:t>Suicide is the 3</a:t>
            </a:r>
            <a:r>
              <a:rPr lang="en-US" sz="2800" baseline="30000" dirty="0" smtClean="0"/>
              <a:t>rd</a:t>
            </a:r>
            <a:r>
              <a:rPr lang="en-US" sz="2800" dirty="0" smtClean="0"/>
              <a:t> most common cause of death in youth</a:t>
            </a:r>
          </a:p>
          <a:p>
            <a:endParaRPr lang="en-US" sz="2800" dirty="0"/>
          </a:p>
          <a:p>
            <a:r>
              <a:rPr lang="en-US" sz="2800" dirty="0"/>
              <a:t>Although kids who are bullied are at risk of suicide, m</a:t>
            </a:r>
            <a:r>
              <a:rPr lang="en-US" sz="2800" dirty="0" smtClean="0"/>
              <a:t>any </a:t>
            </a:r>
            <a:r>
              <a:rPr lang="en-US" sz="2800" dirty="0"/>
              <a:t>issues contribute to suicide risk, including depression, problems at home, and trauma history</a:t>
            </a:r>
            <a:r>
              <a:rPr lang="en-US" sz="2800" dirty="0" smtClean="0"/>
              <a:t>. </a:t>
            </a:r>
          </a:p>
          <a:p>
            <a:endParaRPr lang="en-US" sz="2800" dirty="0"/>
          </a:p>
          <a:p>
            <a:r>
              <a:rPr lang="en-US" sz="2800" dirty="0"/>
              <a:t>S</a:t>
            </a:r>
            <a:r>
              <a:rPr lang="en-US" sz="2800" dirty="0" smtClean="0"/>
              <a:t>pecific </a:t>
            </a:r>
            <a:r>
              <a:rPr lang="en-US" sz="2800" dirty="0"/>
              <a:t>groups have an increased risk of suicide, including American Indian and Alaskan Native, Asian American, lesbian, gay, bisexual, and transgender youth. </a:t>
            </a:r>
            <a:endParaRPr lang="en-US" sz="2800" dirty="0" smtClean="0"/>
          </a:p>
          <a:p>
            <a:endParaRPr lang="en-US" sz="2800" dirty="0"/>
          </a:p>
          <a:p>
            <a:r>
              <a:rPr lang="en-US" sz="1300" dirty="0"/>
              <a:t>Bullying and suicide. A </a:t>
            </a:r>
            <a:r>
              <a:rPr lang="en-US" sz="1300" dirty="0" smtClean="0"/>
              <a:t>review. Kim </a:t>
            </a:r>
            <a:r>
              <a:rPr lang="en-US" sz="1300" dirty="0"/>
              <a:t>YS, </a:t>
            </a:r>
            <a:r>
              <a:rPr lang="en-US" sz="1300" dirty="0" err="1"/>
              <a:t>Leventhal</a:t>
            </a:r>
            <a:r>
              <a:rPr lang="en-US" sz="1300" dirty="0"/>
              <a:t> </a:t>
            </a:r>
            <a:r>
              <a:rPr lang="en-US" sz="1300" dirty="0" smtClean="0"/>
              <a:t>B. Child </a:t>
            </a:r>
            <a:r>
              <a:rPr lang="en-US" sz="1300" dirty="0"/>
              <a:t>Study </a:t>
            </a:r>
            <a:r>
              <a:rPr lang="en-US" sz="1300" dirty="0" smtClean="0"/>
              <a:t>Center</a:t>
            </a:r>
            <a:endParaRPr lang="en-US" sz="1300" dirty="0"/>
          </a:p>
          <a:p>
            <a:endParaRPr lang="en-US" sz="2800" dirty="0"/>
          </a:p>
        </p:txBody>
      </p:sp>
    </p:spTree>
    <p:extLst>
      <p:ext uri="{BB962C8B-B14F-4D97-AF65-F5344CB8AC3E}">
        <p14:creationId xmlns:p14="http://schemas.microsoft.com/office/powerpoint/2010/main" val="32490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Cases of Suicide</a:t>
            </a:r>
            <a:endParaRPr lang="en-US" dirty="0"/>
          </a:p>
        </p:txBody>
      </p:sp>
      <p:sp>
        <p:nvSpPr>
          <p:cNvPr id="3" name="Content Placeholder 2"/>
          <p:cNvSpPr>
            <a:spLocks noGrp="1"/>
          </p:cNvSpPr>
          <p:nvPr>
            <p:ph sz="half" idx="1"/>
          </p:nvPr>
        </p:nvSpPr>
        <p:spPr>
          <a:xfrm>
            <a:off x="990600" y="1600200"/>
            <a:ext cx="4038600" cy="49530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Ryan </a:t>
            </a:r>
            <a:r>
              <a:rPr lang="en-US" dirty="0"/>
              <a:t>Patrick </a:t>
            </a:r>
            <a:r>
              <a:rPr lang="en-US" dirty="0" err="1"/>
              <a:t>Halligan</a:t>
            </a: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Megan </a:t>
            </a:r>
            <a:r>
              <a:rPr lang="en-US" dirty="0"/>
              <a:t>Taylor </a:t>
            </a:r>
            <a:r>
              <a:rPr lang="en-US" dirty="0" smtClean="0"/>
              <a:t>Meier</a:t>
            </a:r>
          </a:p>
        </p:txBody>
      </p:sp>
      <p:sp>
        <p:nvSpPr>
          <p:cNvPr id="5" name="Content Placeholder 4"/>
          <p:cNvSpPr>
            <a:spLocks noGrp="1"/>
          </p:cNvSpPr>
          <p:nvPr>
            <p:ph sz="half" idx="2"/>
          </p:nvPr>
        </p:nvSpPr>
        <p:spPr>
          <a:xfrm>
            <a:off x="5257800" y="1600200"/>
            <a:ext cx="4038600" cy="51054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Amanda </a:t>
            </a:r>
            <a:r>
              <a:rPr lang="en-US" dirty="0"/>
              <a:t>Todd</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Tyler </a:t>
            </a:r>
            <a:r>
              <a:rPr lang="en-US" dirty="0" err="1" smtClean="0"/>
              <a:t>Clementi</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937" y="1743891"/>
            <a:ext cx="2176463" cy="19899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5400" y="4196953"/>
            <a:ext cx="2328863" cy="174664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743" y="1752600"/>
            <a:ext cx="3537857" cy="1981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8800" y="4163291"/>
            <a:ext cx="1374273" cy="1780309"/>
          </a:xfrm>
          <a:prstGeom prst="rect">
            <a:avLst/>
          </a:prstGeom>
        </p:spPr>
      </p:pic>
    </p:spTree>
    <p:extLst>
      <p:ext uri="{BB962C8B-B14F-4D97-AF65-F5344CB8AC3E}">
        <p14:creationId xmlns:p14="http://schemas.microsoft.com/office/powerpoint/2010/main" val="593477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Celebrity Responses</a:t>
            </a:r>
            <a:endParaRPr lang="en-US" dirty="0"/>
          </a:p>
        </p:txBody>
      </p:sp>
      <p:sp>
        <p:nvSpPr>
          <p:cNvPr id="3" name="Content Placeholder 2"/>
          <p:cNvSpPr>
            <a:spLocks noGrp="1"/>
          </p:cNvSpPr>
          <p:nvPr>
            <p:ph idx="1"/>
          </p:nvPr>
        </p:nvSpPr>
        <p:spPr>
          <a:xfrm>
            <a:off x="838200" y="2103437"/>
            <a:ext cx="6781800" cy="4525963"/>
          </a:xfrm>
        </p:spPr>
        <p:txBody>
          <a:bodyPr>
            <a:normAutofit/>
          </a:bodyPr>
          <a:lstStyle/>
          <a:p>
            <a:r>
              <a:rPr lang="en-US" dirty="0"/>
              <a:t>Anti-bullying public service announcements from cast members of Glee</a:t>
            </a:r>
          </a:p>
          <a:p>
            <a:r>
              <a:rPr lang="en-US" dirty="0"/>
              <a:t>Ellen </a:t>
            </a:r>
            <a:r>
              <a:rPr lang="en-US" dirty="0" err="1" smtClean="0"/>
              <a:t>Degeneres</a:t>
            </a:r>
            <a:endParaRPr lang="en-US" dirty="0" smtClean="0"/>
          </a:p>
          <a:p>
            <a:r>
              <a:rPr lang="en-US" dirty="0" smtClean="0"/>
              <a:t>Lady Gaga</a:t>
            </a:r>
          </a:p>
          <a:p>
            <a:r>
              <a:rPr lang="en-US" dirty="0" smtClean="0"/>
              <a:t>Madonna</a:t>
            </a:r>
          </a:p>
          <a:p>
            <a:r>
              <a:rPr lang="en-US" dirty="0" smtClean="0"/>
              <a:t>Athletes</a:t>
            </a:r>
            <a:endParaRPr lang="en-US" dirty="0" smtClean="0">
              <a:hlinkClick r:id="rId3"/>
            </a:endParaRPr>
          </a:p>
          <a:p>
            <a:pPr marL="0" indent="0" algn="ctr">
              <a:buNone/>
            </a:pPr>
            <a:r>
              <a:rPr lang="en-US" sz="4000" dirty="0" smtClean="0">
                <a:hlinkClick r:id="rId3"/>
              </a:rPr>
              <a:t>BULLY Trailer</a:t>
            </a:r>
            <a:endParaRPr lang="en-US" sz="4000" dirty="0" smtClean="0"/>
          </a:p>
        </p:txBody>
      </p:sp>
    </p:spTree>
    <p:extLst>
      <p:ext uri="{BB962C8B-B14F-4D97-AF65-F5344CB8AC3E}">
        <p14:creationId xmlns:p14="http://schemas.microsoft.com/office/powerpoint/2010/main" val="7586210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a:t>NY </a:t>
            </a:r>
            <a:r>
              <a:rPr lang="en-US" dirty="0" smtClean="0"/>
              <a:t>Anti</a:t>
            </a:r>
            <a:r>
              <a:rPr lang="en-US" dirty="0"/>
              <a:t>-bullying </a:t>
            </a:r>
            <a:r>
              <a:rPr lang="en-US" dirty="0" smtClean="0"/>
              <a:t>Legislations</a:t>
            </a:r>
          </a:p>
        </p:txBody>
      </p:sp>
      <p:sp>
        <p:nvSpPr>
          <p:cNvPr id="5123" name="Rectangle 3"/>
          <p:cNvSpPr>
            <a:spLocks noGrp="1" noChangeArrowheads="1"/>
          </p:cNvSpPr>
          <p:nvPr>
            <p:ph idx="1"/>
          </p:nvPr>
        </p:nvSpPr>
        <p:spPr>
          <a:xfrm>
            <a:off x="457200" y="1828800"/>
            <a:ext cx="8229600" cy="6629400"/>
          </a:xfrm>
        </p:spPr>
        <p:txBody>
          <a:bodyPr>
            <a:normAutofit/>
          </a:bodyPr>
          <a:lstStyle/>
          <a:p>
            <a:pPr marL="0" indent="0">
              <a:buNone/>
            </a:pPr>
            <a:r>
              <a:rPr lang="en-US" b="1" dirty="0" smtClean="0"/>
              <a:t>    </a:t>
            </a:r>
            <a:r>
              <a:rPr lang="en-US" sz="3000" b="1" dirty="0" smtClean="0"/>
              <a:t>Dignity </a:t>
            </a:r>
            <a:r>
              <a:rPr lang="en-US" sz="3000" b="1" dirty="0"/>
              <a:t>for All Students Act (</a:t>
            </a:r>
            <a:r>
              <a:rPr lang="en-US" sz="3000" b="1" dirty="0" smtClean="0"/>
              <a:t>DASA)</a:t>
            </a:r>
            <a:endParaRPr lang="en-US" sz="3000" dirty="0"/>
          </a:p>
          <a:p>
            <a:r>
              <a:rPr lang="en-US" sz="3000" dirty="0" smtClean="0"/>
              <a:t>NYS's </a:t>
            </a:r>
            <a:r>
              <a:rPr lang="en-US" sz="3000" dirty="0"/>
              <a:t>Anti-Bullying </a:t>
            </a:r>
            <a:r>
              <a:rPr lang="en-US" sz="3000" dirty="0" smtClean="0"/>
              <a:t>Law that first </a:t>
            </a:r>
            <a:r>
              <a:rPr lang="en-US" sz="3000" dirty="0"/>
              <a:t>created guidelines for local school districts to develop policies and procedures to address the problem of </a:t>
            </a:r>
            <a:r>
              <a:rPr lang="en-US" sz="3000" dirty="0" smtClean="0"/>
              <a:t>bullying</a:t>
            </a:r>
            <a:endParaRPr lang="en-US" sz="3000" dirty="0" smtClean="0"/>
          </a:p>
          <a:p>
            <a:r>
              <a:rPr lang="en-US" sz="3000" dirty="0" smtClean="0"/>
              <a:t>Signed </a:t>
            </a:r>
            <a:r>
              <a:rPr lang="en-US" sz="3000" dirty="0"/>
              <a:t>into law </a:t>
            </a:r>
            <a:r>
              <a:rPr lang="en-US" sz="3000" dirty="0" smtClean="0"/>
              <a:t>in 2010, took effect in July 2012</a:t>
            </a:r>
            <a:r>
              <a:rPr lang="en-US" sz="3000" dirty="0"/>
              <a:t>  </a:t>
            </a:r>
          </a:p>
          <a:p>
            <a:r>
              <a:rPr lang="en-US" sz="3000" dirty="0" smtClean="0"/>
              <a:t>All </a:t>
            </a:r>
            <a:r>
              <a:rPr lang="en-US" sz="3000" dirty="0"/>
              <a:t>public </a:t>
            </a:r>
            <a:r>
              <a:rPr lang="en-US" sz="3000" dirty="0" smtClean="0"/>
              <a:t>elementary </a:t>
            </a:r>
            <a:r>
              <a:rPr lang="en-US" sz="3000" dirty="0"/>
              <a:t>and secondary school students are </a:t>
            </a:r>
            <a:r>
              <a:rPr lang="en-US" sz="3000" dirty="0" smtClean="0"/>
              <a:t>protected</a:t>
            </a:r>
            <a:endParaRPr lang="en-US" sz="3000" dirty="0"/>
          </a:p>
          <a:p>
            <a:endParaRPr lang="en-US" dirty="0" smtClean="0"/>
          </a:p>
          <a:p>
            <a:pPr marL="0" indent="0">
              <a:buNone/>
            </a:pPr>
            <a:endParaRPr lang="en-US" dirty="0"/>
          </a:p>
        </p:txBody>
      </p:sp>
    </p:spTree>
    <p:extLst>
      <p:ext uri="{BB962C8B-B14F-4D97-AF65-F5344CB8AC3E}">
        <p14:creationId xmlns:p14="http://schemas.microsoft.com/office/powerpoint/2010/main" val="47347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dirty="0" smtClean="0"/>
              <a:t>Dignity </a:t>
            </a:r>
            <a:r>
              <a:rPr lang="en-US" dirty="0"/>
              <a:t>for All Students Act (DASA)</a:t>
            </a:r>
            <a:endParaRPr lang="en-US" dirty="0" smtClean="0"/>
          </a:p>
        </p:txBody>
      </p:sp>
      <p:sp>
        <p:nvSpPr>
          <p:cNvPr id="5123" name="Rectangle 3"/>
          <p:cNvSpPr>
            <a:spLocks noGrp="1" noChangeArrowheads="1"/>
          </p:cNvSpPr>
          <p:nvPr>
            <p:ph idx="1"/>
          </p:nvPr>
        </p:nvSpPr>
        <p:spPr>
          <a:xfrm>
            <a:off x="457200" y="1295400"/>
            <a:ext cx="8229600" cy="5943600"/>
          </a:xfrm>
        </p:spPr>
        <p:txBody>
          <a:bodyPr>
            <a:normAutofit/>
          </a:bodyPr>
          <a:lstStyle/>
          <a:p>
            <a:r>
              <a:rPr lang="en-US" dirty="0" smtClean="0"/>
              <a:t>Each </a:t>
            </a:r>
            <a:r>
              <a:rPr lang="en-US" dirty="0"/>
              <a:t>school's Code of Conduct must be amended to reflect the prohibition </a:t>
            </a:r>
            <a:r>
              <a:rPr lang="en-US" dirty="0" smtClean="0"/>
              <a:t>of </a:t>
            </a:r>
            <a:r>
              <a:rPr lang="en-US" dirty="0"/>
              <a:t>harassment and discrimination</a:t>
            </a:r>
            <a:endParaRPr lang="en-US" dirty="0" smtClean="0"/>
          </a:p>
          <a:p>
            <a:endParaRPr lang="en-US" dirty="0"/>
          </a:p>
          <a:p>
            <a:r>
              <a:rPr lang="en-US" dirty="0" smtClean="0"/>
              <a:t>Districts </a:t>
            </a:r>
            <a:r>
              <a:rPr lang="en-US" dirty="0"/>
              <a:t>must appoint at least one staff member in each school to handle all bullying incidents on school property (including athletic fields, playgrounds, and parking lots), in school buildings, on a school bus/vehicle, as well as at school-sponsored events or activities)</a:t>
            </a:r>
            <a:r>
              <a:rPr lang="en-US" dirty="0" smtClean="0"/>
              <a:t>.</a:t>
            </a:r>
          </a:p>
          <a:p>
            <a:endParaRPr lang="en-US" dirty="0"/>
          </a:p>
          <a:p>
            <a:r>
              <a:rPr lang="en-US" dirty="0"/>
              <a:t>Administrators must report incidents of bullying or bias-based harassment to the NYS Department of Education</a:t>
            </a:r>
          </a:p>
          <a:p>
            <a:pPr marL="0" indent="0">
              <a:buNone/>
            </a:pPr>
            <a:endParaRPr lang="en-US" dirty="0" smtClean="0"/>
          </a:p>
          <a:p>
            <a:r>
              <a:rPr lang="en-US" dirty="0" smtClean="0"/>
              <a:t>The </a:t>
            </a:r>
            <a:r>
              <a:rPr lang="en-US" dirty="0"/>
              <a:t>curriculum for every grade, K – 12, must include a course on civility, citizenship and character education.</a:t>
            </a:r>
          </a:p>
          <a:p>
            <a:endParaRPr lang="en-US" dirty="0"/>
          </a:p>
          <a:p>
            <a:endParaRPr lang="en-US" dirty="0"/>
          </a:p>
          <a:p>
            <a:pPr marL="0" indent="0">
              <a:buNone/>
            </a:pPr>
            <a:endParaRPr lang="en-US" b="1" dirty="0"/>
          </a:p>
        </p:txBody>
      </p:sp>
    </p:spTree>
    <p:extLst>
      <p:ext uri="{BB962C8B-B14F-4D97-AF65-F5344CB8AC3E}">
        <p14:creationId xmlns:p14="http://schemas.microsoft.com/office/powerpoint/2010/main" val="29682209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304800"/>
            <a:ext cx="9220200" cy="1143000"/>
          </a:xfrm>
        </p:spPr>
        <p:txBody>
          <a:bodyPr>
            <a:normAutofit/>
          </a:bodyPr>
          <a:lstStyle/>
          <a:p>
            <a:r>
              <a:rPr lang="en-US" dirty="0" smtClean="0"/>
              <a:t>S7740: bullying </a:t>
            </a:r>
            <a:r>
              <a:rPr lang="en-US" dirty="0"/>
              <a:t>and </a:t>
            </a:r>
            <a:r>
              <a:rPr lang="en-US" dirty="0" err="1" smtClean="0"/>
              <a:t>cyberbullying</a:t>
            </a:r>
            <a:endParaRPr lang="en-US" dirty="0" smtClean="0"/>
          </a:p>
        </p:txBody>
      </p:sp>
      <p:sp>
        <p:nvSpPr>
          <p:cNvPr id="5123" name="Rectangle 3"/>
          <p:cNvSpPr>
            <a:spLocks noGrp="1" noChangeArrowheads="1"/>
          </p:cNvSpPr>
          <p:nvPr>
            <p:ph idx="1"/>
          </p:nvPr>
        </p:nvSpPr>
        <p:spPr>
          <a:xfrm>
            <a:off x="76200" y="1752600"/>
            <a:ext cx="8229600" cy="5334000"/>
          </a:xfrm>
        </p:spPr>
        <p:txBody>
          <a:bodyPr>
            <a:normAutofit/>
          </a:bodyPr>
          <a:lstStyle/>
          <a:p>
            <a:r>
              <a:rPr lang="en-US" dirty="0" smtClean="0"/>
              <a:t>School districts are required to institute </a:t>
            </a:r>
            <a:r>
              <a:rPr lang="en-US" dirty="0"/>
              <a:t>protocols </a:t>
            </a:r>
            <a:r>
              <a:rPr lang="en-US" dirty="0" smtClean="0"/>
              <a:t>addressing bullying/ </a:t>
            </a:r>
            <a:r>
              <a:rPr lang="en-US" dirty="0" err="1" smtClean="0"/>
              <a:t>cyberbullying</a:t>
            </a:r>
            <a:endParaRPr lang="en-US" dirty="0"/>
          </a:p>
          <a:p>
            <a:endParaRPr lang="en-US" dirty="0"/>
          </a:p>
          <a:p>
            <a:pPr marL="0" indent="0">
              <a:buNone/>
            </a:pPr>
            <a:r>
              <a:rPr lang="en-US" dirty="0" smtClean="0"/>
              <a:t>      </a:t>
            </a:r>
            <a:r>
              <a:rPr lang="en-US" dirty="0"/>
              <a:t> - Students and parents to make both oral and written reports</a:t>
            </a:r>
          </a:p>
          <a:p>
            <a:pPr marL="0" indent="0">
              <a:buNone/>
            </a:pPr>
            <a:r>
              <a:rPr lang="en-US" dirty="0"/>
              <a:t>       - A</a:t>
            </a:r>
            <a:r>
              <a:rPr lang="en-US" dirty="0" smtClean="0"/>
              <a:t>ssignment </a:t>
            </a:r>
            <a:r>
              <a:rPr lang="en-US" dirty="0"/>
              <a:t>of a school official to receive and investigate </a:t>
            </a:r>
            <a:r>
              <a:rPr lang="en-US" dirty="0" smtClean="0"/>
              <a:t>reports</a:t>
            </a:r>
            <a:endParaRPr lang="en-US" dirty="0"/>
          </a:p>
          <a:p>
            <a:pPr marL="0" indent="0">
              <a:buNone/>
            </a:pPr>
            <a:r>
              <a:rPr lang="en-US" dirty="0" smtClean="0"/>
              <a:t>      </a:t>
            </a:r>
            <a:r>
              <a:rPr lang="en-US" dirty="0"/>
              <a:t> - Responsive actions to prevent recurrence of any verified </a:t>
            </a:r>
            <a:r>
              <a:rPr lang="en-US" dirty="0" smtClean="0"/>
              <a:t>bullying</a:t>
            </a:r>
            <a:endParaRPr lang="en-US" dirty="0"/>
          </a:p>
          <a:p>
            <a:pPr marL="0" indent="0">
              <a:buNone/>
            </a:pPr>
            <a:r>
              <a:rPr lang="en-US" dirty="0"/>
              <a:t> </a:t>
            </a:r>
            <a:r>
              <a:rPr lang="en-US" dirty="0" smtClean="0"/>
              <a:t>      -</a:t>
            </a:r>
            <a:r>
              <a:rPr lang="en-US" dirty="0"/>
              <a:t> Coordination with law enforcement when </a:t>
            </a:r>
            <a:r>
              <a:rPr lang="en-US" dirty="0" smtClean="0"/>
              <a:t>appropriate</a:t>
            </a:r>
            <a:endParaRPr lang="en-US" dirty="0"/>
          </a:p>
          <a:p>
            <a:pPr marL="0" indent="0">
              <a:buNone/>
            </a:pPr>
            <a:r>
              <a:rPr lang="en-US" dirty="0"/>
              <a:t> </a:t>
            </a:r>
            <a:r>
              <a:rPr lang="en-US" dirty="0" smtClean="0"/>
              <a:t>      - Development </a:t>
            </a:r>
            <a:r>
              <a:rPr lang="en-US" dirty="0"/>
              <a:t>of a bullying prevention </a:t>
            </a:r>
            <a:r>
              <a:rPr lang="en-US" dirty="0" smtClean="0"/>
              <a:t>strategy</a:t>
            </a:r>
            <a:endParaRPr lang="en-US" dirty="0"/>
          </a:p>
          <a:p>
            <a:pPr marL="0" indent="0">
              <a:buNone/>
            </a:pPr>
            <a:r>
              <a:rPr lang="en-US" dirty="0"/>
              <a:t> </a:t>
            </a:r>
            <a:r>
              <a:rPr lang="en-US" dirty="0" smtClean="0"/>
              <a:t>      -</a:t>
            </a:r>
            <a:r>
              <a:rPr lang="en-US" dirty="0"/>
              <a:t> Notice to all school community members of the </a:t>
            </a:r>
            <a:r>
              <a:rPr lang="en-US" dirty="0" smtClean="0"/>
              <a:t>school’s </a:t>
            </a:r>
            <a:r>
              <a:rPr lang="en-US" dirty="0"/>
              <a:t>policies</a:t>
            </a:r>
            <a:r>
              <a:rPr lang="en-US" dirty="0" smtClean="0"/>
              <a:t>.</a:t>
            </a:r>
            <a:endParaRPr lang="en-US" dirty="0"/>
          </a:p>
          <a:p>
            <a:pPr marL="0" indent="0">
              <a:buNone/>
            </a:pPr>
            <a:r>
              <a:rPr lang="en-US" dirty="0" smtClean="0"/>
              <a:t>       -</a:t>
            </a:r>
            <a:r>
              <a:rPr lang="en-US" dirty="0"/>
              <a:t> </a:t>
            </a:r>
            <a:r>
              <a:rPr lang="en-US" dirty="0" smtClean="0"/>
              <a:t>A </a:t>
            </a:r>
            <a:r>
              <a:rPr lang="en-US" dirty="0"/>
              <a:t>copy of the school policy on such </a:t>
            </a:r>
            <a:r>
              <a:rPr lang="en-US" dirty="0" smtClean="0"/>
              <a:t>matters</a:t>
            </a:r>
            <a:r>
              <a:rPr lang="en-US" dirty="0"/>
              <a:t> </a:t>
            </a:r>
            <a:r>
              <a:rPr lang="en-US" dirty="0" smtClean="0"/>
              <a:t>annually </a:t>
            </a:r>
            <a:r>
              <a:rPr lang="en-US" dirty="0"/>
              <a:t>provided </a:t>
            </a:r>
            <a:r>
              <a:rPr lang="en-US" dirty="0" smtClean="0"/>
              <a:t>to</a:t>
            </a:r>
          </a:p>
          <a:p>
            <a:pPr marL="0" indent="0">
              <a:buNone/>
            </a:pPr>
            <a:r>
              <a:rPr lang="en-US" dirty="0"/>
              <a:t> </a:t>
            </a:r>
            <a:r>
              <a:rPr lang="en-US" dirty="0" smtClean="0"/>
              <a:t>        all </a:t>
            </a:r>
            <a:r>
              <a:rPr lang="en-US" dirty="0"/>
              <a:t>employees, students and parents.</a:t>
            </a:r>
          </a:p>
          <a:p>
            <a:pPr marL="0" indent="0">
              <a:buNone/>
            </a:pPr>
            <a:endParaRPr lang="en-US" dirty="0" smtClean="0"/>
          </a:p>
          <a:p>
            <a:pPr marL="0" indent="0">
              <a:buNone/>
            </a:pPr>
            <a:endParaRPr lang="en-US" b="1" dirty="0"/>
          </a:p>
        </p:txBody>
      </p:sp>
    </p:spTree>
    <p:extLst>
      <p:ext uri="{BB962C8B-B14F-4D97-AF65-F5344CB8AC3E}">
        <p14:creationId xmlns:p14="http://schemas.microsoft.com/office/powerpoint/2010/main" val="2968220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a:r>
              <a:rPr lang="en-US" dirty="0"/>
              <a:t>NY </a:t>
            </a:r>
            <a:r>
              <a:rPr lang="en-US" dirty="0" smtClean="0"/>
              <a:t>Anti-bullying Legislations</a:t>
            </a:r>
            <a:endParaRPr lang="en-US" dirty="0" smtClean="0"/>
          </a:p>
        </p:txBody>
      </p:sp>
      <p:pic>
        <p:nvPicPr>
          <p:cNvPr id="2" name="Picture 1" descr="Screen Shot 2013-03-17 at 1.10.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19400"/>
            <a:ext cx="7632700" cy="3505991"/>
          </a:xfrm>
          <a:prstGeom prst="rect">
            <a:avLst/>
          </a:prstGeom>
        </p:spPr>
      </p:pic>
      <p:sp>
        <p:nvSpPr>
          <p:cNvPr id="6" name="Rectangle 3"/>
          <p:cNvSpPr txBox="1">
            <a:spLocks noChangeArrowheads="1"/>
          </p:cNvSpPr>
          <p:nvPr/>
        </p:nvSpPr>
        <p:spPr>
          <a:xfrm>
            <a:off x="311150" y="1295400"/>
            <a:ext cx="80772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400" dirty="0"/>
              <a:t>The law organizes training requirements for school </a:t>
            </a:r>
            <a:r>
              <a:rPr lang="en-US" sz="2400" dirty="0" smtClean="0"/>
              <a:t>employees </a:t>
            </a:r>
            <a:r>
              <a:rPr lang="en-US" sz="2400" dirty="0" smtClean="0"/>
              <a:t>“</a:t>
            </a:r>
            <a:r>
              <a:rPr lang="en-US" sz="2400" dirty="0"/>
              <a:t>Teacher training programs</a:t>
            </a:r>
            <a:r>
              <a:rPr lang="en-US" sz="2400" dirty="0" smtClean="0"/>
              <a:t>”</a:t>
            </a:r>
            <a:endParaRPr lang="en-US" sz="2400" dirty="0"/>
          </a:p>
        </p:txBody>
      </p:sp>
    </p:spTree>
    <p:extLst>
      <p:ext uri="{BB962C8B-B14F-4D97-AF65-F5344CB8AC3E}">
        <p14:creationId xmlns:p14="http://schemas.microsoft.com/office/powerpoint/2010/main" val="2968220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US" dirty="0"/>
              <a:t>Law to Encourage the Acceptance of All Differences (LEAD) </a:t>
            </a:r>
            <a:endParaRPr lang="en-US" dirty="0" smtClean="0"/>
          </a:p>
        </p:txBody>
      </p:sp>
      <p:sp>
        <p:nvSpPr>
          <p:cNvPr id="6" name="Rectangle 3"/>
          <p:cNvSpPr txBox="1">
            <a:spLocks noChangeArrowheads="1"/>
          </p:cNvSpPr>
          <p:nvPr/>
        </p:nvSpPr>
        <p:spPr>
          <a:xfrm>
            <a:off x="304800" y="1828800"/>
            <a:ext cx="7772400" cy="30480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A</a:t>
            </a:r>
            <a:r>
              <a:rPr lang="en-US" sz="2400" dirty="0" smtClean="0"/>
              <a:t>ddresses </a:t>
            </a:r>
            <a:r>
              <a:rPr lang="en-US" sz="2400" dirty="0"/>
              <a:t>bullying more directly.</a:t>
            </a:r>
          </a:p>
          <a:p>
            <a:r>
              <a:rPr lang="en-US" sz="2400" dirty="0"/>
              <a:t>It gives the term “bullying” a specific </a:t>
            </a:r>
            <a:r>
              <a:rPr lang="en-US" sz="2400" dirty="0" smtClean="0"/>
              <a:t>definition</a:t>
            </a:r>
          </a:p>
          <a:p>
            <a:r>
              <a:rPr lang="en-US" sz="2400" dirty="0"/>
              <a:t>Requires the curriculum in all grades, K – 12, to include a component on discouraging acts of bullying</a:t>
            </a:r>
            <a:endParaRPr lang="en-US" sz="2400" dirty="0" smtClean="0"/>
          </a:p>
          <a:p>
            <a:r>
              <a:rPr lang="en-US" sz="2400" dirty="0"/>
              <a:t>Rather than simply requiring anti-bullying policies, it spells out the specific actions that school districts must take to prevent bullying before it happens, and respond to cases where bullying is already occurring</a:t>
            </a:r>
            <a:r>
              <a:rPr lang="en-US" sz="2400" dirty="0" smtClean="0"/>
              <a:t>.</a:t>
            </a:r>
          </a:p>
          <a:p>
            <a:pPr marL="0" indent="0">
              <a:buNone/>
            </a:pPr>
            <a:endParaRPr lang="en-US" sz="2400" dirty="0" smtClean="0"/>
          </a:p>
          <a:p>
            <a:endParaRPr lang="en-US" sz="2400" dirty="0" smtClean="0"/>
          </a:p>
        </p:txBody>
      </p:sp>
      <p:sp>
        <p:nvSpPr>
          <p:cNvPr id="7" name="Rectangle 3"/>
          <p:cNvSpPr txBox="1">
            <a:spLocks noChangeArrowheads="1"/>
          </p:cNvSpPr>
          <p:nvPr/>
        </p:nvSpPr>
        <p:spPr>
          <a:xfrm>
            <a:off x="304800" y="4953000"/>
            <a:ext cx="7772400" cy="1905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i="1" dirty="0"/>
              <a:t>LEAD</a:t>
            </a:r>
            <a:r>
              <a:rPr lang="en-US" sz="2400" dirty="0"/>
              <a:t> was passed by the Senate </a:t>
            </a:r>
            <a:r>
              <a:rPr lang="en-US" sz="2400" dirty="0" smtClean="0"/>
              <a:t>in 2011</a:t>
            </a:r>
          </a:p>
          <a:p>
            <a:r>
              <a:rPr lang="en-US" sz="2400" dirty="0" smtClean="0"/>
              <a:t>Needs </a:t>
            </a:r>
            <a:r>
              <a:rPr lang="en-US" sz="2400" dirty="0"/>
              <a:t>to be passed by the Assembly and signed by Governor Cuomo before it can become law.</a:t>
            </a:r>
          </a:p>
        </p:txBody>
      </p:sp>
    </p:spTree>
    <p:extLst>
      <p:ext uri="{BB962C8B-B14F-4D97-AF65-F5344CB8AC3E}">
        <p14:creationId xmlns:p14="http://schemas.microsoft.com/office/powerpoint/2010/main" val="2126356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fr-FR" dirty="0"/>
              <a:t>Tyler </a:t>
            </a:r>
            <a:r>
              <a:rPr lang="fr-FR" dirty="0" err="1"/>
              <a:t>Clementi</a:t>
            </a:r>
            <a:r>
              <a:rPr lang="fr-FR" dirty="0"/>
              <a:t> </a:t>
            </a:r>
            <a:r>
              <a:rPr lang="fr-FR" dirty="0" err="1"/>
              <a:t>Higher</a:t>
            </a:r>
            <a:r>
              <a:rPr lang="fr-FR" dirty="0"/>
              <a:t> Education Anti-</a:t>
            </a:r>
            <a:r>
              <a:rPr lang="fr-FR" dirty="0" err="1"/>
              <a:t>Harassment</a:t>
            </a:r>
            <a:r>
              <a:rPr lang="fr-FR" dirty="0"/>
              <a:t> </a:t>
            </a:r>
            <a:r>
              <a:rPr lang="fr-FR" dirty="0" err="1" smtClean="0"/>
              <a:t>Act</a:t>
            </a:r>
            <a:endParaRPr lang="fr-FR" dirty="0"/>
          </a:p>
        </p:txBody>
      </p:sp>
      <p:sp>
        <p:nvSpPr>
          <p:cNvPr id="5123" name="Rectangle 3"/>
          <p:cNvSpPr>
            <a:spLocks noGrp="1" noChangeArrowheads="1"/>
          </p:cNvSpPr>
          <p:nvPr>
            <p:ph idx="1"/>
          </p:nvPr>
        </p:nvSpPr>
        <p:spPr/>
        <p:txBody>
          <a:bodyPr>
            <a:normAutofit/>
          </a:bodyPr>
          <a:lstStyle/>
          <a:p>
            <a:r>
              <a:rPr lang="fr-FR" dirty="0" err="1" smtClean="0"/>
              <a:t>Federal</a:t>
            </a:r>
            <a:r>
              <a:rPr lang="fr-FR" dirty="0" smtClean="0"/>
              <a:t> </a:t>
            </a:r>
            <a:r>
              <a:rPr lang="fr-FR" dirty="0" err="1" smtClean="0"/>
              <a:t>Legislation</a:t>
            </a:r>
            <a:endParaRPr lang="en-US" dirty="0" smtClean="0"/>
          </a:p>
          <a:p>
            <a:endParaRPr lang="en-US" dirty="0"/>
          </a:p>
          <a:p>
            <a:r>
              <a:rPr lang="en-US" dirty="0" smtClean="0"/>
              <a:t>Currently no </a:t>
            </a:r>
            <a:r>
              <a:rPr lang="en-US" dirty="0"/>
              <a:t>federal requirement that colleges and universities have policies to protect their students from </a:t>
            </a:r>
            <a:r>
              <a:rPr lang="en-US" dirty="0" smtClean="0"/>
              <a:t>harassment</a:t>
            </a:r>
            <a:endParaRPr lang="en-US" dirty="0"/>
          </a:p>
          <a:p>
            <a:pPr marL="0" indent="0">
              <a:buNone/>
            </a:pPr>
            <a:endParaRPr lang="en-US" dirty="0"/>
          </a:p>
          <a:p>
            <a:r>
              <a:rPr lang="en-US" dirty="0"/>
              <a:t>Requires colleges and universities to enact an anti-harassment policy and distribute this policy to all students and </a:t>
            </a:r>
            <a:r>
              <a:rPr lang="en-US" dirty="0" smtClean="0"/>
              <a:t>employees</a:t>
            </a:r>
            <a:endParaRPr lang="en-US" b="1" dirty="0"/>
          </a:p>
        </p:txBody>
      </p:sp>
    </p:spTree>
    <p:extLst>
      <p:ext uri="{BB962C8B-B14F-4D97-AF65-F5344CB8AC3E}">
        <p14:creationId xmlns:p14="http://schemas.microsoft.com/office/powerpoint/2010/main" val="1829638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fr-FR" dirty="0"/>
              <a:t>Tyler </a:t>
            </a:r>
            <a:r>
              <a:rPr lang="fr-FR" dirty="0" err="1"/>
              <a:t>Clementi</a:t>
            </a:r>
            <a:r>
              <a:rPr lang="fr-FR" dirty="0"/>
              <a:t> </a:t>
            </a:r>
            <a:r>
              <a:rPr lang="fr-FR" dirty="0" err="1"/>
              <a:t>Higher</a:t>
            </a:r>
            <a:r>
              <a:rPr lang="fr-FR" dirty="0"/>
              <a:t> Education Anti-</a:t>
            </a:r>
            <a:r>
              <a:rPr lang="fr-FR" dirty="0" err="1"/>
              <a:t>Harassment</a:t>
            </a:r>
            <a:r>
              <a:rPr lang="fr-FR" dirty="0"/>
              <a:t> </a:t>
            </a:r>
            <a:r>
              <a:rPr lang="fr-FR" dirty="0" err="1" smtClean="0"/>
              <a:t>Act</a:t>
            </a:r>
            <a:endParaRPr lang="fr-FR" dirty="0"/>
          </a:p>
        </p:txBody>
      </p:sp>
      <p:sp>
        <p:nvSpPr>
          <p:cNvPr id="5123" name="Rectangle 3"/>
          <p:cNvSpPr>
            <a:spLocks noGrp="1" noChangeArrowheads="1"/>
          </p:cNvSpPr>
          <p:nvPr>
            <p:ph idx="1"/>
          </p:nvPr>
        </p:nvSpPr>
        <p:spPr/>
        <p:txBody>
          <a:bodyPr>
            <a:normAutofit/>
          </a:bodyPr>
          <a:lstStyle/>
          <a:p>
            <a:pPr marL="0" indent="0">
              <a:buNone/>
            </a:pPr>
            <a:endParaRPr lang="en-US" dirty="0"/>
          </a:p>
          <a:p>
            <a:r>
              <a:rPr lang="en-US" dirty="0"/>
              <a:t>The bill creates a competitive grant program at the Department of Education </a:t>
            </a:r>
            <a:endParaRPr lang="en-US" dirty="0" smtClean="0"/>
          </a:p>
          <a:p>
            <a:endParaRPr lang="en-US" dirty="0" smtClean="0"/>
          </a:p>
          <a:p>
            <a:r>
              <a:rPr lang="en-US" dirty="0"/>
              <a:t>I</a:t>
            </a:r>
            <a:r>
              <a:rPr lang="en-US" dirty="0" smtClean="0"/>
              <a:t>nstitutions </a:t>
            </a:r>
            <a:r>
              <a:rPr lang="en-US" dirty="0"/>
              <a:t>can apply for </a:t>
            </a:r>
            <a:r>
              <a:rPr lang="en-US" dirty="0" smtClean="0"/>
              <a:t>funding to </a:t>
            </a:r>
            <a:r>
              <a:rPr lang="en-US" dirty="0"/>
              <a:t>expand bullying and harassment prevention </a:t>
            </a:r>
            <a:r>
              <a:rPr lang="en-US" dirty="0" smtClean="0"/>
              <a:t>programs</a:t>
            </a:r>
          </a:p>
          <a:p>
            <a:endParaRPr lang="en-US" b="1" dirty="0"/>
          </a:p>
          <a:p>
            <a:r>
              <a:rPr lang="en-US" dirty="0"/>
              <a:t>The bill was reintroduced in the 113th Congress in the House by Rep. Rush Holt (D-NJ) and in the Senate by Sen. Frank Lautenberg (D-NJ) on February 4, 2013.</a:t>
            </a:r>
            <a:endParaRPr lang="en-US" b="1" dirty="0"/>
          </a:p>
        </p:txBody>
      </p:sp>
    </p:spTree>
    <p:extLst>
      <p:ext uri="{BB962C8B-B14F-4D97-AF65-F5344CB8AC3E}">
        <p14:creationId xmlns:p14="http://schemas.microsoft.com/office/powerpoint/2010/main" val="637648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001000" cy="1143000"/>
          </a:xfrm>
        </p:spPr>
        <p:txBody>
          <a:bodyPr>
            <a:noAutofit/>
          </a:bodyPr>
          <a:lstStyle/>
          <a:p>
            <a:r>
              <a:rPr lang="en-US" sz="4400" dirty="0" smtClean="0"/>
              <a:t>Bronx </a:t>
            </a:r>
            <a:r>
              <a:rPr lang="en-US" sz="4400" dirty="0" smtClean="0"/>
              <a:t>High School of </a:t>
            </a:r>
            <a:r>
              <a:rPr lang="en-US" sz="4400" dirty="0" smtClean="0"/>
              <a:t>Science Case</a:t>
            </a:r>
            <a:endParaRPr lang="en-US" sz="4400" dirty="0"/>
          </a:p>
        </p:txBody>
      </p:sp>
      <p:sp>
        <p:nvSpPr>
          <p:cNvPr id="3" name="Content Placeholder 2"/>
          <p:cNvSpPr>
            <a:spLocks noGrp="1"/>
          </p:cNvSpPr>
          <p:nvPr>
            <p:ph idx="1"/>
          </p:nvPr>
        </p:nvSpPr>
        <p:spPr>
          <a:xfrm>
            <a:off x="76200" y="1415534"/>
            <a:ext cx="8382000" cy="5061466"/>
          </a:xfrm>
        </p:spPr>
        <p:txBody>
          <a:bodyPr>
            <a:normAutofit/>
          </a:bodyPr>
          <a:lstStyle/>
          <a:p>
            <a:r>
              <a:rPr lang="en-US" sz="2400" dirty="0" smtClean="0"/>
              <a:t>Three </a:t>
            </a:r>
            <a:r>
              <a:rPr lang="en-US" sz="2400" dirty="0" smtClean="0"/>
              <a:t>teens </a:t>
            </a:r>
            <a:r>
              <a:rPr lang="en-US" sz="2400" dirty="0" smtClean="0"/>
              <a:t>on the</a:t>
            </a:r>
            <a:r>
              <a:rPr lang="en-US" sz="2400" dirty="0" smtClean="0"/>
              <a:t> </a:t>
            </a:r>
            <a:r>
              <a:rPr lang="en-US" sz="2400" dirty="0" smtClean="0"/>
              <a:t>track team </a:t>
            </a:r>
            <a:r>
              <a:rPr lang="en-US" sz="2400" dirty="0" smtClean="0"/>
              <a:t>arrested with charges of forcible </a:t>
            </a:r>
            <a:r>
              <a:rPr lang="en-US" sz="2400" dirty="0"/>
              <a:t>touching, assault, hazing in the second </a:t>
            </a:r>
            <a:r>
              <a:rPr lang="en-US" sz="2400" dirty="0" smtClean="0"/>
              <a:t>degree, </a:t>
            </a:r>
            <a:r>
              <a:rPr lang="en-US" sz="2400" dirty="0"/>
              <a:t>and </a:t>
            </a:r>
            <a:r>
              <a:rPr lang="en-US" sz="2400" dirty="0" smtClean="0"/>
              <a:t>harassment</a:t>
            </a:r>
            <a:endParaRPr lang="en-US" sz="2400" dirty="0" smtClean="0"/>
          </a:p>
          <a:p>
            <a:r>
              <a:rPr lang="en-US" sz="2400" dirty="0" smtClean="0"/>
              <a:t>Allegations:</a:t>
            </a:r>
          </a:p>
          <a:p>
            <a:pPr lvl="1"/>
            <a:r>
              <a:rPr lang="en-US" dirty="0" smtClean="0"/>
              <a:t>Teammate pinned, sexually </a:t>
            </a:r>
            <a:r>
              <a:rPr lang="en-US" dirty="0"/>
              <a:t>assaulted by </a:t>
            </a:r>
            <a:r>
              <a:rPr lang="en-US" dirty="0" smtClean="0"/>
              <a:t>touching, </a:t>
            </a:r>
            <a:r>
              <a:rPr lang="en-US" dirty="0"/>
              <a:t>or hitting </a:t>
            </a:r>
            <a:r>
              <a:rPr lang="en-US" dirty="0" smtClean="0"/>
              <a:t>genitals </a:t>
            </a:r>
            <a:endParaRPr lang="en-US" dirty="0" smtClean="0"/>
          </a:p>
          <a:p>
            <a:pPr lvl="1"/>
            <a:r>
              <a:rPr lang="en-US" dirty="0" smtClean="0"/>
              <a:t>“</a:t>
            </a:r>
            <a:r>
              <a:rPr lang="en-US" dirty="0" smtClean="0"/>
              <a:t>You </a:t>
            </a:r>
            <a:r>
              <a:rPr lang="en-US" dirty="0"/>
              <a:t>need a good fingering, you freshman</a:t>
            </a:r>
            <a:r>
              <a:rPr lang="en-US" dirty="0" smtClean="0"/>
              <a:t>,” </a:t>
            </a:r>
            <a:r>
              <a:rPr lang="en-US" dirty="0"/>
              <a:t>before using a digit to sodomize the victim though his shorts</a:t>
            </a:r>
            <a:r>
              <a:rPr lang="en-US" dirty="0" smtClean="0"/>
              <a:t>.</a:t>
            </a:r>
          </a:p>
          <a:p>
            <a:pPr lvl="1"/>
            <a:r>
              <a:rPr lang="en-US" dirty="0" smtClean="0"/>
              <a:t>“</a:t>
            </a:r>
            <a:r>
              <a:rPr lang="en-US" dirty="0" smtClean="0"/>
              <a:t>Touch </a:t>
            </a:r>
            <a:r>
              <a:rPr lang="en-US" dirty="0"/>
              <a:t>my penis for three seconds or I will rape </a:t>
            </a:r>
            <a:r>
              <a:rPr lang="en-US" dirty="0" smtClean="0"/>
              <a:t>you”</a:t>
            </a:r>
            <a:endParaRPr lang="en-US" dirty="0" smtClean="0"/>
          </a:p>
          <a:p>
            <a:r>
              <a:rPr lang="en-US" sz="2400" dirty="0"/>
              <a:t>A</a:t>
            </a:r>
            <a:r>
              <a:rPr lang="en-US" sz="2400" dirty="0" smtClean="0"/>
              <a:t>thletic </a:t>
            </a:r>
            <a:r>
              <a:rPr lang="en-US" sz="2400" dirty="0"/>
              <a:t>director and two track coaches </a:t>
            </a:r>
            <a:r>
              <a:rPr lang="en-US" sz="2400" dirty="0" smtClean="0"/>
              <a:t>were suspended</a:t>
            </a:r>
          </a:p>
          <a:p>
            <a:r>
              <a:rPr lang="en-US" sz="2400" dirty="0" smtClean="0"/>
              <a:t>New </a:t>
            </a:r>
            <a:r>
              <a:rPr lang="en-US" sz="2400" dirty="0"/>
              <a:t>ADs and sensitivity </a:t>
            </a:r>
            <a:r>
              <a:rPr lang="en-US" sz="2400" dirty="0" smtClean="0"/>
              <a:t>training for athletes</a:t>
            </a:r>
          </a:p>
          <a:p>
            <a:r>
              <a:rPr lang="en-US" sz="2400" dirty="0" smtClean="0"/>
              <a:t>School website </a:t>
            </a:r>
            <a:r>
              <a:rPr lang="en-US" sz="2400" dirty="0"/>
              <a:t>features a form </a:t>
            </a:r>
            <a:r>
              <a:rPr lang="en-US" sz="2400" dirty="0" smtClean="0"/>
              <a:t>for students to anonymously </a:t>
            </a:r>
            <a:r>
              <a:rPr lang="en-US" sz="2400" dirty="0"/>
              <a:t>report </a:t>
            </a:r>
            <a:r>
              <a:rPr lang="en-US" sz="2400" dirty="0" smtClean="0"/>
              <a:t>bullying</a:t>
            </a:r>
          </a:p>
          <a:p>
            <a:r>
              <a:rPr lang="en-US" sz="2400" dirty="0" smtClean="0"/>
              <a:t>Teens attending another school according to DOE</a:t>
            </a:r>
            <a:endParaRPr lang="en-US" sz="2400" dirty="0"/>
          </a:p>
          <a:p>
            <a:pPr marL="342900" lvl="1" indent="-342900">
              <a:buFont typeface="Arial" pitchFamily="34" charset="0"/>
              <a:buChar char="•"/>
            </a:pPr>
            <a:endParaRPr lang="en-US" dirty="0"/>
          </a:p>
          <a:p>
            <a:endParaRPr lang="en-US" dirty="0" smtClean="0"/>
          </a:p>
          <a:p>
            <a:endParaRPr lang="en-US" dirty="0" smtClean="0"/>
          </a:p>
          <a:p>
            <a:endParaRPr lang="en-US" dirty="0"/>
          </a:p>
          <a:p>
            <a:endParaRPr lang="en-US" dirty="0"/>
          </a:p>
        </p:txBody>
      </p:sp>
      <p:sp>
        <p:nvSpPr>
          <p:cNvPr id="4" name="TextBox 3"/>
          <p:cNvSpPr txBox="1"/>
          <p:nvPr/>
        </p:nvSpPr>
        <p:spPr>
          <a:xfrm>
            <a:off x="3505200" y="6356866"/>
            <a:ext cx="4919488" cy="369332"/>
          </a:xfrm>
          <a:prstGeom prst="rect">
            <a:avLst/>
          </a:prstGeom>
          <a:noFill/>
        </p:spPr>
        <p:txBody>
          <a:bodyPr wrap="none" rtlCol="0">
            <a:spAutoFit/>
          </a:bodyPr>
          <a:lstStyle/>
          <a:p>
            <a:r>
              <a:rPr lang="en-US" dirty="0" smtClean="0"/>
              <a:t>News 12 Bronx, NY Daily News, Wall Street Journal</a:t>
            </a:r>
            <a:endParaRPr lang="en-US" dirty="0"/>
          </a:p>
        </p:txBody>
      </p:sp>
    </p:spTree>
    <p:extLst>
      <p:ext uri="{BB962C8B-B14F-4D97-AF65-F5344CB8AC3E}">
        <p14:creationId xmlns:p14="http://schemas.microsoft.com/office/powerpoint/2010/main" val="2023371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a:t>Anti-bullying Bill of Rights (NJ)</a:t>
            </a:r>
          </a:p>
        </p:txBody>
      </p:sp>
      <p:sp>
        <p:nvSpPr>
          <p:cNvPr id="5123" name="Rectangle 3"/>
          <p:cNvSpPr>
            <a:spLocks noGrp="1" noChangeArrowheads="1"/>
          </p:cNvSpPr>
          <p:nvPr>
            <p:ph idx="1"/>
          </p:nvPr>
        </p:nvSpPr>
        <p:spPr/>
        <p:txBody>
          <a:bodyPr>
            <a:normAutofit/>
          </a:bodyPr>
          <a:lstStyle/>
          <a:p>
            <a:r>
              <a:rPr lang="en-US" dirty="0"/>
              <a:t>Propelled by public outcry over the </a:t>
            </a:r>
            <a:r>
              <a:rPr lang="en-US" dirty="0" smtClean="0"/>
              <a:t>suicide of Tyler </a:t>
            </a:r>
            <a:r>
              <a:rPr lang="en-US" dirty="0" err="1" smtClean="0"/>
              <a:t>Clementi</a:t>
            </a:r>
            <a:endParaRPr lang="en-US" dirty="0" smtClean="0"/>
          </a:p>
          <a:p>
            <a:r>
              <a:rPr lang="en-US" dirty="0" smtClean="0"/>
              <a:t>Signed by Governor Christie in 2011</a:t>
            </a:r>
          </a:p>
          <a:p>
            <a:r>
              <a:rPr lang="en-US" dirty="0" smtClean="0"/>
              <a:t>Considered the toughest legislation against bullying in the nation</a:t>
            </a:r>
          </a:p>
          <a:p>
            <a:r>
              <a:rPr lang="en-US" dirty="0" smtClean="0"/>
              <a:t>Requires all public </a:t>
            </a:r>
            <a:r>
              <a:rPr lang="en-US" dirty="0"/>
              <a:t>schools adopt comprehensive </a:t>
            </a:r>
            <a:r>
              <a:rPr lang="en-US" dirty="0" err="1"/>
              <a:t>antibullying</a:t>
            </a:r>
            <a:r>
              <a:rPr lang="en-US" dirty="0"/>
              <a:t> policies (there are 18 pages of “required components”</a:t>
            </a:r>
            <a:r>
              <a:rPr lang="en-US" dirty="0" smtClean="0"/>
              <a:t>)</a:t>
            </a:r>
          </a:p>
          <a:p>
            <a:r>
              <a:rPr lang="en-US" dirty="0" smtClean="0"/>
              <a:t>Increase </a:t>
            </a:r>
            <a:r>
              <a:rPr lang="en-US" dirty="0"/>
              <a:t>staff training and adhere to tight deadlines for reporting episodes.</a:t>
            </a:r>
            <a:endParaRPr lang="en-US" dirty="0" smtClean="0"/>
          </a:p>
        </p:txBody>
      </p:sp>
    </p:spTree>
    <p:extLst>
      <p:ext uri="{BB962C8B-B14F-4D97-AF65-F5344CB8AC3E}">
        <p14:creationId xmlns:p14="http://schemas.microsoft.com/office/powerpoint/2010/main" val="3852892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a:t>Anti-bullying Bill of Rights (NJ)</a:t>
            </a:r>
          </a:p>
        </p:txBody>
      </p:sp>
      <p:sp>
        <p:nvSpPr>
          <p:cNvPr id="5123" name="Rectangle 3"/>
          <p:cNvSpPr>
            <a:spLocks noGrp="1" noChangeArrowheads="1"/>
          </p:cNvSpPr>
          <p:nvPr>
            <p:ph idx="1"/>
          </p:nvPr>
        </p:nvSpPr>
        <p:spPr>
          <a:xfrm>
            <a:off x="152400" y="1600201"/>
            <a:ext cx="8229600" cy="4952999"/>
          </a:xfrm>
        </p:spPr>
        <p:txBody>
          <a:bodyPr>
            <a:normAutofit/>
          </a:bodyPr>
          <a:lstStyle/>
          <a:p>
            <a:r>
              <a:rPr lang="en-US" dirty="0"/>
              <a:t>Each school must designate an </a:t>
            </a:r>
            <a:r>
              <a:rPr lang="en-US" dirty="0" err="1"/>
              <a:t>antibullying</a:t>
            </a:r>
            <a:r>
              <a:rPr lang="en-US" dirty="0"/>
              <a:t> specialist to investigate </a:t>
            </a:r>
            <a:r>
              <a:rPr lang="en-US" dirty="0" smtClean="0"/>
              <a:t>complaints; each </a:t>
            </a:r>
            <a:r>
              <a:rPr lang="en-US" dirty="0"/>
              <a:t>district must, in turn, have an </a:t>
            </a:r>
            <a:r>
              <a:rPr lang="en-US" dirty="0" err="1"/>
              <a:t>antibullying</a:t>
            </a:r>
            <a:r>
              <a:rPr lang="en-US" dirty="0"/>
              <a:t> coordinator; and the State Education Department will evaluate every effort, posting grades on its Web site. </a:t>
            </a:r>
            <a:endParaRPr lang="en-US" dirty="0" smtClean="0"/>
          </a:p>
          <a:p>
            <a:endParaRPr lang="en-US" dirty="0" smtClean="0"/>
          </a:p>
          <a:p>
            <a:r>
              <a:rPr lang="en-US" dirty="0"/>
              <a:t>Safety team at each school, made up of teachers, staff members and parents, to review complaints. </a:t>
            </a:r>
            <a:endParaRPr lang="en-US" dirty="0" smtClean="0"/>
          </a:p>
          <a:p>
            <a:endParaRPr lang="en-US" dirty="0"/>
          </a:p>
          <a:p>
            <a:r>
              <a:rPr lang="en-US" dirty="0"/>
              <a:t>P</a:t>
            </a:r>
            <a:r>
              <a:rPr lang="en-US" dirty="0" smtClean="0"/>
              <a:t>rincipals </a:t>
            </a:r>
            <a:r>
              <a:rPr lang="en-US" dirty="0"/>
              <a:t>to begin an investigation within one school day of a bullying episode, and superintendents to provide reports to Trenton twice a year detailing all episodes. </a:t>
            </a:r>
            <a:endParaRPr lang="en-US" dirty="0" smtClean="0"/>
          </a:p>
          <a:p>
            <a:endParaRPr lang="en-US" dirty="0"/>
          </a:p>
          <a:p>
            <a:r>
              <a:rPr lang="en-US" dirty="0" smtClean="0"/>
              <a:t>Educators who fail </a:t>
            </a:r>
            <a:r>
              <a:rPr lang="en-US" dirty="0"/>
              <a:t>to comply could lose their licenses</a:t>
            </a:r>
            <a:r>
              <a:rPr lang="en-US" dirty="0" smtClean="0"/>
              <a:t>.</a:t>
            </a:r>
          </a:p>
          <a:p>
            <a:endParaRPr lang="en-US" dirty="0"/>
          </a:p>
          <a:p>
            <a:endParaRPr lang="en-US" dirty="0" smtClean="0"/>
          </a:p>
          <a:p>
            <a:pPr marL="0" indent="0">
              <a:buNone/>
            </a:pPr>
            <a:endParaRPr lang="en-US" dirty="0" smtClean="0"/>
          </a:p>
          <a:p>
            <a:endParaRPr lang="en-US" b="1" dirty="0"/>
          </a:p>
          <a:p>
            <a:endParaRPr lang="en-US" b="1" dirty="0" smtClean="0"/>
          </a:p>
          <a:p>
            <a:endParaRPr lang="en-US" b="1" dirty="0"/>
          </a:p>
        </p:txBody>
      </p:sp>
    </p:spTree>
    <p:extLst>
      <p:ext uri="{BB962C8B-B14F-4D97-AF65-F5344CB8AC3E}">
        <p14:creationId xmlns:p14="http://schemas.microsoft.com/office/powerpoint/2010/main" val="1866908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n-US" dirty="0" smtClean="0"/>
              <a:t>The Bully Police</a:t>
            </a:r>
            <a:endParaRPr lang="en-US" dirty="0"/>
          </a:p>
        </p:txBody>
      </p:sp>
      <p:sp>
        <p:nvSpPr>
          <p:cNvPr id="5123" name="Rectangle 3"/>
          <p:cNvSpPr>
            <a:spLocks noGrp="1" noChangeArrowheads="1"/>
          </p:cNvSpPr>
          <p:nvPr>
            <p:ph idx="1"/>
          </p:nvPr>
        </p:nvSpPr>
        <p:spPr>
          <a:xfrm>
            <a:off x="457200" y="1600201"/>
            <a:ext cx="7467600" cy="4952999"/>
          </a:xfrm>
        </p:spPr>
        <p:txBody>
          <a:bodyPr>
            <a:normAutofit/>
          </a:bodyPr>
          <a:lstStyle/>
          <a:p>
            <a:pPr marL="114300" indent="0">
              <a:buNone/>
            </a:pPr>
            <a:r>
              <a:rPr lang="en-US" dirty="0"/>
              <a:t>A</a:t>
            </a:r>
            <a:r>
              <a:rPr lang="en-US" dirty="0" smtClean="0"/>
              <a:t> </a:t>
            </a:r>
            <a:r>
              <a:rPr lang="en-US" dirty="0"/>
              <a:t>watchdog organization that reports on and grades states</a:t>
            </a:r>
            <a:r>
              <a:rPr lang="en-US" dirty="0" smtClean="0"/>
              <a:t>’ </a:t>
            </a:r>
            <a:r>
              <a:rPr lang="en-US" dirty="0"/>
              <a:t>anti-bullying </a:t>
            </a:r>
            <a:r>
              <a:rPr lang="en-US" dirty="0" smtClean="0"/>
              <a:t>legislation. </a:t>
            </a:r>
          </a:p>
          <a:p>
            <a:endParaRPr lang="en-US" dirty="0" smtClean="0"/>
          </a:p>
          <a:p>
            <a:r>
              <a:rPr lang="en-US" dirty="0" smtClean="0"/>
              <a:t>New York   </a:t>
            </a:r>
            <a:r>
              <a:rPr lang="en-US" dirty="0" smtClean="0">
                <a:solidFill>
                  <a:srgbClr val="FF0000"/>
                </a:solidFill>
              </a:rPr>
              <a:t>B-</a:t>
            </a:r>
          </a:p>
          <a:p>
            <a:r>
              <a:rPr lang="en-US" dirty="0" smtClean="0"/>
              <a:t>New Jersey  </a:t>
            </a:r>
            <a:r>
              <a:rPr lang="en-US" dirty="0" smtClean="0">
                <a:solidFill>
                  <a:srgbClr val="FF0000"/>
                </a:solidFill>
              </a:rPr>
              <a:t>A++</a:t>
            </a:r>
          </a:p>
          <a:p>
            <a:r>
              <a:rPr lang="en-US" dirty="0" smtClean="0"/>
              <a:t>South Dakota  </a:t>
            </a:r>
            <a:r>
              <a:rPr lang="en-US" dirty="0" smtClean="0">
                <a:solidFill>
                  <a:srgbClr val="FF0000"/>
                </a:solidFill>
              </a:rPr>
              <a:t>B+</a:t>
            </a:r>
            <a:r>
              <a:rPr lang="en-US" dirty="0" smtClean="0"/>
              <a:t>  (</a:t>
            </a:r>
            <a:r>
              <a:rPr lang="en-US" dirty="0"/>
              <a:t>49th State to pass a </a:t>
            </a:r>
            <a:r>
              <a:rPr lang="en-US" dirty="0" smtClean="0"/>
              <a:t>Law)</a:t>
            </a:r>
          </a:p>
          <a:p>
            <a:r>
              <a:rPr lang="en-US" dirty="0" smtClean="0"/>
              <a:t>Montana  </a:t>
            </a:r>
            <a:r>
              <a:rPr lang="en-US" dirty="0" smtClean="0">
                <a:solidFill>
                  <a:srgbClr val="FF0000"/>
                </a:solidFill>
              </a:rPr>
              <a:t>F</a:t>
            </a:r>
            <a:r>
              <a:rPr lang="en-US" dirty="0" smtClean="0"/>
              <a:t>  (Only </a:t>
            </a:r>
            <a:r>
              <a:rPr lang="en-US" dirty="0"/>
              <a:t>s</a:t>
            </a:r>
            <a:r>
              <a:rPr lang="en-US" dirty="0" smtClean="0"/>
              <a:t>tate with NO </a:t>
            </a:r>
            <a:r>
              <a:rPr lang="en-US" dirty="0"/>
              <a:t>anti bullying </a:t>
            </a:r>
            <a:r>
              <a:rPr lang="en-US" dirty="0" smtClean="0"/>
              <a:t>law)</a:t>
            </a:r>
          </a:p>
          <a:p>
            <a:endParaRPr lang="en-US" b="1" dirty="0" smtClean="0"/>
          </a:p>
          <a:p>
            <a:endParaRPr lang="en-US" b="1" dirty="0"/>
          </a:p>
        </p:txBody>
      </p:sp>
    </p:spTree>
    <p:extLst>
      <p:ext uri="{BB962C8B-B14F-4D97-AF65-F5344CB8AC3E}">
        <p14:creationId xmlns:p14="http://schemas.microsoft.com/office/powerpoint/2010/main" val="663829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Role of the </a:t>
            </a:r>
            <a:r>
              <a:rPr lang="en-US" dirty="0"/>
              <a:t>Pediatricia</a:t>
            </a:r>
            <a:r>
              <a:rPr lang="en-US" dirty="0" smtClean="0"/>
              <a:t>n</a:t>
            </a:r>
            <a:endParaRPr lang="en-US" dirty="0"/>
          </a:p>
        </p:txBody>
      </p:sp>
      <p:sp>
        <p:nvSpPr>
          <p:cNvPr id="3" name="Content Placeholder 2"/>
          <p:cNvSpPr>
            <a:spLocks noGrp="1"/>
          </p:cNvSpPr>
          <p:nvPr>
            <p:ph idx="1"/>
          </p:nvPr>
        </p:nvSpPr>
        <p:spPr>
          <a:xfrm>
            <a:off x="457201" y="978932"/>
            <a:ext cx="8229600" cy="5694402"/>
          </a:xfrm>
        </p:spPr>
        <p:txBody>
          <a:bodyPr>
            <a:normAutofit fontScale="25000" lnSpcReduction="20000"/>
          </a:bodyPr>
          <a:lstStyle/>
          <a:p>
            <a:pPr marL="0" indent="0">
              <a:buNone/>
            </a:pPr>
            <a:r>
              <a:rPr lang="en-US" sz="7600" b="1" dirty="0"/>
              <a:t>Primary </a:t>
            </a:r>
            <a:r>
              <a:rPr lang="en-US" sz="7600" b="1" dirty="0" smtClean="0"/>
              <a:t>prevention:</a:t>
            </a:r>
            <a:endParaRPr lang="en-US" sz="7600" dirty="0"/>
          </a:p>
          <a:p>
            <a:r>
              <a:rPr lang="en-US" sz="7600" dirty="0"/>
              <a:t>Explain the difference between normal and abnormal;</a:t>
            </a:r>
          </a:p>
          <a:p>
            <a:r>
              <a:rPr lang="en-US" sz="7600" dirty="0"/>
              <a:t>Encourage parents to provide plenty of love and attention;</a:t>
            </a:r>
          </a:p>
          <a:p>
            <a:r>
              <a:rPr lang="en-US" sz="7600" dirty="0"/>
              <a:t>Foster positive self-esteem;</a:t>
            </a:r>
          </a:p>
          <a:p>
            <a:r>
              <a:rPr lang="en-US" sz="7600" dirty="0"/>
              <a:t>Encourage parents to talk </a:t>
            </a:r>
            <a:r>
              <a:rPr lang="en-US" sz="7600" i="1" dirty="0"/>
              <a:t>with</a:t>
            </a:r>
            <a:r>
              <a:rPr lang="en-US" sz="7600" dirty="0"/>
              <a:t> their children, not at them;</a:t>
            </a:r>
          </a:p>
          <a:p>
            <a:r>
              <a:rPr lang="en-US" sz="7600" dirty="0"/>
              <a:t>Emphasize the importance of parental supervision;</a:t>
            </a:r>
          </a:p>
          <a:p>
            <a:r>
              <a:rPr lang="en-US" sz="7600" dirty="0"/>
              <a:t>Aid parents in setting limits;</a:t>
            </a:r>
          </a:p>
          <a:p>
            <a:r>
              <a:rPr lang="en-US" sz="7600" dirty="0"/>
              <a:t>Teach responsibility;</a:t>
            </a:r>
          </a:p>
          <a:p>
            <a:r>
              <a:rPr lang="en-US" sz="7600" dirty="0"/>
              <a:t>Help parents teach problem-solving and decision-making skills;</a:t>
            </a:r>
          </a:p>
          <a:p>
            <a:r>
              <a:rPr lang="en-US" sz="7600" dirty="0"/>
              <a:t>Assist parents with helping their children minimize and manage stress;</a:t>
            </a:r>
          </a:p>
          <a:p>
            <a:r>
              <a:rPr lang="en-US" sz="7600" dirty="0"/>
              <a:t>Foster anger and conflict management;</a:t>
            </a:r>
          </a:p>
          <a:p>
            <a:r>
              <a:rPr lang="en-US" sz="7600" dirty="0"/>
              <a:t>Teach tolerance;</a:t>
            </a:r>
          </a:p>
          <a:p>
            <a:r>
              <a:rPr lang="en-US" sz="7600" dirty="0"/>
              <a:t>Enforce family values;</a:t>
            </a:r>
          </a:p>
          <a:p>
            <a:r>
              <a:rPr lang="en-US" sz="7600" dirty="0"/>
              <a:t>Minimize the effects of peer pressure;</a:t>
            </a:r>
          </a:p>
          <a:p>
            <a:r>
              <a:rPr lang="en-US" sz="7600" dirty="0"/>
              <a:t>Instruct parents to monitor their children's media use;</a:t>
            </a:r>
          </a:p>
          <a:p>
            <a:r>
              <a:rPr lang="en-US" sz="7600" dirty="0"/>
              <a:t>Help parents keep their children away from drugs;</a:t>
            </a:r>
          </a:p>
          <a:p>
            <a:r>
              <a:rPr lang="en-US" sz="7600" dirty="0"/>
              <a:t>Keep children away from guns and other weapons;</a:t>
            </a:r>
          </a:p>
          <a:p>
            <a:r>
              <a:rPr lang="en-US" sz="7600" dirty="0"/>
              <a:t>Empower parents to be responsible role models; and</a:t>
            </a:r>
          </a:p>
          <a:p>
            <a:r>
              <a:rPr lang="en-US" sz="7600" dirty="0"/>
              <a:t>Urge parents to get involved.</a:t>
            </a:r>
          </a:p>
          <a:p>
            <a:endParaRPr lang="en-US" dirty="0"/>
          </a:p>
        </p:txBody>
      </p:sp>
      <p:sp>
        <p:nvSpPr>
          <p:cNvPr id="4" name="TextBox 3"/>
          <p:cNvSpPr txBox="1"/>
          <p:nvPr/>
        </p:nvSpPr>
        <p:spPr>
          <a:xfrm>
            <a:off x="-685800" y="6488668"/>
            <a:ext cx="9144000" cy="369332"/>
          </a:xfrm>
          <a:prstGeom prst="rect">
            <a:avLst/>
          </a:prstGeom>
          <a:noFill/>
        </p:spPr>
        <p:txBody>
          <a:bodyPr wrap="square" rtlCol="0">
            <a:spAutoFit/>
          </a:bodyPr>
          <a:lstStyle/>
          <a:p>
            <a:pPr algn="r"/>
            <a:r>
              <a:rPr lang="en-US" sz="1200" dirty="0"/>
              <a:t>Mary E. </a:t>
            </a:r>
            <a:r>
              <a:rPr lang="en-US" sz="1200" dirty="0" err="1"/>
              <a:t>Muscari</a:t>
            </a:r>
            <a:r>
              <a:rPr lang="en-US" sz="1200" dirty="0"/>
              <a:t>. How Healthcare Providers Can Prevent Bullying: A Form of Youth Violence. </a:t>
            </a:r>
            <a:r>
              <a:rPr lang="en-US" sz="1200" i="1" dirty="0"/>
              <a:t>Medscape</a:t>
            </a:r>
            <a:r>
              <a:rPr lang="en-US" sz="1200" dirty="0"/>
              <a:t>. Sep 08, 2009</a:t>
            </a:r>
            <a:r>
              <a:rPr lang="en-US" dirty="0"/>
              <a:t>.</a:t>
            </a:r>
          </a:p>
        </p:txBody>
      </p:sp>
    </p:spTree>
    <p:extLst>
      <p:ext uri="{BB962C8B-B14F-4D97-AF65-F5344CB8AC3E}">
        <p14:creationId xmlns:p14="http://schemas.microsoft.com/office/powerpoint/2010/main" val="332673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Role of the </a:t>
            </a:r>
            <a:r>
              <a:rPr lang="en-US" dirty="0"/>
              <a:t>Pediatricia</a:t>
            </a:r>
            <a:r>
              <a:rPr lang="en-US" dirty="0" smtClean="0"/>
              <a:t>n</a:t>
            </a:r>
            <a:endParaRPr lang="en-US" dirty="0"/>
          </a:p>
        </p:txBody>
      </p:sp>
      <p:sp>
        <p:nvSpPr>
          <p:cNvPr id="3" name="Content Placeholder 2"/>
          <p:cNvSpPr>
            <a:spLocks noGrp="1"/>
          </p:cNvSpPr>
          <p:nvPr>
            <p:ph idx="1"/>
          </p:nvPr>
        </p:nvSpPr>
        <p:spPr>
          <a:xfrm>
            <a:off x="457201" y="978932"/>
            <a:ext cx="8229600" cy="5694402"/>
          </a:xfrm>
        </p:spPr>
        <p:txBody>
          <a:bodyPr>
            <a:normAutofit fontScale="25000" lnSpcReduction="20000"/>
          </a:bodyPr>
          <a:lstStyle/>
          <a:p>
            <a:pPr marL="0" indent="0">
              <a:buNone/>
            </a:pPr>
            <a:r>
              <a:rPr lang="en-US" sz="7600" b="1" dirty="0"/>
              <a:t>Primary </a:t>
            </a:r>
            <a:r>
              <a:rPr lang="en-US" sz="7600" b="1" dirty="0" smtClean="0"/>
              <a:t>prevention:</a:t>
            </a:r>
            <a:endParaRPr lang="en-US" sz="7600" dirty="0"/>
          </a:p>
          <a:p>
            <a:r>
              <a:rPr lang="en-US" sz="7600" dirty="0"/>
              <a:t>Explain the difference between normal and abnormal;</a:t>
            </a:r>
          </a:p>
          <a:p>
            <a:r>
              <a:rPr lang="en-US" sz="7600" dirty="0"/>
              <a:t>Encourage parents to provide plenty of love and attention;</a:t>
            </a:r>
          </a:p>
          <a:p>
            <a:r>
              <a:rPr lang="en-US" sz="7600" dirty="0"/>
              <a:t>Foster positive self-esteem;</a:t>
            </a:r>
          </a:p>
          <a:p>
            <a:r>
              <a:rPr lang="en-US" sz="7600" dirty="0"/>
              <a:t>Encourage parents to talk </a:t>
            </a:r>
            <a:r>
              <a:rPr lang="en-US" sz="7600" i="1" dirty="0"/>
              <a:t>with</a:t>
            </a:r>
            <a:r>
              <a:rPr lang="en-US" sz="7600" dirty="0"/>
              <a:t> their children, not at them;</a:t>
            </a:r>
          </a:p>
          <a:p>
            <a:r>
              <a:rPr lang="en-US" sz="7600" b="1" dirty="0">
                <a:solidFill>
                  <a:srgbClr val="FF0000"/>
                </a:solidFill>
              </a:rPr>
              <a:t>Emphasize the importance of parental supervision;</a:t>
            </a:r>
          </a:p>
          <a:p>
            <a:r>
              <a:rPr lang="en-US" sz="7600" dirty="0"/>
              <a:t>Aid parents in setting limits;</a:t>
            </a:r>
          </a:p>
          <a:p>
            <a:r>
              <a:rPr lang="en-US" sz="7600" dirty="0"/>
              <a:t>Teach responsibility;</a:t>
            </a:r>
          </a:p>
          <a:p>
            <a:r>
              <a:rPr lang="en-US" sz="7600" dirty="0"/>
              <a:t>Help parents teach problem-solving and decision-making skills;</a:t>
            </a:r>
          </a:p>
          <a:p>
            <a:r>
              <a:rPr lang="en-US" sz="7600" b="1" dirty="0">
                <a:solidFill>
                  <a:srgbClr val="FF0000"/>
                </a:solidFill>
              </a:rPr>
              <a:t>Assist parents with helping their children minimize and manage stress;</a:t>
            </a:r>
          </a:p>
          <a:p>
            <a:r>
              <a:rPr lang="en-US" sz="7600" dirty="0"/>
              <a:t>Foster anger and conflict management;</a:t>
            </a:r>
          </a:p>
          <a:p>
            <a:r>
              <a:rPr lang="en-US" sz="7600" dirty="0"/>
              <a:t>Teach tolerance;</a:t>
            </a:r>
          </a:p>
          <a:p>
            <a:r>
              <a:rPr lang="en-US" sz="7600" dirty="0"/>
              <a:t>Enforce family values;</a:t>
            </a:r>
          </a:p>
          <a:p>
            <a:r>
              <a:rPr lang="en-US" sz="7600" dirty="0"/>
              <a:t>Minimize the effects of peer pressure;</a:t>
            </a:r>
          </a:p>
          <a:p>
            <a:r>
              <a:rPr lang="en-US" sz="7600" b="1" dirty="0">
                <a:solidFill>
                  <a:srgbClr val="FF0000"/>
                </a:solidFill>
              </a:rPr>
              <a:t>Instruct parents to monitor their children's media use;</a:t>
            </a:r>
          </a:p>
          <a:p>
            <a:r>
              <a:rPr lang="en-US" sz="7600" dirty="0"/>
              <a:t>Help parents keep their children away from drugs;</a:t>
            </a:r>
          </a:p>
          <a:p>
            <a:r>
              <a:rPr lang="en-US" sz="7600" b="1" dirty="0">
                <a:solidFill>
                  <a:srgbClr val="FF0000"/>
                </a:solidFill>
              </a:rPr>
              <a:t>Keep children away from guns and other weapons;</a:t>
            </a:r>
          </a:p>
          <a:p>
            <a:r>
              <a:rPr lang="en-US" sz="7600" dirty="0"/>
              <a:t>Empower parents to be responsible role models; and</a:t>
            </a:r>
          </a:p>
          <a:p>
            <a:r>
              <a:rPr lang="en-US" sz="7600" dirty="0"/>
              <a:t>Urge parents to get involved.</a:t>
            </a:r>
          </a:p>
          <a:p>
            <a:endParaRPr lang="en-US" dirty="0"/>
          </a:p>
        </p:txBody>
      </p:sp>
      <p:sp>
        <p:nvSpPr>
          <p:cNvPr id="4" name="TextBox 3"/>
          <p:cNvSpPr txBox="1"/>
          <p:nvPr/>
        </p:nvSpPr>
        <p:spPr>
          <a:xfrm>
            <a:off x="-685800" y="6488668"/>
            <a:ext cx="9144000" cy="369332"/>
          </a:xfrm>
          <a:prstGeom prst="rect">
            <a:avLst/>
          </a:prstGeom>
          <a:noFill/>
        </p:spPr>
        <p:txBody>
          <a:bodyPr wrap="square" rtlCol="0">
            <a:spAutoFit/>
          </a:bodyPr>
          <a:lstStyle/>
          <a:p>
            <a:pPr algn="r"/>
            <a:r>
              <a:rPr lang="en-US" sz="1200" dirty="0"/>
              <a:t>Mary E. </a:t>
            </a:r>
            <a:r>
              <a:rPr lang="en-US" sz="1200" dirty="0" err="1"/>
              <a:t>Muscari</a:t>
            </a:r>
            <a:r>
              <a:rPr lang="en-US" sz="1200" dirty="0"/>
              <a:t>. How Healthcare Providers Can Prevent Bullying: A Form of Youth Violence. </a:t>
            </a:r>
            <a:r>
              <a:rPr lang="en-US" sz="1200" i="1" dirty="0"/>
              <a:t>Medscape</a:t>
            </a:r>
            <a:r>
              <a:rPr lang="en-US" sz="1200" dirty="0"/>
              <a:t>. Sep 08, 2009</a:t>
            </a:r>
            <a:r>
              <a:rPr lang="en-US" dirty="0"/>
              <a:t>.</a:t>
            </a:r>
          </a:p>
        </p:txBody>
      </p:sp>
    </p:spTree>
    <p:extLst>
      <p:ext uri="{BB962C8B-B14F-4D97-AF65-F5344CB8AC3E}">
        <p14:creationId xmlns:p14="http://schemas.microsoft.com/office/powerpoint/2010/main" val="658579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229600" cy="1143000"/>
          </a:xfrm>
        </p:spPr>
        <p:txBody>
          <a:bodyPr/>
          <a:lstStyle/>
          <a:p>
            <a:r>
              <a:rPr lang="en-US" dirty="0" smtClean="0"/>
              <a:t>Role of the Pediatrician</a:t>
            </a:r>
            <a:endParaRPr lang="en-US" dirty="0"/>
          </a:p>
        </p:txBody>
      </p:sp>
      <p:sp>
        <p:nvSpPr>
          <p:cNvPr id="3" name="Content Placeholder 2"/>
          <p:cNvSpPr>
            <a:spLocks noGrp="1"/>
          </p:cNvSpPr>
          <p:nvPr>
            <p:ph idx="1"/>
          </p:nvPr>
        </p:nvSpPr>
        <p:spPr/>
        <p:txBody>
          <a:bodyPr>
            <a:normAutofit/>
          </a:bodyPr>
          <a:lstStyle/>
          <a:p>
            <a:r>
              <a:rPr lang="en-US" b="1" dirty="0"/>
              <a:t>Secondary </a:t>
            </a:r>
            <a:r>
              <a:rPr lang="en-US" b="1" dirty="0" smtClean="0"/>
              <a:t>prevention:</a:t>
            </a:r>
          </a:p>
          <a:p>
            <a:pPr lvl="1"/>
            <a:r>
              <a:rPr lang="en-US" dirty="0" smtClean="0"/>
              <a:t>Screen </a:t>
            </a:r>
            <a:r>
              <a:rPr lang="en-US" dirty="0"/>
              <a:t>for bullying </a:t>
            </a:r>
            <a:r>
              <a:rPr lang="en-US" dirty="0" smtClean="0"/>
              <a:t>during well visits</a:t>
            </a:r>
          </a:p>
          <a:p>
            <a:pPr lvl="1"/>
            <a:r>
              <a:rPr lang="en-US" dirty="0" smtClean="0"/>
              <a:t>Screen patients who present </a:t>
            </a:r>
            <a:r>
              <a:rPr lang="en-US" dirty="0"/>
              <a:t>with school phobia, mood or behavioral problems, or </a:t>
            </a:r>
            <a:r>
              <a:rPr lang="en-US" dirty="0" smtClean="0"/>
              <a:t>psychosomatic complaints</a:t>
            </a:r>
          </a:p>
          <a:p>
            <a:pPr lvl="1"/>
            <a:r>
              <a:rPr lang="en-US" dirty="0" smtClean="0"/>
              <a:t>Screen for depression and SI</a:t>
            </a:r>
          </a:p>
          <a:p>
            <a:r>
              <a:rPr lang="en-US" b="1" dirty="0"/>
              <a:t>Tertiary </a:t>
            </a:r>
            <a:r>
              <a:rPr lang="en-US" b="1" dirty="0" smtClean="0"/>
              <a:t>prevention:</a:t>
            </a:r>
          </a:p>
          <a:p>
            <a:pPr lvl="1"/>
            <a:r>
              <a:rPr lang="en-US" dirty="0" smtClean="0"/>
              <a:t>Refer </a:t>
            </a:r>
            <a:r>
              <a:rPr lang="en-US" dirty="0"/>
              <a:t>to a mental health professional </a:t>
            </a:r>
            <a:r>
              <a:rPr lang="en-US" dirty="0" smtClean="0"/>
              <a:t>a child </a:t>
            </a:r>
            <a:r>
              <a:rPr lang="en-US" dirty="0"/>
              <a:t>displays </a:t>
            </a:r>
            <a:r>
              <a:rPr lang="en-US" dirty="0" smtClean="0"/>
              <a:t>consequences </a:t>
            </a:r>
            <a:r>
              <a:rPr lang="en-US" dirty="0"/>
              <a:t>of </a:t>
            </a:r>
            <a:r>
              <a:rPr lang="en-US" dirty="0" smtClean="0"/>
              <a:t>bullying</a:t>
            </a:r>
          </a:p>
        </p:txBody>
      </p:sp>
      <p:sp>
        <p:nvSpPr>
          <p:cNvPr id="6" name="TextBox 5"/>
          <p:cNvSpPr txBox="1"/>
          <p:nvPr/>
        </p:nvSpPr>
        <p:spPr>
          <a:xfrm>
            <a:off x="-685800" y="6488668"/>
            <a:ext cx="9144000" cy="369332"/>
          </a:xfrm>
          <a:prstGeom prst="rect">
            <a:avLst/>
          </a:prstGeom>
          <a:noFill/>
        </p:spPr>
        <p:txBody>
          <a:bodyPr wrap="square" rtlCol="0">
            <a:spAutoFit/>
          </a:bodyPr>
          <a:lstStyle/>
          <a:p>
            <a:pPr algn="r"/>
            <a:r>
              <a:rPr lang="en-US" sz="1200" dirty="0"/>
              <a:t>Mary E. </a:t>
            </a:r>
            <a:r>
              <a:rPr lang="en-US" sz="1200" dirty="0" err="1"/>
              <a:t>Muscari</a:t>
            </a:r>
            <a:r>
              <a:rPr lang="en-US" sz="1200" dirty="0"/>
              <a:t>. How Healthcare Providers Can Prevent Bullying: A Form of Youth Violence. </a:t>
            </a:r>
            <a:r>
              <a:rPr lang="en-US" sz="1200" i="1" dirty="0"/>
              <a:t>Medscape</a:t>
            </a:r>
            <a:r>
              <a:rPr lang="en-US" sz="1200" dirty="0"/>
              <a:t>. Sep 08, 2009</a:t>
            </a:r>
            <a:r>
              <a:rPr lang="en-US" dirty="0"/>
              <a:t>.</a:t>
            </a:r>
          </a:p>
        </p:txBody>
      </p:sp>
    </p:spTree>
    <p:extLst>
      <p:ext uri="{BB962C8B-B14F-4D97-AF65-F5344CB8AC3E}">
        <p14:creationId xmlns:p14="http://schemas.microsoft.com/office/powerpoint/2010/main" val="3731912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Bullies</a:t>
            </a:r>
            <a:endParaRPr lang="en-US" dirty="0"/>
          </a:p>
        </p:txBody>
      </p:sp>
      <p:sp>
        <p:nvSpPr>
          <p:cNvPr id="3" name="Content Placeholder 2"/>
          <p:cNvSpPr>
            <a:spLocks noGrp="1"/>
          </p:cNvSpPr>
          <p:nvPr>
            <p:ph idx="1"/>
          </p:nvPr>
        </p:nvSpPr>
        <p:spPr/>
        <p:txBody>
          <a:bodyPr>
            <a:normAutofit/>
          </a:bodyPr>
          <a:lstStyle/>
          <a:p>
            <a:r>
              <a:rPr lang="en-US" dirty="0" smtClean="0"/>
              <a:t>Poorest </a:t>
            </a:r>
            <a:r>
              <a:rPr lang="en-US" dirty="0"/>
              <a:t>outcomes are among bullies </a:t>
            </a:r>
            <a:r>
              <a:rPr lang="en-US" dirty="0" smtClean="0"/>
              <a:t>themselves</a:t>
            </a:r>
          </a:p>
          <a:p>
            <a:r>
              <a:rPr lang="en-US" dirty="0"/>
              <a:t>B</a:t>
            </a:r>
            <a:r>
              <a:rPr lang="en-US" dirty="0" smtClean="0"/>
              <a:t>ullies </a:t>
            </a:r>
            <a:r>
              <a:rPr lang="en-US" dirty="0"/>
              <a:t>usually receive poor grades and lack good connections with their </a:t>
            </a:r>
            <a:r>
              <a:rPr lang="en-US" dirty="0" smtClean="0"/>
              <a:t>teachers, independent of intelligence</a:t>
            </a:r>
          </a:p>
          <a:p>
            <a:r>
              <a:rPr lang="en-US" dirty="0" smtClean="0"/>
              <a:t>Children </a:t>
            </a:r>
            <a:r>
              <a:rPr lang="en-US" dirty="0"/>
              <a:t>labeled by their peers as </a:t>
            </a:r>
            <a:r>
              <a:rPr lang="en-US" dirty="0" smtClean="0"/>
              <a:t>bullies </a:t>
            </a:r>
            <a:r>
              <a:rPr lang="en-US" dirty="0"/>
              <a:t>at age 8 are more likely to end up </a:t>
            </a:r>
            <a:r>
              <a:rPr lang="en-US" dirty="0" smtClean="0"/>
              <a:t>incarcerated, </a:t>
            </a:r>
            <a:r>
              <a:rPr lang="en-US" dirty="0"/>
              <a:t>less likely to be steadily </a:t>
            </a:r>
            <a:r>
              <a:rPr lang="en-US" dirty="0" smtClean="0"/>
              <a:t>employed, less likely to be in stable </a:t>
            </a:r>
            <a:r>
              <a:rPr lang="en-US" dirty="0"/>
              <a:t>long-term romantic relationships by the time they reach age </a:t>
            </a:r>
            <a:r>
              <a:rPr lang="en-US" dirty="0" smtClean="0"/>
              <a:t>30</a:t>
            </a:r>
          </a:p>
          <a:p>
            <a:r>
              <a:rPr lang="en-US" dirty="0" smtClean="0"/>
              <a:t>Little </a:t>
            </a:r>
            <a:r>
              <a:rPr lang="en-US" dirty="0"/>
              <a:t>evidence supports the idea that bullies </a:t>
            </a:r>
            <a:r>
              <a:rPr lang="en-US" dirty="0" smtClean="0"/>
              <a:t>have poor self-esteem</a:t>
            </a:r>
          </a:p>
          <a:p>
            <a:r>
              <a:rPr lang="en-US" dirty="0" smtClean="0"/>
              <a:t>May be bullied themselves</a:t>
            </a:r>
          </a:p>
          <a:p>
            <a:pPr marL="114300" indent="0" algn="r">
              <a:buNone/>
            </a:pPr>
            <a:r>
              <a:rPr lang="en-US" sz="1400" dirty="0" smtClean="0"/>
              <a:t>AAP Connected Kids</a:t>
            </a:r>
            <a:endParaRPr lang="en-US" sz="1400" dirty="0"/>
          </a:p>
          <a:p>
            <a:endParaRPr lang="en-US" dirty="0"/>
          </a:p>
          <a:p>
            <a:endParaRPr lang="en-US" dirty="0"/>
          </a:p>
        </p:txBody>
      </p:sp>
    </p:spTree>
    <p:extLst>
      <p:ext uri="{BB962C8B-B14F-4D97-AF65-F5344CB8AC3E}">
        <p14:creationId xmlns:p14="http://schemas.microsoft.com/office/powerpoint/2010/main" val="762716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1828800" y="5029200"/>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5791200"/>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73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700"/>
            <a:ext cx="9144000" cy="4453300"/>
          </a:xfrm>
          <a:prstGeom prst="rect">
            <a:avLst/>
          </a:prstGeom>
        </p:spPr>
      </p:pic>
      <p:sp>
        <p:nvSpPr>
          <p:cNvPr id="3" name="Content Placeholder 2"/>
          <p:cNvSpPr>
            <a:spLocks noGrp="1"/>
          </p:cNvSpPr>
          <p:nvPr>
            <p:ph idx="1"/>
          </p:nvPr>
        </p:nvSpPr>
        <p:spPr/>
        <p:txBody>
          <a:bodyPr/>
          <a:lstStyle/>
          <a:p>
            <a:endParaRPr lang="en-US" dirty="0" smtClean="0"/>
          </a:p>
          <a:p>
            <a:endParaRPr lang="en-US" dirty="0"/>
          </a:p>
          <a:p>
            <a:endParaRPr lang="en-US" sz="2400" dirty="0" smtClean="0"/>
          </a:p>
          <a:p>
            <a:r>
              <a:rPr lang="en-US" sz="2400" dirty="0" smtClean="0"/>
              <a:t>Parents, kids, teachers</a:t>
            </a:r>
          </a:p>
          <a:p>
            <a:r>
              <a:rPr lang="en-US" sz="2400" dirty="0" smtClean="0"/>
              <a:t>Signs of bullying, how to talk about it</a:t>
            </a:r>
          </a:p>
          <a:p>
            <a:r>
              <a:rPr lang="en-US" sz="2400" dirty="0" smtClean="0"/>
              <a:t>Cartoon videos for kids</a:t>
            </a:r>
          </a:p>
          <a:p>
            <a:r>
              <a:rPr lang="en-US" sz="2400" dirty="0" smtClean="0"/>
              <a:t>Laws by state (what they include)</a:t>
            </a:r>
          </a:p>
          <a:p>
            <a:r>
              <a:rPr lang="en-US" sz="2400" dirty="0" smtClean="0"/>
              <a:t>Spanish site</a:t>
            </a:r>
          </a:p>
        </p:txBody>
      </p:sp>
    </p:spTree>
    <p:extLst>
      <p:ext uri="{BB962C8B-B14F-4D97-AF65-F5344CB8AC3E}">
        <p14:creationId xmlns:p14="http://schemas.microsoft.com/office/powerpoint/2010/main" val="3314932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8458200" cy="1143000"/>
          </a:xfrm>
        </p:spPr>
        <p:txBody>
          <a:bodyPr>
            <a:normAutofit fontScale="90000"/>
          </a:bodyPr>
          <a:lstStyle/>
          <a:p>
            <a:pPr algn="ctr"/>
            <a:r>
              <a:rPr lang="en-US" sz="5300" dirty="0" smtClean="0"/>
              <a:t>Questions and Comments</a:t>
            </a:r>
            <a:br>
              <a:rPr lang="en-US" sz="5300" dirty="0" smtClean="0"/>
            </a:br>
            <a:r>
              <a:rPr lang="en-US" dirty="0" smtClean="0"/>
              <a:t>…be nice, no bullying</a:t>
            </a:r>
            <a:endParaRPr lang="en-US" dirty="0"/>
          </a:p>
        </p:txBody>
      </p:sp>
    </p:spTree>
    <p:extLst>
      <p:ext uri="{BB962C8B-B14F-4D97-AF65-F5344CB8AC3E}">
        <p14:creationId xmlns:p14="http://schemas.microsoft.com/office/powerpoint/2010/main" val="162606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noAutofit/>
          </a:bodyPr>
          <a:lstStyle/>
          <a:p>
            <a:r>
              <a:rPr lang="en-US" sz="6000" dirty="0" smtClean="0"/>
              <a:t>Pediatricians and Bullying</a:t>
            </a:r>
            <a:endParaRPr lang="en-US" sz="6000" dirty="0"/>
          </a:p>
        </p:txBody>
      </p:sp>
      <p:sp>
        <p:nvSpPr>
          <p:cNvPr id="3" name="Subtitle 2"/>
          <p:cNvSpPr>
            <a:spLocks noGrp="1"/>
          </p:cNvSpPr>
          <p:nvPr>
            <p:ph type="subTitle" idx="1"/>
          </p:nvPr>
        </p:nvSpPr>
        <p:spPr>
          <a:xfrm>
            <a:off x="228600" y="5105400"/>
            <a:ext cx="6400800" cy="1752600"/>
          </a:xfrm>
        </p:spPr>
        <p:txBody>
          <a:bodyPr>
            <a:normAutofit/>
          </a:bodyPr>
          <a:lstStyle/>
          <a:p>
            <a:pPr algn="l"/>
            <a:r>
              <a:rPr lang="en-US" sz="2000" dirty="0" smtClean="0"/>
              <a:t>Legislative Advocacy Talk</a:t>
            </a:r>
          </a:p>
          <a:p>
            <a:pPr algn="l"/>
            <a:r>
              <a:rPr lang="en-US" sz="2000" dirty="0" smtClean="0"/>
              <a:t>Daniel Yu and Pam </a:t>
            </a:r>
            <a:r>
              <a:rPr lang="en-US" sz="2000" dirty="0" err="1" smtClean="0"/>
              <a:t>Fazzio</a:t>
            </a:r>
            <a:endParaRPr lang="en-US" sz="2000" dirty="0" smtClean="0"/>
          </a:p>
          <a:p>
            <a:pPr algn="l"/>
            <a:r>
              <a:rPr lang="en-US" sz="2000" dirty="0" smtClean="0"/>
              <a:t>March 2013</a:t>
            </a:r>
            <a:endParaRPr lang="en-US" sz="2000" dirty="0"/>
          </a:p>
        </p:txBody>
      </p:sp>
    </p:spTree>
    <p:extLst>
      <p:ext uri="{BB962C8B-B14F-4D97-AF65-F5344CB8AC3E}">
        <p14:creationId xmlns:p14="http://schemas.microsoft.com/office/powerpoint/2010/main" val="21645774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52400"/>
            <a:ext cx="7772400" cy="1143000"/>
          </a:xfrm>
        </p:spPr>
        <p:txBody>
          <a:bodyPr/>
          <a:lstStyle/>
          <a:p>
            <a:pPr eaLnBrk="1" hangingPunct="1"/>
            <a:r>
              <a:rPr lang="en-US" dirty="0" smtClean="0"/>
              <a:t>Definitions of Bullying</a:t>
            </a:r>
            <a:endParaRPr lang="en-US" dirty="0" smtClean="0"/>
          </a:p>
        </p:txBody>
      </p:sp>
      <p:sp>
        <p:nvSpPr>
          <p:cNvPr id="3075" name="Rectangle 3"/>
          <p:cNvSpPr>
            <a:spLocks noGrp="1" noChangeArrowheads="1"/>
          </p:cNvSpPr>
          <p:nvPr>
            <p:ph idx="1"/>
          </p:nvPr>
        </p:nvSpPr>
        <p:spPr>
          <a:xfrm>
            <a:off x="609600" y="1371600"/>
            <a:ext cx="7696200" cy="5410200"/>
          </a:xfrm>
        </p:spPr>
        <p:txBody>
          <a:bodyPr>
            <a:normAutofit fontScale="92500" lnSpcReduction="20000"/>
          </a:bodyPr>
          <a:lstStyle/>
          <a:p>
            <a:r>
              <a:rPr lang="en-US" sz="2800" dirty="0" smtClean="0"/>
              <a:t>Attack </a:t>
            </a:r>
            <a:r>
              <a:rPr lang="en-US" sz="2800" dirty="0"/>
              <a:t>or intimidation with the intention to cause fear, distress, or </a:t>
            </a:r>
            <a:r>
              <a:rPr lang="en-US" sz="2800" dirty="0" smtClean="0"/>
              <a:t>harm</a:t>
            </a:r>
          </a:p>
          <a:p>
            <a:endParaRPr lang="en-US" sz="2800" dirty="0"/>
          </a:p>
          <a:p>
            <a:r>
              <a:rPr lang="en-US" sz="2800" dirty="0"/>
              <a:t>A real or perceived imbalance of power between the bully and the </a:t>
            </a:r>
            <a:r>
              <a:rPr lang="en-US" sz="2800" dirty="0" smtClean="0"/>
              <a:t>victim</a:t>
            </a:r>
            <a:endParaRPr lang="en-US" sz="2800" dirty="0"/>
          </a:p>
          <a:p>
            <a:endParaRPr lang="en-US" sz="2800" dirty="0"/>
          </a:p>
          <a:p>
            <a:r>
              <a:rPr lang="en-US" sz="2800" dirty="0"/>
              <a:t>Repeated attacks or intimidation between the same children over time. </a:t>
            </a:r>
            <a:endParaRPr lang="en-US" sz="2800" dirty="0"/>
          </a:p>
          <a:p>
            <a:pPr marL="0" indent="0">
              <a:buNone/>
            </a:pPr>
            <a:endParaRPr lang="en-US" sz="2800" dirty="0"/>
          </a:p>
          <a:p>
            <a:r>
              <a:rPr lang="en-US" sz="2800" dirty="0" smtClean="0"/>
              <a:t>AAP definition: A </a:t>
            </a:r>
            <a:r>
              <a:rPr lang="en-US" sz="2800" dirty="0"/>
              <a:t>form of aggression in which one or more children repeatedly and intentionally intimidate, harass, or physically harm a victim who cannot defend herself or himself</a:t>
            </a:r>
            <a:r>
              <a:rPr lang="en-US" sz="2800" dirty="0" smtClean="0"/>
              <a:t>.</a:t>
            </a:r>
          </a:p>
          <a:p>
            <a:pPr marL="0" indent="0" algn="r">
              <a:buNone/>
            </a:pPr>
            <a:r>
              <a:rPr lang="en-US" sz="1500" dirty="0" smtClean="0"/>
              <a:t>“Role of </a:t>
            </a:r>
            <a:r>
              <a:rPr lang="en-US" sz="1500" dirty="0"/>
              <a:t>the Pediatrician in </a:t>
            </a:r>
            <a:r>
              <a:rPr lang="en-US" sz="1500" dirty="0" smtClean="0"/>
              <a:t>Youth Violence Prevention.” </a:t>
            </a:r>
            <a:r>
              <a:rPr lang="en-US" sz="1500" i="1" dirty="0"/>
              <a:t>Pediatrics </a:t>
            </a:r>
            <a:r>
              <a:rPr lang="en-US" sz="1500" dirty="0" smtClean="0"/>
              <a:t>2009;124;393.</a:t>
            </a:r>
            <a:endParaRPr lang="en-US" sz="1500" dirty="0"/>
          </a:p>
          <a:p>
            <a:endParaRPr lang="en-US" sz="2800" dirty="0" smtClean="0"/>
          </a:p>
          <a:p>
            <a:endParaRPr lang="en-US" sz="2800" dirty="0" smtClean="0"/>
          </a:p>
          <a:p>
            <a:endParaRPr lang="en-US" sz="2800" dirty="0"/>
          </a:p>
          <a:p>
            <a:pPr marL="0" indent="0">
              <a:buNone/>
            </a:pPr>
            <a:endParaRPr lang="en-US" sz="2800" dirty="0" smtClean="0"/>
          </a:p>
        </p:txBody>
      </p:sp>
    </p:spTree>
    <p:extLst>
      <p:ext uri="{BB962C8B-B14F-4D97-AF65-F5344CB8AC3E}">
        <p14:creationId xmlns:p14="http://schemas.microsoft.com/office/powerpoint/2010/main" val="30082957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52400"/>
            <a:ext cx="7772400" cy="1143000"/>
          </a:xfrm>
        </p:spPr>
        <p:txBody>
          <a:bodyPr/>
          <a:lstStyle/>
          <a:p>
            <a:pPr eaLnBrk="1" hangingPunct="1"/>
            <a:r>
              <a:rPr lang="en-US" dirty="0" smtClean="0"/>
              <a:t>Types of Bullying</a:t>
            </a:r>
            <a:endParaRPr lang="en-US" dirty="0" smtClean="0"/>
          </a:p>
        </p:txBody>
      </p:sp>
      <p:sp>
        <p:nvSpPr>
          <p:cNvPr id="3075" name="Rectangle 3"/>
          <p:cNvSpPr>
            <a:spLocks noGrp="1" noChangeArrowheads="1"/>
          </p:cNvSpPr>
          <p:nvPr>
            <p:ph idx="1"/>
          </p:nvPr>
        </p:nvSpPr>
        <p:spPr>
          <a:xfrm>
            <a:off x="609600" y="1828800"/>
            <a:ext cx="7696200" cy="5410200"/>
          </a:xfrm>
        </p:spPr>
        <p:txBody>
          <a:bodyPr>
            <a:normAutofit/>
          </a:bodyPr>
          <a:lstStyle/>
          <a:p>
            <a:r>
              <a:rPr lang="en-US" sz="2800" dirty="0" smtClean="0"/>
              <a:t>Physical </a:t>
            </a:r>
            <a:r>
              <a:rPr lang="en-US" sz="2800" dirty="0"/>
              <a:t>(hitting, </a:t>
            </a:r>
            <a:r>
              <a:rPr lang="en-US" sz="2800" dirty="0" smtClean="0"/>
              <a:t>spitting, tripping</a:t>
            </a:r>
            <a:r>
              <a:rPr lang="en-US" sz="2800" dirty="0" smtClean="0"/>
              <a:t>)</a:t>
            </a:r>
            <a:endParaRPr lang="en-US" sz="2800" dirty="0" smtClean="0"/>
          </a:p>
          <a:p>
            <a:r>
              <a:rPr lang="en-US" sz="2800" dirty="0"/>
              <a:t>V</a:t>
            </a:r>
            <a:r>
              <a:rPr lang="en-US" sz="2800" dirty="0" smtClean="0"/>
              <a:t>erbal (name calling, teasing</a:t>
            </a:r>
            <a:r>
              <a:rPr lang="en-US" sz="2800" dirty="0" smtClean="0"/>
              <a:t>)</a:t>
            </a:r>
            <a:endParaRPr lang="en-US" sz="2800" dirty="0" smtClean="0"/>
          </a:p>
          <a:p>
            <a:r>
              <a:rPr lang="en-US" sz="2800" dirty="0"/>
              <a:t>P</a:t>
            </a:r>
            <a:r>
              <a:rPr lang="en-US" sz="2800" dirty="0" smtClean="0"/>
              <a:t>sychological</a:t>
            </a:r>
            <a:r>
              <a:rPr lang="en-US" sz="2800" dirty="0"/>
              <a:t>/social (spreading </a:t>
            </a:r>
            <a:r>
              <a:rPr lang="en-US" sz="2800" dirty="0" smtClean="0"/>
              <a:t>rumors</a:t>
            </a:r>
            <a:r>
              <a:rPr lang="en-US" sz="2800" dirty="0"/>
              <a:t>, leaving out of group</a:t>
            </a:r>
            <a:r>
              <a:rPr lang="en-US" sz="2800" dirty="0" smtClean="0"/>
              <a:t>)</a:t>
            </a:r>
            <a:endParaRPr lang="en-US" sz="2800" dirty="0"/>
          </a:p>
          <a:p>
            <a:r>
              <a:rPr lang="en-US" sz="2800" dirty="0" smtClean="0"/>
              <a:t>Cyber-bullying;  </a:t>
            </a:r>
            <a:r>
              <a:rPr lang="en-US" sz="2800" dirty="0"/>
              <a:t>e-mail</a:t>
            </a:r>
            <a:r>
              <a:rPr lang="en-US" sz="2800" dirty="0" smtClean="0"/>
              <a:t>, </a:t>
            </a:r>
            <a:r>
              <a:rPr lang="en-US" sz="2800" dirty="0"/>
              <a:t>chat room, </a:t>
            </a:r>
            <a:r>
              <a:rPr lang="en-US" sz="2800" dirty="0" smtClean="0"/>
              <a:t>text </a:t>
            </a:r>
            <a:r>
              <a:rPr lang="en-US" sz="2800" dirty="0" smtClean="0"/>
              <a:t>messaging</a:t>
            </a:r>
          </a:p>
          <a:p>
            <a:r>
              <a:rPr lang="en-US" sz="2800" dirty="0" smtClean="0"/>
              <a:t>Sexual (touching, bra snapping)</a:t>
            </a:r>
            <a:endParaRPr lang="en-US" sz="2800" dirty="0" smtClean="0"/>
          </a:p>
        </p:txBody>
      </p:sp>
    </p:spTree>
    <p:extLst>
      <p:ext uri="{BB962C8B-B14F-4D97-AF65-F5344CB8AC3E}">
        <p14:creationId xmlns:p14="http://schemas.microsoft.com/office/powerpoint/2010/main" val="4003580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52400"/>
            <a:ext cx="7772400" cy="1143000"/>
          </a:xfrm>
        </p:spPr>
        <p:txBody>
          <a:bodyPr/>
          <a:lstStyle/>
          <a:p>
            <a:pPr eaLnBrk="1" hangingPunct="1"/>
            <a:r>
              <a:rPr lang="en-US" dirty="0" smtClean="0"/>
              <a:t>Bullying Statistics</a:t>
            </a:r>
          </a:p>
        </p:txBody>
      </p:sp>
      <p:sp>
        <p:nvSpPr>
          <p:cNvPr id="3075" name="Rectangle 3"/>
          <p:cNvSpPr>
            <a:spLocks noGrp="1" noChangeArrowheads="1"/>
          </p:cNvSpPr>
          <p:nvPr>
            <p:ph idx="1"/>
          </p:nvPr>
        </p:nvSpPr>
        <p:spPr>
          <a:xfrm>
            <a:off x="609600" y="1447800"/>
            <a:ext cx="7696200" cy="5410200"/>
          </a:xfrm>
        </p:spPr>
        <p:txBody>
          <a:bodyPr>
            <a:normAutofit/>
          </a:bodyPr>
          <a:lstStyle/>
          <a:p>
            <a:r>
              <a:rPr lang="en-US" sz="2800" dirty="0"/>
              <a:t>Bullying is widespread </a:t>
            </a:r>
            <a:endParaRPr lang="en-US" sz="2800" dirty="0" smtClean="0"/>
          </a:p>
          <a:p>
            <a:endParaRPr lang="en-US" sz="2800" dirty="0" smtClean="0"/>
          </a:p>
          <a:p>
            <a:r>
              <a:rPr lang="en-US" sz="2800" dirty="0" smtClean="0"/>
              <a:t>2011 Nationwide survey, </a:t>
            </a:r>
            <a:r>
              <a:rPr lang="en-US" sz="2800" dirty="0"/>
              <a:t>20% of high school students reported being bullied on school property in the 12 months preceding the survey</a:t>
            </a:r>
            <a:r>
              <a:rPr lang="en-US" sz="2800" dirty="0" smtClean="0"/>
              <a:t>.</a:t>
            </a:r>
            <a:endParaRPr lang="en-US" sz="2800" dirty="0"/>
          </a:p>
          <a:p>
            <a:endParaRPr lang="en-US" sz="2800" dirty="0" smtClean="0"/>
          </a:p>
          <a:p>
            <a:r>
              <a:rPr lang="en-US" sz="2800" dirty="0"/>
              <a:t>16% of high school students </a:t>
            </a:r>
            <a:r>
              <a:rPr lang="en-US" sz="2800" dirty="0" smtClean="0"/>
              <a:t>reports being bullied </a:t>
            </a:r>
            <a:r>
              <a:rPr lang="en-US" sz="2800" dirty="0"/>
              <a:t>electronically in the 12 months before the survey</a:t>
            </a:r>
            <a:r>
              <a:rPr lang="en-US" sz="2800" dirty="0" smtClean="0"/>
              <a:t>.</a:t>
            </a:r>
            <a:r>
              <a:rPr lang="en-US" sz="2800" dirty="0"/>
              <a:t> </a:t>
            </a:r>
            <a:endParaRPr lang="en-US" sz="2800" dirty="0" smtClean="0"/>
          </a:p>
          <a:p>
            <a:endParaRPr lang="en-US" sz="2800" dirty="0"/>
          </a:p>
          <a:p>
            <a:pPr marL="0" indent="0">
              <a:buNone/>
            </a:pPr>
            <a:endParaRPr lang="en-US" sz="1200" dirty="0"/>
          </a:p>
          <a:p>
            <a:pPr marL="0" indent="0">
              <a:buNone/>
            </a:pPr>
            <a:r>
              <a:rPr lang="en-US" sz="1200" dirty="0"/>
              <a:t>Centers for Disease Control and Prevention. Youth risk behavior surveillance—United States, 2011. MMWR, Surveillance Summaries 2012;61(no. SS-4). </a:t>
            </a:r>
            <a:endParaRPr lang="en-US" sz="2800" dirty="0" smtClean="0"/>
          </a:p>
        </p:txBody>
      </p:sp>
    </p:spTree>
    <p:extLst>
      <p:ext uri="{BB962C8B-B14F-4D97-AF65-F5344CB8AC3E}">
        <p14:creationId xmlns:p14="http://schemas.microsoft.com/office/powerpoint/2010/main" val="3703432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52400"/>
            <a:ext cx="7772400" cy="1143000"/>
          </a:xfrm>
        </p:spPr>
        <p:txBody>
          <a:bodyPr/>
          <a:lstStyle/>
          <a:p>
            <a:pPr eaLnBrk="1" hangingPunct="1"/>
            <a:r>
              <a:rPr lang="en-US" dirty="0" smtClean="0"/>
              <a:t>Risk Factors</a:t>
            </a:r>
          </a:p>
        </p:txBody>
      </p:sp>
      <p:sp>
        <p:nvSpPr>
          <p:cNvPr id="3075" name="Rectangle 3"/>
          <p:cNvSpPr>
            <a:spLocks noGrp="1" noChangeArrowheads="1"/>
          </p:cNvSpPr>
          <p:nvPr>
            <p:ph idx="1"/>
          </p:nvPr>
        </p:nvSpPr>
        <p:spPr>
          <a:xfrm>
            <a:off x="609600" y="1219200"/>
            <a:ext cx="7696200" cy="5410200"/>
          </a:xfrm>
        </p:spPr>
        <p:txBody>
          <a:bodyPr>
            <a:normAutofit/>
          </a:bodyPr>
          <a:lstStyle/>
          <a:p>
            <a:r>
              <a:rPr lang="en-US" sz="2800" dirty="0" smtClean="0"/>
              <a:t>Those perceived to be “different”</a:t>
            </a:r>
          </a:p>
          <a:p>
            <a:endParaRPr lang="en-US" sz="2800" dirty="0" smtClean="0"/>
          </a:p>
          <a:p>
            <a:r>
              <a:rPr lang="en-US" sz="2800" dirty="0"/>
              <a:t>O</a:t>
            </a:r>
            <a:r>
              <a:rPr lang="en-US" sz="2800" dirty="0" smtClean="0"/>
              <a:t>verweight </a:t>
            </a:r>
            <a:r>
              <a:rPr lang="en-US" sz="2800" dirty="0"/>
              <a:t>or </a:t>
            </a:r>
            <a:r>
              <a:rPr lang="en-US" sz="2800" dirty="0" smtClean="0"/>
              <a:t>underweight, wearing </a:t>
            </a:r>
            <a:r>
              <a:rPr lang="en-US" sz="2800" dirty="0"/>
              <a:t>glasses or different clothing, being new to a </a:t>
            </a:r>
            <a:r>
              <a:rPr lang="en-US" sz="2800" dirty="0" smtClean="0"/>
              <a:t>school</a:t>
            </a:r>
          </a:p>
          <a:p>
            <a:endParaRPr lang="en-US" sz="2800" dirty="0" smtClean="0"/>
          </a:p>
          <a:p>
            <a:r>
              <a:rPr lang="en-US" sz="2800" dirty="0" smtClean="0"/>
              <a:t>Youth with disabilities</a:t>
            </a:r>
          </a:p>
          <a:p>
            <a:pPr marL="0" indent="0">
              <a:buNone/>
            </a:pPr>
            <a:endParaRPr lang="en-US" sz="2800" dirty="0"/>
          </a:p>
          <a:p>
            <a:r>
              <a:rPr lang="en-US" sz="2800" dirty="0" smtClean="0"/>
              <a:t>LGBT youth</a:t>
            </a:r>
          </a:p>
          <a:p>
            <a:endParaRPr lang="en-US" sz="2800" dirty="0" smtClean="0"/>
          </a:p>
          <a:p>
            <a:r>
              <a:rPr lang="en-US" sz="2800" dirty="0" smtClean="0"/>
              <a:t>Socially isolated youth</a:t>
            </a:r>
          </a:p>
          <a:p>
            <a:endParaRPr lang="en-US" sz="2800" dirty="0"/>
          </a:p>
          <a:p>
            <a:pPr marL="0" indent="0">
              <a:buNone/>
            </a:pPr>
            <a:endParaRPr lang="en-US" sz="2800" dirty="0"/>
          </a:p>
          <a:p>
            <a:endParaRPr lang="en-US" sz="2800" dirty="0" smtClean="0"/>
          </a:p>
          <a:p>
            <a:endParaRPr lang="en-US" sz="2800" dirty="0" smtClean="0"/>
          </a:p>
        </p:txBody>
      </p:sp>
    </p:spTree>
    <p:extLst>
      <p:ext uri="{BB962C8B-B14F-4D97-AF65-F5344CB8AC3E}">
        <p14:creationId xmlns:p14="http://schemas.microsoft.com/office/powerpoint/2010/main" val="2848668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52400"/>
            <a:ext cx="7772400" cy="1143000"/>
          </a:xfrm>
        </p:spPr>
        <p:txBody>
          <a:bodyPr/>
          <a:lstStyle/>
          <a:p>
            <a:pPr eaLnBrk="1" hangingPunct="1"/>
            <a:r>
              <a:rPr lang="en-US" dirty="0" smtClean="0"/>
              <a:t>Effects on Health</a:t>
            </a:r>
          </a:p>
        </p:txBody>
      </p:sp>
      <p:sp>
        <p:nvSpPr>
          <p:cNvPr id="3075" name="Rectangle 3"/>
          <p:cNvSpPr>
            <a:spLocks noGrp="1" noChangeArrowheads="1"/>
          </p:cNvSpPr>
          <p:nvPr>
            <p:ph idx="1"/>
          </p:nvPr>
        </p:nvSpPr>
        <p:spPr>
          <a:xfrm>
            <a:off x="609600" y="1219200"/>
            <a:ext cx="7696200" cy="5410200"/>
          </a:xfrm>
        </p:spPr>
        <p:txBody>
          <a:bodyPr>
            <a:normAutofit fontScale="85000" lnSpcReduction="10000"/>
          </a:bodyPr>
          <a:lstStyle/>
          <a:p>
            <a:pPr marL="0" indent="0">
              <a:buNone/>
            </a:pPr>
            <a:r>
              <a:rPr lang="en-US" sz="2800" dirty="0" smtClean="0"/>
              <a:t>Bully victims:</a:t>
            </a:r>
          </a:p>
          <a:p>
            <a:pPr marL="0" indent="0">
              <a:buNone/>
            </a:pPr>
            <a:endParaRPr lang="en-US" sz="2800" dirty="0"/>
          </a:p>
          <a:p>
            <a:r>
              <a:rPr lang="en-US" sz="2800" dirty="0"/>
              <a:t>A</a:t>
            </a:r>
            <a:r>
              <a:rPr lang="en-US" sz="2800" dirty="0" smtClean="0"/>
              <a:t>nxiety, depression, death</a:t>
            </a:r>
          </a:p>
          <a:p>
            <a:r>
              <a:rPr lang="en-US" sz="2800" dirty="0" smtClean="0"/>
              <a:t>Increased sadness </a:t>
            </a:r>
            <a:r>
              <a:rPr lang="en-US" sz="2800" dirty="0"/>
              <a:t>and </a:t>
            </a:r>
            <a:r>
              <a:rPr lang="en-US" sz="2800" dirty="0" smtClean="0"/>
              <a:t>loneliness</a:t>
            </a:r>
          </a:p>
          <a:p>
            <a:r>
              <a:rPr lang="en-US" sz="2800" dirty="0"/>
              <a:t>C</a:t>
            </a:r>
            <a:r>
              <a:rPr lang="en-US" sz="2800" dirty="0" smtClean="0"/>
              <a:t>hanges </a:t>
            </a:r>
            <a:r>
              <a:rPr lang="en-US" sz="2800" dirty="0"/>
              <a:t>in sleep and eating </a:t>
            </a:r>
            <a:r>
              <a:rPr lang="en-US" sz="2800" dirty="0" smtClean="0"/>
              <a:t>patterns</a:t>
            </a:r>
          </a:p>
          <a:p>
            <a:r>
              <a:rPr lang="en-US" sz="2800" dirty="0" smtClean="0"/>
              <a:t>Health </a:t>
            </a:r>
            <a:r>
              <a:rPr lang="en-US" sz="2800" dirty="0"/>
              <a:t>complaints</a:t>
            </a:r>
          </a:p>
          <a:p>
            <a:r>
              <a:rPr lang="en-US" sz="2800" dirty="0"/>
              <a:t>Decreased academic </a:t>
            </a:r>
            <a:r>
              <a:rPr lang="en-US" sz="2800" dirty="0" smtClean="0"/>
              <a:t>achievement</a:t>
            </a:r>
          </a:p>
          <a:p>
            <a:r>
              <a:rPr lang="en-US" sz="2800" dirty="0" smtClean="0"/>
              <a:t>Miss, </a:t>
            </a:r>
            <a:r>
              <a:rPr lang="en-US" sz="2800" dirty="0"/>
              <a:t>skip, or drop out of school</a:t>
            </a:r>
            <a:r>
              <a:rPr lang="en-US" sz="2800" dirty="0" smtClean="0"/>
              <a:t>.</a:t>
            </a:r>
          </a:p>
          <a:p>
            <a:endParaRPr lang="en-US" sz="2800" dirty="0"/>
          </a:p>
          <a:p>
            <a:r>
              <a:rPr lang="en-US" sz="2800" dirty="0"/>
              <a:t>B</a:t>
            </a:r>
            <a:r>
              <a:rPr lang="en-US" sz="2800" dirty="0" smtClean="0"/>
              <a:t>ullied </a:t>
            </a:r>
            <a:r>
              <a:rPr lang="en-US" sz="2800" dirty="0"/>
              <a:t>children might retaliate through extremely violent measures. In 12 of 15 school shooting cases in the 1990s, the shooters had a history of being bullied</a:t>
            </a:r>
            <a:r>
              <a:rPr lang="en-US" sz="2800" dirty="0" smtClean="0"/>
              <a:t>.</a:t>
            </a:r>
          </a:p>
          <a:p>
            <a:endParaRPr lang="en-US" sz="2800" dirty="0"/>
          </a:p>
          <a:p>
            <a:pPr marL="0" indent="0">
              <a:buNone/>
            </a:pPr>
            <a:r>
              <a:rPr lang="en-US" sz="1200" dirty="0" err="1"/>
              <a:t>Smokowski</a:t>
            </a:r>
            <a:r>
              <a:rPr lang="en-US" sz="1200" dirty="0"/>
              <a:t> PR, </a:t>
            </a:r>
            <a:r>
              <a:rPr lang="en-US" sz="1200" dirty="0" err="1"/>
              <a:t>Kopasz</a:t>
            </a:r>
            <a:r>
              <a:rPr lang="en-US" sz="1200" dirty="0"/>
              <a:t> KH. Bullying in school: An overview of types, effects, family characteristics, and intervention strategies. Children and Schools 2005; 27:101-109. </a:t>
            </a:r>
          </a:p>
          <a:p>
            <a:endParaRPr lang="en-US" sz="2800" dirty="0" smtClean="0"/>
          </a:p>
        </p:txBody>
      </p:sp>
    </p:spTree>
    <p:extLst>
      <p:ext uri="{BB962C8B-B14F-4D97-AF65-F5344CB8AC3E}">
        <p14:creationId xmlns:p14="http://schemas.microsoft.com/office/powerpoint/2010/main" val="2804525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152400"/>
            <a:ext cx="7772400" cy="1143000"/>
          </a:xfrm>
        </p:spPr>
        <p:txBody>
          <a:bodyPr/>
          <a:lstStyle/>
          <a:p>
            <a:pPr eaLnBrk="1" hangingPunct="1"/>
            <a:r>
              <a:rPr lang="en-US" dirty="0" smtClean="0"/>
              <a:t>Effects on Health</a:t>
            </a:r>
          </a:p>
        </p:txBody>
      </p:sp>
      <p:sp>
        <p:nvSpPr>
          <p:cNvPr id="2" name="Content Placeholder 1"/>
          <p:cNvSpPr>
            <a:spLocks noGrp="1"/>
          </p:cNvSpPr>
          <p:nvPr>
            <p:ph idx="1"/>
          </p:nvPr>
        </p:nvSpPr>
        <p:spPr/>
        <p:txBody>
          <a:bodyPr>
            <a:normAutofit lnSpcReduction="10000"/>
          </a:bodyPr>
          <a:lstStyle/>
          <a:p>
            <a:pPr marL="0" indent="0">
              <a:buNone/>
            </a:pPr>
            <a:r>
              <a:rPr lang="en-US" dirty="0" smtClean="0"/>
              <a:t>Youth who </a:t>
            </a:r>
            <a:r>
              <a:rPr lang="en-US" dirty="0"/>
              <a:t>b</a:t>
            </a:r>
            <a:r>
              <a:rPr lang="en-US" dirty="0" smtClean="0"/>
              <a:t>ully others are more likely to:</a:t>
            </a:r>
          </a:p>
          <a:p>
            <a:pPr marL="0" indent="0">
              <a:buNone/>
            </a:pPr>
            <a:endParaRPr lang="en-US" dirty="0"/>
          </a:p>
          <a:p>
            <a:r>
              <a:rPr lang="en-US" dirty="0" smtClean="0"/>
              <a:t>Abuse </a:t>
            </a:r>
            <a:r>
              <a:rPr lang="en-US" dirty="0"/>
              <a:t>alcohol </a:t>
            </a:r>
            <a:endParaRPr lang="en-US" dirty="0" smtClean="0"/>
          </a:p>
          <a:p>
            <a:r>
              <a:rPr lang="en-US" dirty="0"/>
              <a:t>S</a:t>
            </a:r>
            <a:r>
              <a:rPr lang="en-US" dirty="0" smtClean="0"/>
              <a:t>ubstance use</a:t>
            </a:r>
          </a:p>
          <a:p>
            <a:r>
              <a:rPr lang="en-US" dirty="0" smtClean="0"/>
              <a:t>Get </a:t>
            </a:r>
            <a:r>
              <a:rPr lang="en-US" dirty="0"/>
              <a:t>into fights, vandalize </a:t>
            </a:r>
            <a:r>
              <a:rPr lang="en-US" dirty="0" smtClean="0"/>
              <a:t>property</a:t>
            </a:r>
            <a:endParaRPr lang="en-US" dirty="0"/>
          </a:p>
          <a:p>
            <a:r>
              <a:rPr lang="en-US" dirty="0" smtClean="0"/>
              <a:t>Drop out of school</a:t>
            </a:r>
          </a:p>
          <a:p>
            <a:r>
              <a:rPr lang="en-US" dirty="0" smtClean="0"/>
              <a:t>Engage </a:t>
            </a:r>
            <a:r>
              <a:rPr lang="en-US" dirty="0"/>
              <a:t>in early sexual activity</a:t>
            </a:r>
          </a:p>
          <a:p>
            <a:r>
              <a:rPr lang="en-US" dirty="0"/>
              <a:t>Have criminal </a:t>
            </a:r>
            <a:r>
              <a:rPr lang="en-US" dirty="0" smtClean="0"/>
              <a:t>convictions </a:t>
            </a:r>
            <a:r>
              <a:rPr lang="en-US" dirty="0"/>
              <a:t>as adults </a:t>
            </a:r>
          </a:p>
          <a:p>
            <a:r>
              <a:rPr lang="en-US" dirty="0"/>
              <a:t>Be abusive </a:t>
            </a:r>
            <a:r>
              <a:rPr lang="en-US" dirty="0" smtClean="0"/>
              <a:t>towards spouses or </a:t>
            </a:r>
            <a:r>
              <a:rPr lang="en-US" dirty="0"/>
              <a:t>children as </a:t>
            </a:r>
            <a:r>
              <a:rPr lang="en-US" dirty="0" smtClean="0"/>
              <a:t>adults</a:t>
            </a:r>
          </a:p>
          <a:p>
            <a:endParaRPr lang="en-US" dirty="0" smtClean="0"/>
          </a:p>
          <a:p>
            <a:endParaRPr lang="en-US" dirty="0"/>
          </a:p>
          <a:p>
            <a:pPr marL="0" indent="0">
              <a:buNone/>
            </a:pPr>
            <a:r>
              <a:rPr lang="en-US" sz="1700" dirty="0" err="1" smtClean="0"/>
              <a:t>Smokowski</a:t>
            </a:r>
            <a:r>
              <a:rPr lang="en-US" sz="1700" dirty="0" smtClean="0"/>
              <a:t> </a:t>
            </a:r>
            <a:r>
              <a:rPr lang="en-US" sz="1700" dirty="0"/>
              <a:t>PR, </a:t>
            </a:r>
            <a:r>
              <a:rPr lang="en-US" sz="1700" dirty="0" err="1"/>
              <a:t>Kopasz</a:t>
            </a:r>
            <a:r>
              <a:rPr lang="en-US" sz="1700" dirty="0"/>
              <a:t> KH. Bullying in school: An overview of types, effects, family characteristics, and intervention strategies. Children and Schools 2005; 27:101-109. </a:t>
            </a:r>
          </a:p>
          <a:p>
            <a:endParaRPr lang="en-US" dirty="0"/>
          </a:p>
          <a:p>
            <a:endParaRPr lang="en-US" dirty="0" smtClean="0"/>
          </a:p>
          <a:p>
            <a:pPr marL="0" indent="0">
              <a:buNone/>
            </a:pP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760450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985</TotalTime>
  <Words>2810</Words>
  <Application>Microsoft Office PowerPoint</Application>
  <PresentationFormat>On-screen Show (4:3)</PresentationFormat>
  <Paragraphs>345</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Adjacency</vt:lpstr>
      <vt:lpstr>PowerPoint Presentation</vt:lpstr>
      <vt:lpstr>Bronx High School of Science Case</vt:lpstr>
      <vt:lpstr>Pediatricians and Bullying</vt:lpstr>
      <vt:lpstr>Definitions of Bullying</vt:lpstr>
      <vt:lpstr>Types of Bullying</vt:lpstr>
      <vt:lpstr>Bullying Statistics</vt:lpstr>
      <vt:lpstr>Risk Factors</vt:lpstr>
      <vt:lpstr>Effects on Health</vt:lpstr>
      <vt:lpstr>Effects on Health</vt:lpstr>
      <vt:lpstr>Bullying and Suicide</vt:lpstr>
      <vt:lpstr>Cases of Suicide</vt:lpstr>
      <vt:lpstr>Celebrity Responses</vt:lpstr>
      <vt:lpstr>NY Anti-bullying Legislations</vt:lpstr>
      <vt:lpstr>Dignity for All Students Act (DASA)</vt:lpstr>
      <vt:lpstr>S7740: bullying and cyberbullying</vt:lpstr>
      <vt:lpstr>NY Anti-bullying Legislations</vt:lpstr>
      <vt:lpstr>Law to Encourage the Acceptance of All Differences (LEAD) </vt:lpstr>
      <vt:lpstr>Tyler Clementi Higher Education Anti-Harassment Act</vt:lpstr>
      <vt:lpstr>Tyler Clementi Higher Education Anti-Harassment Act</vt:lpstr>
      <vt:lpstr>Anti-bullying Bill of Rights (NJ)</vt:lpstr>
      <vt:lpstr>Anti-bullying Bill of Rights (NJ)</vt:lpstr>
      <vt:lpstr>The Bully Police</vt:lpstr>
      <vt:lpstr>Role of the Pediatrician</vt:lpstr>
      <vt:lpstr>Role of the Pediatrician</vt:lpstr>
      <vt:lpstr>Role of the Pediatrician</vt:lpstr>
      <vt:lpstr>Identifying the Bullies</vt:lpstr>
      <vt:lpstr>PowerPoint Presentation</vt:lpstr>
      <vt:lpstr>PowerPoint Presentation</vt:lpstr>
      <vt:lpstr>Questions and Comments …be nice, no bullying</vt:lpstr>
    </vt:vector>
  </TitlesOfParts>
  <Company>Columbia University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Gun Violence Statistics</dc:title>
  <dc:creator>CUMC IT</dc:creator>
  <cp:lastModifiedBy>Pamela D Fazzio</cp:lastModifiedBy>
  <cp:revision>83</cp:revision>
  <dcterms:created xsi:type="dcterms:W3CDTF">2013-03-12T14:55:38Z</dcterms:created>
  <dcterms:modified xsi:type="dcterms:W3CDTF">2013-03-24T21:36:13Z</dcterms:modified>
</cp:coreProperties>
</file>