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Default Extension="jpeg" ContentType="image/jpeg"/>
  <Override PartName="/ppt/slideLayouts/slideLayout3.xml" ContentType="application/vnd.openxmlformats-officedocument.presentationml.slideLayout+xml"/>
  <Override PartName="/ppt/notesSlides/notesSlide17.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Override PartName="/ppt/notesSlides/notesSlide6.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43"/>
  </p:notesMasterIdLst>
  <p:sldIdLst>
    <p:sldId id="256" r:id="rId2"/>
    <p:sldId id="257" r:id="rId3"/>
    <p:sldId id="258" r:id="rId4"/>
    <p:sldId id="261" r:id="rId5"/>
    <p:sldId id="262" r:id="rId6"/>
    <p:sldId id="263" r:id="rId7"/>
    <p:sldId id="264" r:id="rId8"/>
    <p:sldId id="265" r:id="rId9"/>
    <p:sldId id="259" r:id="rId10"/>
    <p:sldId id="273" r:id="rId11"/>
    <p:sldId id="267" r:id="rId12"/>
    <p:sldId id="268" r:id="rId13"/>
    <p:sldId id="269" r:id="rId14"/>
    <p:sldId id="270" r:id="rId15"/>
    <p:sldId id="271" r:id="rId16"/>
    <p:sldId id="284" r:id="rId17"/>
    <p:sldId id="296" r:id="rId18"/>
    <p:sldId id="276" r:id="rId19"/>
    <p:sldId id="277" r:id="rId20"/>
    <p:sldId id="293" r:id="rId21"/>
    <p:sldId id="292" r:id="rId22"/>
    <p:sldId id="286" r:id="rId23"/>
    <p:sldId id="278" r:id="rId24"/>
    <p:sldId id="280" r:id="rId25"/>
    <p:sldId id="279" r:id="rId26"/>
    <p:sldId id="291" r:id="rId27"/>
    <p:sldId id="281" r:id="rId28"/>
    <p:sldId id="290" r:id="rId29"/>
    <p:sldId id="282" r:id="rId30"/>
    <p:sldId id="283" r:id="rId31"/>
    <p:sldId id="297" r:id="rId32"/>
    <p:sldId id="285" r:id="rId33"/>
    <p:sldId id="287" r:id="rId34"/>
    <p:sldId id="298" r:id="rId35"/>
    <p:sldId id="289" r:id="rId36"/>
    <p:sldId id="288" r:id="rId37"/>
    <p:sldId id="272" r:id="rId38"/>
    <p:sldId id="274" r:id="rId39"/>
    <p:sldId id="275" r:id="rId40"/>
    <p:sldId id="295" r:id="rId41"/>
    <p:sldId id="299" r:id="rId42"/>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showPr>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77246" autoAdjust="0"/>
  </p:normalViewPr>
  <p:slideViewPr>
    <p:cSldViewPr>
      <p:cViewPr varScale="1">
        <p:scale>
          <a:sx n="77" d="100"/>
          <a:sy n="77" d="100"/>
        </p:scale>
        <p:origin x="-870" y="-90"/>
      </p:cViewPr>
      <p:guideLst>
        <p:guide orient="horz" pos="2160"/>
        <p:guide pos="2880"/>
      </p:guideLst>
    </p:cSldViewPr>
  </p:slideViewPr>
  <p:notesTextViewPr>
    <p:cViewPr>
      <p:scale>
        <a:sx n="1" d="1"/>
        <a:sy n="1" d="1"/>
      </p:scale>
      <p:origin x="0" y="0"/>
    </p:cViewPr>
  </p:notesTextViewPr>
  <p:sorterViewPr>
    <p:cViewPr>
      <p:scale>
        <a:sx n="100" d="100"/>
        <a:sy n="100" d="100"/>
      </p:scale>
      <p:origin x="0" y="825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smtClean="0">
                <a:latin typeface="+mn-lt"/>
              </a:defRPr>
            </a:lvl1pPr>
          </a:lstStyle>
          <a:p>
            <a:pPr>
              <a:defRPr/>
            </a:pPr>
            <a:fld id="{1C49C20E-E00F-49F7-BE8C-5192D471FC21}" type="datetimeFigureOut">
              <a:rPr lang="en-US"/>
              <a:pPr>
                <a:defRPr/>
              </a:pPr>
              <a:t>3/18/2013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smtClean="0">
                <a:latin typeface="+mn-lt"/>
              </a:defRPr>
            </a:lvl1pPr>
          </a:lstStyle>
          <a:p>
            <a:pPr>
              <a:defRPr/>
            </a:pPr>
            <a:fld id="{FA799A25-F4A4-402A-BD5F-688AB85BA077}"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3" Type="http://schemas.openxmlformats.org/officeDocument/2006/relationships/hyperlink" Target="http://www.insurekidsnow.gov/professionals/reports/chipra/2010_annual.pdf" TargetMode="External"/><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Slide Image Placeholder 1"/>
          <p:cNvSpPr>
            <a:spLocks noGrp="1" noRot="1" noChangeAspect="1"/>
          </p:cNvSpPr>
          <p:nvPr>
            <p:ph type="sldImg"/>
          </p:nvPr>
        </p:nvSpPr>
        <p:spPr bwMode="auto">
          <a:noFill/>
          <a:ln>
            <a:solidFill>
              <a:srgbClr val="000000"/>
            </a:solidFill>
            <a:miter lim="800000"/>
            <a:headEnd/>
            <a:tailEnd/>
          </a:ln>
        </p:spPr>
      </p:sp>
      <p:sp>
        <p:nvSpPr>
          <p:cNvPr id="17410"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smtClean="0"/>
              <a:t>Overrepresentation of minority children reflects bias in child protective referrals, investigation, removal and lower likelihood of reunification after removal</a:t>
            </a:r>
          </a:p>
        </p:txBody>
      </p:sp>
      <p:sp>
        <p:nvSpPr>
          <p:cNvPr id="17411"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AD4881B1-0015-46D7-A968-1B9F2F3CACEE}" type="slidenum">
              <a:rPr lang="en-US"/>
              <a:pPr fontAlgn="base">
                <a:spcBef>
                  <a:spcPct val="0"/>
                </a:spcBef>
                <a:spcAft>
                  <a:spcPct val="0"/>
                </a:spcAft>
              </a:pPr>
              <a:t>3</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5" name="Slide Image Placeholder 1"/>
          <p:cNvSpPr>
            <a:spLocks noGrp="1" noRot="1" noChangeAspect="1"/>
          </p:cNvSpPr>
          <p:nvPr>
            <p:ph type="sldImg"/>
          </p:nvPr>
        </p:nvSpPr>
        <p:spPr bwMode="auto">
          <a:noFill/>
          <a:ln>
            <a:solidFill>
              <a:srgbClr val="000000"/>
            </a:solidFill>
            <a:miter lim="800000"/>
            <a:headEnd/>
            <a:tailEnd/>
          </a:ln>
        </p:spPr>
      </p:sp>
      <p:sp>
        <p:nvSpPr>
          <p:cNvPr id="36866"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smtClean="0"/>
              <a:t>ADMISSION – obtain growth parameters, document signs of abuse/neglect, diagnose and treat acute/chronic medical and mental health problems, ensure child has necessary medications and equipment, support and educate caregivers and youth through transition period</a:t>
            </a:r>
          </a:p>
          <a:p>
            <a:pPr>
              <a:spcBef>
                <a:spcPct val="0"/>
              </a:spcBef>
            </a:pPr>
            <a:endParaRPr lang="en-US" smtClean="0"/>
          </a:p>
          <a:p>
            <a:pPr>
              <a:spcBef>
                <a:spcPct val="0"/>
              </a:spcBef>
            </a:pPr>
            <a:r>
              <a:rPr lang="en-US" smtClean="0"/>
              <a:t>COMPREHENSIVE – review all available health info, monitor growth, adjustment to placement and signs of maltreatment, comprehensive physical exam, conduct recommended screening, mental health and developmental assessment and referral, caregiver and youth education and foster-care specific anticipatory guidance</a:t>
            </a:r>
          </a:p>
          <a:p>
            <a:pPr>
              <a:spcBef>
                <a:spcPct val="0"/>
              </a:spcBef>
            </a:pPr>
            <a:endParaRPr lang="en-US" smtClean="0"/>
          </a:p>
          <a:p>
            <a:pPr>
              <a:spcBef>
                <a:spcPct val="0"/>
              </a:spcBef>
            </a:pPr>
            <a:r>
              <a:rPr lang="en-US" smtClean="0"/>
              <a:t>FOLLOW UP – review health, mental health, and developmental assessment. Review any new health info, monitor growth and development and care in foster home, monitor for signs of abuse and neglect, ensure all needs being met, ongoing anticipatory guidance and education</a:t>
            </a:r>
          </a:p>
          <a:p>
            <a:pPr>
              <a:spcBef>
                <a:spcPct val="0"/>
              </a:spcBef>
            </a:pPr>
            <a:endParaRPr lang="en-US" smtClean="0"/>
          </a:p>
          <a:p>
            <a:pPr>
              <a:spcBef>
                <a:spcPct val="0"/>
              </a:spcBef>
            </a:pPr>
            <a:r>
              <a:rPr lang="en-US" smtClean="0"/>
              <a:t>MONTHLY – monitoring growth and development, esp if premature, substance-exposed in utero, or having complex health issues, support and education of caregivers</a:t>
            </a:r>
          </a:p>
          <a:p>
            <a:pPr>
              <a:spcBef>
                <a:spcPct val="0"/>
              </a:spcBef>
            </a:pPr>
            <a:endParaRPr lang="en-US" smtClean="0"/>
          </a:p>
          <a:p>
            <a:pPr>
              <a:spcBef>
                <a:spcPct val="0"/>
              </a:spcBef>
            </a:pPr>
            <a:r>
              <a:rPr lang="en-US" smtClean="0"/>
              <a:t>21 MO – monitor development and behavior closely, support and education for caregivers</a:t>
            </a:r>
          </a:p>
          <a:p>
            <a:pPr>
              <a:spcBef>
                <a:spcPct val="0"/>
              </a:spcBef>
            </a:pPr>
            <a:endParaRPr lang="en-US" smtClean="0"/>
          </a:p>
          <a:p>
            <a:pPr>
              <a:spcBef>
                <a:spcPct val="0"/>
              </a:spcBef>
            </a:pPr>
            <a:r>
              <a:rPr lang="en-US" smtClean="0"/>
              <a:t>SEMIANNUAL – monitor growth and development, assess adjustment to placement, monitor for emerging behavioral, emotional, developmental problems and make appropriate referrals, support and education of caregivers and youth</a:t>
            </a:r>
          </a:p>
        </p:txBody>
      </p:sp>
      <p:sp>
        <p:nvSpPr>
          <p:cNvPr id="36867"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79B39D1E-3D66-4584-862B-22D83850D616}" type="slidenum">
              <a:rPr lang="en-US"/>
              <a:pPr fontAlgn="base">
                <a:spcBef>
                  <a:spcPct val="0"/>
                </a:spcBef>
                <a:spcAft>
                  <a:spcPct val="0"/>
                </a:spcAft>
              </a:pPr>
              <a:t>14</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Slide Image Placeholder 1"/>
          <p:cNvSpPr>
            <a:spLocks noGrp="1" noRot="1" noChangeAspect="1"/>
          </p:cNvSpPr>
          <p:nvPr>
            <p:ph type="sldImg"/>
          </p:nvPr>
        </p:nvSpPr>
        <p:spPr bwMode="auto">
          <a:noFill/>
          <a:ln>
            <a:solidFill>
              <a:srgbClr val="000000"/>
            </a:solidFill>
            <a:miter lim="800000"/>
            <a:headEnd/>
            <a:tailEnd/>
          </a:ln>
        </p:spPr>
      </p:sp>
      <p:sp>
        <p:nvSpPr>
          <p:cNvPr id="38914"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smtClean="0"/>
              <a:t>Transitions – visitation, permanency planning, changes in placement</a:t>
            </a:r>
          </a:p>
        </p:txBody>
      </p:sp>
      <p:sp>
        <p:nvSpPr>
          <p:cNvPr id="38915"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B6AEF6EB-909B-410F-BD14-6B6BBCBA9CC2}" type="slidenum">
              <a:rPr lang="en-US"/>
              <a:pPr fontAlgn="base">
                <a:spcBef>
                  <a:spcPct val="0"/>
                </a:spcBef>
                <a:spcAft>
                  <a:spcPct val="0"/>
                </a:spcAft>
              </a:pPr>
              <a:t>15</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7" name="Slide Image Placeholder 1"/>
          <p:cNvSpPr>
            <a:spLocks noGrp="1" noRot="1" noChangeAspect="1"/>
          </p:cNvSpPr>
          <p:nvPr>
            <p:ph type="sldImg"/>
          </p:nvPr>
        </p:nvSpPr>
        <p:spPr bwMode="auto">
          <a:noFill/>
          <a:ln>
            <a:solidFill>
              <a:srgbClr val="000000"/>
            </a:solidFill>
            <a:miter lim="800000"/>
            <a:headEnd/>
            <a:tailEnd/>
          </a:ln>
        </p:spPr>
      </p:sp>
      <p:sp>
        <p:nvSpPr>
          <p:cNvPr id="45058"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dirty="0" smtClean="0"/>
              <a:t>-</a:t>
            </a:r>
            <a:r>
              <a:rPr lang="en-US" sz="1200" kern="1200" baseline="0" dirty="0" smtClean="0">
                <a:solidFill>
                  <a:schemeClr val="tx1"/>
                </a:solidFill>
                <a:latin typeface="+mn-lt"/>
                <a:ea typeface="+mn-ea"/>
                <a:cs typeface="+mn-cs"/>
              </a:rPr>
              <a:t>Section 1115 Research and Demonstration Projects waiver allows states the flexibility to use Medicaid funding to test new or existing strategies in delivering services. </a:t>
            </a:r>
          </a:p>
          <a:p>
            <a:pPr>
              <a:spcBef>
                <a:spcPct val="0"/>
              </a:spcBef>
            </a:pPr>
            <a:r>
              <a:rPr lang="en-US" sz="1200" kern="1200" baseline="0" dirty="0" smtClean="0">
                <a:solidFill>
                  <a:schemeClr val="tx1"/>
                </a:solidFill>
                <a:latin typeface="+mn-lt"/>
                <a:ea typeface="+mn-ea"/>
                <a:cs typeface="+mn-cs"/>
              </a:rPr>
              <a:t>-Section 1915(b) Managed Care waivers allow states to use Medicaid funds in providing managed care services to specific populations </a:t>
            </a:r>
          </a:p>
          <a:p>
            <a:pPr>
              <a:spcBef>
                <a:spcPct val="0"/>
              </a:spcBef>
            </a:pPr>
            <a:r>
              <a:rPr lang="en-US" sz="1200" kern="1200" baseline="0" dirty="0" smtClean="0">
                <a:solidFill>
                  <a:schemeClr val="tx1"/>
                </a:solidFill>
                <a:latin typeface="+mn-lt"/>
                <a:ea typeface="+mn-ea"/>
                <a:cs typeface="+mn-cs"/>
              </a:rPr>
              <a:t>-Section 1915(c) HCBS waivers allow states to provide long-term care services in a home or other community setting for individuals who would otherwise receive services in an institutional setting. </a:t>
            </a:r>
          </a:p>
          <a:p>
            <a:pPr>
              <a:spcBef>
                <a:spcPct val="0"/>
              </a:spcBef>
            </a:pPr>
            <a:r>
              <a:rPr lang="en-US" dirty="0" smtClean="0"/>
              <a:t>-New York’s Bridges to Health Program (B2H) which is a home and community-based services (HCBS) waiver program </a:t>
            </a:r>
          </a:p>
          <a:p>
            <a:pPr>
              <a:spcBef>
                <a:spcPct val="0"/>
              </a:spcBef>
            </a:pPr>
            <a:r>
              <a:rPr lang="en-US" dirty="0" smtClean="0"/>
              <a:t>for “children in foster care who have significant mental health, developmental disabilities, or health </a:t>
            </a:r>
          </a:p>
          <a:p>
            <a:pPr>
              <a:spcBef>
                <a:spcPct val="0"/>
              </a:spcBef>
            </a:pPr>
            <a:r>
              <a:rPr lang="en-US" dirty="0" smtClean="0"/>
              <a:t>care needs to help them live in a home or community-based setting.” The B2H program covers </a:t>
            </a:r>
          </a:p>
          <a:p>
            <a:pPr>
              <a:spcBef>
                <a:spcPct val="0"/>
              </a:spcBef>
            </a:pPr>
            <a:r>
              <a:rPr lang="en-US" dirty="0" smtClean="0"/>
              <a:t>services such as accessibility modifications, crisis respite, day habilitation, health care integration, skill </a:t>
            </a:r>
          </a:p>
          <a:p>
            <a:pPr>
              <a:spcBef>
                <a:spcPct val="0"/>
              </a:spcBef>
            </a:pPr>
            <a:r>
              <a:rPr lang="en-US" dirty="0" smtClean="0"/>
              <a:t>building, and more</a:t>
            </a:r>
          </a:p>
        </p:txBody>
      </p:sp>
      <p:sp>
        <p:nvSpPr>
          <p:cNvPr id="45059"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7267E17F-8F5F-4407-A709-A2AE95F8167B}" type="slidenum">
              <a:rPr lang="en-US"/>
              <a:pPr fontAlgn="base">
                <a:spcBef>
                  <a:spcPct val="0"/>
                </a:spcBef>
                <a:spcAft>
                  <a:spcPct val="0"/>
                </a:spcAft>
              </a:pPr>
              <a:t>20</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baseline="0" dirty="0" smtClean="0">
                <a:solidFill>
                  <a:schemeClr val="tx1"/>
                </a:solidFill>
                <a:latin typeface="+mn-lt"/>
                <a:ea typeface="+mn-ea"/>
                <a:cs typeface="+mn-cs"/>
              </a:rPr>
              <a:t>As of 2010, all 50 states and D.C. extend both rehabilitative and TCM services to children in foster care who are Title IV-E eligible, except for Delaware which only provides rehabilitative services.58 States that take up the Medicaid Rehabilitation Services option can provide reimbursement for diagnostic, screening, preventative, and rehabilitative services, including any medication or remedial services provided in a facility, home, or other setting.59 States can use this option to address specific physical and/ or mental health needs of children in foster care in a community-based setting. TCM is defined as case management services that assist eligible individuals to gain access to needed medical, social, educational, and other services.</a:t>
            </a:r>
            <a:endParaRPr lang="en-US" dirty="0"/>
          </a:p>
        </p:txBody>
      </p:sp>
      <p:sp>
        <p:nvSpPr>
          <p:cNvPr id="4" name="Slide Number Placeholder 3"/>
          <p:cNvSpPr>
            <a:spLocks noGrp="1"/>
          </p:cNvSpPr>
          <p:nvPr>
            <p:ph type="sldNum" sz="quarter" idx="10"/>
          </p:nvPr>
        </p:nvSpPr>
        <p:spPr/>
        <p:txBody>
          <a:bodyPr/>
          <a:lstStyle/>
          <a:p>
            <a:pPr>
              <a:defRPr/>
            </a:pPr>
            <a:fld id="{FA799A25-F4A4-402A-BD5F-688AB85BA077}" type="slidenum">
              <a:rPr lang="en-US" smtClean="0"/>
              <a:pPr>
                <a:defRPr/>
              </a:pPr>
              <a:t>21</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29" name="Slide Image Placeholder 1"/>
          <p:cNvSpPr>
            <a:spLocks noGrp="1" noRot="1" noChangeAspect="1"/>
          </p:cNvSpPr>
          <p:nvPr>
            <p:ph type="sldImg"/>
          </p:nvPr>
        </p:nvSpPr>
        <p:spPr bwMode="auto">
          <a:noFill/>
          <a:ln>
            <a:solidFill>
              <a:srgbClr val="000000"/>
            </a:solidFill>
            <a:miter lim="800000"/>
            <a:headEnd/>
            <a:tailEnd/>
          </a:ln>
        </p:spPr>
      </p:sp>
      <p:sp>
        <p:nvSpPr>
          <p:cNvPr id="48130"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dirty="0" smtClean="0"/>
              <a:t>-Increasingly states using MMC to provide higher quality services and manage costs</a:t>
            </a:r>
          </a:p>
          <a:p>
            <a:pPr>
              <a:spcBef>
                <a:spcPct val="0"/>
              </a:spcBef>
            </a:pPr>
            <a:r>
              <a:rPr lang="en-US" dirty="0" smtClean="0"/>
              <a:t>-Lower reimbursement rates to providers contribute to consequences that result in effectively limiting access such as “shortages of health professionals, racial and ethnic disparities in treatment among children in foster care, medication management issues, overuse of psychotropic medication, and avoidable inpatient stays</a:t>
            </a:r>
          </a:p>
          <a:p>
            <a:pPr>
              <a:spcBef>
                <a:spcPct val="0"/>
              </a:spcBef>
            </a:pPr>
            <a:r>
              <a:rPr lang="en-US" dirty="0" smtClean="0"/>
              <a:t>-Some states require that children in foster care be enrolled in MMC others just allow it</a:t>
            </a:r>
          </a:p>
          <a:p>
            <a:pPr>
              <a:spcBef>
                <a:spcPct val="0"/>
              </a:spcBef>
            </a:pPr>
            <a:endParaRPr lang="en-US" dirty="0" smtClean="0"/>
          </a:p>
        </p:txBody>
      </p:sp>
      <p:sp>
        <p:nvSpPr>
          <p:cNvPr id="48131"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687D7099-BAD9-4436-B763-5F08857B77BB}" type="slidenum">
              <a:rPr lang="en-US"/>
              <a:pPr fontAlgn="base">
                <a:spcBef>
                  <a:spcPct val="0"/>
                </a:spcBef>
                <a:spcAft>
                  <a:spcPct val="0"/>
                </a:spcAft>
              </a:pPr>
              <a:t>22</a:t>
            </a:fld>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baseline="0" dirty="0" smtClean="0">
                <a:solidFill>
                  <a:schemeClr val="tx1"/>
                </a:solidFill>
                <a:latin typeface="+mn-lt"/>
                <a:ea typeface="+mn-ea"/>
                <a:cs typeface="+mn-cs"/>
              </a:rPr>
              <a:t>-</a:t>
            </a:r>
            <a:r>
              <a:rPr lang="en-US" dirty="0" smtClean="0"/>
              <a:t>States are entitled to their share, according to a formula, of a nationwide funding ceiling or ``cap</a:t>
            </a:r>
            <a:endParaRPr lang="en-US" sz="1200" kern="1200" baseline="0" dirty="0" smtClean="0">
              <a:solidFill>
                <a:schemeClr val="tx1"/>
              </a:solidFill>
              <a:latin typeface="+mn-lt"/>
              <a:ea typeface="+mn-ea"/>
              <a:cs typeface="+mn-cs"/>
            </a:endParaRPr>
          </a:p>
          <a:p>
            <a:r>
              <a:rPr lang="en-US" sz="1200" kern="1200" baseline="0" dirty="0" smtClean="0">
                <a:solidFill>
                  <a:schemeClr val="tx1"/>
                </a:solidFill>
                <a:latin typeface="+mn-lt"/>
                <a:ea typeface="+mn-ea"/>
                <a:cs typeface="+mn-cs"/>
              </a:rPr>
              <a:t>-States can use this funding for a variety of purposes including supporting foster care for children. Although Native American tribes are not eligible to receive SSBG funds directly from the federal government for their foster care programs, they can access these funds by submitting a competitive application to the state.43 As is the case with TANF funding, the availability of SSBG funding is not guaranteed and is subject to competing budget priorities at the federal, state and local levels.</a:t>
            </a:r>
            <a:endParaRPr lang="en-US" dirty="0"/>
          </a:p>
        </p:txBody>
      </p:sp>
      <p:sp>
        <p:nvSpPr>
          <p:cNvPr id="4" name="Slide Number Placeholder 3"/>
          <p:cNvSpPr>
            <a:spLocks noGrp="1"/>
          </p:cNvSpPr>
          <p:nvPr>
            <p:ph type="sldNum" sz="quarter" idx="10"/>
          </p:nvPr>
        </p:nvSpPr>
        <p:spPr/>
        <p:txBody>
          <a:bodyPr/>
          <a:lstStyle/>
          <a:p>
            <a:pPr>
              <a:defRPr/>
            </a:pPr>
            <a:fld id="{FA799A25-F4A4-402A-BD5F-688AB85BA077}" type="slidenum">
              <a:rPr lang="en-US" smtClean="0"/>
              <a:pPr>
                <a:defRPr/>
              </a:pPr>
              <a:t>24</a:t>
            </a:fld>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-Signed into law in 1997</a:t>
            </a:r>
          </a:p>
          <a:p>
            <a:r>
              <a:rPr lang="en-US" dirty="0" smtClean="0"/>
              <a:t>-Provides</a:t>
            </a:r>
            <a:r>
              <a:rPr lang="en-US" baseline="0" dirty="0" smtClean="0"/>
              <a:t> federal matching funds to states</a:t>
            </a:r>
          </a:p>
          <a:p>
            <a:r>
              <a:rPr lang="en-US" dirty="0" smtClean="0">
                <a:hlinkClick r:id="rId3"/>
              </a:rPr>
              <a:t>The Children's Health Insurance Program Reauthorization Act (CHIPRA)</a:t>
            </a:r>
            <a:r>
              <a:rPr lang="en-US" dirty="0" smtClean="0"/>
              <a:t> was signed -in 2009. CHIPRA reauthorized the program, provided additional funding for CHIP</a:t>
            </a:r>
            <a:endParaRPr lang="en-US" baseline="0" dirty="0" smtClean="0"/>
          </a:p>
        </p:txBody>
      </p:sp>
      <p:sp>
        <p:nvSpPr>
          <p:cNvPr id="4" name="Slide Number Placeholder 3"/>
          <p:cNvSpPr>
            <a:spLocks noGrp="1"/>
          </p:cNvSpPr>
          <p:nvPr>
            <p:ph type="sldNum" sz="quarter" idx="10"/>
          </p:nvPr>
        </p:nvSpPr>
        <p:spPr/>
        <p:txBody>
          <a:bodyPr/>
          <a:lstStyle/>
          <a:p>
            <a:pPr>
              <a:defRPr/>
            </a:pPr>
            <a:fld id="{FA799A25-F4A4-402A-BD5F-688AB85BA077}" type="slidenum">
              <a:rPr lang="en-US" smtClean="0"/>
              <a:pPr>
                <a:defRPr/>
              </a:pPr>
              <a:t>25</a:t>
            </a:fld>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3" name="Slide Image Placeholder 1"/>
          <p:cNvSpPr>
            <a:spLocks noGrp="1" noRot="1" noChangeAspect="1"/>
          </p:cNvSpPr>
          <p:nvPr>
            <p:ph type="sldImg"/>
          </p:nvPr>
        </p:nvSpPr>
        <p:spPr bwMode="auto">
          <a:noFill/>
          <a:ln>
            <a:solidFill>
              <a:srgbClr val="000000"/>
            </a:solidFill>
            <a:miter lim="800000"/>
            <a:headEnd/>
            <a:tailEnd/>
          </a:ln>
        </p:spPr>
      </p:sp>
      <p:sp>
        <p:nvSpPr>
          <p:cNvPr id="3" name="Notes Placeholder 2"/>
          <p:cNvSpPr>
            <a:spLocks noGrp="1"/>
          </p:cNvSpPr>
          <p:nvPr>
            <p:ph type="body" idx="1"/>
          </p:nvPr>
        </p:nvSpPr>
        <p:spPr/>
        <p:txBody>
          <a:bodyPr/>
          <a:lstStyle/>
          <a:p>
            <a:pPr fontAlgn="auto">
              <a:spcBef>
                <a:spcPts val="0"/>
              </a:spcBef>
              <a:spcAft>
                <a:spcPts val="0"/>
              </a:spcAft>
              <a:defRPr/>
            </a:pPr>
            <a:r>
              <a:rPr lang="en-US" dirty="0" smtClean="0"/>
              <a:t>Title IV-E eligibility criteria: 1) U.S. citizenship or qualified immigrant status</a:t>
            </a:r>
          </a:p>
          <a:p>
            <a:pPr fontAlgn="auto">
              <a:spcBef>
                <a:spcPts val="0"/>
              </a:spcBef>
              <a:spcAft>
                <a:spcPts val="0"/>
              </a:spcAft>
              <a:defRPr/>
            </a:pPr>
            <a:r>
              <a:rPr lang="en-US" dirty="0" smtClean="0"/>
              <a:t>	2) Under the age of 18 (or up to age 21 for extended foster care)  </a:t>
            </a:r>
          </a:p>
          <a:p>
            <a:pPr fontAlgn="auto">
              <a:spcBef>
                <a:spcPts val="0"/>
              </a:spcBef>
              <a:spcAft>
                <a:spcPts val="0"/>
              </a:spcAft>
              <a:defRPr/>
            </a:pPr>
            <a:r>
              <a:rPr lang="en-US" dirty="0" smtClean="0"/>
              <a:t>	3) Entered care through voluntary placement or a judicial determination after reasonable efforts to prevent removal were made</a:t>
            </a:r>
          </a:p>
          <a:p>
            <a:pPr fontAlgn="auto">
              <a:spcBef>
                <a:spcPts val="0"/>
              </a:spcBef>
              <a:spcAft>
                <a:spcPts val="0"/>
              </a:spcAft>
              <a:defRPr/>
            </a:pPr>
            <a:r>
              <a:rPr lang="en-US" dirty="0" smtClean="0"/>
              <a:t>	4) Currently in a licensed or approved foster care setting</a:t>
            </a:r>
          </a:p>
          <a:p>
            <a:pPr fontAlgn="auto">
              <a:spcBef>
                <a:spcPts val="0"/>
              </a:spcBef>
              <a:spcAft>
                <a:spcPts val="0"/>
              </a:spcAft>
              <a:defRPr/>
            </a:pPr>
            <a:r>
              <a:rPr lang="en-US" dirty="0" smtClean="0"/>
              <a:t>	5) Removed from a home that meets income/asset tests and family structure rules of the former Aid to Families with Dependent Children (AFDC) program</a:t>
            </a:r>
          </a:p>
          <a:p>
            <a:pPr marL="171450" indent="-171450" fontAlgn="auto">
              <a:spcBef>
                <a:spcPts val="0"/>
              </a:spcBef>
              <a:spcAft>
                <a:spcPts val="0"/>
              </a:spcAft>
              <a:buFontTx/>
              <a:buChar char="-"/>
              <a:defRPr/>
            </a:pPr>
            <a:r>
              <a:rPr lang="en-US" dirty="0" smtClean="0"/>
              <a:t>If not eligible states cover cost</a:t>
            </a:r>
          </a:p>
          <a:p>
            <a:pPr marL="171450" indent="-171450" fontAlgn="auto">
              <a:spcBef>
                <a:spcPts val="0"/>
              </a:spcBef>
              <a:spcAft>
                <a:spcPts val="0"/>
              </a:spcAft>
              <a:buFontTx/>
              <a:buChar char="-"/>
              <a:defRPr/>
            </a:pPr>
            <a:r>
              <a:rPr lang="en-US" dirty="0" smtClean="0"/>
              <a:t>50% of foster care children are ineligible, increasingly less children eligible likely because poverty levels are based on 1996 income levels</a:t>
            </a:r>
          </a:p>
          <a:p>
            <a:pPr marL="171450" indent="-171450" fontAlgn="auto">
              <a:spcBef>
                <a:spcPts val="0"/>
              </a:spcBef>
              <a:spcAft>
                <a:spcPts val="0"/>
              </a:spcAft>
              <a:buFontTx/>
              <a:buChar char="-"/>
              <a:defRPr/>
            </a:pPr>
            <a:r>
              <a:rPr lang="en-US" dirty="0" smtClean="0"/>
              <a:t>If do not qualify must meet receiving state’s eligibility requirements for public coverage which often includes residency status</a:t>
            </a:r>
            <a:endParaRPr lang="en-US" dirty="0"/>
          </a:p>
        </p:txBody>
      </p:sp>
      <p:sp>
        <p:nvSpPr>
          <p:cNvPr id="54275"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77A6419B-D03F-4F99-91AE-94C667C9B89F}" type="slidenum">
              <a:rPr lang="en-US"/>
              <a:pPr fontAlgn="base">
                <a:spcBef>
                  <a:spcPct val="0"/>
                </a:spcBef>
                <a:spcAft>
                  <a:spcPct val="0"/>
                </a:spcAft>
              </a:pPr>
              <a:t>27</a:t>
            </a:fld>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548640" marR="0" indent="-411480" algn="l" defTabSz="914400" rtl="0" eaLnBrk="1" fontAlgn="auto" latinLnBrk="0" hangingPunct="1">
              <a:lnSpc>
                <a:spcPct val="100000"/>
              </a:lnSpc>
              <a:spcBef>
                <a:spcPct val="30000"/>
              </a:spcBef>
              <a:spcAft>
                <a:spcPts val="0"/>
              </a:spcAft>
              <a:buClr>
                <a:schemeClr val="tx1">
                  <a:shade val="95000"/>
                </a:schemeClr>
              </a:buClr>
              <a:buSzTx/>
              <a:buFont typeface="Wingdings 2"/>
              <a:buNone/>
              <a:tabLst/>
              <a:defRPr/>
            </a:pPr>
            <a:r>
              <a:rPr lang="en-US" dirty="0" smtClean="0"/>
              <a:t>Fostering Connections to success and Increasing Adoptions Act of 2008</a:t>
            </a:r>
          </a:p>
          <a:p>
            <a:pPr marL="548640" indent="-411480" fontAlgn="auto">
              <a:spcAft>
                <a:spcPts val="0"/>
              </a:spcAft>
              <a:buClr>
                <a:schemeClr val="tx1">
                  <a:shade val="95000"/>
                </a:schemeClr>
              </a:buClr>
              <a:buFont typeface="Wingdings 2"/>
              <a:buNone/>
              <a:defRPr/>
            </a:pPr>
            <a:r>
              <a:rPr lang="en-US" dirty="0" smtClean="0"/>
              <a:t>Requires foster care agencies to: </a:t>
            </a:r>
          </a:p>
          <a:p>
            <a:pPr marL="548640" indent="-411480" fontAlgn="auto">
              <a:spcAft>
                <a:spcPts val="0"/>
              </a:spcAft>
              <a:buClr>
                <a:schemeClr val="tx1">
                  <a:shade val="95000"/>
                </a:schemeClr>
              </a:buClr>
              <a:buFont typeface="Wingdings 2"/>
              <a:buNone/>
              <a:defRPr/>
            </a:pPr>
            <a:r>
              <a:rPr lang="en-US" dirty="0" smtClean="0"/>
              <a:t>	Identify kinship resources at entry to foster care, Promote and support kinship care, Maintain children in school of origin, Support Native American tribes in keeping children within tribal foster care systems, Enhance resources for youth with goal of independent living</a:t>
            </a:r>
          </a:p>
          <a:p>
            <a:pPr marL="548640" indent="-411480" fontAlgn="auto">
              <a:spcAft>
                <a:spcPts val="0"/>
              </a:spcAft>
              <a:buClr>
                <a:schemeClr val="tx1">
                  <a:shade val="95000"/>
                </a:schemeClr>
              </a:buClr>
              <a:buFont typeface="Wingdings 2"/>
              <a:buNone/>
              <a:defRPr/>
            </a:pPr>
            <a:r>
              <a:rPr lang="en-US" dirty="0" smtClean="0"/>
              <a:t>Requires state to:</a:t>
            </a:r>
          </a:p>
          <a:p>
            <a:pPr marL="868680" lvl="1" indent="-283464" fontAlgn="auto">
              <a:spcAft>
                <a:spcPts val="0"/>
              </a:spcAft>
              <a:buFont typeface="Wingdings 2"/>
              <a:buNone/>
              <a:defRPr/>
            </a:pPr>
            <a:r>
              <a:rPr lang="en-US" dirty="0" smtClean="0"/>
              <a:t>Develop health systems for children in foster care, Involve pediatricians in development of above systems, Improve health-care coordination, Promote the use of medical homes, Monitor psychotropic medication use, Measure health outcomes</a:t>
            </a:r>
          </a:p>
          <a:p>
            <a:endParaRPr lang="en-US" dirty="0"/>
          </a:p>
        </p:txBody>
      </p:sp>
      <p:sp>
        <p:nvSpPr>
          <p:cNvPr id="4" name="Slide Number Placeholder 3"/>
          <p:cNvSpPr>
            <a:spLocks noGrp="1"/>
          </p:cNvSpPr>
          <p:nvPr>
            <p:ph type="sldNum" sz="quarter" idx="10"/>
          </p:nvPr>
        </p:nvSpPr>
        <p:spPr/>
        <p:txBody>
          <a:bodyPr/>
          <a:lstStyle/>
          <a:p>
            <a:pPr>
              <a:defRPr/>
            </a:pPr>
            <a:fld id="{FA799A25-F4A4-402A-BD5F-688AB85BA077}" type="slidenum">
              <a:rPr lang="en-US" smtClean="0"/>
              <a:pPr>
                <a:defRPr/>
              </a:pPr>
              <a:t>29</a:t>
            </a:fld>
            <a:endParaRPr 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3" name="Slide Image Placeholder 1"/>
          <p:cNvSpPr>
            <a:spLocks noGrp="1" noRot="1" noChangeAspect="1"/>
          </p:cNvSpPr>
          <p:nvPr>
            <p:ph type="sldImg"/>
          </p:nvPr>
        </p:nvSpPr>
        <p:spPr bwMode="auto">
          <a:noFill/>
          <a:ln>
            <a:solidFill>
              <a:srgbClr val="000000"/>
            </a:solidFill>
            <a:miter lim="800000"/>
            <a:headEnd/>
            <a:tailEnd/>
          </a:ln>
        </p:spPr>
      </p:sp>
      <p:sp>
        <p:nvSpPr>
          <p:cNvPr id="3" name="Notes Placeholder 2"/>
          <p:cNvSpPr>
            <a:spLocks noGrp="1"/>
          </p:cNvSpPr>
          <p:nvPr>
            <p:ph type="body" idx="1"/>
          </p:nvPr>
        </p:nvSpPr>
        <p:spPr/>
        <p:txBody>
          <a:bodyPr>
            <a:normAutofit lnSpcReduction="10000"/>
          </a:bodyPr>
          <a:lstStyle/>
          <a:p>
            <a:pPr fontAlgn="auto">
              <a:spcBef>
                <a:spcPts val="0"/>
              </a:spcBef>
              <a:spcAft>
                <a:spcPts val="0"/>
              </a:spcAft>
              <a:defRPr/>
            </a:pPr>
            <a:r>
              <a:rPr lang="en-US" dirty="0" smtClean="0"/>
              <a:t>Eligible for extended Medicaid if 1) In the care of the state’s foster care program when they reached the age of 18 or older according to the state’s child welfare plan (See Table 3 for the maximum age in each state.) </a:t>
            </a:r>
          </a:p>
          <a:p>
            <a:pPr fontAlgn="auto">
              <a:spcBef>
                <a:spcPts val="0"/>
              </a:spcBef>
              <a:spcAft>
                <a:spcPts val="0"/>
              </a:spcAft>
              <a:defRPr/>
            </a:pPr>
            <a:r>
              <a:rPr lang="en-US" dirty="0" smtClean="0"/>
              <a:t>2) Enrolled in Medicaid or other waiver program while in foster care</a:t>
            </a:r>
          </a:p>
          <a:p>
            <a:pPr fontAlgn="auto">
              <a:spcBef>
                <a:spcPts val="0"/>
              </a:spcBef>
              <a:spcAft>
                <a:spcPts val="0"/>
              </a:spcAft>
              <a:defRPr/>
            </a:pPr>
            <a:r>
              <a:rPr lang="en-US" dirty="0" smtClean="0"/>
              <a:t>HCBS- amends section 1915(</a:t>
            </a:r>
            <a:r>
              <a:rPr lang="en-US" dirty="0" err="1" smtClean="0"/>
              <a:t>i</a:t>
            </a:r>
            <a:r>
              <a:rPr lang="en-US" dirty="0" smtClean="0"/>
              <a:t>) of the Social Security Act (SSA) and allows states to “extend HCBS programs to individuals with higher incomes, provide additional services, target services to specific populations, and provide different services to targeted populations than to other Medicaid beneficiaries for the first five years of the program operation (or longer with federal approval).” This amendment does not require individuals to need an institutional level of care, and those with mental health and substance abuse disorders can receive services under this provision. </a:t>
            </a:r>
          </a:p>
          <a:p>
            <a:pPr fontAlgn="auto">
              <a:spcBef>
                <a:spcPts val="0"/>
              </a:spcBef>
              <a:spcAft>
                <a:spcPts val="0"/>
              </a:spcAft>
              <a:defRPr/>
            </a:pPr>
            <a:r>
              <a:rPr lang="en-US" dirty="0" smtClean="0"/>
              <a:t>-may greatly benefit from coordinated systems of care for their medical and mental health care needs. </a:t>
            </a:r>
          </a:p>
          <a:p>
            <a:pPr fontAlgn="auto">
              <a:spcBef>
                <a:spcPts val="0"/>
              </a:spcBef>
              <a:spcAft>
                <a:spcPts val="0"/>
              </a:spcAft>
              <a:defRPr/>
            </a:pPr>
            <a:r>
              <a:rPr lang="en-US" dirty="0" smtClean="0"/>
              <a:t>-Health homes: Comprehensive care management; </a:t>
            </a:r>
          </a:p>
          <a:p>
            <a:pPr fontAlgn="auto">
              <a:spcBef>
                <a:spcPts val="0"/>
              </a:spcBef>
              <a:spcAft>
                <a:spcPts val="0"/>
              </a:spcAft>
              <a:defRPr/>
            </a:pPr>
            <a:r>
              <a:rPr lang="en-US" dirty="0" smtClean="0"/>
              <a:t>• Care coordination; • Health promotion; • Comprehensive transitional care/follow-up; • Patient and family support; and, • Referral to community and social support services</a:t>
            </a:r>
          </a:p>
          <a:p>
            <a:pPr fontAlgn="auto">
              <a:spcBef>
                <a:spcPts val="0"/>
              </a:spcBef>
              <a:spcAft>
                <a:spcPts val="0"/>
              </a:spcAft>
              <a:defRPr/>
            </a:pPr>
            <a:r>
              <a:rPr lang="en-US" dirty="0" smtClean="0"/>
              <a:t>Eligibility: Comprehensive care management; • Care coordination; • Health promotion; • Comprehensive transitional care/follow-up; • Patient and family support; and, • Referral to community and social support services</a:t>
            </a:r>
          </a:p>
          <a:p>
            <a:pPr fontAlgn="auto">
              <a:spcBef>
                <a:spcPts val="0"/>
              </a:spcBef>
              <a:spcAft>
                <a:spcPts val="0"/>
              </a:spcAft>
              <a:defRPr/>
            </a:pPr>
            <a:r>
              <a:rPr lang="en-US" dirty="0" smtClean="0"/>
              <a:t>-</a:t>
            </a:r>
            <a:endParaRPr lang="en-US" dirty="0"/>
          </a:p>
        </p:txBody>
      </p:sp>
      <p:sp>
        <p:nvSpPr>
          <p:cNvPr id="59395"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22AE0E13-9E33-4445-8FEC-5A6EE6FB1B1A}" type="slidenum">
              <a:rPr lang="en-US"/>
              <a:pPr fontAlgn="base">
                <a:spcBef>
                  <a:spcPct val="0"/>
                </a:spcBef>
                <a:spcAft>
                  <a:spcPct val="0"/>
                </a:spcAft>
              </a:pPr>
              <a:t>30</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Slide Image Placeholder 1"/>
          <p:cNvSpPr>
            <a:spLocks noGrp="1" noRot="1" noChangeAspect="1"/>
          </p:cNvSpPr>
          <p:nvPr>
            <p:ph type="sldImg"/>
          </p:nvPr>
        </p:nvSpPr>
        <p:spPr bwMode="auto">
          <a:noFill/>
          <a:ln>
            <a:solidFill>
              <a:srgbClr val="000000"/>
            </a:solidFill>
            <a:miter lim="800000"/>
            <a:headEnd/>
            <a:tailEnd/>
          </a:ln>
        </p:spPr>
      </p:sp>
      <p:sp>
        <p:nvSpPr>
          <p:cNvPr id="19458"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smtClean="0"/>
              <a:t>Foster care system burdened by – huge caseloads, limited funding, birth parents with multiple intractable problems, bureaucratic/legal/ethical demands</a:t>
            </a:r>
          </a:p>
        </p:txBody>
      </p:sp>
      <p:sp>
        <p:nvSpPr>
          <p:cNvPr id="19459"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F5A37A87-FB17-43B2-81BF-93AA945F593B}" type="slidenum">
              <a:rPr lang="en-US"/>
              <a:pPr fontAlgn="base">
                <a:spcBef>
                  <a:spcPct val="0"/>
                </a:spcBef>
                <a:spcAft>
                  <a:spcPct val="0"/>
                </a:spcAft>
              </a:pPr>
              <a:t>4</a:t>
            </a:fld>
            <a:endParaRPr 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baseline="0" dirty="0" smtClean="0">
                <a:solidFill>
                  <a:schemeClr val="tx1"/>
                </a:solidFill>
                <a:latin typeface="+mn-lt"/>
                <a:ea typeface="+mn-ea"/>
                <a:cs typeface="+mn-cs"/>
              </a:rPr>
              <a:t>-70% of children in foster care never receive comprehensive examinations for developmental or psychological issues.</a:t>
            </a:r>
          </a:p>
          <a:p>
            <a:r>
              <a:rPr lang="en-US" sz="1200" kern="1200" baseline="0" dirty="0" smtClean="0">
                <a:solidFill>
                  <a:schemeClr val="tx1"/>
                </a:solidFill>
                <a:latin typeface="+mn-lt"/>
                <a:ea typeface="+mn-ea"/>
                <a:cs typeface="+mn-cs"/>
              </a:rPr>
              <a:t>-In addition, Medicaid programs typically do not facilitate access to the full range of developmental and mental health care services that children in foster care need due to inadequate reimbursement rates for pediatric specialists such as child psychiatrists and poorly funded therapies such as substance abuse treatment</a:t>
            </a:r>
            <a:endParaRPr lang="en-US" dirty="0"/>
          </a:p>
        </p:txBody>
      </p:sp>
      <p:sp>
        <p:nvSpPr>
          <p:cNvPr id="4" name="Slide Number Placeholder 3"/>
          <p:cNvSpPr>
            <a:spLocks noGrp="1"/>
          </p:cNvSpPr>
          <p:nvPr>
            <p:ph type="sldNum" sz="quarter" idx="10"/>
          </p:nvPr>
        </p:nvSpPr>
        <p:spPr/>
        <p:txBody>
          <a:bodyPr/>
          <a:lstStyle/>
          <a:p>
            <a:pPr>
              <a:defRPr/>
            </a:pPr>
            <a:fld id="{FA799A25-F4A4-402A-BD5F-688AB85BA077}" type="slidenum">
              <a:rPr lang="en-US" smtClean="0"/>
              <a:pPr>
                <a:defRPr/>
              </a:pPr>
              <a:t>32</a:t>
            </a:fld>
            <a:endParaRPr 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FA799A25-F4A4-402A-BD5F-688AB85BA077}" type="slidenum">
              <a:rPr lang="en-US" smtClean="0"/>
              <a:pPr>
                <a:defRPr/>
              </a:pPr>
              <a:t>35</a:t>
            </a:fld>
            <a:endParaRPr 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3" name="Slide Image Placeholder 1"/>
          <p:cNvSpPr>
            <a:spLocks noGrp="1" noRot="1" noChangeAspect="1"/>
          </p:cNvSpPr>
          <p:nvPr>
            <p:ph type="sldImg"/>
          </p:nvPr>
        </p:nvSpPr>
        <p:spPr bwMode="auto">
          <a:noFill/>
          <a:ln>
            <a:solidFill>
              <a:srgbClr val="000000"/>
            </a:solidFill>
            <a:miter lim="800000"/>
            <a:headEnd/>
            <a:tailEnd/>
          </a:ln>
        </p:spPr>
      </p:sp>
      <p:sp>
        <p:nvSpPr>
          <p:cNvPr id="64514"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dirty="0" smtClean="0"/>
              <a:t>MA-The PNP assesses each child medically, orders necessary services and medications on an ongoing basis, participates in certain medical appointments, evaluates the ability of substitute caretakers and biological parents to provide the necessary care and provides information and education regarding the child’s condition and care needs for the child’s caretakers and DCF staff. In addition to an individualized and ongoing assessment of health care needs, the caregiver for the child has access to a PNP 24 hours a day, 7 days a week. </a:t>
            </a:r>
          </a:p>
          <a:p>
            <a:pPr>
              <a:spcBef>
                <a:spcPct val="0"/>
              </a:spcBef>
            </a:pPr>
            <a:r>
              <a:rPr lang="en-US" dirty="0" smtClean="0"/>
              <a:t>PCHC- Penobscot Community Health Care</a:t>
            </a:r>
          </a:p>
        </p:txBody>
      </p:sp>
      <p:sp>
        <p:nvSpPr>
          <p:cNvPr id="64515"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701CEFCE-9967-400F-AA51-9548288EEEDD}" type="slidenum">
              <a:rPr lang="en-US"/>
              <a:pPr fontAlgn="base">
                <a:spcBef>
                  <a:spcPct val="0"/>
                </a:spcBef>
                <a:spcAft>
                  <a:spcPct val="0"/>
                </a:spcAft>
              </a:pPr>
              <a:t>36</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Slide Image Placeholder 1"/>
          <p:cNvSpPr>
            <a:spLocks noGrp="1" noRot="1" noChangeAspect="1"/>
          </p:cNvSpPr>
          <p:nvPr>
            <p:ph type="sldImg"/>
          </p:nvPr>
        </p:nvSpPr>
        <p:spPr bwMode="auto">
          <a:noFill/>
          <a:ln>
            <a:solidFill>
              <a:srgbClr val="000000"/>
            </a:solidFill>
            <a:miter lim="800000"/>
            <a:headEnd/>
            <a:tailEnd/>
          </a:ln>
        </p:spPr>
      </p:sp>
      <p:sp>
        <p:nvSpPr>
          <p:cNvPr id="21506"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smtClean="0"/>
              <a:t>Each child welfare agency responsible for hiring and training caseworkers.  Most require no more than 2 years of college education.</a:t>
            </a:r>
          </a:p>
          <a:p>
            <a:pPr>
              <a:spcBef>
                <a:spcPct val="0"/>
              </a:spcBef>
            </a:pPr>
            <a:r>
              <a:rPr lang="en-US" smtClean="0"/>
              <a:t>WITHIN 72 HRS OF REMOVING CHILD FROM FAMILY, MUST PREPARE COURT PETITION DOCUMENTING REASONS FOR REMOVAL. RETURN TO COURT AT DESIGNATED INTERVALS TO PROVIDE ONGOING DOCUMENTATION FOR CONTINUATION OF PLACEMENT AND DETAIL OWN EFFORTS TOWARD REUNIFICATION.</a:t>
            </a:r>
          </a:p>
          <a:p>
            <a:pPr>
              <a:spcBef>
                <a:spcPct val="0"/>
              </a:spcBef>
            </a:pPr>
            <a:r>
              <a:rPr lang="en-US" smtClean="0"/>
              <a:t>Educational or service resources include housing, mental health, parenting education, medical care, drug and alcohol rehabilitations to promote reunification</a:t>
            </a:r>
          </a:p>
          <a:p>
            <a:pPr>
              <a:spcBef>
                <a:spcPct val="0"/>
              </a:spcBef>
            </a:pPr>
            <a:r>
              <a:rPr lang="en-US" smtClean="0"/>
              <a:t>If birth parents unable/noncompliant with work necessary for reunification, must support family through alternate permanency planning.</a:t>
            </a:r>
          </a:p>
          <a:p>
            <a:pPr>
              <a:spcBef>
                <a:spcPct val="0"/>
              </a:spcBef>
            </a:pPr>
            <a:r>
              <a:rPr lang="en-US" smtClean="0"/>
              <a:t>Help children develop secure attachments and sense of belonging to foster family.</a:t>
            </a:r>
          </a:p>
        </p:txBody>
      </p:sp>
      <p:sp>
        <p:nvSpPr>
          <p:cNvPr id="21507"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4BDD7CD0-7EB1-495A-B324-F106765F1CC9}" type="slidenum">
              <a:rPr lang="en-US"/>
              <a:pPr fontAlgn="base">
                <a:spcBef>
                  <a:spcPct val="0"/>
                </a:spcBef>
                <a:spcAft>
                  <a:spcPct val="0"/>
                </a:spcAft>
              </a:pPr>
              <a:t>5</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Slide Image Placeholder 1"/>
          <p:cNvSpPr>
            <a:spLocks noGrp="1" noRot="1" noChangeAspect="1"/>
          </p:cNvSpPr>
          <p:nvPr>
            <p:ph type="sldImg"/>
          </p:nvPr>
        </p:nvSpPr>
        <p:spPr bwMode="auto">
          <a:noFill/>
          <a:ln>
            <a:solidFill>
              <a:srgbClr val="000000"/>
            </a:solidFill>
            <a:miter lim="800000"/>
            <a:headEnd/>
            <a:tailEnd/>
          </a:ln>
        </p:spPr>
      </p:sp>
      <p:sp>
        <p:nvSpPr>
          <p:cNvPr id="23554"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smtClean="0"/>
              <a:t>Law guardian may or may not be an attorney</a:t>
            </a:r>
          </a:p>
          <a:p>
            <a:pPr>
              <a:spcBef>
                <a:spcPct val="0"/>
              </a:spcBef>
            </a:pPr>
            <a:r>
              <a:rPr lang="en-US" smtClean="0"/>
              <a:t>Special advocate (for particularly difficult cases)</a:t>
            </a:r>
          </a:p>
          <a:p>
            <a:pPr>
              <a:spcBef>
                <a:spcPct val="0"/>
              </a:spcBef>
            </a:pPr>
            <a:endParaRPr lang="en-US" smtClean="0"/>
          </a:p>
          <a:p>
            <a:pPr>
              <a:spcBef>
                <a:spcPct val="0"/>
              </a:spcBef>
            </a:pPr>
            <a:r>
              <a:rPr lang="en-US" smtClean="0"/>
              <a:t>Court decides permanency outcome with input from attorneys, all caregivers, child welfare agencies, mental health and other professionals, youth (if of sufficient age and developmental capacity)</a:t>
            </a:r>
          </a:p>
          <a:p>
            <a:pPr>
              <a:spcBef>
                <a:spcPct val="0"/>
              </a:spcBef>
            </a:pPr>
            <a:r>
              <a:rPr lang="en-US" smtClean="0"/>
              <a:t>Education for legal profession regarding child development, parenting, early childhood trauma is limited</a:t>
            </a:r>
          </a:p>
        </p:txBody>
      </p:sp>
      <p:sp>
        <p:nvSpPr>
          <p:cNvPr id="23555"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C829F81F-E5B5-4B2C-9DB1-526869775FA4}" type="slidenum">
              <a:rPr lang="en-US"/>
              <a:pPr fontAlgn="base">
                <a:spcBef>
                  <a:spcPct val="0"/>
                </a:spcBef>
                <a:spcAft>
                  <a:spcPct val="0"/>
                </a:spcAft>
              </a:pPr>
              <a:t>6</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Slide Image Placeholder 1"/>
          <p:cNvSpPr>
            <a:spLocks noGrp="1" noRot="1" noChangeAspect="1"/>
          </p:cNvSpPr>
          <p:nvPr>
            <p:ph type="sldImg"/>
          </p:nvPr>
        </p:nvSpPr>
        <p:spPr bwMode="auto">
          <a:noFill/>
          <a:ln>
            <a:solidFill>
              <a:srgbClr val="000000"/>
            </a:solidFill>
            <a:miter lim="800000"/>
            <a:headEnd/>
            <a:tailEnd/>
          </a:ln>
        </p:spPr>
      </p:sp>
      <p:sp>
        <p:nvSpPr>
          <p:cNvPr id="25602"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smtClean="0"/>
              <a:t>Many have strong religious affiliations, driven by desire to do something positive for children, some have hope of eventually adopting.  Small percentage are same sex couples (laws are evolving to ensure that same sex couples can foster and adopt).</a:t>
            </a:r>
          </a:p>
          <a:p>
            <a:pPr>
              <a:spcBef>
                <a:spcPct val="0"/>
              </a:spcBef>
            </a:pPr>
            <a:r>
              <a:rPr lang="en-US" smtClean="0"/>
              <a:t>Treatment Foster Care and evidence-based parenting education for foster parents seem to improve outcomes for children, but not widely used</a:t>
            </a:r>
          </a:p>
          <a:p>
            <a:pPr>
              <a:spcBef>
                <a:spcPct val="0"/>
              </a:spcBef>
            </a:pPr>
            <a:r>
              <a:rPr lang="en-US" smtClean="0"/>
              <a:t>Boundaries are blurred in foster care in terms of authority, responsibility, and accountability – foster families retain the majority of the daily responsibility for children/teens, accountable to caseworkers, legal system, birth family. Legal custody remains with birth parent until child free for adoption, but foster care agency responsible for ensuring child’s needs are met and well cared for.</a:t>
            </a:r>
          </a:p>
          <a:p>
            <a:pPr>
              <a:spcBef>
                <a:spcPct val="0"/>
              </a:spcBef>
            </a:pPr>
            <a:endParaRPr lang="en-US" smtClean="0"/>
          </a:p>
          <a:p>
            <a:pPr>
              <a:spcBef>
                <a:spcPct val="0"/>
              </a:spcBef>
            </a:pPr>
            <a:r>
              <a:rPr lang="en-US" smtClean="0"/>
              <a:t>GROUP CARE</a:t>
            </a:r>
          </a:p>
          <a:p>
            <a:pPr>
              <a:spcBef>
                <a:spcPct val="0"/>
              </a:spcBef>
            </a:pPr>
            <a:r>
              <a:rPr lang="en-US" smtClean="0"/>
              <a:t>20% of youth in foster care (mostly adolescents) in residential or group home placements. $100,000 annually</a:t>
            </a:r>
          </a:p>
        </p:txBody>
      </p:sp>
      <p:sp>
        <p:nvSpPr>
          <p:cNvPr id="25603"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A5FCCB91-AC84-4198-AD91-3572227B94BD}" type="slidenum">
              <a:rPr lang="en-US"/>
              <a:pPr fontAlgn="base">
                <a:spcBef>
                  <a:spcPct val="0"/>
                </a:spcBef>
                <a:spcAft>
                  <a:spcPct val="0"/>
                </a:spcAft>
              </a:pPr>
              <a:t>7</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Slide Image Placeholder 1"/>
          <p:cNvSpPr>
            <a:spLocks noGrp="1" noRot="1" noChangeAspect="1"/>
          </p:cNvSpPr>
          <p:nvPr>
            <p:ph type="sldImg"/>
          </p:nvPr>
        </p:nvSpPr>
        <p:spPr bwMode="auto">
          <a:noFill/>
          <a:ln>
            <a:solidFill>
              <a:srgbClr val="000000"/>
            </a:solidFill>
            <a:miter lim="800000"/>
            <a:headEnd/>
            <a:tailEnd/>
          </a:ln>
        </p:spPr>
      </p:sp>
      <p:sp>
        <p:nvSpPr>
          <p:cNvPr id="27650"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smtClean="0"/>
              <a:t>VISITATION: progress through stages.  Visits supervised by caseworker in neutral setting, then to community setting or parents home, eventually unsupervised.</a:t>
            </a:r>
          </a:p>
          <a:p>
            <a:pPr>
              <a:spcBef>
                <a:spcPct val="0"/>
              </a:spcBef>
            </a:pPr>
            <a:r>
              <a:rPr lang="en-US" smtClean="0"/>
              <a:t>Evidence-based models (child-parent psychotherapy or child-parent interactive therapy) are models of visitation with mental health professionals helping the parent identify child’s sues, understand child’s developmental capacities, and practice parenting skills learned in parenting education classes and respond to child in appropriate manner. Visitation coaching – trained visitation specialists prepare birth parents for visits, help parents stay on track during the visit, debrief them afterwards.</a:t>
            </a:r>
          </a:p>
          <a:p>
            <a:pPr>
              <a:spcBef>
                <a:spcPct val="0"/>
              </a:spcBef>
            </a:pPr>
            <a:endParaRPr lang="en-US" smtClean="0"/>
          </a:p>
          <a:p>
            <a:pPr>
              <a:spcBef>
                <a:spcPct val="0"/>
              </a:spcBef>
            </a:pPr>
            <a:r>
              <a:rPr lang="en-US" smtClean="0"/>
              <a:t>RECIDIVISM: return to foster care after reunification, placement with extended family or guardian, or adoption.  20-30% of children return to foster care (mostly due to disruption of reunification with birth parents).</a:t>
            </a:r>
          </a:p>
          <a:p>
            <a:pPr>
              <a:spcBef>
                <a:spcPct val="0"/>
              </a:spcBef>
            </a:pPr>
            <a:endParaRPr lang="en-US" smtClean="0"/>
          </a:p>
          <a:p>
            <a:pPr>
              <a:spcBef>
                <a:spcPct val="0"/>
              </a:spcBef>
            </a:pPr>
            <a:r>
              <a:rPr lang="en-US" smtClean="0"/>
              <a:t>TERMINATION OF PARENTAL RIGHTS: generally occurs involuntarily after diligent efforts at reunification have failed. By law (federal legislation passed in 1997), must begin TPR once a child has been in foster care for 15 of the past 22 months and when there is no compelling reason not to start the process.</a:t>
            </a:r>
          </a:p>
          <a:p>
            <a:pPr>
              <a:spcBef>
                <a:spcPct val="0"/>
              </a:spcBef>
            </a:pPr>
            <a:endParaRPr lang="en-US" smtClean="0"/>
          </a:p>
          <a:p>
            <a:pPr>
              <a:spcBef>
                <a:spcPct val="0"/>
              </a:spcBef>
            </a:pPr>
            <a:r>
              <a:rPr lang="en-US" smtClean="0"/>
              <a:t>ADOPTION OUT OF FOSTER CARE: 60% adopted by foster parents, 30% by kinship caregivers. Fostered children w/o an identified adoptive recourse tend to be older, minority children, part of a large sibling group, have significant disabilities.</a:t>
            </a:r>
          </a:p>
        </p:txBody>
      </p:sp>
      <p:sp>
        <p:nvSpPr>
          <p:cNvPr id="27651"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3AE0F673-6258-4E42-AEA1-38E5DCA2C77E}" type="slidenum">
              <a:rPr lang="en-US"/>
              <a:pPr fontAlgn="base">
                <a:spcBef>
                  <a:spcPct val="0"/>
                </a:spcBef>
                <a:spcAft>
                  <a:spcPct val="0"/>
                </a:spcAft>
              </a:pPr>
              <a:t>8</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Slide Image Placeholder 1"/>
          <p:cNvSpPr>
            <a:spLocks noGrp="1" noRot="1" noChangeAspect="1"/>
          </p:cNvSpPr>
          <p:nvPr>
            <p:ph type="sldImg"/>
          </p:nvPr>
        </p:nvSpPr>
        <p:spPr bwMode="auto">
          <a:noFill/>
          <a:ln>
            <a:solidFill>
              <a:srgbClr val="000000"/>
            </a:solidFill>
            <a:miter lim="800000"/>
            <a:headEnd/>
            <a:tailEnd/>
          </a:ln>
        </p:spPr>
      </p:sp>
      <p:sp>
        <p:nvSpPr>
          <p:cNvPr id="29698"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smtClean="0"/>
              <a:t>Lower median due to more intensive permanency planning.  Higher mean due to 25% of children who remain in care for years.</a:t>
            </a:r>
          </a:p>
        </p:txBody>
      </p:sp>
      <p:sp>
        <p:nvSpPr>
          <p:cNvPr id="29699"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B594CF56-A135-468C-B5DF-1B05525AEE77}" type="slidenum">
              <a:rPr lang="en-US"/>
              <a:pPr fontAlgn="base">
                <a:spcBef>
                  <a:spcPct val="0"/>
                </a:spcBef>
                <a:spcAft>
                  <a:spcPct val="0"/>
                </a:spcAft>
              </a:pPr>
              <a:t>9</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Slide Image Placeholder 1"/>
          <p:cNvSpPr>
            <a:spLocks noGrp="1" noRot="1" noChangeAspect="1"/>
          </p:cNvSpPr>
          <p:nvPr>
            <p:ph type="sldImg"/>
          </p:nvPr>
        </p:nvSpPr>
        <p:spPr bwMode="auto">
          <a:noFill/>
          <a:ln>
            <a:solidFill>
              <a:srgbClr val="000000"/>
            </a:solidFill>
            <a:miter lim="800000"/>
            <a:headEnd/>
            <a:tailEnd/>
          </a:ln>
        </p:spPr>
      </p:sp>
      <p:sp>
        <p:nvSpPr>
          <p:cNvPr id="32770"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smtClean="0"/>
              <a:t>The AAP defines children in foster care as “children with special health-care needs”</a:t>
            </a:r>
          </a:p>
        </p:txBody>
      </p:sp>
      <p:sp>
        <p:nvSpPr>
          <p:cNvPr id="32771"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C727D369-3632-446F-9B47-2B0C4B4444E5}" type="slidenum">
              <a:rPr lang="en-US"/>
              <a:pPr fontAlgn="base">
                <a:spcBef>
                  <a:spcPct val="0"/>
                </a:spcBef>
                <a:spcAft>
                  <a:spcPct val="0"/>
                </a:spcAft>
              </a:pPr>
              <a:t>11</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2"/>
          <p:cNvSpPr>
            <a:spLocks noGrp="1" noRot="1" noChangeAspect="1" noTextEdit="1"/>
          </p:cNvSpPr>
          <p:nvPr>
            <p:ph type="sldImg"/>
          </p:nvPr>
        </p:nvSpPr>
        <p:spPr bwMode="auto">
          <a:noFill/>
          <a:ln>
            <a:solidFill>
              <a:srgbClr val="000000"/>
            </a:solidFill>
            <a:miter lim="800000"/>
            <a:headEnd/>
            <a:tailEnd/>
          </a:ln>
        </p:spPr>
      </p:sp>
      <p:sp>
        <p:nvSpPr>
          <p:cNvPr id="70659" name="Rectangle 3"/>
          <p:cNvSpPr>
            <a:spLocks noGrp="1"/>
          </p:cNvSpPr>
          <p:nvPr>
            <p:ph type="body" idx="1"/>
          </p:nvPr>
        </p:nvSpPr>
        <p:spPr bwMode="auto">
          <a:noFill/>
        </p:spPr>
        <p:txBody>
          <a:bodyPr wrap="square" numCol="1" anchor="t" anchorCtr="0" compatLnSpc="1">
            <a:prstTxWarp prst="textNoShape">
              <a:avLst/>
            </a:prstTxWarp>
          </a:bodyPr>
          <a:lstStyle/>
          <a:p>
            <a:r>
              <a:rPr lang="en-US" smtClean="0"/>
              <a:t>The GOALS of the medical home</a:t>
            </a: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422030" y="1371600"/>
            <a:ext cx="8229600" cy="1828800"/>
          </a:xfrm>
        </p:spPr>
        <p:txBody>
          <a:bodyPr lIns="45720" tIns="0" rIns="45720" bIns="0" anchor="b">
            <a:scene3d>
              <a:camera prst="orthographicFront"/>
              <a:lightRig rig="soft" dir="t">
                <a:rot lat="0" lon="0" rev="17220000"/>
              </a:lightRig>
            </a:scene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lang="en-US" smtClean="0"/>
              <a:t>Click to edit Master title style</a:t>
            </a:r>
            <a:endParaRPr lang="en-US"/>
          </a:p>
        </p:txBody>
      </p:sp>
      <p:sp>
        <p:nvSpPr>
          <p:cNvPr id="9" name="Subtitle 8"/>
          <p:cNvSpPr>
            <a:spLocks noGrp="1"/>
          </p:cNvSpPr>
          <p:nvPr>
            <p:ph type="subTitle" idx="1"/>
          </p:nvPr>
        </p:nvSpPr>
        <p:spPr>
          <a:xfrm>
            <a:off x="1371600" y="3331698"/>
            <a:ext cx="6400800" cy="17526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smtClean="0"/>
              <a:t>Click to edit Master subtitle style</a:t>
            </a:r>
            <a:endParaRPr lang="en-US"/>
          </a:p>
        </p:txBody>
      </p:sp>
      <p:sp>
        <p:nvSpPr>
          <p:cNvPr id="4" name="Date Placeholder 13"/>
          <p:cNvSpPr>
            <a:spLocks noGrp="1"/>
          </p:cNvSpPr>
          <p:nvPr>
            <p:ph type="dt" sz="half" idx="10"/>
          </p:nvPr>
        </p:nvSpPr>
        <p:spPr/>
        <p:txBody>
          <a:bodyPr/>
          <a:lstStyle>
            <a:lvl1pPr>
              <a:defRPr/>
            </a:lvl1pPr>
          </a:lstStyle>
          <a:p>
            <a:pPr>
              <a:defRPr/>
            </a:pPr>
            <a:fld id="{C4542486-1F24-4565-8156-60EE3D54D621}" type="datetimeFigureOut">
              <a:rPr lang="en-US"/>
              <a:pPr>
                <a:defRPr/>
              </a:pPr>
              <a:t>3/18/2013</a:t>
            </a:fld>
            <a:endParaRPr lang="en-US"/>
          </a:p>
        </p:txBody>
      </p:sp>
      <p:sp>
        <p:nvSpPr>
          <p:cNvPr id="5" name="Footer Placeholder 2"/>
          <p:cNvSpPr>
            <a:spLocks noGrp="1"/>
          </p:cNvSpPr>
          <p:nvPr>
            <p:ph type="ftr" sz="quarter" idx="11"/>
          </p:nvPr>
        </p:nvSpPr>
        <p:spPr/>
        <p:txBody>
          <a:bodyPr/>
          <a:lstStyle>
            <a:lvl1pPr>
              <a:defRPr/>
            </a:lvl1pPr>
          </a:lstStyle>
          <a:p>
            <a:pPr>
              <a:defRPr/>
            </a:pPr>
            <a:endParaRPr lang="en-US"/>
          </a:p>
        </p:txBody>
      </p:sp>
      <p:sp>
        <p:nvSpPr>
          <p:cNvPr id="6" name="Slide Number Placeholder 22"/>
          <p:cNvSpPr>
            <a:spLocks noGrp="1"/>
          </p:cNvSpPr>
          <p:nvPr>
            <p:ph type="sldNum" sz="quarter" idx="12"/>
          </p:nvPr>
        </p:nvSpPr>
        <p:spPr/>
        <p:txBody>
          <a:bodyPr/>
          <a:lstStyle>
            <a:lvl1pPr>
              <a:defRPr/>
            </a:lvl1pPr>
          </a:lstStyle>
          <a:p>
            <a:pPr>
              <a:defRPr/>
            </a:pPr>
            <a:fld id="{92B51E41-5178-4BB6-B7BE-AE0F34D3F31E}"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13"/>
          <p:cNvSpPr>
            <a:spLocks noGrp="1"/>
          </p:cNvSpPr>
          <p:nvPr>
            <p:ph type="dt" sz="half" idx="10"/>
          </p:nvPr>
        </p:nvSpPr>
        <p:spPr/>
        <p:txBody>
          <a:bodyPr/>
          <a:lstStyle>
            <a:lvl1pPr>
              <a:defRPr/>
            </a:lvl1pPr>
          </a:lstStyle>
          <a:p>
            <a:pPr>
              <a:defRPr/>
            </a:pPr>
            <a:fld id="{FE7D84FC-E3D8-4897-B434-C09683E0AE61}" type="datetimeFigureOut">
              <a:rPr lang="en-US"/>
              <a:pPr>
                <a:defRPr/>
              </a:pPr>
              <a:t>3/18/2013</a:t>
            </a:fld>
            <a:endParaRPr lang="en-US"/>
          </a:p>
        </p:txBody>
      </p:sp>
      <p:sp>
        <p:nvSpPr>
          <p:cNvPr id="5" name="Footer Placeholder 2"/>
          <p:cNvSpPr>
            <a:spLocks noGrp="1"/>
          </p:cNvSpPr>
          <p:nvPr>
            <p:ph type="ftr" sz="quarter" idx="11"/>
          </p:nvPr>
        </p:nvSpPr>
        <p:spPr/>
        <p:txBody>
          <a:bodyPr/>
          <a:lstStyle>
            <a:lvl1pPr>
              <a:defRPr/>
            </a:lvl1pPr>
          </a:lstStyle>
          <a:p>
            <a:pPr>
              <a:defRPr/>
            </a:pPr>
            <a:endParaRPr lang="en-US"/>
          </a:p>
        </p:txBody>
      </p:sp>
      <p:sp>
        <p:nvSpPr>
          <p:cNvPr id="6" name="Slide Number Placeholder 22"/>
          <p:cNvSpPr>
            <a:spLocks noGrp="1"/>
          </p:cNvSpPr>
          <p:nvPr>
            <p:ph type="sldNum" sz="quarter" idx="12"/>
          </p:nvPr>
        </p:nvSpPr>
        <p:spPr/>
        <p:txBody>
          <a:bodyPr/>
          <a:lstStyle>
            <a:lvl1pPr>
              <a:defRPr/>
            </a:lvl1pPr>
          </a:lstStyle>
          <a:p>
            <a:pPr>
              <a:defRPr/>
            </a:pPr>
            <a:fld id="{2B903A96-9D7F-4206-9BFF-CE401C544B3F}"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13"/>
          <p:cNvSpPr>
            <a:spLocks noGrp="1"/>
          </p:cNvSpPr>
          <p:nvPr>
            <p:ph type="dt" sz="half" idx="10"/>
          </p:nvPr>
        </p:nvSpPr>
        <p:spPr/>
        <p:txBody>
          <a:bodyPr/>
          <a:lstStyle>
            <a:lvl1pPr>
              <a:defRPr/>
            </a:lvl1pPr>
          </a:lstStyle>
          <a:p>
            <a:pPr>
              <a:defRPr/>
            </a:pPr>
            <a:fld id="{6BA484BB-C632-4B9A-BB34-EBEBED9F1D39}" type="datetimeFigureOut">
              <a:rPr lang="en-US"/>
              <a:pPr>
                <a:defRPr/>
              </a:pPr>
              <a:t>3/18/2013</a:t>
            </a:fld>
            <a:endParaRPr lang="en-US"/>
          </a:p>
        </p:txBody>
      </p:sp>
      <p:sp>
        <p:nvSpPr>
          <p:cNvPr id="5" name="Footer Placeholder 2"/>
          <p:cNvSpPr>
            <a:spLocks noGrp="1"/>
          </p:cNvSpPr>
          <p:nvPr>
            <p:ph type="ftr" sz="quarter" idx="11"/>
          </p:nvPr>
        </p:nvSpPr>
        <p:spPr/>
        <p:txBody>
          <a:bodyPr/>
          <a:lstStyle>
            <a:lvl1pPr>
              <a:defRPr/>
            </a:lvl1pPr>
          </a:lstStyle>
          <a:p>
            <a:pPr>
              <a:defRPr/>
            </a:pPr>
            <a:endParaRPr lang="en-US"/>
          </a:p>
        </p:txBody>
      </p:sp>
      <p:sp>
        <p:nvSpPr>
          <p:cNvPr id="6" name="Slide Number Placeholder 22"/>
          <p:cNvSpPr>
            <a:spLocks noGrp="1"/>
          </p:cNvSpPr>
          <p:nvPr>
            <p:ph type="sldNum" sz="quarter" idx="12"/>
          </p:nvPr>
        </p:nvSpPr>
        <p:spPr/>
        <p:txBody>
          <a:bodyPr/>
          <a:lstStyle>
            <a:lvl1pPr>
              <a:defRPr/>
            </a:lvl1pPr>
          </a:lstStyle>
          <a:p>
            <a:pPr>
              <a:defRPr/>
            </a:pPr>
            <a:fld id="{43180191-4EDD-4BFE-9328-E64601E129B5}"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13"/>
          <p:cNvSpPr>
            <a:spLocks noGrp="1"/>
          </p:cNvSpPr>
          <p:nvPr>
            <p:ph type="dt" sz="half" idx="10"/>
          </p:nvPr>
        </p:nvSpPr>
        <p:spPr/>
        <p:txBody>
          <a:bodyPr/>
          <a:lstStyle>
            <a:lvl1pPr>
              <a:defRPr/>
            </a:lvl1pPr>
          </a:lstStyle>
          <a:p>
            <a:pPr>
              <a:defRPr/>
            </a:pPr>
            <a:fld id="{FD400A34-110D-4FD7-A0B1-B3B196EC555C}" type="datetimeFigureOut">
              <a:rPr lang="en-US"/>
              <a:pPr>
                <a:defRPr/>
              </a:pPr>
              <a:t>3/18/2013</a:t>
            </a:fld>
            <a:endParaRPr lang="en-US"/>
          </a:p>
        </p:txBody>
      </p:sp>
      <p:sp>
        <p:nvSpPr>
          <p:cNvPr id="5" name="Footer Placeholder 2"/>
          <p:cNvSpPr>
            <a:spLocks noGrp="1"/>
          </p:cNvSpPr>
          <p:nvPr>
            <p:ph type="ftr" sz="quarter" idx="11"/>
          </p:nvPr>
        </p:nvSpPr>
        <p:spPr/>
        <p:txBody>
          <a:bodyPr/>
          <a:lstStyle>
            <a:lvl1pPr>
              <a:defRPr/>
            </a:lvl1pPr>
          </a:lstStyle>
          <a:p>
            <a:pPr>
              <a:defRPr/>
            </a:pPr>
            <a:endParaRPr lang="en-US"/>
          </a:p>
        </p:txBody>
      </p:sp>
      <p:sp>
        <p:nvSpPr>
          <p:cNvPr id="6" name="Slide Number Placeholder 22"/>
          <p:cNvSpPr>
            <a:spLocks noGrp="1"/>
          </p:cNvSpPr>
          <p:nvPr>
            <p:ph type="sldNum" sz="quarter" idx="12"/>
          </p:nvPr>
        </p:nvSpPr>
        <p:spPr/>
        <p:txBody>
          <a:bodyPr/>
          <a:lstStyle>
            <a:lvl1pPr>
              <a:defRPr/>
            </a:lvl1pPr>
          </a:lstStyle>
          <a:p>
            <a:pPr>
              <a:defRPr/>
            </a:pPr>
            <a:fld id="{22AAEBC0-9097-44E3-8330-7CB99F0C662B}"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600200" y="609600"/>
            <a:ext cx="7086600" cy="1828800"/>
          </a:xfrm>
        </p:spPr>
        <p:txBody>
          <a:bodyPr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lang="en-US" smtClean="0"/>
              <a:t>Click to edit Master title style</a:t>
            </a:r>
            <a:endParaRPr lang="en-US"/>
          </a:p>
        </p:txBody>
      </p:sp>
      <p:sp>
        <p:nvSpPr>
          <p:cNvPr id="3" name="Text Placeholder 2"/>
          <p:cNvSpPr>
            <a:spLocks noGrp="1"/>
          </p:cNvSpPr>
          <p:nvPr>
            <p:ph type="body" idx="1"/>
          </p:nvPr>
        </p:nvSpPr>
        <p:spPr>
          <a:xfrm>
            <a:off x="1600200" y="2507786"/>
            <a:ext cx="7086600" cy="1509712"/>
          </a:xfrm>
        </p:spPr>
        <p:txBody>
          <a:bodyPr/>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A7308C87-50A6-4B25-A992-59090EDBB435}" type="datetimeFigureOut">
              <a:rPr lang="en-US"/>
              <a:pPr>
                <a:defRPr/>
              </a:pPr>
              <a:t>3/18/2013</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2F355A80-A62D-44ED-A20B-56B9BE10B80A}" type="slidenum">
              <a:rPr lang="en-US"/>
              <a:pPr>
                <a:defRPr/>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600"/>
            </a:lvl1pPr>
            <a:lvl2pPr>
              <a:defRPr sz="2400"/>
            </a:lvl2pPr>
            <a:lvl3pPr>
              <a:defRPr sz="2000"/>
            </a:lvl3pPr>
            <a:lvl4pPr>
              <a:defRPr sz="18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600"/>
            </a:lvl1pPr>
            <a:lvl2pPr>
              <a:defRPr sz="2400"/>
            </a:lvl2pPr>
            <a:lvl3pPr>
              <a:defRPr sz="2000"/>
            </a:lvl3pPr>
            <a:lvl4pPr>
              <a:defRPr sz="18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13"/>
          <p:cNvSpPr>
            <a:spLocks noGrp="1"/>
          </p:cNvSpPr>
          <p:nvPr>
            <p:ph type="dt" sz="half" idx="10"/>
          </p:nvPr>
        </p:nvSpPr>
        <p:spPr/>
        <p:txBody>
          <a:bodyPr/>
          <a:lstStyle>
            <a:lvl1pPr>
              <a:defRPr/>
            </a:lvl1pPr>
          </a:lstStyle>
          <a:p>
            <a:pPr>
              <a:defRPr/>
            </a:pPr>
            <a:fld id="{52142B57-4039-4C09-A0FF-FA337C1C56E9}" type="datetimeFigureOut">
              <a:rPr lang="en-US"/>
              <a:pPr>
                <a:defRPr/>
              </a:pPr>
              <a:t>3/18/2013</a:t>
            </a:fld>
            <a:endParaRPr lang="en-US"/>
          </a:p>
        </p:txBody>
      </p:sp>
      <p:sp>
        <p:nvSpPr>
          <p:cNvPr id="6" name="Footer Placeholder 2"/>
          <p:cNvSpPr>
            <a:spLocks noGrp="1"/>
          </p:cNvSpPr>
          <p:nvPr>
            <p:ph type="ftr" sz="quarter" idx="11"/>
          </p:nvPr>
        </p:nvSpPr>
        <p:spPr/>
        <p:txBody>
          <a:bodyPr/>
          <a:lstStyle>
            <a:lvl1pPr>
              <a:defRPr/>
            </a:lvl1pPr>
          </a:lstStyle>
          <a:p>
            <a:pPr>
              <a:defRPr/>
            </a:pPr>
            <a:endParaRPr lang="en-US"/>
          </a:p>
        </p:txBody>
      </p:sp>
      <p:sp>
        <p:nvSpPr>
          <p:cNvPr id="7" name="Slide Number Placeholder 22"/>
          <p:cNvSpPr>
            <a:spLocks noGrp="1"/>
          </p:cNvSpPr>
          <p:nvPr>
            <p:ph type="sldNum" sz="quarter" idx="12"/>
          </p:nvPr>
        </p:nvSpPr>
        <p:spPr/>
        <p:txBody>
          <a:bodyPr/>
          <a:lstStyle>
            <a:lvl1pPr>
              <a:defRPr/>
            </a:lvl1pPr>
          </a:lstStyle>
          <a:p>
            <a:pPr>
              <a:defRPr/>
            </a:pPr>
            <a:fld id="{57EC4A83-8F6D-49C8-AB29-874D2684AB4A}"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2"/>
            <a:ext cx="4040188"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4" name="Text Placeholder 3"/>
          <p:cNvSpPr>
            <a:spLocks noGrp="1"/>
          </p:cNvSpPr>
          <p:nvPr>
            <p:ph type="body" sz="half" idx="3"/>
          </p:nvPr>
        </p:nvSpPr>
        <p:spPr>
          <a:xfrm>
            <a:off x="4645025" y="1535112"/>
            <a:ext cx="4041775"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5" name="Content Placeholder 4"/>
          <p:cNvSpPr>
            <a:spLocks noGrp="1"/>
          </p:cNvSpPr>
          <p:nvPr>
            <p:ph sz="quarter" idx="2"/>
          </p:nvPr>
        </p:nvSpPr>
        <p:spPr>
          <a:xfrm>
            <a:off x="457200" y="2362200"/>
            <a:ext cx="4040188" cy="3763963"/>
          </a:xfrm>
        </p:spPr>
        <p:txBody>
          <a:bodyPr/>
          <a:lstStyle>
            <a:lvl1pPr>
              <a:defRPr sz="2400"/>
            </a:lvl1pPr>
            <a:lvl2pPr>
              <a:defRPr sz="2000"/>
            </a:lvl2pPr>
            <a:lvl3pPr>
              <a:defRPr sz="18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Content Placeholder 5"/>
          <p:cNvSpPr>
            <a:spLocks noGrp="1"/>
          </p:cNvSpPr>
          <p:nvPr>
            <p:ph sz="quarter" idx="4"/>
          </p:nvPr>
        </p:nvSpPr>
        <p:spPr>
          <a:xfrm>
            <a:off x="4645025" y="2362200"/>
            <a:ext cx="4041775" cy="3763963"/>
          </a:xfrm>
        </p:spPr>
        <p:txBody>
          <a:bodyPr/>
          <a:lstStyle>
            <a:lvl1pPr>
              <a:defRPr sz="2400"/>
            </a:lvl1pPr>
            <a:lvl2pPr>
              <a:defRPr sz="2000"/>
            </a:lvl2pPr>
            <a:lvl3pPr>
              <a:defRPr sz="18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13"/>
          <p:cNvSpPr>
            <a:spLocks noGrp="1"/>
          </p:cNvSpPr>
          <p:nvPr>
            <p:ph type="dt" sz="half" idx="10"/>
          </p:nvPr>
        </p:nvSpPr>
        <p:spPr/>
        <p:txBody>
          <a:bodyPr/>
          <a:lstStyle>
            <a:lvl1pPr>
              <a:defRPr/>
            </a:lvl1pPr>
          </a:lstStyle>
          <a:p>
            <a:pPr>
              <a:defRPr/>
            </a:pPr>
            <a:fld id="{5CBAEF69-1B21-4BCE-9C71-59115D3F6AE6}" type="datetimeFigureOut">
              <a:rPr lang="en-US"/>
              <a:pPr>
                <a:defRPr/>
              </a:pPr>
              <a:t>3/18/2013</a:t>
            </a:fld>
            <a:endParaRPr lang="en-US"/>
          </a:p>
        </p:txBody>
      </p:sp>
      <p:sp>
        <p:nvSpPr>
          <p:cNvPr id="8" name="Footer Placeholder 2"/>
          <p:cNvSpPr>
            <a:spLocks noGrp="1"/>
          </p:cNvSpPr>
          <p:nvPr>
            <p:ph type="ftr" sz="quarter" idx="11"/>
          </p:nvPr>
        </p:nvSpPr>
        <p:spPr/>
        <p:txBody>
          <a:bodyPr/>
          <a:lstStyle>
            <a:lvl1pPr>
              <a:defRPr/>
            </a:lvl1pPr>
          </a:lstStyle>
          <a:p>
            <a:pPr>
              <a:defRPr/>
            </a:pPr>
            <a:endParaRPr lang="en-US"/>
          </a:p>
        </p:txBody>
      </p:sp>
      <p:sp>
        <p:nvSpPr>
          <p:cNvPr id="9" name="Slide Number Placeholder 22"/>
          <p:cNvSpPr>
            <a:spLocks noGrp="1"/>
          </p:cNvSpPr>
          <p:nvPr>
            <p:ph type="sldNum" sz="quarter" idx="12"/>
          </p:nvPr>
        </p:nvSpPr>
        <p:spPr/>
        <p:txBody>
          <a:bodyPr/>
          <a:lstStyle>
            <a:lvl1pPr>
              <a:defRPr/>
            </a:lvl1pPr>
          </a:lstStyle>
          <a:p>
            <a:pPr>
              <a:defRPr/>
            </a:pPr>
            <a:fld id="{F9E6CC10-0BEE-499B-AE68-41895F43C556}"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13"/>
          <p:cNvSpPr>
            <a:spLocks noGrp="1"/>
          </p:cNvSpPr>
          <p:nvPr>
            <p:ph type="dt" sz="half" idx="10"/>
          </p:nvPr>
        </p:nvSpPr>
        <p:spPr/>
        <p:txBody>
          <a:bodyPr/>
          <a:lstStyle>
            <a:lvl1pPr>
              <a:defRPr/>
            </a:lvl1pPr>
          </a:lstStyle>
          <a:p>
            <a:pPr>
              <a:defRPr/>
            </a:pPr>
            <a:fld id="{7BE8A35B-321F-4DC9-B624-F1C1F5DC83DD}" type="datetimeFigureOut">
              <a:rPr lang="en-US"/>
              <a:pPr>
                <a:defRPr/>
              </a:pPr>
              <a:t>3/18/2013</a:t>
            </a:fld>
            <a:endParaRPr lang="en-US"/>
          </a:p>
        </p:txBody>
      </p:sp>
      <p:sp>
        <p:nvSpPr>
          <p:cNvPr id="4" name="Footer Placeholder 2"/>
          <p:cNvSpPr>
            <a:spLocks noGrp="1"/>
          </p:cNvSpPr>
          <p:nvPr>
            <p:ph type="ftr" sz="quarter" idx="11"/>
          </p:nvPr>
        </p:nvSpPr>
        <p:spPr/>
        <p:txBody>
          <a:bodyPr/>
          <a:lstStyle>
            <a:lvl1pPr>
              <a:defRPr/>
            </a:lvl1pPr>
          </a:lstStyle>
          <a:p>
            <a:pPr>
              <a:defRPr/>
            </a:pPr>
            <a:endParaRPr lang="en-US"/>
          </a:p>
        </p:txBody>
      </p:sp>
      <p:sp>
        <p:nvSpPr>
          <p:cNvPr id="5" name="Slide Number Placeholder 22"/>
          <p:cNvSpPr>
            <a:spLocks noGrp="1"/>
          </p:cNvSpPr>
          <p:nvPr>
            <p:ph type="sldNum" sz="quarter" idx="12"/>
          </p:nvPr>
        </p:nvSpPr>
        <p:spPr/>
        <p:txBody>
          <a:bodyPr/>
          <a:lstStyle>
            <a:lvl1pPr>
              <a:defRPr/>
            </a:lvl1pPr>
          </a:lstStyle>
          <a:p>
            <a:pPr>
              <a:defRPr/>
            </a:pPr>
            <a:fld id="{3943EE41-2AFF-461F-87E2-ACD08759936A}"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3"/>
          <p:cNvSpPr>
            <a:spLocks noGrp="1"/>
          </p:cNvSpPr>
          <p:nvPr>
            <p:ph type="dt" sz="half" idx="10"/>
          </p:nvPr>
        </p:nvSpPr>
        <p:spPr/>
        <p:txBody>
          <a:bodyPr/>
          <a:lstStyle>
            <a:lvl1pPr>
              <a:defRPr/>
            </a:lvl1pPr>
          </a:lstStyle>
          <a:p>
            <a:pPr>
              <a:defRPr/>
            </a:pPr>
            <a:fld id="{E7E3B8A6-E108-4EAE-99F3-4216D79C8165}" type="datetimeFigureOut">
              <a:rPr lang="en-US"/>
              <a:pPr>
                <a:defRPr/>
              </a:pPr>
              <a:t>3/18/2013</a:t>
            </a:fld>
            <a:endParaRPr lang="en-US"/>
          </a:p>
        </p:txBody>
      </p:sp>
      <p:sp>
        <p:nvSpPr>
          <p:cNvPr id="3" name="Footer Placeholder 2"/>
          <p:cNvSpPr>
            <a:spLocks noGrp="1"/>
          </p:cNvSpPr>
          <p:nvPr>
            <p:ph type="ftr" sz="quarter" idx="11"/>
          </p:nvPr>
        </p:nvSpPr>
        <p:spPr/>
        <p:txBody>
          <a:bodyPr/>
          <a:lstStyle>
            <a:lvl1pPr>
              <a:defRPr/>
            </a:lvl1pPr>
          </a:lstStyle>
          <a:p>
            <a:pPr>
              <a:defRPr/>
            </a:pPr>
            <a:endParaRPr lang="en-US"/>
          </a:p>
        </p:txBody>
      </p:sp>
      <p:sp>
        <p:nvSpPr>
          <p:cNvPr id="4" name="Slide Number Placeholder 22"/>
          <p:cNvSpPr>
            <a:spLocks noGrp="1"/>
          </p:cNvSpPr>
          <p:nvPr>
            <p:ph type="sldNum" sz="quarter" idx="12"/>
          </p:nvPr>
        </p:nvSpPr>
        <p:spPr/>
        <p:txBody>
          <a:bodyPr/>
          <a:lstStyle>
            <a:lvl1pPr>
              <a:defRPr/>
            </a:lvl1pPr>
          </a:lstStyle>
          <a:p>
            <a:pPr>
              <a:defRPr/>
            </a:pPr>
            <a:fld id="{38C88E96-52F8-490E-A57F-EF4417C64CC5}"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sp3d prstMaterial="softEdge"/>
          </a:bodyPr>
          <a:lstStyle>
            <a:lvl1pPr algn="l">
              <a:buNone/>
              <a:defRPr sz="2200" b="0">
                <a:ln w="6350">
                  <a:noFill/>
                </a:ln>
                <a:solidFill>
                  <a:schemeClr val="accent1">
                    <a:tint val="73000"/>
                    <a:satMod val="180000"/>
                  </a:schemeClr>
                </a:solidFill>
              </a:defRPr>
            </a:lvl1pPr>
          </a:lstStyle>
          <a:p>
            <a:r>
              <a:rPr lang="en-US" smtClean="0"/>
              <a:t>Click to edit Master title style</a:t>
            </a:r>
            <a:endParaRPr lang="en-US"/>
          </a:p>
        </p:txBody>
      </p:sp>
      <p:sp>
        <p:nvSpPr>
          <p:cNvPr id="3" name="Text Placeholder 2"/>
          <p:cNvSpPr>
            <a:spLocks noGrp="1"/>
          </p:cNvSpPr>
          <p:nvPr>
            <p:ph type="body" idx="2"/>
          </p:nvPr>
        </p:nvSpPr>
        <p:spPr>
          <a:xfrm>
            <a:off x="457200" y="1524000"/>
            <a:ext cx="3008313" cy="4602163"/>
          </a:xfrm>
        </p:spPr>
        <p:txBody>
          <a:bodyPr/>
          <a:lstStyle>
            <a:lvl1pPr marL="0" indent="0">
              <a:buNone/>
              <a:defRPr sz="1400"/>
            </a:lvl1pPr>
            <a:lvl2pPr>
              <a:buNone/>
              <a:defRPr sz="1200"/>
            </a:lvl2pPr>
            <a:lvl3pPr>
              <a:buNone/>
              <a:defRPr sz="1000"/>
            </a:lvl3pPr>
            <a:lvl4pPr>
              <a:buNone/>
              <a:defRPr sz="900"/>
            </a:lvl4pPr>
            <a:lvl5pPr>
              <a:buNone/>
              <a:defRPr sz="900"/>
            </a:lvl5pPr>
          </a:lstStyle>
          <a:p>
            <a:pPr lvl="0"/>
            <a:r>
              <a:rPr lang="en-US" smtClean="0"/>
              <a:t>Click to edit Master text styles</a:t>
            </a:r>
          </a:p>
        </p:txBody>
      </p:sp>
      <p:sp>
        <p:nvSpPr>
          <p:cNvPr id="4" name="Content Placeholder 3"/>
          <p:cNvSpPr>
            <a:spLocks noGrp="1"/>
          </p:cNvSpPr>
          <p:nvPr>
            <p:ph sz="half" idx="1"/>
          </p:nvPr>
        </p:nvSpPr>
        <p:spPr>
          <a:xfrm>
            <a:off x="3575050" y="273050"/>
            <a:ext cx="5111750" cy="5853113"/>
          </a:xfrm>
        </p:spPr>
        <p:txBody>
          <a:bodyPr/>
          <a:lstStyle>
            <a:lvl1pPr>
              <a:defRPr sz="2600"/>
            </a:lvl1pPr>
            <a:lvl2pPr>
              <a:defRPr sz="2400"/>
            </a:lvl2pPr>
            <a:lvl3pPr>
              <a:defRPr sz="2200"/>
            </a:lvl3pPr>
            <a:lvl4pPr>
              <a:defRPr sz="20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13"/>
          <p:cNvSpPr>
            <a:spLocks noGrp="1"/>
          </p:cNvSpPr>
          <p:nvPr>
            <p:ph type="dt" sz="half" idx="10"/>
          </p:nvPr>
        </p:nvSpPr>
        <p:spPr/>
        <p:txBody>
          <a:bodyPr/>
          <a:lstStyle>
            <a:lvl1pPr>
              <a:defRPr/>
            </a:lvl1pPr>
          </a:lstStyle>
          <a:p>
            <a:pPr>
              <a:defRPr/>
            </a:pPr>
            <a:fld id="{980D6A70-5A53-4BF7-B41D-0F2F52C12264}" type="datetimeFigureOut">
              <a:rPr lang="en-US"/>
              <a:pPr>
                <a:defRPr/>
              </a:pPr>
              <a:t>3/18/2013</a:t>
            </a:fld>
            <a:endParaRPr lang="en-US"/>
          </a:p>
        </p:txBody>
      </p:sp>
      <p:sp>
        <p:nvSpPr>
          <p:cNvPr id="6" name="Footer Placeholder 2"/>
          <p:cNvSpPr>
            <a:spLocks noGrp="1"/>
          </p:cNvSpPr>
          <p:nvPr>
            <p:ph type="ftr" sz="quarter" idx="11"/>
          </p:nvPr>
        </p:nvSpPr>
        <p:spPr/>
        <p:txBody>
          <a:bodyPr/>
          <a:lstStyle>
            <a:lvl1pPr>
              <a:defRPr/>
            </a:lvl1pPr>
          </a:lstStyle>
          <a:p>
            <a:pPr>
              <a:defRPr/>
            </a:pPr>
            <a:endParaRPr lang="en-US"/>
          </a:p>
        </p:txBody>
      </p:sp>
      <p:sp>
        <p:nvSpPr>
          <p:cNvPr id="7" name="Slide Number Placeholder 22"/>
          <p:cNvSpPr>
            <a:spLocks noGrp="1"/>
          </p:cNvSpPr>
          <p:nvPr>
            <p:ph type="sldNum" sz="quarter" idx="12"/>
          </p:nvPr>
        </p:nvSpPr>
        <p:spPr/>
        <p:txBody>
          <a:bodyPr/>
          <a:lstStyle>
            <a:lvl1pPr>
              <a:defRPr/>
            </a:lvl1pPr>
          </a:lstStyle>
          <a:p>
            <a:pPr>
              <a:defRPr/>
            </a:pPr>
            <a:fld id="{A71DDC2A-995E-4065-B53C-4A771002DF43}"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828800" y="609600"/>
            <a:ext cx="5486400" cy="522288"/>
          </a:xfrm>
        </p:spPr>
        <p:txBody>
          <a:bodyPr lIns="45720" rIns="45720" bIns="0" anchor="b">
            <a:sp3d prstMaterial="softEdge"/>
          </a:bodyPr>
          <a:lstStyle>
            <a:lvl1pPr algn="ctr">
              <a:buNone/>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828800" y="1831975"/>
            <a:ext cx="5486400" cy="39624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ormAutofit/>
          </a:bodyPr>
          <a:lstStyle>
            <a:lvl1pPr indent="0">
              <a:buNone/>
              <a:defRPr sz="3200"/>
            </a:lvl1pPr>
          </a:lstStyle>
          <a:p>
            <a:pPr lvl="0"/>
            <a:r>
              <a:rPr lang="en-US" noProof="0" smtClean="0"/>
              <a:t>Click icon to add picture</a:t>
            </a:r>
            <a:endParaRPr lang="en-US" noProof="0" dirty="0"/>
          </a:p>
        </p:txBody>
      </p:sp>
      <p:sp>
        <p:nvSpPr>
          <p:cNvPr id="4" name="Text Placeholder 3"/>
          <p:cNvSpPr>
            <a:spLocks noGrp="1"/>
          </p:cNvSpPr>
          <p:nvPr>
            <p:ph type="body" sz="half" idx="2"/>
          </p:nvPr>
        </p:nvSpPr>
        <p:spPr>
          <a:xfrm>
            <a:off x="1828800" y="1166787"/>
            <a:ext cx="5486400" cy="530352"/>
          </a:xfrm>
        </p:spPr>
        <p:txBody>
          <a:bodyPr lIns="45720" rIns="45720"/>
          <a:lstStyle>
            <a:lvl1pPr marL="0" indent="0" algn="ctr">
              <a:buNone/>
              <a:defRPr sz="1400"/>
            </a:lvl1pPr>
            <a:lvl2pPr>
              <a:defRPr sz="1200"/>
            </a:lvl2pPr>
            <a:lvl3pPr>
              <a:defRPr sz="1000"/>
            </a:lvl3pPr>
            <a:lvl4pPr>
              <a:defRPr sz="900"/>
            </a:lvl4pPr>
            <a:lvl5pPr>
              <a:defRPr sz="900"/>
            </a:lvl5pPr>
          </a:lstStyle>
          <a:p>
            <a:pPr lvl="0"/>
            <a:r>
              <a:rPr lang="en-US" smtClean="0"/>
              <a:t>Click to edit Master text styles</a:t>
            </a:r>
          </a:p>
        </p:txBody>
      </p:sp>
      <p:sp>
        <p:nvSpPr>
          <p:cNvPr id="5" name="Date Placeholder 13"/>
          <p:cNvSpPr>
            <a:spLocks noGrp="1"/>
          </p:cNvSpPr>
          <p:nvPr>
            <p:ph type="dt" sz="half" idx="10"/>
          </p:nvPr>
        </p:nvSpPr>
        <p:spPr/>
        <p:txBody>
          <a:bodyPr/>
          <a:lstStyle>
            <a:lvl1pPr>
              <a:defRPr/>
            </a:lvl1pPr>
          </a:lstStyle>
          <a:p>
            <a:pPr>
              <a:defRPr/>
            </a:pPr>
            <a:fld id="{B3D088B3-1EE3-4DB1-B0CC-9772AEF91FDA}" type="datetimeFigureOut">
              <a:rPr lang="en-US"/>
              <a:pPr>
                <a:defRPr/>
              </a:pPr>
              <a:t>3/18/2013</a:t>
            </a:fld>
            <a:endParaRPr lang="en-US"/>
          </a:p>
        </p:txBody>
      </p:sp>
      <p:sp>
        <p:nvSpPr>
          <p:cNvPr id="6" name="Footer Placeholder 2"/>
          <p:cNvSpPr>
            <a:spLocks noGrp="1"/>
          </p:cNvSpPr>
          <p:nvPr>
            <p:ph type="ftr" sz="quarter" idx="11"/>
          </p:nvPr>
        </p:nvSpPr>
        <p:spPr/>
        <p:txBody>
          <a:bodyPr/>
          <a:lstStyle>
            <a:lvl1pPr>
              <a:defRPr/>
            </a:lvl1pPr>
          </a:lstStyle>
          <a:p>
            <a:pPr>
              <a:defRPr/>
            </a:pPr>
            <a:endParaRPr lang="en-US"/>
          </a:p>
        </p:txBody>
      </p:sp>
      <p:sp>
        <p:nvSpPr>
          <p:cNvPr id="7" name="Slide Number Placeholder 22"/>
          <p:cNvSpPr>
            <a:spLocks noGrp="1"/>
          </p:cNvSpPr>
          <p:nvPr>
            <p:ph type="sldNum" sz="quarter" idx="12"/>
          </p:nvPr>
        </p:nvSpPr>
        <p:spPr/>
        <p:txBody>
          <a:bodyPr/>
          <a:lstStyle>
            <a:lvl1pPr>
              <a:defRPr/>
            </a:lvl1pPr>
          </a:lstStyle>
          <a:p>
            <a:pPr>
              <a:defRPr/>
            </a:pPr>
            <a:fld id="{AA7A2711-8BAF-405B-99BB-E65C8F0A4089}"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lang="en-US" smtClean="0"/>
              <a:t>Click to edit Master title style</a:t>
            </a:r>
            <a:endParaRPr lang="en-US"/>
          </a:p>
        </p:txBody>
      </p:sp>
      <p:sp>
        <p:nvSpPr>
          <p:cNvPr id="1027" name="Text Placeholder 12"/>
          <p:cNvSpPr>
            <a:spLocks noGrp="1"/>
          </p:cNvSpPr>
          <p:nvPr>
            <p:ph type="body" idx="1"/>
          </p:nvPr>
        </p:nvSpPr>
        <p:spPr bwMode="auto">
          <a:xfrm>
            <a:off x="457200" y="1600200"/>
            <a:ext cx="8229600" cy="47085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4" name="Date Placeholder 13"/>
          <p:cNvSpPr>
            <a:spLocks noGrp="1"/>
          </p:cNvSpPr>
          <p:nvPr>
            <p:ph type="dt" sz="half" idx="2"/>
          </p:nvPr>
        </p:nvSpPr>
        <p:spPr>
          <a:xfrm>
            <a:off x="457200" y="6416675"/>
            <a:ext cx="2133600" cy="365125"/>
          </a:xfrm>
          <a:prstGeom prst="rect">
            <a:avLst/>
          </a:prstGeom>
        </p:spPr>
        <p:txBody>
          <a:bodyPr vert="horz" anchor="b"/>
          <a:lstStyle>
            <a:lvl1pPr algn="l" eaLnBrk="1" fontAlgn="auto" latinLnBrk="0" hangingPunct="1">
              <a:spcBef>
                <a:spcPts val="0"/>
              </a:spcBef>
              <a:spcAft>
                <a:spcPts val="0"/>
              </a:spcAft>
              <a:defRPr kumimoji="0" sz="1200" smtClean="0">
                <a:solidFill>
                  <a:schemeClr val="tx1">
                    <a:shade val="50000"/>
                  </a:schemeClr>
                </a:solidFill>
                <a:latin typeface="+mn-lt"/>
              </a:defRPr>
            </a:lvl1pPr>
          </a:lstStyle>
          <a:p>
            <a:pPr>
              <a:defRPr/>
            </a:pPr>
            <a:fld id="{FCACD698-197F-4E19-83DE-D59E40B20A2E}" type="datetimeFigureOut">
              <a:rPr lang="en-US"/>
              <a:pPr>
                <a:defRPr/>
              </a:pPr>
              <a:t>3/18/2013</a:t>
            </a:fld>
            <a:endParaRPr lang="en-US"/>
          </a:p>
        </p:txBody>
      </p:sp>
      <p:sp>
        <p:nvSpPr>
          <p:cNvPr id="3" name="Footer Placeholder 2"/>
          <p:cNvSpPr>
            <a:spLocks noGrp="1"/>
          </p:cNvSpPr>
          <p:nvPr>
            <p:ph type="ftr" sz="quarter" idx="3"/>
          </p:nvPr>
        </p:nvSpPr>
        <p:spPr>
          <a:xfrm>
            <a:off x="3124200" y="6416675"/>
            <a:ext cx="2895600" cy="365125"/>
          </a:xfrm>
          <a:prstGeom prst="rect">
            <a:avLst/>
          </a:prstGeom>
        </p:spPr>
        <p:txBody>
          <a:bodyPr vert="horz" anchor="b"/>
          <a:lstStyle>
            <a:lvl1pPr algn="ctr" eaLnBrk="1" fontAlgn="auto" latinLnBrk="0" hangingPunct="1">
              <a:spcBef>
                <a:spcPts val="0"/>
              </a:spcBef>
              <a:spcAft>
                <a:spcPts val="0"/>
              </a:spcAft>
              <a:defRPr kumimoji="0" sz="1200">
                <a:solidFill>
                  <a:schemeClr val="tx1">
                    <a:shade val="50000"/>
                  </a:schemeClr>
                </a:solidFill>
                <a:latin typeface="+mn-lt"/>
              </a:defRPr>
            </a:lvl1pPr>
          </a:lstStyle>
          <a:p>
            <a:pPr>
              <a:defRPr/>
            </a:pPr>
            <a:endParaRPr lang="en-US"/>
          </a:p>
        </p:txBody>
      </p:sp>
      <p:sp>
        <p:nvSpPr>
          <p:cNvPr id="23" name="Slide Number Placeholder 22"/>
          <p:cNvSpPr>
            <a:spLocks noGrp="1"/>
          </p:cNvSpPr>
          <p:nvPr>
            <p:ph type="sldNum" sz="quarter" idx="4"/>
          </p:nvPr>
        </p:nvSpPr>
        <p:spPr>
          <a:xfrm>
            <a:off x="7924800" y="6416675"/>
            <a:ext cx="762000" cy="365125"/>
          </a:xfrm>
          <a:prstGeom prst="rect">
            <a:avLst/>
          </a:prstGeom>
        </p:spPr>
        <p:txBody>
          <a:bodyPr vert="horz" lIns="0" rIns="0" anchor="b"/>
          <a:lstStyle>
            <a:lvl1pPr algn="r" eaLnBrk="1" fontAlgn="auto" latinLnBrk="0" hangingPunct="1">
              <a:spcBef>
                <a:spcPts val="0"/>
              </a:spcBef>
              <a:spcAft>
                <a:spcPts val="0"/>
              </a:spcAft>
              <a:defRPr kumimoji="0" sz="1200" smtClean="0">
                <a:solidFill>
                  <a:schemeClr val="tx1">
                    <a:shade val="50000"/>
                  </a:schemeClr>
                </a:solidFill>
                <a:latin typeface="+mn-lt"/>
              </a:defRPr>
            </a:lvl1pPr>
          </a:lstStyle>
          <a:p>
            <a:pPr>
              <a:defRPr/>
            </a:pPr>
            <a:fld id="{8F9D3F4C-F173-4793-8235-454B1DE0FC2A}" type="slidenum">
              <a:rPr lang="en-US"/>
              <a:pPr>
                <a:defRPr/>
              </a:pPr>
              <a:t>‹#›</a:t>
            </a:fld>
            <a:endParaRPr lang="en-US"/>
          </a:p>
        </p:txBody>
      </p:sp>
    </p:spTree>
  </p:cSld>
  <p:clrMap bg1="dk1" tx1="lt1" bg2="dk2" tx2="lt2" accent1="accent1" accent2="accent2" accent3="accent3" accent4="accent4" accent5="accent5" accent6="accent6" hlink="hlink" folHlink="folHlink"/>
  <p:sldLayoutIdLst>
    <p:sldLayoutId id="2147483662" r:id="rId1"/>
    <p:sldLayoutId id="2147483663" r:id="rId2"/>
    <p:sldLayoutId id="2147483672"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fontAlgn="base">
        <a:spcBef>
          <a:spcPct val="0"/>
        </a:spcBef>
        <a:spcAft>
          <a:spcPct val="0"/>
        </a:spcAft>
        <a:defRPr sz="4100" b="1" kern="120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a:lvl2pPr algn="ctr" rtl="0" fontAlgn="base">
        <a:spcBef>
          <a:spcPct val="0"/>
        </a:spcBef>
        <a:spcAft>
          <a:spcPct val="0"/>
        </a:spcAft>
        <a:defRPr sz="4100" b="1">
          <a:solidFill>
            <a:schemeClr val="tx1"/>
          </a:solidFill>
          <a:latin typeface="Lucida Sans" pitchFamily="34" charset="0"/>
        </a:defRPr>
      </a:lvl2pPr>
      <a:lvl3pPr algn="ctr" rtl="0" fontAlgn="base">
        <a:spcBef>
          <a:spcPct val="0"/>
        </a:spcBef>
        <a:spcAft>
          <a:spcPct val="0"/>
        </a:spcAft>
        <a:defRPr sz="4100" b="1">
          <a:solidFill>
            <a:schemeClr val="tx1"/>
          </a:solidFill>
          <a:latin typeface="Lucida Sans" pitchFamily="34" charset="0"/>
        </a:defRPr>
      </a:lvl3pPr>
      <a:lvl4pPr algn="ctr" rtl="0" fontAlgn="base">
        <a:spcBef>
          <a:spcPct val="0"/>
        </a:spcBef>
        <a:spcAft>
          <a:spcPct val="0"/>
        </a:spcAft>
        <a:defRPr sz="4100" b="1">
          <a:solidFill>
            <a:schemeClr val="tx1"/>
          </a:solidFill>
          <a:latin typeface="Lucida Sans" pitchFamily="34" charset="0"/>
        </a:defRPr>
      </a:lvl4pPr>
      <a:lvl5pPr algn="ctr" rtl="0" fontAlgn="base">
        <a:spcBef>
          <a:spcPct val="0"/>
        </a:spcBef>
        <a:spcAft>
          <a:spcPct val="0"/>
        </a:spcAft>
        <a:defRPr sz="4100" b="1">
          <a:solidFill>
            <a:schemeClr val="tx1"/>
          </a:solidFill>
          <a:latin typeface="Lucida Sans" pitchFamily="34" charset="0"/>
        </a:defRPr>
      </a:lvl5pPr>
      <a:lvl6pPr marL="457200" algn="ctr" rtl="0" fontAlgn="base">
        <a:spcBef>
          <a:spcPct val="0"/>
        </a:spcBef>
        <a:spcAft>
          <a:spcPct val="0"/>
        </a:spcAft>
        <a:defRPr sz="4100" b="1">
          <a:solidFill>
            <a:schemeClr val="tx1"/>
          </a:solidFill>
          <a:latin typeface="Lucida Sans" pitchFamily="34" charset="0"/>
        </a:defRPr>
      </a:lvl6pPr>
      <a:lvl7pPr marL="914400" algn="ctr" rtl="0" fontAlgn="base">
        <a:spcBef>
          <a:spcPct val="0"/>
        </a:spcBef>
        <a:spcAft>
          <a:spcPct val="0"/>
        </a:spcAft>
        <a:defRPr sz="4100" b="1">
          <a:solidFill>
            <a:schemeClr val="tx1"/>
          </a:solidFill>
          <a:latin typeface="Lucida Sans" pitchFamily="34" charset="0"/>
        </a:defRPr>
      </a:lvl7pPr>
      <a:lvl8pPr marL="1371600" algn="ctr" rtl="0" fontAlgn="base">
        <a:spcBef>
          <a:spcPct val="0"/>
        </a:spcBef>
        <a:spcAft>
          <a:spcPct val="0"/>
        </a:spcAft>
        <a:defRPr sz="4100" b="1">
          <a:solidFill>
            <a:schemeClr val="tx1"/>
          </a:solidFill>
          <a:latin typeface="Lucida Sans" pitchFamily="34" charset="0"/>
        </a:defRPr>
      </a:lvl8pPr>
      <a:lvl9pPr marL="1828800" algn="ctr" rtl="0" fontAlgn="base">
        <a:spcBef>
          <a:spcPct val="0"/>
        </a:spcBef>
        <a:spcAft>
          <a:spcPct val="0"/>
        </a:spcAft>
        <a:defRPr sz="4100" b="1">
          <a:solidFill>
            <a:schemeClr val="tx1"/>
          </a:solidFill>
          <a:latin typeface="Lucida Sans" pitchFamily="34" charset="0"/>
        </a:defRPr>
      </a:lvl9pPr>
    </p:titleStyle>
    <p:bodyStyle>
      <a:lvl1pPr marL="547688" indent="-411163" algn="l" rtl="0" fontAlgn="base">
        <a:spcBef>
          <a:spcPct val="20000"/>
        </a:spcBef>
        <a:spcAft>
          <a:spcPct val="0"/>
        </a:spcAft>
        <a:buClr>
          <a:srgbClr val="F9F9F9"/>
        </a:buClr>
        <a:buSzPct val="65000"/>
        <a:buFont typeface="Wingdings 2" pitchFamily="18" charset="2"/>
        <a:buChar char=""/>
        <a:defRPr sz="2800" kern="1200">
          <a:solidFill>
            <a:schemeClr val="tx1"/>
          </a:solidFill>
          <a:latin typeface="+mn-lt"/>
          <a:ea typeface="+mn-ea"/>
          <a:cs typeface="+mn-cs"/>
        </a:defRPr>
      </a:lvl1pPr>
      <a:lvl2pPr marL="868363" indent="-282575" algn="l" rtl="0" fontAlgn="base">
        <a:spcBef>
          <a:spcPct val="20000"/>
        </a:spcBef>
        <a:spcAft>
          <a:spcPct val="0"/>
        </a:spcAft>
        <a:buClr>
          <a:schemeClr val="tx1"/>
        </a:buClr>
        <a:buSzPct val="80000"/>
        <a:buFont typeface="Wingdings 2" pitchFamily="18" charset="2"/>
        <a:buChar char=""/>
        <a:defRPr sz="2400" kern="1200">
          <a:solidFill>
            <a:schemeClr val="tx1"/>
          </a:solidFill>
          <a:latin typeface="+mn-lt"/>
          <a:ea typeface="+mn-ea"/>
          <a:cs typeface="+mn-cs"/>
        </a:defRPr>
      </a:lvl2pPr>
      <a:lvl3pPr marL="1133475" indent="-228600" algn="l" rtl="0" fontAlgn="base">
        <a:spcBef>
          <a:spcPct val="20000"/>
        </a:spcBef>
        <a:spcAft>
          <a:spcPct val="0"/>
        </a:spcAft>
        <a:buClr>
          <a:schemeClr val="tx1"/>
        </a:buClr>
        <a:buSzPct val="95000"/>
        <a:buFont typeface="Wingdings" pitchFamily="2" charset="2"/>
        <a:buChar char=""/>
        <a:defRPr sz="2200" kern="1200">
          <a:solidFill>
            <a:schemeClr val="tx1"/>
          </a:solidFill>
          <a:latin typeface="+mn-lt"/>
          <a:ea typeface="+mn-ea"/>
          <a:cs typeface="+mn-cs"/>
        </a:defRPr>
      </a:lvl3pPr>
      <a:lvl4pPr marL="1352550" indent="-182563" algn="l" rtl="0" fontAlgn="base">
        <a:spcBef>
          <a:spcPct val="20000"/>
        </a:spcBef>
        <a:spcAft>
          <a:spcPct val="0"/>
        </a:spcAft>
        <a:buClr>
          <a:schemeClr val="tx1"/>
        </a:buClr>
        <a:buSzPct val="100000"/>
        <a:buFont typeface="Wingdings 3" pitchFamily="18" charset="2"/>
        <a:buChar char=""/>
        <a:defRPr sz="2000" kern="1200">
          <a:solidFill>
            <a:schemeClr val="tx1"/>
          </a:solidFill>
          <a:latin typeface="+mn-lt"/>
          <a:ea typeface="+mn-ea"/>
          <a:cs typeface="+mn-cs"/>
        </a:defRPr>
      </a:lvl4pPr>
      <a:lvl5pPr marL="1544638" indent="-182563" algn="l" rtl="0" fontAlgn="base">
        <a:spcBef>
          <a:spcPct val="20000"/>
        </a:spcBef>
        <a:spcAft>
          <a:spcPct val="0"/>
        </a:spcAft>
        <a:buClr>
          <a:schemeClr val="tx1"/>
        </a:buClr>
        <a:buFont typeface="Wingdings 2" pitchFamily="18" charset="2"/>
        <a:buChar char=""/>
        <a:defRPr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10.xml"/><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notesSlide" Target="../notesSlides/notesSlide14.xml"/><Relationship Id="rId1" Type="http://schemas.openxmlformats.org/officeDocument/2006/relationships/slideLayout" Target="../slideLayouts/slideLayout5.xml"/></Relationships>
</file>

<file path=ppt/slides/_rels/slide23.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14.jpe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15.jpe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16.jpeg"/><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17.jpeg"/><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image" Target="../media/image18.jpeg"/><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19.jpe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image" Target="../media/image20.jpeg"/><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image" Target="../media/image21.jpeg"/><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image" Target="../media/image22.jpeg"/><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image" Target="../media/image23.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71243" y="328613"/>
            <a:ext cx="8229599" cy="1828799"/>
          </a:xfrm>
        </p:spPr>
        <p:txBody>
          <a:bodyPr>
            <a:normAutofit fontScale="90000"/>
          </a:bodyPr>
          <a:lstStyle/>
          <a:p>
            <a:pPr fontAlgn="auto">
              <a:spcAft>
                <a:spcPts val="0"/>
              </a:spcAft>
              <a:defRPr/>
            </a:pPr>
            <a:r>
              <a:rPr lang="en-US" dirty="0" smtClean="0"/>
              <a:t>Foster and Kinship Care: A Home Away from Home?</a:t>
            </a:r>
            <a:endParaRPr lang="en-US" dirty="0"/>
          </a:p>
        </p:txBody>
      </p:sp>
      <p:sp>
        <p:nvSpPr>
          <p:cNvPr id="14338" name="Subtitle 2"/>
          <p:cNvSpPr>
            <a:spLocks noGrp="1"/>
          </p:cNvSpPr>
          <p:nvPr>
            <p:ph type="subTitle" idx="1"/>
          </p:nvPr>
        </p:nvSpPr>
        <p:spPr>
          <a:xfrm>
            <a:off x="1066800" y="4572000"/>
            <a:ext cx="7086600" cy="1752600"/>
          </a:xfrm>
        </p:spPr>
        <p:txBody>
          <a:bodyPr/>
          <a:lstStyle/>
          <a:p>
            <a:r>
              <a:rPr lang="en-US" smtClean="0"/>
              <a:t>Legislative Advocacy</a:t>
            </a:r>
          </a:p>
          <a:p>
            <a:r>
              <a:rPr lang="en-US" smtClean="0"/>
              <a:t>ElShadey Bekele, MD &amp; Caitlin Haxel, MD</a:t>
            </a:r>
          </a:p>
          <a:p>
            <a:r>
              <a:rPr lang="en-US" smtClean="0"/>
              <a:t>Monday December 3, 2012</a:t>
            </a:r>
          </a:p>
        </p:txBody>
      </p:sp>
      <p:pic>
        <p:nvPicPr>
          <p:cNvPr id="14339" name="Picture 2" descr="https://encrypted-tbn3.gstatic.com/images?q=tbn:ANd9GcQXmHgEWLtlQkYQMcVo2GY-k6PdUbqEMtX_cwbGfjp_H6k9-NabgQ"/>
          <p:cNvPicPr>
            <a:picLocks noChangeAspect="1" noChangeArrowheads="1"/>
          </p:cNvPicPr>
          <p:nvPr/>
        </p:nvPicPr>
        <p:blipFill>
          <a:blip r:embed="rId2" cstate="print"/>
          <a:srcRect/>
          <a:stretch>
            <a:fillRect/>
          </a:stretch>
        </p:blipFill>
        <p:spPr bwMode="auto">
          <a:xfrm>
            <a:off x="3505200" y="2209800"/>
            <a:ext cx="2092325" cy="202882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auto">
              <a:spcAft>
                <a:spcPts val="0"/>
              </a:spcAft>
              <a:defRPr/>
            </a:pPr>
            <a:r>
              <a:rPr lang="en-US" dirty="0" smtClean="0"/>
              <a:t>AAP Vision Statement</a:t>
            </a:r>
            <a:endParaRPr lang="en-US" dirty="0"/>
          </a:p>
        </p:txBody>
      </p:sp>
      <p:sp>
        <p:nvSpPr>
          <p:cNvPr id="30722" name="Content Placeholder 2"/>
          <p:cNvSpPr>
            <a:spLocks noGrp="1"/>
          </p:cNvSpPr>
          <p:nvPr>
            <p:ph idx="1"/>
          </p:nvPr>
        </p:nvSpPr>
        <p:spPr/>
        <p:txBody>
          <a:bodyPr/>
          <a:lstStyle/>
          <a:p>
            <a:pPr marL="0" indent="0" algn="ctr">
              <a:buFont typeface="Wingdings 2" pitchFamily="18" charset="2"/>
              <a:buNone/>
            </a:pPr>
            <a:r>
              <a:rPr lang="en-US" i="1" smtClean="0"/>
              <a:t>“We have a dream that foster care will be valued, healing, healthy, and empowering resources for children, teens, families, and communities, so that every child and teen in foster care will thrive in a forever family. </a:t>
            </a:r>
          </a:p>
          <a:p>
            <a:pPr marL="0" indent="0" algn="ctr">
              <a:buFont typeface="Wingdings 2" pitchFamily="18" charset="2"/>
              <a:buNone/>
            </a:pPr>
            <a:r>
              <a:rPr lang="en-US" i="1" smtClean="0"/>
              <a:t>We will achieve this by engaging communities and their leaders in supporting children, teens and their families with an effective, multidisciplinary, integrated, and comprehensive continuum of care.”</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fontAlgn="auto">
              <a:spcAft>
                <a:spcPts val="0"/>
              </a:spcAft>
              <a:defRPr/>
            </a:pPr>
            <a:r>
              <a:rPr lang="en-US" dirty="0" smtClean="0"/>
              <a:t>Health Issues of Children in Foster Care</a:t>
            </a:r>
            <a:endParaRPr lang="en-US" dirty="0"/>
          </a:p>
        </p:txBody>
      </p:sp>
      <p:sp>
        <p:nvSpPr>
          <p:cNvPr id="3" name="Text Placeholder 2"/>
          <p:cNvSpPr>
            <a:spLocks noGrp="1"/>
          </p:cNvSpPr>
          <p:nvPr>
            <p:ph type="body" idx="1"/>
          </p:nvPr>
        </p:nvSpPr>
        <p:spPr>
          <a:xfrm>
            <a:off x="457200" y="1535113"/>
            <a:ext cx="4040188" cy="750887"/>
          </a:xfrm>
        </p:spPr>
        <p:txBody>
          <a:bodyPr>
            <a:normAutofit/>
          </a:bodyPr>
          <a:lstStyle/>
          <a:p>
            <a:pPr fontAlgn="auto">
              <a:spcAft>
                <a:spcPts val="0"/>
              </a:spcAft>
              <a:buClr>
                <a:schemeClr val="tx1">
                  <a:shade val="95000"/>
                </a:schemeClr>
              </a:buClr>
              <a:buFont typeface="Wingdings 2"/>
              <a:buNone/>
              <a:defRPr/>
            </a:pPr>
            <a:r>
              <a:rPr lang="en-US" dirty="0" smtClean="0"/>
              <a:t>Health Problem</a:t>
            </a:r>
            <a:endParaRPr lang="en-US" dirty="0"/>
          </a:p>
        </p:txBody>
      </p:sp>
      <p:sp>
        <p:nvSpPr>
          <p:cNvPr id="5" name="Text Placeholder 4"/>
          <p:cNvSpPr>
            <a:spLocks noGrp="1"/>
          </p:cNvSpPr>
          <p:nvPr>
            <p:ph type="body" sz="half" idx="3"/>
          </p:nvPr>
        </p:nvSpPr>
        <p:spPr>
          <a:xfrm>
            <a:off x="4645025" y="1535113"/>
            <a:ext cx="4041775" cy="750887"/>
          </a:xfrm>
        </p:spPr>
        <p:txBody>
          <a:bodyPr>
            <a:normAutofit/>
          </a:bodyPr>
          <a:lstStyle/>
          <a:p>
            <a:pPr fontAlgn="auto">
              <a:spcAft>
                <a:spcPts val="0"/>
              </a:spcAft>
              <a:buClr>
                <a:schemeClr val="tx1">
                  <a:shade val="95000"/>
                </a:schemeClr>
              </a:buClr>
              <a:buFont typeface="Wingdings 2"/>
              <a:buNone/>
              <a:defRPr/>
            </a:pPr>
            <a:r>
              <a:rPr lang="en-US" dirty="0" smtClean="0"/>
              <a:t>% of Population</a:t>
            </a:r>
            <a:endParaRPr lang="en-US" dirty="0"/>
          </a:p>
        </p:txBody>
      </p:sp>
      <p:sp>
        <p:nvSpPr>
          <p:cNvPr id="4" name="Content Placeholder 3"/>
          <p:cNvSpPr>
            <a:spLocks noGrp="1"/>
          </p:cNvSpPr>
          <p:nvPr>
            <p:ph sz="quarter" idx="2"/>
          </p:nvPr>
        </p:nvSpPr>
        <p:spPr/>
        <p:txBody>
          <a:bodyPr>
            <a:normAutofit lnSpcReduction="10000"/>
          </a:bodyPr>
          <a:lstStyle/>
          <a:p>
            <a:pPr>
              <a:lnSpc>
                <a:spcPct val="90000"/>
              </a:lnSpc>
            </a:pPr>
            <a:r>
              <a:rPr lang="en-US" smtClean="0"/>
              <a:t>Chronic medical problems</a:t>
            </a:r>
          </a:p>
          <a:p>
            <a:pPr>
              <a:lnSpc>
                <a:spcPct val="90000"/>
              </a:lnSpc>
            </a:pPr>
            <a:r>
              <a:rPr lang="en-US" smtClean="0"/>
              <a:t>Complex medical/developmental</a:t>
            </a:r>
          </a:p>
          <a:p>
            <a:pPr>
              <a:lnSpc>
                <a:spcPct val="90000"/>
              </a:lnSpc>
            </a:pPr>
            <a:r>
              <a:rPr lang="en-US" smtClean="0"/>
              <a:t>Mental health</a:t>
            </a:r>
          </a:p>
          <a:p>
            <a:pPr>
              <a:lnSpc>
                <a:spcPct val="90000"/>
              </a:lnSpc>
            </a:pPr>
            <a:r>
              <a:rPr lang="en-US" smtClean="0"/>
              <a:t>Developmental delay</a:t>
            </a:r>
          </a:p>
          <a:p>
            <a:pPr>
              <a:lnSpc>
                <a:spcPct val="90000"/>
              </a:lnSpc>
            </a:pPr>
            <a:r>
              <a:rPr lang="en-US" smtClean="0"/>
              <a:t>Educational issues</a:t>
            </a:r>
          </a:p>
          <a:p>
            <a:pPr>
              <a:lnSpc>
                <a:spcPct val="90000"/>
              </a:lnSpc>
              <a:buFont typeface="Wingdings 2" pitchFamily="18" charset="2"/>
              <a:buNone/>
            </a:pPr>
            <a:endParaRPr lang="en-US" sz="1800" smtClean="0"/>
          </a:p>
          <a:p>
            <a:pPr>
              <a:lnSpc>
                <a:spcPct val="90000"/>
              </a:lnSpc>
            </a:pPr>
            <a:r>
              <a:rPr lang="en-US" smtClean="0"/>
              <a:t>Dental problems</a:t>
            </a:r>
          </a:p>
          <a:p>
            <a:pPr>
              <a:lnSpc>
                <a:spcPct val="90000"/>
              </a:lnSpc>
            </a:pPr>
            <a:r>
              <a:rPr lang="en-US" smtClean="0"/>
              <a:t>Family dysfunction</a:t>
            </a:r>
          </a:p>
        </p:txBody>
      </p:sp>
      <p:sp>
        <p:nvSpPr>
          <p:cNvPr id="6" name="Content Placeholder 5"/>
          <p:cNvSpPr>
            <a:spLocks noGrp="1"/>
          </p:cNvSpPr>
          <p:nvPr>
            <p:ph sz="quarter" idx="4"/>
          </p:nvPr>
        </p:nvSpPr>
        <p:spPr/>
        <p:txBody>
          <a:bodyPr>
            <a:normAutofit lnSpcReduction="10000"/>
          </a:bodyPr>
          <a:lstStyle/>
          <a:p>
            <a:pPr>
              <a:lnSpc>
                <a:spcPct val="90000"/>
              </a:lnSpc>
            </a:pPr>
            <a:r>
              <a:rPr lang="en-US" smtClean="0"/>
              <a:t>30-45%</a:t>
            </a:r>
          </a:p>
          <a:p>
            <a:pPr>
              <a:lnSpc>
                <a:spcPct val="90000"/>
              </a:lnSpc>
              <a:buFont typeface="Wingdings 2" pitchFamily="18" charset="2"/>
              <a:buNone/>
            </a:pPr>
            <a:endParaRPr lang="en-US" sz="1800" smtClean="0"/>
          </a:p>
          <a:p>
            <a:pPr>
              <a:lnSpc>
                <a:spcPct val="90000"/>
              </a:lnSpc>
            </a:pPr>
            <a:r>
              <a:rPr lang="en-US" smtClean="0"/>
              <a:t>10%</a:t>
            </a:r>
          </a:p>
          <a:p>
            <a:pPr>
              <a:lnSpc>
                <a:spcPct val="90000"/>
              </a:lnSpc>
              <a:buFont typeface="Wingdings 2" pitchFamily="18" charset="2"/>
              <a:buNone/>
            </a:pPr>
            <a:endParaRPr lang="en-US" sz="1800" smtClean="0"/>
          </a:p>
          <a:p>
            <a:pPr>
              <a:lnSpc>
                <a:spcPct val="90000"/>
              </a:lnSpc>
            </a:pPr>
            <a:r>
              <a:rPr lang="en-US" smtClean="0"/>
              <a:t>48-80%</a:t>
            </a:r>
          </a:p>
          <a:p>
            <a:pPr>
              <a:lnSpc>
                <a:spcPct val="90000"/>
              </a:lnSpc>
            </a:pPr>
            <a:r>
              <a:rPr lang="en-US" smtClean="0"/>
              <a:t>60% of children &lt;6yo</a:t>
            </a:r>
          </a:p>
          <a:p>
            <a:pPr>
              <a:lnSpc>
                <a:spcPct val="90000"/>
              </a:lnSpc>
            </a:pPr>
            <a:r>
              <a:rPr lang="en-US" smtClean="0"/>
              <a:t>45% in special education or w/IEP</a:t>
            </a:r>
          </a:p>
          <a:p>
            <a:pPr>
              <a:lnSpc>
                <a:spcPct val="90000"/>
              </a:lnSpc>
            </a:pPr>
            <a:r>
              <a:rPr lang="en-US" smtClean="0"/>
              <a:t>35%</a:t>
            </a:r>
          </a:p>
          <a:p>
            <a:pPr>
              <a:lnSpc>
                <a:spcPct val="90000"/>
              </a:lnSpc>
            </a:pPr>
            <a:r>
              <a:rPr lang="en-US" smtClean="0"/>
              <a:t>100%</a:t>
            </a:r>
          </a:p>
          <a:p>
            <a:pPr>
              <a:lnSpc>
                <a:spcPct val="90000"/>
              </a:lnSpc>
              <a:buFont typeface="Wingdings 2" pitchFamily="18" charset="2"/>
              <a:buNone/>
            </a:pPr>
            <a:endParaRPr lang="en-US" smtClean="0"/>
          </a:p>
          <a:p>
            <a:pPr>
              <a:lnSpc>
                <a:spcPct val="90000"/>
              </a:lnSpc>
              <a:buFont typeface="Wingdings 2" pitchFamily="18" charset="2"/>
              <a:buNone/>
            </a:pPr>
            <a:endParaRPr lang="en-US" smtClean="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auto">
              <a:spcAft>
                <a:spcPts val="0"/>
              </a:spcAft>
              <a:defRPr/>
            </a:pPr>
            <a:r>
              <a:rPr lang="en-US" dirty="0" smtClean="0"/>
              <a:t>The Medical Home</a:t>
            </a:r>
            <a:endParaRPr lang="en-US" dirty="0"/>
          </a:p>
        </p:txBody>
      </p:sp>
      <p:sp>
        <p:nvSpPr>
          <p:cNvPr id="33794" name="Content Placeholder 2"/>
          <p:cNvSpPr>
            <a:spLocks noGrp="1"/>
          </p:cNvSpPr>
          <p:nvPr>
            <p:ph idx="1"/>
          </p:nvPr>
        </p:nvSpPr>
        <p:spPr/>
        <p:txBody>
          <a:bodyPr/>
          <a:lstStyle/>
          <a:p>
            <a:r>
              <a:rPr lang="en-US" smtClean="0"/>
              <a:t>Pediatric care is accessible and continuous over the child’s time in foster care, regardless of placement</a:t>
            </a:r>
          </a:p>
          <a:p>
            <a:r>
              <a:rPr lang="en-US" smtClean="0"/>
              <a:t>Health-care coordination exists that ensures that all of a child’s health-care needs are identified and addressed</a:t>
            </a:r>
          </a:p>
          <a:p>
            <a:r>
              <a:rPr lang="en-US" smtClean="0"/>
              <a:t>Compassionate care is given that includes and understanding of the impact of childhood trauma and loss on children and families</a:t>
            </a:r>
          </a:p>
        </p:txBody>
      </p:sp>
      <p:pic>
        <p:nvPicPr>
          <p:cNvPr id="33795" name="Picture 2" descr="https://encrypted-tbn1.gstatic.com/images?q=tbn:ANd9GcRuHax5SXDDyA-3XF18SpCbpk4Wp365PECYgjXmhhyoVy-_mA6g"/>
          <p:cNvPicPr>
            <a:picLocks noChangeAspect="1" noChangeArrowheads="1"/>
          </p:cNvPicPr>
          <p:nvPr/>
        </p:nvPicPr>
        <p:blipFill>
          <a:blip r:embed="rId3" cstate="print"/>
          <a:srcRect/>
          <a:stretch>
            <a:fillRect/>
          </a:stretch>
        </p:blipFill>
        <p:spPr bwMode="auto">
          <a:xfrm>
            <a:off x="7596188" y="76200"/>
            <a:ext cx="1471612" cy="162242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auto">
              <a:spcAft>
                <a:spcPts val="0"/>
              </a:spcAft>
              <a:defRPr/>
            </a:pPr>
            <a:r>
              <a:rPr lang="en-US" dirty="0" smtClean="0"/>
              <a:t>The Medical Home</a:t>
            </a:r>
            <a:endParaRPr lang="en-US" dirty="0"/>
          </a:p>
        </p:txBody>
      </p:sp>
      <p:sp>
        <p:nvSpPr>
          <p:cNvPr id="34818" name="Content Placeholder 2"/>
          <p:cNvSpPr>
            <a:spLocks noGrp="1"/>
          </p:cNvSpPr>
          <p:nvPr>
            <p:ph idx="1"/>
          </p:nvPr>
        </p:nvSpPr>
        <p:spPr/>
        <p:txBody>
          <a:bodyPr/>
          <a:lstStyle/>
          <a:p>
            <a:r>
              <a:rPr lang="en-US" smtClean="0"/>
              <a:t>Care is culturally competent and includes understanding of the micro-culture of foster care and it’s impacts</a:t>
            </a:r>
          </a:p>
          <a:p>
            <a:r>
              <a:rPr lang="en-US" smtClean="0"/>
              <a:t>Communication amongst all caregivers to collaborate, when appropriate and safe, in planning for child’s health needs</a:t>
            </a:r>
          </a:p>
          <a:p>
            <a:r>
              <a:rPr lang="en-US" smtClean="0"/>
              <a:t>Comprehensive high quality pediatric care provided according to AAP health-care standards</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fontAlgn="auto">
              <a:spcAft>
                <a:spcPts val="0"/>
              </a:spcAft>
              <a:defRPr/>
            </a:pPr>
            <a:r>
              <a:rPr lang="en-US" dirty="0" smtClean="0"/>
              <a:t>Foster Care Specific Health Visits</a:t>
            </a:r>
            <a:endParaRPr lang="en-US" dirty="0"/>
          </a:p>
        </p:txBody>
      </p:sp>
      <p:sp>
        <p:nvSpPr>
          <p:cNvPr id="3" name="Text Placeholder 2"/>
          <p:cNvSpPr>
            <a:spLocks noGrp="1"/>
          </p:cNvSpPr>
          <p:nvPr>
            <p:ph type="body" idx="1"/>
          </p:nvPr>
        </p:nvSpPr>
        <p:spPr>
          <a:xfrm>
            <a:off x="457200" y="1535113"/>
            <a:ext cx="4040188" cy="750887"/>
          </a:xfrm>
        </p:spPr>
        <p:txBody>
          <a:bodyPr>
            <a:normAutofit/>
          </a:bodyPr>
          <a:lstStyle/>
          <a:p>
            <a:pPr fontAlgn="auto">
              <a:spcAft>
                <a:spcPts val="0"/>
              </a:spcAft>
              <a:buClr>
                <a:schemeClr val="tx1">
                  <a:shade val="95000"/>
                </a:schemeClr>
              </a:buClr>
              <a:buFont typeface="Wingdings 2"/>
              <a:buNone/>
              <a:defRPr/>
            </a:pPr>
            <a:r>
              <a:rPr lang="en-US" dirty="0" smtClean="0"/>
              <a:t>Age of Child</a:t>
            </a:r>
            <a:endParaRPr lang="en-US" dirty="0"/>
          </a:p>
        </p:txBody>
      </p:sp>
      <p:sp>
        <p:nvSpPr>
          <p:cNvPr id="5" name="Text Placeholder 4"/>
          <p:cNvSpPr>
            <a:spLocks noGrp="1"/>
          </p:cNvSpPr>
          <p:nvPr>
            <p:ph type="body" sz="half" idx="3"/>
          </p:nvPr>
        </p:nvSpPr>
        <p:spPr>
          <a:xfrm>
            <a:off x="4645025" y="1535113"/>
            <a:ext cx="4041775" cy="750887"/>
          </a:xfrm>
        </p:spPr>
        <p:txBody>
          <a:bodyPr>
            <a:normAutofit/>
          </a:bodyPr>
          <a:lstStyle/>
          <a:p>
            <a:pPr fontAlgn="auto">
              <a:spcAft>
                <a:spcPts val="0"/>
              </a:spcAft>
              <a:buClr>
                <a:schemeClr val="tx1">
                  <a:shade val="95000"/>
                </a:schemeClr>
              </a:buClr>
              <a:buFont typeface="Wingdings 2"/>
              <a:buNone/>
              <a:defRPr/>
            </a:pPr>
            <a:r>
              <a:rPr lang="en-US" dirty="0" smtClean="0"/>
              <a:t>Timing or Frequency</a:t>
            </a:r>
            <a:endParaRPr lang="en-US" dirty="0"/>
          </a:p>
        </p:txBody>
      </p:sp>
      <p:sp>
        <p:nvSpPr>
          <p:cNvPr id="35844" name="Content Placeholder 3"/>
          <p:cNvSpPr>
            <a:spLocks noGrp="1"/>
          </p:cNvSpPr>
          <p:nvPr>
            <p:ph sz="quarter" idx="2"/>
          </p:nvPr>
        </p:nvSpPr>
        <p:spPr/>
        <p:txBody>
          <a:bodyPr/>
          <a:lstStyle/>
          <a:p>
            <a:r>
              <a:rPr lang="en-US" smtClean="0"/>
              <a:t>Admission health screen</a:t>
            </a:r>
          </a:p>
          <a:p>
            <a:r>
              <a:rPr lang="en-US" smtClean="0"/>
              <a:t>Comprehensive health assessment</a:t>
            </a:r>
          </a:p>
          <a:p>
            <a:r>
              <a:rPr lang="en-US" smtClean="0"/>
              <a:t>Follow-up health visit</a:t>
            </a:r>
          </a:p>
          <a:p>
            <a:r>
              <a:rPr lang="en-US" smtClean="0"/>
              <a:t>Infants to 6 months</a:t>
            </a:r>
          </a:p>
          <a:p>
            <a:r>
              <a:rPr lang="en-US" smtClean="0"/>
              <a:t>21 months</a:t>
            </a:r>
          </a:p>
          <a:p>
            <a:r>
              <a:rPr lang="en-US" smtClean="0"/>
              <a:t>2 to 21 yrs</a:t>
            </a:r>
          </a:p>
        </p:txBody>
      </p:sp>
      <p:sp>
        <p:nvSpPr>
          <p:cNvPr id="6" name="Content Placeholder 5"/>
          <p:cNvSpPr>
            <a:spLocks noGrp="1"/>
          </p:cNvSpPr>
          <p:nvPr>
            <p:ph sz="quarter" idx="4"/>
          </p:nvPr>
        </p:nvSpPr>
        <p:spPr/>
        <p:txBody>
          <a:bodyPr>
            <a:normAutofit fontScale="92500" lnSpcReduction="10000"/>
          </a:bodyPr>
          <a:lstStyle/>
          <a:p>
            <a:pPr marL="548640" indent="-411480" fontAlgn="auto">
              <a:spcAft>
                <a:spcPts val="0"/>
              </a:spcAft>
              <a:buClr>
                <a:schemeClr val="tx1">
                  <a:shade val="95000"/>
                </a:schemeClr>
              </a:buClr>
              <a:buFont typeface="Wingdings 2"/>
              <a:buChar char=""/>
              <a:defRPr/>
            </a:pPr>
            <a:r>
              <a:rPr lang="en-US" dirty="0" smtClean="0"/>
              <a:t>Within 72 </a:t>
            </a:r>
            <a:r>
              <a:rPr lang="en-US" dirty="0" err="1" smtClean="0"/>
              <a:t>hrs</a:t>
            </a:r>
            <a:r>
              <a:rPr lang="en-US" dirty="0" smtClean="0"/>
              <a:t> of placement</a:t>
            </a:r>
          </a:p>
          <a:p>
            <a:pPr marL="548640" indent="-411480" fontAlgn="auto">
              <a:spcAft>
                <a:spcPts val="0"/>
              </a:spcAft>
              <a:buClr>
                <a:schemeClr val="tx1">
                  <a:shade val="95000"/>
                </a:schemeClr>
              </a:buClr>
              <a:buFont typeface="Wingdings 2"/>
              <a:buChar char=""/>
              <a:defRPr/>
            </a:pPr>
            <a:r>
              <a:rPr lang="en-US" dirty="0" smtClean="0"/>
              <a:t>Within 30 d of entry to foster care</a:t>
            </a:r>
          </a:p>
          <a:p>
            <a:pPr marL="548640" indent="-411480" fontAlgn="auto">
              <a:spcAft>
                <a:spcPts val="0"/>
              </a:spcAft>
              <a:buClr>
                <a:schemeClr val="tx1">
                  <a:shade val="95000"/>
                </a:schemeClr>
              </a:buClr>
              <a:buFont typeface="Wingdings 2"/>
              <a:buChar char=""/>
              <a:defRPr/>
            </a:pPr>
            <a:r>
              <a:rPr lang="en-US" dirty="0" smtClean="0"/>
              <a:t>60-90 d after entry</a:t>
            </a:r>
          </a:p>
          <a:p>
            <a:pPr marL="548640" indent="-411480" fontAlgn="auto">
              <a:spcAft>
                <a:spcPts val="0"/>
              </a:spcAft>
              <a:buClr>
                <a:schemeClr val="tx1">
                  <a:shade val="95000"/>
                </a:schemeClr>
              </a:buClr>
              <a:buFont typeface="Wingdings 2"/>
              <a:buChar char=""/>
              <a:defRPr/>
            </a:pPr>
            <a:r>
              <a:rPr lang="en-US" dirty="0" smtClean="0"/>
              <a:t>Monthly (</a:t>
            </a:r>
            <a:r>
              <a:rPr lang="en-US" dirty="0" err="1" smtClean="0"/>
              <a:t>btwn</a:t>
            </a:r>
            <a:r>
              <a:rPr lang="en-US" dirty="0" smtClean="0"/>
              <a:t> preventive)</a:t>
            </a:r>
          </a:p>
          <a:p>
            <a:pPr marL="548640" indent="-411480" fontAlgn="auto">
              <a:spcAft>
                <a:spcPts val="0"/>
              </a:spcAft>
              <a:buClr>
                <a:schemeClr val="tx1">
                  <a:shade val="95000"/>
                </a:schemeClr>
              </a:buClr>
              <a:buFont typeface="Wingdings 2"/>
              <a:buChar char=""/>
              <a:defRPr/>
            </a:pPr>
            <a:r>
              <a:rPr lang="en-US" dirty="0" smtClean="0"/>
              <a:t>Extra visit</a:t>
            </a:r>
          </a:p>
          <a:p>
            <a:pPr marL="548640" indent="-411480" fontAlgn="auto">
              <a:spcAft>
                <a:spcPts val="0"/>
              </a:spcAft>
              <a:buClr>
                <a:schemeClr val="tx1">
                  <a:shade val="95000"/>
                </a:schemeClr>
              </a:buClr>
              <a:buFont typeface="Wingdings 2"/>
              <a:buChar char=""/>
              <a:defRPr/>
            </a:pPr>
            <a:r>
              <a:rPr lang="en-US" dirty="0" smtClean="0"/>
              <a:t>Semiannual (</a:t>
            </a:r>
            <a:r>
              <a:rPr lang="en-US" dirty="0" err="1" smtClean="0"/>
              <a:t>btwn</a:t>
            </a:r>
            <a:r>
              <a:rPr lang="en-US" dirty="0" smtClean="0"/>
              <a:t> annual preventive health-care visits)</a:t>
            </a:r>
            <a:endParaRPr lang="en-US" dirty="0"/>
          </a:p>
        </p:txBody>
      </p:sp>
      <p:pic>
        <p:nvPicPr>
          <p:cNvPr id="35846" name="Picture 2" descr="https://encrypted-tbn3.gstatic.com/images?q=tbn:ANd9GcQgClB0Htc9lI-frXq_4twdGB9mI0DT2pPP0L0fA41Ae_Wvf-hU"/>
          <p:cNvPicPr>
            <a:picLocks noChangeAspect="1" noChangeArrowheads="1"/>
          </p:cNvPicPr>
          <p:nvPr/>
        </p:nvPicPr>
        <p:blipFill>
          <a:blip r:embed="rId3" cstate="print"/>
          <a:srcRect/>
          <a:stretch>
            <a:fillRect/>
          </a:stretch>
        </p:blipFill>
        <p:spPr bwMode="auto">
          <a:xfrm>
            <a:off x="2514600" y="5257800"/>
            <a:ext cx="2286000" cy="15240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auto">
              <a:spcAft>
                <a:spcPts val="0"/>
              </a:spcAft>
              <a:defRPr/>
            </a:pPr>
            <a:r>
              <a:rPr lang="en-US" dirty="0" smtClean="0"/>
              <a:t>Anticipatory Guidance</a:t>
            </a:r>
            <a:endParaRPr lang="en-US" dirty="0"/>
          </a:p>
        </p:txBody>
      </p:sp>
      <p:sp>
        <p:nvSpPr>
          <p:cNvPr id="3" name="Content Placeholder 2"/>
          <p:cNvSpPr>
            <a:spLocks noGrp="1"/>
          </p:cNvSpPr>
          <p:nvPr>
            <p:ph idx="1"/>
          </p:nvPr>
        </p:nvSpPr>
        <p:spPr/>
        <p:txBody>
          <a:bodyPr>
            <a:normAutofit lnSpcReduction="10000"/>
          </a:bodyPr>
          <a:lstStyle/>
          <a:p>
            <a:pPr marL="548640" indent="-411480" fontAlgn="auto">
              <a:spcAft>
                <a:spcPts val="0"/>
              </a:spcAft>
              <a:buClr>
                <a:schemeClr val="tx1">
                  <a:shade val="95000"/>
                </a:schemeClr>
              </a:buClr>
              <a:buFont typeface="Wingdings 2"/>
              <a:buChar char=""/>
              <a:defRPr/>
            </a:pPr>
            <a:r>
              <a:rPr lang="en-US" dirty="0" smtClean="0"/>
              <a:t>Focusing on child’s strengths</a:t>
            </a:r>
          </a:p>
          <a:p>
            <a:pPr marL="548640" indent="-411480" fontAlgn="auto">
              <a:spcAft>
                <a:spcPts val="0"/>
              </a:spcAft>
              <a:buClr>
                <a:schemeClr val="tx1">
                  <a:shade val="95000"/>
                </a:schemeClr>
              </a:buClr>
              <a:buFont typeface="Wingdings 2"/>
              <a:buChar char=""/>
              <a:defRPr/>
            </a:pPr>
            <a:r>
              <a:rPr lang="en-US" dirty="0" smtClean="0"/>
              <a:t>Positive parenting strategies</a:t>
            </a:r>
          </a:p>
          <a:p>
            <a:pPr marL="548640" indent="-411480" fontAlgn="auto">
              <a:spcAft>
                <a:spcPts val="0"/>
              </a:spcAft>
              <a:buClr>
                <a:schemeClr val="tx1">
                  <a:shade val="95000"/>
                </a:schemeClr>
              </a:buClr>
              <a:buFont typeface="Wingdings 2"/>
              <a:buChar char=""/>
              <a:defRPr/>
            </a:pPr>
            <a:r>
              <a:rPr lang="en-US" dirty="0" smtClean="0"/>
              <a:t>Impact of trauma on child behavior</a:t>
            </a:r>
          </a:p>
          <a:p>
            <a:pPr marL="548640" indent="-411480" fontAlgn="auto">
              <a:spcAft>
                <a:spcPts val="0"/>
              </a:spcAft>
              <a:buClr>
                <a:schemeClr val="tx1">
                  <a:shade val="95000"/>
                </a:schemeClr>
              </a:buClr>
              <a:buFont typeface="Wingdings 2"/>
              <a:buChar char=""/>
              <a:defRPr/>
            </a:pPr>
            <a:r>
              <a:rPr lang="en-US" dirty="0" smtClean="0"/>
              <a:t>Supporting children through transitions</a:t>
            </a:r>
          </a:p>
          <a:p>
            <a:pPr marL="548640" indent="-411480" fontAlgn="auto">
              <a:spcAft>
                <a:spcPts val="0"/>
              </a:spcAft>
              <a:buClr>
                <a:schemeClr val="tx1">
                  <a:shade val="95000"/>
                </a:schemeClr>
              </a:buClr>
              <a:buFont typeface="Wingdings 2"/>
              <a:buChar char=""/>
              <a:defRPr/>
            </a:pPr>
            <a:r>
              <a:rPr lang="en-US" dirty="0" smtClean="0"/>
              <a:t>Significant sleep disorders</a:t>
            </a:r>
          </a:p>
          <a:p>
            <a:pPr marL="548640" indent="-411480" fontAlgn="auto">
              <a:spcAft>
                <a:spcPts val="0"/>
              </a:spcAft>
              <a:buClr>
                <a:schemeClr val="tx1">
                  <a:shade val="95000"/>
                </a:schemeClr>
              </a:buClr>
              <a:buFont typeface="Wingdings 2"/>
              <a:buChar char=""/>
              <a:defRPr/>
            </a:pPr>
            <a:r>
              <a:rPr lang="en-US" dirty="0" smtClean="0"/>
              <a:t>Confused loyalties</a:t>
            </a:r>
          </a:p>
          <a:p>
            <a:pPr marL="548640" indent="-411480" fontAlgn="auto">
              <a:spcAft>
                <a:spcPts val="0"/>
              </a:spcAft>
              <a:buClr>
                <a:schemeClr val="tx1">
                  <a:shade val="95000"/>
                </a:schemeClr>
              </a:buClr>
              <a:buFont typeface="Wingdings 2"/>
              <a:buChar char=""/>
              <a:defRPr/>
            </a:pPr>
            <a:r>
              <a:rPr lang="en-US" dirty="0" smtClean="0"/>
              <a:t>Attachment issues</a:t>
            </a:r>
          </a:p>
          <a:p>
            <a:pPr marL="548640" indent="-411480" fontAlgn="auto">
              <a:spcAft>
                <a:spcPts val="0"/>
              </a:spcAft>
              <a:buClr>
                <a:schemeClr val="tx1">
                  <a:shade val="95000"/>
                </a:schemeClr>
              </a:buClr>
              <a:buFont typeface="Wingdings 2"/>
              <a:buChar char=""/>
              <a:defRPr/>
            </a:pPr>
            <a:r>
              <a:rPr lang="en-US" dirty="0" smtClean="0"/>
              <a:t>Need for normalizing activities</a:t>
            </a:r>
          </a:p>
          <a:p>
            <a:pPr marL="548640" indent="-411480" fontAlgn="auto">
              <a:spcAft>
                <a:spcPts val="0"/>
              </a:spcAft>
              <a:buClr>
                <a:schemeClr val="tx1">
                  <a:shade val="95000"/>
                </a:schemeClr>
              </a:buClr>
              <a:buFont typeface="Wingdings 2"/>
              <a:buChar char=""/>
              <a:defRPr/>
            </a:pPr>
            <a:r>
              <a:rPr lang="en-US" dirty="0" smtClean="0"/>
              <a:t>Working with birth parents to reduce conflict and coercion</a:t>
            </a:r>
            <a:endParaRPr lang="en-US" dirty="0"/>
          </a:p>
        </p:txBody>
      </p:sp>
      <p:pic>
        <p:nvPicPr>
          <p:cNvPr id="37891" name="Picture 2" descr="https://encrypted-tbn2.gstatic.com/images?q=tbn:ANd9GcQLoHjIXQvWlfR4WCycKDiBoa4K9kY0roQYNxUSKoE8aSUlzMDl"/>
          <p:cNvPicPr>
            <a:picLocks noChangeAspect="1" noChangeArrowheads="1"/>
          </p:cNvPicPr>
          <p:nvPr/>
        </p:nvPicPr>
        <p:blipFill>
          <a:blip r:embed="rId3" cstate="print"/>
          <a:srcRect/>
          <a:stretch>
            <a:fillRect/>
          </a:stretch>
        </p:blipFill>
        <p:spPr bwMode="auto">
          <a:xfrm>
            <a:off x="7123113" y="1143000"/>
            <a:ext cx="1820862" cy="18288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fontAlgn="auto">
              <a:spcAft>
                <a:spcPts val="0"/>
              </a:spcAft>
              <a:defRPr/>
            </a:pPr>
            <a:r>
              <a:rPr lang="en-US" dirty="0"/>
              <a:t>Early and Periodic Screening, Diagnostic and Treatment </a:t>
            </a:r>
            <a:r>
              <a:rPr lang="en-US" dirty="0" smtClean="0"/>
              <a:t>Program</a:t>
            </a:r>
            <a:endParaRPr lang="en-US" dirty="0"/>
          </a:p>
        </p:txBody>
      </p:sp>
      <p:sp>
        <p:nvSpPr>
          <p:cNvPr id="3" name="Content Placeholder 2"/>
          <p:cNvSpPr>
            <a:spLocks noGrp="1"/>
          </p:cNvSpPr>
          <p:nvPr>
            <p:ph idx="1"/>
          </p:nvPr>
        </p:nvSpPr>
        <p:spPr>
          <a:xfrm>
            <a:off x="457200" y="1692275"/>
            <a:ext cx="8534400" cy="4708525"/>
          </a:xfrm>
        </p:spPr>
        <p:txBody>
          <a:bodyPr>
            <a:normAutofit/>
          </a:bodyPr>
          <a:lstStyle/>
          <a:p>
            <a:pPr marL="548640" indent="-411480" fontAlgn="auto">
              <a:spcAft>
                <a:spcPts val="0"/>
              </a:spcAft>
              <a:buClr>
                <a:schemeClr val="tx1">
                  <a:shade val="95000"/>
                </a:schemeClr>
              </a:buClr>
              <a:buFont typeface="Wingdings 2"/>
              <a:buChar char=""/>
              <a:defRPr/>
            </a:pPr>
            <a:r>
              <a:rPr lang="en-US" dirty="0" smtClean="0"/>
              <a:t>Federal mandate requiring states to provide comprehensive medical services to children enrolled in Medicaid or who are Medicaid eligible</a:t>
            </a:r>
          </a:p>
          <a:p>
            <a:pPr marL="548640" indent="-411480" fontAlgn="auto">
              <a:spcAft>
                <a:spcPts val="0"/>
              </a:spcAft>
              <a:buClr>
                <a:schemeClr val="tx1">
                  <a:shade val="95000"/>
                </a:schemeClr>
              </a:buClr>
              <a:buFont typeface="Wingdings 2"/>
              <a:buChar char=""/>
              <a:defRPr/>
            </a:pPr>
            <a:r>
              <a:rPr lang="en-US" dirty="0" smtClean="0"/>
              <a:t>Services </a:t>
            </a:r>
            <a:r>
              <a:rPr lang="en-US" dirty="0"/>
              <a:t>include screening, </a:t>
            </a:r>
            <a:r>
              <a:rPr lang="en-US" dirty="0" smtClean="0"/>
              <a:t>diagnosis and prevention services to </a:t>
            </a:r>
            <a:r>
              <a:rPr lang="en-US" dirty="0"/>
              <a:t>ameliorate or treat conditions and to promote healthy development</a:t>
            </a:r>
          </a:p>
          <a:p>
            <a:pPr marL="548640" indent="-411480" fontAlgn="auto">
              <a:spcAft>
                <a:spcPts val="0"/>
              </a:spcAft>
              <a:buClr>
                <a:schemeClr val="tx1">
                  <a:shade val="95000"/>
                </a:schemeClr>
              </a:buClr>
              <a:buFont typeface="Wingdings 2"/>
              <a:buChar char=""/>
              <a:defRPr/>
            </a:pPr>
            <a:r>
              <a:rPr lang="en-US" dirty="0" smtClean="0"/>
              <a:t>States have flexibility determining frequency of EPSDT screenings</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auto">
              <a:spcAft>
                <a:spcPts val="0"/>
              </a:spcAft>
              <a:defRPr/>
            </a:pPr>
            <a:r>
              <a:rPr lang="en-US" dirty="0" smtClean="0"/>
              <a:t>Comprehensive Health Care</a:t>
            </a:r>
            <a:endParaRPr lang="en-US" dirty="0"/>
          </a:p>
        </p:txBody>
      </p:sp>
      <p:sp>
        <p:nvSpPr>
          <p:cNvPr id="4" name="Content Placeholder 3"/>
          <p:cNvSpPr>
            <a:spLocks noGrp="1"/>
          </p:cNvSpPr>
          <p:nvPr>
            <p:ph sz="half" idx="1"/>
          </p:nvPr>
        </p:nvSpPr>
        <p:spPr/>
        <p:txBody>
          <a:bodyPr>
            <a:normAutofit fontScale="77500" lnSpcReduction="20000"/>
          </a:bodyPr>
          <a:lstStyle/>
          <a:p>
            <a:pPr marL="548640" indent="-411480" fontAlgn="auto">
              <a:spcAft>
                <a:spcPts val="0"/>
              </a:spcAft>
              <a:buClr>
                <a:schemeClr val="tx1">
                  <a:shade val="95000"/>
                </a:schemeClr>
              </a:buClr>
              <a:buFont typeface="Wingdings 2"/>
              <a:buChar char=""/>
              <a:defRPr/>
            </a:pPr>
            <a:r>
              <a:rPr lang="en-US" dirty="0" smtClean="0"/>
              <a:t>Comprehensive admission</a:t>
            </a:r>
          </a:p>
          <a:p>
            <a:pPr marL="548640" indent="-411480" fontAlgn="auto">
              <a:spcAft>
                <a:spcPts val="0"/>
              </a:spcAft>
              <a:buClr>
                <a:schemeClr val="tx1">
                  <a:shade val="95000"/>
                </a:schemeClr>
              </a:buClr>
              <a:buFont typeface="Wingdings 2"/>
              <a:buChar char=""/>
              <a:defRPr/>
            </a:pPr>
            <a:r>
              <a:rPr lang="en-US" dirty="0" smtClean="0"/>
              <a:t>Enhanced well-child care</a:t>
            </a:r>
          </a:p>
          <a:p>
            <a:pPr marL="548640" indent="-411480" fontAlgn="auto">
              <a:spcAft>
                <a:spcPts val="0"/>
              </a:spcAft>
              <a:buClr>
                <a:schemeClr val="tx1">
                  <a:shade val="95000"/>
                </a:schemeClr>
              </a:buClr>
              <a:buFont typeface="Wingdings 2"/>
              <a:buChar char=""/>
              <a:defRPr/>
            </a:pPr>
            <a:r>
              <a:rPr lang="en-US" dirty="0" smtClean="0"/>
              <a:t>Extra visits that occur related to foster care issues</a:t>
            </a:r>
          </a:p>
          <a:p>
            <a:pPr marL="548640" indent="-411480" fontAlgn="auto">
              <a:spcAft>
                <a:spcPts val="0"/>
              </a:spcAft>
              <a:buClr>
                <a:schemeClr val="tx1">
                  <a:shade val="95000"/>
                </a:schemeClr>
              </a:buClr>
              <a:buFont typeface="Wingdings 2"/>
              <a:buChar char=""/>
              <a:defRPr/>
            </a:pPr>
            <a:r>
              <a:rPr lang="en-US" dirty="0" smtClean="0"/>
              <a:t>Discharge health planning</a:t>
            </a:r>
          </a:p>
          <a:p>
            <a:pPr marL="548640" indent="-411480" fontAlgn="auto">
              <a:spcAft>
                <a:spcPts val="0"/>
              </a:spcAft>
              <a:buClr>
                <a:schemeClr val="tx1">
                  <a:shade val="95000"/>
                </a:schemeClr>
              </a:buClr>
              <a:buFont typeface="Wingdings 2"/>
              <a:buChar char=""/>
              <a:defRPr/>
            </a:pPr>
            <a:r>
              <a:rPr lang="en-US" dirty="0" smtClean="0"/>
              <a:t>Child abuse and neglect issues</a:t>
            </a:r>
          </a:p>
          <a:p>
            <a:pPr marL="548640" indent="-411480" fontAlgn="auto">
              <a:spcAft>
                <a:spcPts val="0"/>
              </a:spcAft>
              <a:buClr>
                <a:schemeClr val="tx1">
                  <a:shade val="95000"/>
                </a:schemeClr>
              </a:buClr>
              <a:buFont typeface="Wingdings 2"/>
              <a:buChar char=""/>
              <a:defRPr/>
            </a:pPr>
            <a:r>
              <a:rPr lang="en-US" dirty="0" smtClean="0"/>
              <a:t>Mental health services</a:t>
            </a:r>
          </a:p>
          <a:p>
            <a:pPr marL="548640" indent="-411480" fontAlgn="auto">
              <a:spcAft>
                <a:spcPts val="0"/>
              </a:spcAft>
              <a:buClr>
                <a:schemeClr val="tx1">
                  <a:shade val="95000"/>
                </a:schemeClr>
              </a:buClr>
              <a:buFont typeface="Wingdings 2"/>
              <a:buChar char=""/>
              <a:defRPr/>
            </a:pPr>
            <a:r>
              <a:rPr lang="en-US" dirty="0" smtClean="0"/>
              <a:t>Inpatient hospital and mental health services</a:t>
            </a:r>
          </a:p>
          <a:p>
            <a:pPr marL="548640" indent="-411480" fontAlgn="auto">
              <a:spcAft>
                <a:spcPts val="0"/>
              </a:spcAft>
              <a:buClr>
                <a:schemeClr val="tx1">
                  <a:shade val="95000"/>
                </a:schemeClr>
              </a:buClr>
              <a:buFont typeface="Wingdings 2"/>
              <a:buChar char=""/>
              <a:defRPr/>
            </a:pPr>
            <a:r>
              <a:rPr lang="en-US" dirty="0" smtClean="0"/>
              <a:t>Medical transport</a:t>
            </a:r>
          </a:p>
          <a:p>
            <a:pPr marL="548640" indent="-411480" fontAlgn="auto">
              <a:spcAft>
                <a:spcPts val="0"/>
              </a:spcAft>
              <a:buClr>
                <a:schemeClr val="tx1">
                  <a:shade val="95000"/>
                </a:schemeClr>
              </a:buClr>
              <a:buFont typeface="Wingdings 2"/>
              <a:buChar char=""/>
              <a:defRPr/>
            </a:pPr>
            <a:r>
              <a:rPr lang="en-US" dirty="0" smtClean="0"/>
              <a:t>Optometry and corrective lenses</a:t>
            </a:r>
          </a:p>
          <a:p>
            <a:pPr marL="548640" indent="-411480" fontAlgn="auto">
              <a:spcAft>
                <a:spcPts val="0"/>
              </a:spcAft>
              <a:buClr>
                <a:schemeClr val="tx1">
                  <a:shade val="95000"/>
                </a:schemeClr>
              </a:buClr>
              <a:buFont typeface="Wingdings 2"/>
              <a:buChar char=""/>
              <a:defRPr/>
            </a:pPr>
            <a:r>
              <a:rPr lang="en-US" dirty="0" smtClean="0"/>
              <a:t>Dental evaluation and orthodontic services</a:t>
            </a:r>
            <a:endParaRPr lang="en-US" dirty="0"/>
          </a:p>
        </p:txBody>
      </p:sp>
      <p:sp>
        <p:nvSpPr>
          <p:cNvPr id="5" name="Content Placeholder 4"/>
          <p:cNvSpPr>
            <a:spLocks noGrp="1"/>
          </p:cNvSpPr>
          <p:nvPr>
            <p:ph sz="half" idx="2"/>
          </p:nvPr>
        </p:nvSpPr>
        <p:spPr/>
        <p:txBody>
          <a:bodyPr>
            <a:normAutofit fontScale="77500" lnSpcReduction="20000"/>
          </a:bodyPr>
          <a:lstStyle/>
          <a:p>
            <a:pPr marL="548640" indent="-411480" fontAlgn="auto">
              <a:spcAft>
                <a:spcPts val="0"/>
              </a:spcAft>
              <a:buClr>
                <a:schemeClr val="tx1">
                  <a:shade val="95000"/>
                </a:schemeClr>
              </a:buClr>
              <a:buFont typeface="Wingdings 2"/>
              <a:buChar char=""/>
              <a:defRPr/>
            </a:pPr>
            <a:r>
              <a:rPr lang="en-US" dirty="0" smtClean="0"/>
              <a:t>Drug and alcohol evaluation and rehab</a:t>
            </a:r>
          </a:p>
          <a:p>
            <a:pPr marL="548640" indent="-411480" fontAlgn="auto">
              <a:spcAft>
                <a:spcPts val="0"/>
              </a:spcAft>
              <a:buClr>
                <a:schemeClr val="tx1">
                  <a:shade val="95000"/>
                </a:schemeClr>
              </a:buClr>
              <a:buFont typeface="Wingdings 2"/>
              <a:buChar char=""/>
              <a:defRPr/>
            </a:pPr>
            <a:r>
              <a:rPr lang="en-US" dirty="0" smtClean="0"/>
              <a:t>Full developmental or educational evaluation</a:t>
            </a:r>
          </a:p>
          <a:p>
            <a:pPr marL="548640" indent="-411480" fontAlgn="auto">
              <a:spcAft>
                <a:spcPts val="0"/>
              </a:spcAft>
              <a:buClr>
                <a:schemeClr val="tx1">
                  <a:shade val="95000"/>
                </a:schemeClr>
              </a:buClr>
              <a:buFont typeface="Wingdings 2"/>
              <a:buChar char=""/>
              <a:defRPr/>
            </a:pPr>
            <a:r>
              <a:rPr lang="en-US" dirty="0" smtClean="0"/>
              <a:t>Emergency health services</a:t>
            </a:r>
          </a:p>
          <a:p>
            <a:pPr marL="548640" indent="-411480" fontAlgn="auto">
              <a:spcAft>
                <a:spcPts val="0"/>
              </a:spcAft>
              <a:buClr>
                <a:schemeClr val="tx1">
                  <a:shade val="95000"/>
                </a:schemeClr>
              </a:buClr>
              <a:buFont typeface="Wingdings 2"/>
              <a:buChar char=""/>
              <a:defRPr/>
            </a:pPr>
            <a:r>
              <a:rPr lang="en-US" dirty="0" smtClean="0"/>
              <a:t>Respite services</a:t>
            </a:r>
          </a:p>
          <a:p>
            <a:pPr marL="548640" indent="-411480" fontAlgn="auto">
              <a:spcAft>
                <a:spcPts val="0"/>
              </a:spcAft>
              <a:buClr>
                <a:schemeClr val="tx1">
                  <a:shade val="95000"/>
                </a:schemeClr>
              </a:buClr>
              <a:buFont typeface="Wingdings 2"/>
              <a:buChar char=""/>
              <a:defRPr/>
            </a:pPr>
            <a:r>
              <a:rPr lang="en-US" dirty="0" smtClean="0"/>
              <a:t>Home health care services</a:t>
            </a:r>
          </a:p>
          <a:p>
            <a:pPr marL="548640" indent="-411480" fontAlgn="auto">
              <a:spcAft>
                <a:spcPts val="0"/>
              </a:spcAft>
              <a:buClr>
                <a:schemeClr val="tx1">
                  <a:shade val="95000"/>
                </a:schemeClr>
              </a:buClr>
              <a:buFont typeface="Wingdings 2"/>
              <a:buChar char=""/>
              <a:defRPr/>
            </a:pPr>
            <a:r>
              <a:rPr lang="en-US" dirty="0" smtClean="0"/>
              <a:t>Medical equipment and supplies</a:t>
            </a:r>
          </a:p>
          <a:p>
            <a:pPr marL="548640" indent="-411480" fontAlgn="auto">
              <a:spcAft>
                <a:spcPts val="0"/>
              </a:spcAft>
              <a:buClr>
                <a:schemeClr val="tx1">
                  <a:shade val="95000"/>
                </a:schemeClr>
              </a:buClr>
              <a:buFont typeface="Wingdings 2"/>
              <a:buChar char=""/>
              <a:defRPr/>
            </a:pPr>
            <a:r>
              <a:rPr lang="en-US" dirty="0" smtClean="0"/>
              <a:t>Laboratory costs</a:t>
            </a:r>
          </a:p>
          <a:p>
            <a:pPr marL="548640" indent="-411480" fontAlgn="auto">
              <a:spcAft>
                <a:spcPts val="0"/>
              </a:spcAft>
              <a:buClr>
                <a:schemeClr val="tx1">
                  <a:shade val="95000"/>
                </a:schemeClr>
              </a:buClr>
              <a:buFont typeface="Wingdings 2"/>
              <a:buChar char=""/>
              <a:defRPr/>
            </a:pPr>
            <a:r>
              <a:rPr lang="en-US" dirty="0" smtClean="0"/>
              <a:t>Medications</a:t>
            </a:r>
          </a:p>
          <a:p>
            <a:pPr marL="548640" indent="-411480" fontAlgn="auto">
              <a:spcAft>
                <a:spcPts val="0"/>
              </a:spcAft>
              <a:buClr>
                <a:schemeClr val="tx1">
                  <a:shade val="95000"/>
                </a:schemeClr>
              </a:buClr>
              <a:buFont typeface="Wingdings 2"/>
              <a:buChar char=""/>
              <a:defRPr/>
            </a:pPr>
            <a:r>
              <a:rPr lang="en-US" dirty="0" smtClean="0"/>
              <a:t>Care for acute and chronic illnesses</a:t>
            </a:r>
            <a:endParaRPr lang="en-US"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fontAlgn="auto">
              <a:spcAft>
                <a:spcPts val="0"/>
              </a:spcAft>
              <a:defRPr/>
            </a:pPr>
            <a:r>
              <a:rPr lang="en-US" dirty="0" smtClean="0"/>
              <a:t>Sources of Healthcare Funding for Children in Foster Care</a:t>
            </a:r>
            <a:endParaRPr lang="en-US" dirty="0"/>
          </a:p>
        </p:txBody>
      </p:sp>
      <p:sp>
        <p:nvSpPr>
          <p:cNvPr id="41986" name="Content Placeholder 2"/>
          <p:cNvSpPr>
            <a:spLocks noGrp="1"/>
          </p:cNvSpPr>
          <p:nvPr>
            <p:ph idx="1"/>
          </p:nvPr>
        </p:nvSpPr>
        <p:spPr>
          <a:xfrm>
            <a:off x="457200" y="1951038"/>
            <a:ext cx="8229600" cy="4525962"/>
          </a:xfrm>
        </p:spPr>
        <p:txBody>
          <a:bodyPr/>
          <a:lstStyle/>
          <a:p>
            <a:r>
              <a:rPr lang="en-US" dirty="0" smtClean="0"/>
              <a:t>Medicaid</a:t>
            </a:r>
          </a:p>
          <a:p>
            <a:r>
              <a:rPr lang="en-US" dirty="0" smtClean="0"/>
              <a:t>Title IV-E</a:t>
            </a:r>
          </a:p>
          <a:p>
            <a:r>
              <a:rPr lang="en-US" dirty="0" smtClean="0"/>
              <a:t>Title IV-B</a:t>
            </a:r>
          </a:p>
          <a:p>
            <a:r>
              <a:rPr lang="en-US" dirty="0" smtClean="0"/>
              <a:t>Social Services Block Grant (SSBG)</a:t>
            </a:r>
          </a:p>
          <a:p>
            <a:r>
              <a:rPr lang="en-US" dirty="0" smtClean="0"/>
              <a:t>Temporary Assistance to Needy Families (TANF)</a:t>
            </a:r>
          </a:p>
          <a:p>
            <a:r>
              <a:rPr lang="en-US" dirty="0" smtClean="0"/>
              <a:t>Children’s Health Insurance Program (CHIP)</a:t>
            </a:r>
          </a:p>
          <a:p>
            <a:r>
              <a:rPr lang="en-US" dirty="0" smtClean="0"/>
              <a:t>Supplemental Security Income (SSI)</a:t>
            </a:r>
          </a:p>
        </p:txBody>
      </p:sp>
      <p:pic>
        <p:nvPicPr>
          <p:cNvPr id="41987" name="Picture 2" descr="https://encrypted-tbn0.gstatic.com/images?q=tbn:ANd9GcStmi3gzV6TYQ6YbXRJarLrYYsUReajJGbthKT6_63lwPbavNes"/>
          <p:cNvPicPr>
            <a:picLocks noChangeAspect="1" noChangeArrowheads="1"/>
          </p:cNvPicPr>
          <p:nvPr/>
        </p:nvPicPr>
        <p:blipFill>
          <a:blip r:embed="rId2" cstate="print"/>
          <a:srcRect/>
          <a:stretch>
            <a:fillRect/>
          </a:stretch>
        </p:blipFill>
        <p:spPr bwMode="auto">
          <a:xfrm>
            <a:off x="4419600" y="1609725"/>
            <a:ext cx="2619375" cy="174307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auto">
              <a:spcAft>
                <a:spcPts val="0"/>
              </a:spcAft>
              <a:defRPr/>
            </a:pPr>
            <a:r>
              <a:rPr lang="en-US" dirty="0" smtClean="0"/>
              <a:t>Medicaid</a:t>
            </a:r>
            <a:endParaRPr lang="en-US" dirty="0"/>
          </a:p>
        </p:txBody>
      </p:sp>
      <p:sp>
        <p:nvSpPr>
          <p:cNvPr id="3" name="Content Placeholder 2"/>
          <p:cNvSpPr>
            <a:spLocks noGrp="1"/>
          </p:cNvSpPr>
          <p:nvPr>
            <p:ph idx="1"/>
          </p:nvPr>
        </p:nvSpPr>
        <p:spPr/>
        <p:txBody>
          <a:bodyPr>
            <a:normAutofit fontScale="85000" lnSpcReduction="20000"/>
          </a:bodyPr>
          <a:lstStyle/>
          <a:p>
            <a:pPr marL="548640" indent="-411480" fontAlgn="auto">
              <a:spcAft>
                <a:spcPts val="0"/>
              </a:spcAft>
              <a:buClr>
                <a:schemeClr val="tx1">
                  <a:shade val="95000"/>
                </a:schemeClr>
              </a:buClr>
              <a:buFont typeface="Wingdings 2"/>
              <a:buChar char=""/>
              <a:defRPr/>
            </a:pPr>
            <a:r>
              <a:rPr lang="en-US" dirty="0" smtClean="0"/>
              <a:t>State and federally funded entitlement program authorized by Title XIX of SSA</a:t>
            </a:r>
          </a:p>
          <a:p>
            <a:pPr marL="548640" indent="-411480" fontAlgn="auto">
              <a:spcAft>
                <a:spcPts val="0"/>
              </a:spcAft>
              <a:buClr>
                <a:schemeClr val="tx1">
                  <a:shade val="95000"/>
                </a:schemeClr>
              </a:buClr>
              <a:buFont typeface="Wingdings 2"/>
              <a:buChar char=""/>
              <a:defRPr/>
            </a:pPr>
            <a:r>
              <a:rPr lang="en-US" dirty="0" smtClean="0"/>
              <a:t>States have flexibility to set eligibility criteria and reimbursements paid to providers </a:t>
            </a:r>
          </a:p>
          <a:p>
            <a:pPr marL="548640" indent="-411480" fontAlgn="auto">
              <a:spcAft>
                <a:spcPts val="0"/>
              </a:spcAft>
              <a:buClr>
                <a:schemeClr val="tx1">
                  <a:shade val="95000"/>
                </a:schemeClr>
              </a:buClr>
              <a:buFont typeface="Wingdings 2"/>
              <a:buChar char=""/>
              <a:defRPr/>
            </a:pPr>
            <a:r>
              <a:rPr lang="en-US" dirty="0" smtClean="0"/>
              <a:t>Eligibility: </a:t>
            </a:r>
          </a:p>
          <a:p>
            <a:pPr marL="869315" lvl="1" indent="-411480" fontAlgn="auto">
              <a:spcAft>
                <a:spcPts val="0"/>
              </a:spcAft>
              <a:buClr>
                <a:schemeClr val="tx1">
                  <a:shade val="95000"/>
                </a:schemeClr>
              </a:buClr>
              <a:buFont typeface="Wingdings 2"/>
              <a:buChar char=""/>
              <a:defRPr/>
            </a:pPr>
            <a:r>
              <a:rPr lang="en-US" dirty="0" smtClean="0"/>
              <a:t>If &lt; 6 years old and family income &lt;133% poverty level</a:t>
            </a:r>
          </a:p>
          <a:p>
            <a:pPr marL="869315" lvl="1" indent="-411480" fontAlgn="auto">
              <a:spcAft>
                <a:spcPts val="0"/>
              </a:spcAft>
              <a:buClr>
                <a:schemeClr val="tx1">
                  <a:shade val="95000"/>
                </a:schemeClr>
              </a:buClr>
              <a:buFont typeface="Wingdings 2"/>
              <a:buChar char=""/>
              <a:defRPr/>
            </a:pPr>
            <a:r>
              <a:rPr lang="en-US" dirty="0" smtClean="0"/>
              <a:t>If greater than 6 years and income &lt;100% of poverty level </a:t>
            </a:r>
          </a:p>
          <a:p>
            <a:pPr marL="869315" lvl="1" indent="-411480" fontAlgn="auto">
              <a:spcAft>
                <a:spcPts val="0"/>
              </a:spcAft>
              <a:buClr>
                <a:schemeClr val="tx1">
                  <a:shade val="95000"/>
                </a:schemeClr>
              </a:buClr>
              <a:buNone/>
              <a:defRPr/>
            </a:pPr>
            <a:r>
              <a:rPr lang="en-US" dirty="0" smtClean="0"/>
              <a:t>(birth parents income for the first month in foster care)</a:t>
            </a:r>
          </a:p>
          <a:p>
            <a:pPr marL="548640" indent="-411480" fontAlgn="auto">
              <a:spcAft>
                <a:spcPts val="0"/>
              </a:spcAft>
              <a:buClr>
                <a:schemeClr val="tx1">
                  <a:shade val="95000"/>
                </a:schemeClr>
              </a:buClr>
              <a:buFont typeface="Wingdings 2"/>
              <a:buChar char=""/>
              <a:defRPr/>
            </a:pPr>
            <a:r>
              <a:rPr lang="en-US" dirty="0" smtClean="0"/>
              <a:t>3.7% of Medicaid population are foster children </a:t>
            </a:r>
          </a:p>
          <a:p>
            <a:pPr marL="548640" indent="-411480" fontAlgn="auto">
              <a:spcAft>
                <a:spcPts val="0"/>
              </a:spcAft>
              <a:buClr>
                <a:schemeClr val="tx1">
                  <a:shade val="95000"/>
                </a:schemeClr>
              </a:buClr>
              <a:buFont typeface="Wingdings 2"/>
              <a:buChar char=""/>
              <a:defRPr/>
            </a:pPr>
            <a:r>
              <a:rPr lang="en-US" dirty="0" smtClean="0"/>
              <a:t>12.3% of Medicaid expenditures are for foster children due to high prevalence of psychiatric conditions and specialist services</a:t>
            </a:r>
          </a:p>
          <a:p>
            <a:pPr marL="548640" indent="-411480" fontAlgn="auto">
              <a:spcAft>
                <a:spcPts val="0"/>
              </a:spcAft>
              <a:buClr>
                <a:schemeClr val="tx1">
                  <a:shade val="95000"/>
                </a:schemeClr>
              </a:buClr>
              <a:buFont typeface="Wingdings 2"/>
              <a:buChar char=""/>
              <a:defRPr/>
            </a:pPr>
            <a:r>
              <a:rPr lang="en-US" dirty="0" smtClean="0"/>
              <a:t>Federal-state match varies with federal share of 50-83%</a:t>
            </a:r>
          </a:p>
          <a:p>
            <a:pPr marL="548640" indent="-411480" fontAlgn="auto">
              <a:spcAft>
                <a:spcPts val="0"/>
              </a:spcAft>
              <a:buClr>
                <a:schemeClr val="tx1">
                  <a:shade val="95000"/>
                </a:schemeClr>
              </a:buClr>
              <a:buFont typeface="Wingdings 2"/>
              <a:buChar char=""/>
              <a:defRPr/>
            </a:pPr>
            <a:r>
              <a:rPr lang="en-US" dirty="0" smtClean="0"/>
              <a:t>Can be billed retroactively for 90 days</a:t>
            </a:r>
          </a:p>
        </p:txBody>
      </p:sp>
      <p:pic>
        <p:nvPicPr>
          <p:cNvPr id="43011" name="Picture 2" descr="https://encrypted-tbn1.gstatic.com/images?q=tbn:ANd9GcRMRzTCc7nmaCT8WwSwZ8eDex7kBQ_qpN5K3BkIo_k5TVlmb0-lWw"/>
          <p:cNvPicPr>
            <a:picLocks noChangeAspect="1" noChangeArrowheads="1"/>
          </p:cNvPicPr>
          <p:nvPr/>
        </p:nvPicPr>
        <p:blipFill>
          <a:blip r:embed="rId2" cstate="print"/>
          <a:srcRect b="20834"/>
          <a:stretch>
            <a:fillRect/>
          </a:stretch>
        </p:blipFill>
        <p:spPr bwMode="auto">
          <a:xfrm>
            <a:off x="3352800" y="76200"/>
            <a:ext cx="2438400" cy="14478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3550" y="311150"/>
            <a:ext cx="8229600" cy="1143000"/>
          </a:xfrm>
        </p:spPr>
        <p:txBody>
          <a:bodyPr/>
          <a:lstStyle/>
          <a:p>
            <a:pPr fontAlgn="auto">
              <a:spcAft>
                <a:spcPts val="0"/>
              </a:spcAft>
              <a:defRPr/>
            </a:pPr>
            <a:r>
              <a:rPr lang="en-US" dirty="0" smtClean="0"/>
              <a:t>Epidemiology</a:t>
            </a:r>
            <a:endParaRPr lang="en-US" dirty="0"/>
          </a:p>
        </p:txBody>
      </p:sp>
      <p:sp>
        <p:nvSpPr>
          <p:cNvPr id="3" name="Content Placeholder 2"/>
          <p:cNvSpPr>
            <a:spLocks noGrp="1"/>
          </p:cNvSpPr>
          <p:nvPr>
            <p:ph idx="1"/>
          </p:nvPr>
        </p:nvSpPr>
        <p:spPr/>
        <p:txBody>
          <a:bodyPr>
            <a:normAutofit/>
          </a:bodyPr>
          <a:lstStyle/>
          <a:p>
            <a:r>
              <a:rPr lang="en-US" sz="2600" smtClean="0"/>
              <a:t>3.3 million child abuse &amp; neglect reports in 2010</a:t>
            </a:r>
          </a:p>
          <a:p>
            <a:pPr lvl="1"/>
            <a:r>
              <a:rPr lang="en-US" sz="2200" smtClean="0"/>
              <a:t>436,321 (22%) substantiated</a:t>
            </a:r>
          </a:p>
          <a:p>
            <a:pPr lvl="1"/>
            <a:r>
              <a:rPr lang="en-US" sz="2200" smtClean="0"/>
              <a:t>254,000 removed to foster care</a:t>
            </a:r>
          </a:p>
          <a:p>
            <a:r>
              <a:rPr lang="en-US" sz="2600" smtClean="0"/>
              <a:t>408,425 children &amp; adolescents resided in foster care in 2010</a:t>
            </a:r>
          </a:p>
          <a:p>
            <a:pPr lvl="1"/>
            <a:r>
              <a:rPr lang="en-US" sz="2200" smtClean="0"/>
              <a:t>26% in relative (kinship) foster home</a:t>
            </a:r>
          </a:p>
          <a:p>
            <a:pPr lvl="1"/>
            <a:r>
              <a:rPr lang="en-US" sz="2200" smtClean="0"/>
              <a:t>48% in non-relative foster home</a:t>
            </a:r>
          </a:p>
          <a:p>
            <a:pPr lvl="1"/>
            <a:r>
              <a:rPr lang="en-US" sz="2200" smtClean="0"/>
              <a:t>9% in group home or residential care</a:t>
            </a:r>
          </a:p>
          <a:p>
            <a:pPr lvl="1"/>
            <a:r>
              <a:rPr lang="en-US" sz="2200" smtClean="0"/>
              <a:t>4% in pre-adoptive family</a:t>
            </a:r>
          </a:p>
          <a:p>
            <a:pPr lvl="1"/>
            <a:r>
              <a:rPr lang="en-US" sz="2200" smtClean="0"/>
              <a:t>5% on trial discharge with their parents</a:t>
            </a:r>
          </a:p>
          <a:p>
            <a:pPr lvl="1"/>
            <a:r>
              <a:rPr lang="en-US" sz="2200" smtClean="0"/>
              <a:t>2% “run-away”</a:t>
            </a:r>
          </a:p>
          <a:p>
            <a:endParaRPr lang="en-US" sz="2600" smtClean="0"/>
          </a:p>
        </p:txBody>
      </p:sp>
      <p:pic>
        <p:nvPicPr>
          <p:cNvPr id="15363" name="Picture 4" descr="https://encrypted-tbn0.gstatic.com/images?q=tbn:ANd9GcSnLiBIb860pHIBnK2IHUVznezMNvsWcfsxDMUOizpHQoV62-i3"/>
          <p:cNvPicPr>
            <a:picLocks noChangeAspect="1" noChangeArrowheads="1"/>
          </p:cNvPicPr>
          <p:nvPr/>
        </p:nvPicPr>
        <p:blipFill>
          <a:blip r:embed="rId2" cstate="print"/>
          <a:srcRect/>
          <a:stretch>
            <a:fillRect/>
          </a:stretch>
        </p:blipFill>
        <p:spPr bwMode="auto">
          <a:xfrm>
            <a:off x="6400800" y="3657600"/>
            <a:ext cx="2514600" cy="16764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auto">
              <a:spcAft>
                <a:spcPts val="0"/>
              </a:spcAft>
              <a:defRPr/>
            </a:pPr>
            <a:r>
              <a:rPr lang="en-US" dirty="0"/>
              <a:t>Medicaid waivers</a:t>
            </a:r>
          </a:p>
        </p:txBody>
      </p:sp>
      <p:sp>
        <p:nvSpPr>
          <p:cNvPr id="3" name="Content Placeholder 2"/>
          <p:cNvSpPr>
            <a:spLocks noGrp="1"/>
          </p:cNvSpPr>
          <p:nvPr>
            <p:ph idx="1"/>
          </p:nvPr>
        </p:nvSpPr>
        <p:spPr/>
        <p:txBody>
          <a:bodyPr>
            <a:normAutofit fontScale="92500" lnSpcReduction="10000"/>
          </a:bodyPr>
          <a:lstStyle/>
          <a:p>
            <a:pPr marL="548640" indent="-411480" fontAlgn="auto">
              <a:spcAft>
                <a:spcPts val="0"/>
              </a:spcAft>
              <a:buClr>
                <a:schemeClr val="tx1">
                  <a:shade val="95000"/>
                </a:schemeClr>
              </a:buClr>
              <a:buFont typeface="Wingdings 2"/>
              <a:buChar char=""/>
              <a:defRPr/>
            </a:pPr>
            <a:r>
              <a:rPr lang="en-US" dirty="0" smtClean="0"/>
              <a:t>Provide states with more flexibility to provide services, cover services that aren’t already covered and can be targeted towards specific populations</a:t>
            </a:r>
          </a:p>
          <a:p>
            <a:pPr marL="548640" indent="-411480" fontAlgn="auto">
              <a:spcAft>
                <a:spcPts val="0"/>
              </a:spcAft>
              <a:buClr>
                <a:schemeClr val="tx1">
                  <a:shade val="95000"/>
                </a:schemeClr>
              </a:buClr>
              <a:buFont typeface="Wingdings 2"/>
              <a:buChar char=""/>
              <a:defRPr/>
            </a:pPr>
            <a:r>
              <a:rPr lang="en-US" dirty="0" smtClean="0"/>
              <a:t>Types of waivers</a:t>
            </a:r>
          </a:p>
          <a:p>
            <a:pPr marL="868680" lvl="1" indent="-283464" fontAlgn="auto">
              <a:spcAft>
                <a:spcPts val="0"/>
              </a:spcAft>
              <a:buFont typeface="Wingdings 2"/>
              <a:buChar char=""/>
              <a:defRPr/>
            </a:pPr>
            <a:r>
              <a:rPr lang="en-US" dirty="0" smtClean="0"/>
              <a:t>1) Section 1115 Research and Demonstration Projects- test new or existing strategies in delivering and financing services</a:t>
            </a:r>
          </a:p>
          <a:p>
            <a:pPr marL="868680" lvl="1" indent="-283464" fontAlgn="auto">
              <a:spcAft>
                <a:spcPts val="0"/>
              </a:spcAft>
              <a:buFont typeface="Wingdings 2"/>
              <a:buChar char=""/>
              <a:defRPr/>
            </a:pPr>
            <a:r>
              <a:rPr lang="en-US" dirty="0" smtClean="0"/>
              <a:t>2) Section 1915(b) Managed Care- funds to be used for managed care services to specific populations</a:t>
            </a:r>
          </a:p>
          <a:p>
            <a:pPr marL="868680" lvl="1" indent="-283464" fontAlgn="auto">
              <a:spcAft>
                <a:spcPts val="0"/>
              </a:spcAft>
              <a:buFont typeface="Wingdings 2"/>
              <a:buChar char=""/>
              <a:defRPr/>
            </a:pPr>
            <a:r>
              <a:rPr lang="en-US" dirty="0" smtClean="0"/>
              <a:t>3) Section 1915(c) HCBS- long-term care services in a home or community setting who would otherwise be in an institution</a:t>
            </a:r>
          </a:p>
          <a:p>
            <a:pPr marL="548640" indent="-411480" fontAlgn="auto">
              <a:spcAft>
                <a:spcPts val="0"/>
              </a:spcAft>
              <a:buClr>
                <a:schemeClr val="tx1">
                  <a:shade val="95000"/>
                </a:schemeClr>
              </a:buClr>
              <a:buFont typeface="Wingdings 2"/>
              <a:buChar char=""/>
              <a:defRPr/>
            </a:pPr>
            <a:r>
              <a:rPr lang="en-US" dirty="0" smtClean="0"/>
              <a:t>New York’s Bridges to Health Program</a:t>
            </a:r>
            <a:endParaRPr lang="en-US"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fontAlgn="auto">
              <a:spcAft>
                <a:spcPts val="0"/>
              </a:spcAft>
              <a:defRPr/>
            </a:pPr>
            <a:r>
              <a:rPr lang="en-US" dirty="0" smtClean="0"/>
              <a:t>Medicaid Rehabilitation Services Option</a:t>
            </a:r>
            <a:endParaRPr lang="en-US" dirty="0"/>
          </a:p>
        </p:txBody>
      </p:sp>
      <p:sp>
        <p:nvSpPr>
          <p:cNvPr id="46082" name="Content Placeholder 2"/>
          <p:cNvSpPr>
            <a:spLocks noGrp="1"/>
          </p:cNvSpPr>
          <p:nvPr>
            <p:ph idx="1"/>
          </p:nvPr>
        </p:nvSpPr>
        <p:spPr/>
        <p:txBody>
          <a:bodyPr/>
          <a:lstStyle/>
          <a:p>
            <a:r>
              <a:rPr lang="en-US" dirty="0" smtClean="0"/>
              <a:t>Provides reimbursement for diagnostic, screening, preventative, rehabilitative services provided in a facility, home or other setting</a:t>
            </a:r>
          </a:p>
          <a:p>
            <a:r>
              <a:rPr lang="en-US" dirty="0" smtClean="0"/>
              <a:t>Can be used to address physical and/or mental health needs of children in foster care in a community based setting</a:t>
            </a:r>
          </a:p>
          <a:p>
            <a:r>
              <a:rPr lang="en-US" dirty="0" smtClean="0"/>
              <a:t>Services can be offered to children in foster care who are Title IV-E eligible </a:t>
            </a: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pPr fontAlgn="auto">
              <a:spcAft>
                <a:spcPts val="0"/>
              </a:spcAft>
              <a:defRPr/>
            </a:pPr>
            <a:r>
              <a:rPr lang="en-US" dirty="0" smtClean="0"/>
              <a:t>Medicaid Payment </a:t>
            </a:r>
            <a:r>
              <a:rPr lang="en-US" dirty="0"/>
              <a:t>Methods</a:t>
            </a:r>
          </a:p>
        </p:txBody>
      </p:sp>
      <p:sp>
        <p:nvSpPr>
          <p:cNvPr id="7" name="Text Placeholder 6"/>
          <p:cNvSpPr>
            <a:spLocks noGrp="1"/>
          </p:cNvSpPr>
          <p:nvPr>
            <p:ph type="body" idx="1"/>
          </p:nvPr>
        </p:nvSpPr>
        <p:spPr>
          <a:xfrm>
            <a:off x="457200" y="1066800"/>
            <a:ext cx="4040188" cy="750887"/>
          </a:xfrm>
        </p:spPr>
        <p:txBody>
          <a:bodyPr>
            <a:normAutofit/>
          </a:bodyPr>
          <a:lstStyle/>
          <a:p>
            <a:pPr fontAlgn="auto">
              <a:spcAft>
                <a:spcPts val="0"/>
              </a:spcAft>
              <a:buClr>
                <a:schemeClr val="tx1">
                  <a:shade val="95000"/>
                </a:schemeClr>
              </a:buClr>
              <a:buFont typeface="Wingdings 2"/>
              <a:buNone/>
              <a:defRPr/>
            </a:pPr>
            <a:r>
              <a:rPr lang="en-US" dirty="0" smtClean="0"/>
              <a:t>Managed care</a:t>
            </a:r>
            <a:endParaRPr lang="en-US" dirty="0"/>
          </a:p>
        </p:txBody>
      </p:sp>
      <p:sp>
        <p:nvSpPr>
          <p:cNvPr id="8" name="Text Placeholder 7"/>
          <p:cNvSpPr>
            <a:spLocks noGrp="1"/>
          </p:cNvSpPr>
          <p:nvPr>
            <p:ph type="body" sz="half" idx="3"/>
          </p:nvPr>
        </p:nvSpPr>
        <p:spPr>
          <a:xfrm>
            <a:off x="4645025" y="1066800"/>
            <a:ext cx="4041775" cy="750887"/>
          </a:xfrm>
        </p:spPr>
        <p:txBody>
          <a:bodyPr>
            <a:normAutofit/>
          </a:bodyPr>
          <a:lstStyle/>
          <a:p>
            <a:pPr fontAlgn="auto">
              <a:spcAft>
                <a:spcPts val="0"/>
              </a:spcAft>
              <a:buClr>
                <a:schemeClr val="tx1">
                  <a:shade val="95000"/>
                </a:schemeClr>
              </a:buClr>
              <a:buFont typeface="Wingdings 2"/>
              <a:buNone/>
              <a:defRPr/>
            </a:pPr>
            <a:r>
              <a:rPr lang="en-US" dirty="0" smtClean="0"/>
              <a:t>Fee for Service</a:t>
            </a:r>
            <a:endParaRPr lang="en-US" dirty="0"/>
          </a:p>
        </p:txBody>
      </p:sp>
      <p:sp>
        <p:nvSpPr>
          <p:cNvPr id="5" name="Content Placeholder 4"/>
          <p:cNvSpPr>
            <a:spLocks noGrp="1"/>
          </p:cNvSpPr>
          <p:nvPr>
            <p:ph sz="quarter" idx="2"/>
          </p:nvPr>
        </p:nvSpPr>
        <p:spPr>
          <a:xfrm>
            <a:off x="457200" y="1676400"/>
            <a:ext cx="4040188" cy="3763962"/>
          </a:xfrm>
        </p:spPr>
        <p:txBody>
          <a:bodyPr>
            <a:noAutofit/>
          </a:bodyPr>
          <a:lstStyle/>
          <a:p>
            <a:pPr marL="342900" lvl="1" indent="-342900" fontAlgn="auto">
              <a:spcAft>
                <a:spcPts val="0"/>
              </a:spcAft>
              <a:buFont typeface="Arial" pitchFamily="34" charset="0"/>
              <a:buChar char="•"/>
              <a:defRPr/>
            </a:pPr>
            <a:r>
              <a:rPr lang="en-US" sz="1800" dirty="0" smtClean="0"/>
              <a:t>Per member </a:t>
            </a:r>
            <a:r>
              <a:rPr lang="en-US" sz="1800" dirty="0" err="1" smtClean="0"/>
              <a:t>capitated</a:t>
            </a:r>
            <a:r>
              <a:rPr lang="en-US" sz="1800" dirty="0" smtClean="0"/>
              <a:t> payment creates incentive to control use of mental health services</a:t>
            </a:r>
          </a:p>
          <a:p>
            <a:pPr marL="342900" lvl="1" indent="-342900" fontAlgn="auto">
              <a:spcAft>
                <a:spcPts val="0"/>
              </a:spcAft>
              <a:buFont typeface="Arial" pitchFamily="34" charset="0"/>
              <a:buChar char="•"/>
              <a:defRPr/>
            </a:pPr>
            <a:r>
              <a:rPr lang="en-US" sz="1800" dirty="0" smtClean="0"/>
              <a:t>Improved access to PCP services</a:t>
            </a:r>
          </a:p>
          <a:p>
            <a:pPr marL="342900" lvl="1" indent="-342900" fontAlgn="auto">
              <a:spcAft>
                <a:spcPts val="0"/>
              </a:spcAft>
              <a:buFont typeface="Arial" pitchFamily="34" charset="0"/>
              <a:buChar char="•"/>
              <a:defRPr/>
            </a:pPr>
            <a:r>
              <a:rPr lang="en-US" sz="1800" dirty="0" smtClean="0"/>
              <a:t>Increasingly more common among states</a:t>
            </a:r>
          </a:p>
          <a:p>
            <a:pPr marL="342900" lvl="1" indent="-342900" fontAlgn="auto">
              <a:spcAft>
                <a:spcPts val="0"/>
              </a:spcAft>
              <a:buFont typeface="Arial" pitchFamily="34" charset="0"/>
              <a:buChar char="•"/>
              <a:defRPr/>
            </a:pPr>
            <a:r>
              <a:rPr lang="en-US" sz="1800" dirty="0" smtClean="0"/>
              <a:t>Difficult to continue across different foster care placements</a:t>
            </a:r>
          </a:p>
          <a:p>
            <a:pPr marL="342900" lvl="1" indent="-342900" fontAlgn="auto">
              <a:spcAft>
                <a:spcPts val="0"/>
              </a:spcAft>
              <a:buFont typeface="Arial" pitchFamily="34" charset="0"/>
              <a:buChar char="•"/>
              <a:defRPr/>
            </a:pPr>
            <a:r>
              <a:rPr lang="en-US" sz="1800" dirty="0" smtClean="0"/>
              <a:t>Restrictions placed on mental health visits</a:t>
            </a:r>
          </a:p>
          <a:p>
            <a:pPr marL="342900" lvl="1" indent="-342900" fontAlgn="auto">
              <a:spcAft>
                <a:spcPts val="0"/>
              </a:spcAft>
              <a:buFont typeface="Arial" pitchFamily="34" charset="0"/>
              <a:buChar char="•"/>
              <a:defRPr/>
            </a:pPr>
            <a:r>
              <a:rPr lang="en-US" sz="1800" dirty="0" smtClean="0"/>
              <a:t>Potential for cost savings for states</a:t>
            </a:r>
          </a:p>
          <a:p>
            <a:pPr marL="342900" lvl="1" indent="-342900" fontAlgn="auto">
              <a:spcAft>
                <a:spcPts val="0"/>
              </a:spcAft>
              <a:buFont typeface="Arial" pitchFamily="34" charset="0"/>
              <a:buChar char="•"/>
              <a:defRPr/>
            </a:pPr>
            <a:r>
              <a:rPr lang="en-US" sz="1800" dirty="0" smtClean="0"/>
              <a:t>Waivers required for children with special health care needs and those in foster care</a:t>
            </a:r>
          </a:p>
        </p:txBody>
      </p:sp>
      <p:sp>
        <p:nvSpPr>
          <p:cNvPr id="47109" name="Content Placeholder 5"/>
          <p:cNvSpPr>
            <a:spLocks noGrp="1"/>
          </p:cNvSpPr>
          <p:nvPr>
            <p:ph sz="quarter" idx="4"/>
          </p:nvPr>
        </p:nvSpPr>
        <p:spPr>
          <a:xfrm>
            <a:off x="4645025" y="1600200"/>
            <a:ext cx="4041775" cy="3763962"/>
          </a:xfrm>
        </p:spPr>
        <p:txBody>
          <a:bodyPr/>
          <a:lstStyle/>
          <a:p>
            <a:pPr marL="342900" lvl="1" indent="-342900">
              <a:buFont typeface="Arial" charset="0"/>
              <a:buChar char="•"/>
            </a:pPr>
            <a:r>
              <a:rPr lang="en-US" sz="2400" dirty="0" smtClean="0"/>
              <a:t>Lower reimbursement rates to providers</a:t>
            </a:r>
          </a:p>
          <a:p>
            <a:pPr marL="342900" lvl="1" indent="-342900">
              <a:buFont typeface="Arial" charset="0"/>
              <a:buChar char="•"/>
            </a:pPr>
            <a:r>
              <a:rPr lang="en-US" sz="2400" dirty="0" smtClean="0"/>
              <a:t>Few physicians who accept FFS</a:t>
            </a:r>
          </a:p>
          <a:p>
            <a:pPr marL="342900" lvl="1" indent="-342900">
              <a:buFont typeface="Arial" charset="0"/>
              <a:buChar char="•"/>
            </a:pPr>
            <a:r>
              <a:rPr lang="en-US" sz="2400" dirty="0" smtClean="0"/>
              <a:t>Allows for more flexible access to mental health services</a:t>
            </a:r>
          </a:p>
          <a:p>
            <a:pPr marL="342900" lvl="1" indent="-342900">
              <a:buFont typeface="Arial" charset="0"/>
              <a:buChar char="•"/>
            </a:pPr>
            <a:r>
              <a:rPr lang="en-US" sz="2400" dirty="0" smtClean="0"/>
              <a:t>Reimbursement for dental services are low</a:t>
            </a:r>
          </a:p>
        </p:txBody>
      </p:sp>
      <p:pic>
        <p:nvPicPr>
          <p:cNvPr id="24584" name="Picture 8" descr="https://encrypted-tbn0.gstatic.com/images?q=tbn:ANd9GcTclpPm2noaRf-xpA0XGqr9DpCJEMwB-xgAi87hWw52sZMlJqkmgg"/>
          <p:cNvPicPr>
            <a:picLocks noChangeAspect="1" noChangeArrowheads="1"/>
          </p:cNvPicPr>
          <p:nvPr/>
        </p:nvPicPr>
        <p:blipFill>
          <a:blip r:embed="rId3" cstate="print"/>
          <a:srcRect t="74074"/>
          <a:stretch>
            <a:fillRect/>
          </a:stretch>
        </p:blipFill>
        <p:spPr bwMode="auto">
          <a:xfrm>
            <a:off x="4953000" y="5943600"/>
            <a:ext cx="3537856" cy="476251"/>
          </a:xfrm>
          <a:prstGeom prst="rect">
            <a:avLst/>
          </a:prstGeom>
          <a:noFill/>
        </p:spPr>
      </p:pic>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fontAlgn="auto">
              <a:spcAft>
                <a:spcPts val="0"/>
              </a:spcAft>
              <a:defRPr/>
            </a:pPr>
            <a:r>
              <a:rPr lang="en-US" dirty="0"/>
              <a:t>Temporary Assistance to Needy Families</a:t>
            </a:r>
          </a:p>
        </p:txBody>
      </p:sp>
      <p:sp>
        <p:nvSpPr>
          <p:cNvPr id="49154" name="Content Placeholder 2"/>
          <p:cNvSpPr>
            <a:spLocks noGrp="1"/>
          </p:cNvSpPr>
          <p:nvPr>
            <p:ph idx="1"/>
          </p:nvPr>
        </p:nvSpPr>
        <p:spPr>
          <a:xfrm>
            <a:off x="457200" y="1524000"/>
            <a:ext cx="8229600" cy="4708525"/>
          </a:xfrm>
        </p:spPr>
        <p:txBody>
          <a:bodyPr/>
          <a:lstStyle/>
          <a:p>
            <a:r>
              <a:rPr lang="en-US" dirty="0" smtClean="0"/>
              <a:t>Federal block grant to assist families with little or no income</a:t>
            </a:r>
          </a:p>
          <a:p>
            <a:r>
              <a:rPr lang="en-US" dirty="0" smtClean="0"/>
              <a:t>Provides cash and other assistance to help with financial needs</a:t>
            </a:r>
          </a:p>
          <a:p>
            <a:r>
              <a:rPr lang="en-US" dirty="0" smtClean="0"/>
              <a:t>Possible uses for child welfare services:</a:t>
            </a:r>
          </a:p>
          <a:p>
            <a:pPr lvl="1"/>
            <a:r>
              <a:rPr lang="en-US" dirty="0" smtClean="0"/>
              <a:t>Family preservation, foster care, kinship care support, employment programs for foster youth</a:t>
            </a:r>
          </a:p>
          <a:p>
            <a:r>
              <a:rPr lang="en-US" dirty="0" smtClean="0"/>
              <a:t>Funding availability based on budget priorities at federal, state and local level</a:t>
            </a:r>
          </a:p>
        </p:txBody>
      </p:sp>
      <p:pic>
        <p:nvPicPr>
          <p:cNvPr id="49155" name="Picture 2" descr="https://encrypted-tbn0.gstatic.com/images?q=tbn:ANd9GcSnkCtlvXmyYQta4TNuvojeMxXNWNm6CrdNPUcSLU5_5kH6ka4K9g"/>
          <p:cNvPicPr>
            <a:picLocks noChangeAspect="1" noChangeArrowheads="1"/>
          </p:cNvPicPr>
          <p:nvPr/>
        </p:nvPicPr>
        <p:blipFill>
          <a:blip r:embed="rId2" cstate="print"/>
          <a:srcRect/>
          <a:stretch>
            <a:fillRect/>
          </a:stretch>
        </p:blipFill>
        <p:spPr bwMode="auto">
          <a:xfrm>
            <a:off x="6477000" y="5257800"/>
            <a:ext cx="2286000" cy="15240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fontAlgn="auto">
              <a:spcAft>
                <a:spcPts val="0"/>
              </a:spcAft>
              <a:defRPr/>
            </a:pPr>
            <a:r>
              <a:rPr lang="en-US" dirty="0"/>
              <a:t>Social Services Block </a:t>
            </a:r>
            <a:r>
              <a:rPr lang="en-US" dirty="0" smtClean="0"/>
              <a:t>Grant aka Title XX</a:t>
            </a:r>
            <a:endParaRPr lang="en-US" dirty="0"/>
          </a:p>
        </p:txBody>
      </p:sp>
      <p:sp>
        <p:nvSpPr>
          <p:cNvPr id="50178" name="Content Placeholder 2"/>
          <p:cNvSpPr>
            <a:spLocks noGrp="1"/>
          </p:cNvSpPr>
          <p:nvPr>
            <p:ph idx="1"/>
          </p:nvPr>
        </p:nvSpPr>
        <p:spPr/>
        <p:txBody>
          <a:bodyPr/>
          <a:lstStyle/>
          <a:p>
            <a:r>
              <a:rPr lang="en-US" dirty="0" smtClean="0"/>
              <a:t>Mandatory capped entitlement program</a:t>
            </a:r>
          </a:p>
          <a:p>
            <a:r>
              <a:rPr lang="en-US" dirty="0" smtClean="0"/>
              <a:t>Purpose is to achieve five social policy goals:</a:t>
            </a:r>
          </a:p>
          <a:p>
            <a:pPr lvl="1"/>
            <a:r>
              <a:rPr lang="en-US" dirty="0" smtClean="0"/>
              <a:t>Prevent, reduce or eliminate dependency</a:t>
            </a:r>
          </a:p>
          <a:p>
            <a:pPr lvl="1"/>
            <a:r>
              <a:rPr lang="en-US" dirty="0" smtClean="0"/>
              <a:t>To achieve or maintain self-sufficiency</a:t>
            </a:r>
          </a:p>
          <a:p>
            <a:pPr lvl="1"/>
            <a:r>
              <a:rPr lang="en-US" dirty="0" smtClean="0"/>
              <a:t>To prevent neglect, abuse, or exploitation of children and adults</a:t>
            </a:r>
          </a:p>
          <a:p>
            <a:pPr lvl="1"/>
            <a:r>
              <a:rPr lang="en-US" dirty="0" smtClean="0"/>
              <a:t>To prevent or reduce inappropriate institutional care</a:t>
            </a:r>
          </a:p>
          <a:p>
            <a:pPr lvl="1"/>
            <a:r>
              <a:rPr lang="en-US" dirty="0" smtClean="0"/>
              <a:t>To secure admission or referral for institutional care when other forms are not appropriate</a:t>
            </a:r>
          </a:p>
          <a:p>
            <a:r>
              <a:rPr lang="en-US" dirty="0" smtClean="0"/>
              <a:t>Can be used for children in foster care</a:t>
            </a:r>
          </a:p>
          <a:p>
            <a:r>
              <a:rPr lang="en-US" dirty="0" smtClean="0"/>
              <a:t>Availability subject to budgeting priorities</a:t>
            </a: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fontAlgn="auto">
              <a:spcAft>
                <a:spcPts val="0"/>
              </a:spcAft>
              <a:defRPr/>
            </a:pPr>
            <a:r>
              <a:rPr lang="en-US" dirty="0"/>
              <a:t>Children’s Health Insurance </a:t>
            </a:r>
            <a:r>
              <a:rPr lang="en-US" dirty="0" smtClean="0"/>
              <a:t>Program (CHIP)</a:t>
            </a:r>
            <a:endParaRPr lang="en-US" dirty="0"/>
          </a:p>
        </p:txBody>
      </p:sp>
      <p:sp>
        <p:nvSpPr>
          <p:cNvPr id="51202" name="Content Placeholder 2"/>
          <p:cNvSpPr>
            <a:spLocks noGrp="1"/>
          </p:cNvSpPr>
          <p:nvPr>
            <p:ph idx="1"/>
          </p:nvPr>
        </p:nvSpPr>
        <p:spPr/>
        <p:txBody>
          <a:bodyPr/>
          <a:lstStyle/>
          <a:p>
            <a:r>
              <a:rPr lang="en-US" dirty="0" smtClean="0"/>
              <a:t>Administered by states, jointly funded by federal and state government</a:t>
            </a:r>
          </a:p>
          <a:p>
            <a:r>
              <a:rPr lang="en-US" dirty="0" smtClean="0"/>
              <a:t>Program is for families with incomes too high for Medicaid and have no health care coverage</a:t>
            </a:r>
          </a:p>
          <a:p>
            <a:r>
              <a:rPr lang="en-US" dirty="0" smtClean="0"/>
              <a:t>Federal matching rate is typically 15 percent higher than Medicaid</a:t>
            </a:r>
          </a:p>
          <a:p>
            <a:endParaRPr lang="en-US" dirty="0" smtClean="0"/>
          </a:p>
        </p:txBody>
      </p:sp>
      <p:pic>
        <p:nvPicPr>
          <p:cNvPr id="51203" name="Picture 2" descr="https://encrypted-tbn1.gstatic.com/images?q=tbn:ANd9GcTvtGQ2YdkBeeYkMFaF9E7Vzrq_vU7N0NKKaXYuNWFqR_0B1hHk"/>
          <p:cNvPicPr>
            <a:picLocks noChangeAspect="1" noChangeArrowheads="1"/>
          </p:cNvPicPr>
          <p:nvPr/>
        </p:nvPicPr>
        <p:blipFill>
          <a:blip r:embed="rId3" cstate="print"/>
          <a:srcRect/>
          <a:stretch>
            <a:fillRect/>
          </a:stretch>
        </p:blipFill>
        <p:spPr bwMode="auto">
          <a:xfrm>
            <a:off x="4038600" y="4708096"/>
            <a:ext cx="1981200" cy="1845104"/>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fontAlgn="auto">
              <a:spcAft>
                <a:spcPts val="0"/>
              </a:spcAft>
              <a:defRPr/>
            </a:pPr>
            <a:r>
              <a:rPr lang="en-US" dirty="0" smtClean="0"/>
              <a:t>Supplemental Security Income (SSI)</a:t>
            </a:r>
            <a:endParaRPr lang="en-US" dirty="0"/>
          </a:p>
        </p:txBody>
      </p:sp>
      <p:sp>
        <p:nvSpPr>
          <p:cNvPr id="52226" name="Content Placeholder 2"/>
          <p:cNvSpPr>
            <a:spLocks noGrp="1"/>
          </p:cNvSpPr>
          <p:nvPr>
            <p:ph idx="1"/>
          </p:nvPr>
        </p:nvSpPr>
        <p:spPr/>
        <p:txBody>
          <a:bodyPr/>
          <a:lstStyle/>
          <a:p>
            <a:r>
              <a:rPr lang="en-US" smtClean="0"/>
              <a:t>Administered by Social Security Administration</a:t>
            </a:r>
          </a:p>
          <a:p>
            <a:r>
              <a:rPr lang="en-US" smtClean="0"/>
              <a:t>Foster children are eligible if they have physical or mental impairment resulting in marked or severe functional limitation that is expected to or has lasted for at least 12 months</a:t>
            </a:r>
          </a:p>
        </p:txBody>
      </p:sp>
      <p:pic>
        <p:nvPicPr>
          <p:cNvPr id="52227" name="Picture 2" descr="https://encrypted-tbn0.gstatic.com/images?q=tbn:ANd9GcSlpK-zBGuw-r3eZ0Kzw3yjt_zpiN6vgprDpg6-6tJ3rOEbPYaqAQ"/>
          <p:cNvPicPr>
            <a:picLocks noChangeAspect="1" noChangeArrowheads="1"/>
          </p:cNvPicPr>
          <p:nvPr/>
        </p:nvPicPr>
        <p:blipFill>
          <a:blip r:embed="rId2" cstate="print"/>
          <a:srcRect/>
          <a:stretch>
            <a:fillRect/>
          </a:stretch>
        </p:blipFill>
        <p:spPr bwMode="auto">
          <a:xfrm>
            <a:off x="3352800" y="4419600"/>
            <a:ext cx="2143125" cy="214312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auto">
              <a:spcAft>
                <a:spcPts val="0"/>
              </a:spcAft>
              <a:defRPr/>
            </a:pPr>
            <a:r>
              <a:rPr lang="en-US" dirty="0" smtClean="0"/>
              <a:t>Title IV-E</a:t>
            </a:r>
            <a:endParaRPr lang="en-US" dirty="0"/>
          </a:p>
        </p:txBody>
      </p:sp>
      <p:sp>
        <p:nvSpPr>
          <p:cNvPr id="53250" name="Content Placeholder 6"/>
          <p:cNvSpPr>
            <a:spLocks noGrp="1"/>
          </p:cNvSpPr>
          <p:nvPr>
            <p:ph idx="1"/>
          </p:nvPr>
        </p:nvSpPr>
        <p:spPr>
          <a:xfrm>
            <a:off x="457200" y="1447800"/>
            <a:ext cx="8229600" cy="4708525"/>
          </a:xfrm>
        </p:spPr>
        <p:txBody>
          <a:bodyPr/>
          <a:lstStyle/>
          <a:p>
            <a:r>
              <a:rPr lang="en-US" dirty="0" smtClean="0"/>
              <a:t>Largest source of funding for child welfare services. Authorized by SSA and administered by Administration for Children and Families</a:t>
            </a:r>
          </a:p>
          <a:p>
            <a:pPr lvl="1"/>
            <a:r>
              <a:rPr lang="en-US" dirty="0" smtClean="0"/>
              <a:t>$6.75 billion in 2011</a:t>
            </a:r>
          </a:p>
          <a:p>
            <a:r>
              <a:rPr lang="en-US" dirty="0" smtClean="0"/>
              <a:t>Used for out-of-home care and placement. Cannot be used for direct health care services</a:t>
            </a:r>
          </a:p>
          <a:p>
            <a:r>
              <a:rPr lang="en-US" dirty="0" smtClean="0"/>
              <a:t>States receive reimbursement for child welfare services based on eligibility criteria</a:t>
            </a:r>
          </a:p>
          <a:p>
            <a:pPr lvl="1"/>
            <a:r>
              <a:rPr lang="en-US" dirty="0" smtClean="0"/>
              <a:t>Administrative activities, short &amp; long-term training, adoption assistance, foster care maintenance payments</a:t>
            </a:r>
          </a:p>
          <a:p>
            <a:r>
              <a:rPr lang="en-US" dirty="0" smtClean="0"/>
              <a:t>50% of children in foster care not eligible</a:t>
            </a:r>
          </a:p>
        </p:txBody>
      </p:sp>
      <p:pic>
        <p:nvPicPr>
          <p:cNvPr id="53251" name="Picture 2" descr="https://encrypted-tbn2.gstatic.com/images?q=tbn:ANd9GcQhYcqSdQsweId7SXdX_xF-agdYJ5oYqIamgKVOPenRFD5q8ThZ"/>
          <p:cNvPicPr>
            <a:picLocks noChangeAspect="1" noChangeArrowheads="1"/>
          </p:cNvPicPr>
          <p:nvPr/>
        </p:nvPicPr>
        <p:blipFill>
          <a:blip r:embed="rId3" cstate="print"/>
          <a:srcRect/>
          <a:stretch>
            <a:fillRect/>
          </a:stretch>
        </p:blipFill>
        <p:spPr bwMode="auto">
          <a:xfrm>
            <a:off x="7395483" y="152400"/>
            <a:ext cx="1596117" cy="13716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pPr fontAlgn="auto">
              <a:spcAft>
                <a:spcPts val="0"/>
              </a:spcAft>
              <a:defRPr/>
            </a:pPr>
            <a:r>
              <a:rPr lang="en-US" dirty="0" smtClean="0"/>
              <a:t>Title IV-B</a:t>
            </a:r>
            <a:endParaRPr lang="en-US" dirty="0"/>
          </a:p>
        </p:txBody>
      </p:sp>
      <p:sp>
        <p:nvSpPr>
          <p:cNvPr id="55298" name="Content Placeholder 7"/>
          <p:cNvSpPr>
            <a:spLocks noGrp="1"/>
          </p:cNvSpPr>
          <p:nvPr>
            <p:ph idx="1"/>
          </p:nvPr>
        </p:nvSpPr>
        <p:spPr/>
        <p:txBody>
          <a:bodyPr/>
          <a:lstStyle/>
          <a:p>
            <a:r>
              <a:rPr lang="en-US" dirty="0" smtClean="0"/>
              <a:t>Alternative for children ineligible for Title IV-E</a:t>
            </a:r>
          </a:p>
          <a:p>
            <a:r>
              <a:rPr lang="en-US" dirty="0" smtClean="0"/>
              <a:t>Funded at $709 million in 2011</a:t>
            </a:r>
          </a:p>
          <a:p>
            <a:r>
              <a:rPr lang="en-US" dirty="0" smtClean="0"/>
              <a:t>Supports foster care and families to prevent children from entering foster care</a:t>
            </a:r>
          </a:p>
          <a:p>
            <a:r>
              <a:rPr lang="en-US" dirty="0" smtClean="0"/>
              <a:t>No income eligibility criteria</a:t>
            </a:r>
          </a:p>
          <a:p>
            <a:endParaRPr lang="en-US" dirty="0" smtClean="0"/>
          </a:p>
        </p:txBody>
      </p:sp>
      <p:pic>
        <p:nvPicPr>
          <p:cNvPr id="18434" name="Picture 2" descr="https://encrypted-tbn0.gstatic.com/images?q=tbn:ANd9GcTi3eRuZHPiOM4pUomQ5kwCUuEGqTpNDYu1bBniKYhKQT3A36jb"/>
          <p:cNvPicPr>
            <a:picLocks noChangeAspect="1" noChangeArrowheads="1"/>
          </p:cNvPicPr>
          <p:nvPr/>
        </p:nvPicPr>
        <p:blipFill>
          <a:blip r:embed="rId2" cstate="print"/>
          <a:srcRect/>
          <a:stretch>
            <a:fillRect/>
          </a:stretch>
        </p:blipFill>
        <p:spPr bwMode="auto">
          <a:xfrm>
            <a:off x="3457575" y="4419600"/>
            <a:ext cx="2257425" cy="2028826"/>
          </a:xfrm>
          <a:prstGeom prst="rect">
            <a:avLst/>
          </a:prstGeom>
          <a:noFill/>
        </p:spPr>
      </p:pic>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auto">
              <a:spcAft>
                <a:spcPts val="0"/>
              </a:spcAft>
              <a:defRPr/>
            </a:pPr>
            <a:r>
              <a:rPr lang="en-US" dirty="0" smtClean="0"/>
              <a:t>Legislature</a:t>
            </a:r>
            <a:endParaRPr lang="en-US" dirty="0"/>
          </a:p>
        </p:txBody>
      </p:sp>
      <p:sp>
        <p:nvSpPr>
          <p:cNvPr id="3" name="Content Placeholder 2"/>
          <p:cNvSpPr>
            <a:spLocks noGrp="1"/>
          </p:cNvSpPr>
          <p:nvPr>
            <p:ph idx="1"/>
          </p:nvPr>
        </p:nvSpPr>
        <p:spPr/>
        <p:txBody>
          <a:bodyPr>
            <a:normAutofit fontScale="92500" lnSpcReduction="10000"/>
          </a:bodyPr>
          <a:lstStyle/>
          <a:p>
            <a:pPr marL="548640" indent="-411480" fontAlgn="auto">
              <a:spcAft>
                <a:spcPts val="0"/>
              </a:spcAft>
              <a:buClr>
                <a:schemeClr val="tx1">
                  <a:shade val="95000"/>
                </a:schemeClr>
              </a:buClr>
              <a:buFont typeface="Wingdings 2"/>
              <a:buChar char=""/>
              <a:defRPr/>
            </a:pPr>
            <a:r>
              <a:rPr lang="en-US" dirty="0" smtClean="0"/>
              <a:t>Foster Care Independence Act of 1999</a:t>
            </a:r>
          </a:p>
          <a:p>
            <a:pPr marL="868680" lvl="1" indent="-283464" fontAlgn="auto">
              <a:spcAft>
                <a:spcPts val="0"/>
              </a:spcAft>
              <a:buFont typeface="Wingdings 2"/>
              <a:buChar char=""/>
              <a:defRPr/>
            </a:pPr>
            <a:r>
              <a:rPr lang="en-US" dirty="0" smtClean="0"/>
              <a:t>Expand independent living programs for youth aging out of foster care and increased funding. Offered educational opportunities, employment training and prevention services.</a:t>
            </a:r>
          </a:p>
          <a:p>
            <a:pPr marL="868680" lvl="1" indent="-283464" fontAlgn="auto">
              <a:spcAft>
                <a:spcPts val="0"/>
              </a:spcAft>
              <a:buFont typeface="Wingdings 2"/>
              <a:buChar char=""/>
              <a:defRPr/>
            </a:pPr>
            <a:r>
              <a:rPr lang="en-US" dirty="0" smtClean="0"/>
              <a:t>Chafee Option- extend Medicaid coverage to youth up to age 21 </a:t>
            </a:r>
          </a:p>
          <a:p>
            <a:pPr marL="548640" indent="-411480" fontAlgn="auto">
              <a:spcAft>
                <a:spcPts val="0"/>
              </a:spcAft>
              <a:buClr>
                <a:schemeClr val="tx1">
                  <a:shade val="95000"/>
                </a:schemeClr>
              </a:buClr>
              <a:buFont typeface="Wingdings 2"/>
              <a:buChar char=""/>
              <a:defRPr/>
            </a:pPr>
            <a:r>
              <a:rPr lang="en-US" dirty="0" smtClean="0"/>
              <a:t>Fostering Connections to Success and Increasing Adoptions Act of 2008</a:t>
            </a:r>
          </a:p>
          <a:p>
            <a:pPr marL="868680" lvl="1" indent="-283464" fontAlgn="auto">
              <a:spcAft>
                <a:spcPts val="0"/>
              </a:spcAft>
              <a:buFont typeface="Wingdings 2"/>
              <a:buChar char=""/>
              <a:defRPr/>
            </a:pPr>
            <a:r>
              <a:rPr lang="en-US" dirty="0" smtClean="0"/>
              <a:t>Extended Medicaid eligibility to children receiving kinship care assistance payments. Require states to work with pediatricians to develop oversight plan and coordination of services.</a:t>
            </a:r>
          </a:p>
        </p:txBody>
      </p:sp>
      <p:pic>
        <p:nvPicPr>
          <p:cNvPr id="56323" name="Picture 2" descr="https://encrypted-tbn1.gstatic.com/images?q=tbn:ANd9GcRTgPmDV4nF2tNJcTDoDY0rg-U9_ZtkBiizL9NNUd0zVKDh2TRw"/>
          <p:cNvPicPr>
            <a:picLocks noChangeAspect="1" noChangeArrowheads="1"/>
          </p:cNvPicPr>
          <p:nvPr/>
        </p:nvPicPr>
        <p:blipFill>
          <a:blip r:embed="rId3" cstate="print"/>
          <a:srcRect/>
          <a:stretch>
            <a:fillRect/>
          </a:stretch>
        </p:blipFill>
        <p:spPr bwMode="auto">
          <a:xfrm>
            <a:off x="6700838" y="152400"/>
            <a:ext cx="2290762" cy="15240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auto">
              <a:spcAft>
                <a:spcPts val="0"/>
              </a:spcAft>
              <a:defRPr/>
            </a:pPr>
            <a:r>
              <a:rPr lang="en-US" dirty="0" smtClean="0"/>
              <a:t>Epidemiology continued</a:t>
            </a:r>
            <a:endParaRPr lang="en-US" dirty="0"/>
          </a:p>
        </p:txBody>
      </p:sp>
      <p:sp>
        <p:nvSpPr>
          <p:cNvPr id="16386" name="Content Placeholder 2"/>
          <p:cNvSpPr>
            <a:spLocks noGrp="1"/>
          </p:cNvSpPr>
          <p:nvPr>
            <p:ph idx="1"/>
          </p:nvPr>
        </p:nvSpPr>
        <p:spPr/>
        <p:txBody>
          <a:bodyPr/>
          <a:lstStyle/>
          <a:p>
            <a:r>
              <a:rPr lang="en-US" smtClean="0"/>
              <a:t>Minorities represented prominently in foster care</a:t>
            </a:r>
          </a:p>
          <a:p>
            <a:pPr lvl="1"/>
            <a:r>
              <a:rPr lang="en-US" smtClean="0"/>
              <a:t>In 2010: 29% African American, 21% Hispanic, 41% white, 5% of two or more races</a:t>
            </a:r>
          </a:p>
          <a:p>
            <a:r>
              <a:rPr lang="en-US" smtClean="0"/>
              <a:t>Approximately 50% of children &amp; teenagers will experience more than one foster care placement</a:t>
            </a:r>
          </a:p>
          <a:p>
            <a:r>
              <a:rPr lang="en-US" smtClean="0"/>
              <a:t>Approximately 25% having three or more placements</a:t>
            </a: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fontAlgn="auto">
              <a:spcAft>
                <a:spcPts val="0"/>
              </a:spcAft>
              <a:defRPr/>
            </a:pPr>
            <a:r>
              <a:rPr lang="en-US" dirty="0"/>
              <a:t>Patient Protection and Affordable Care Act of </a:t>
            </a:r>
            <a:r>
              <a:rPr lang="en-US" dirty="0" smtClean="0"/>
              <a:t>2010</a:t>
            </a:r>
            <a:endParaRPr lang="en-US" dirty="0"/>
          </a:p>
        </p:txBody>
      </p:sp>
      <p:sp>
        <p:nvSpPr>
          <p:cNvPr id="3" name="Content Placeholder 2"/>
          <p:cNvSpPr>
            <a:spLocks noGrp="1"/>
          </p:cNvSpPr>
          <p:nvPr>
            <p:ph idx="1"/>
          </p:nvPr>
        </p:nvSpPr>
        <p:spPr/>
        <p:txBody>
          <a:bodyPr>
            <a:normAutofit/>
          </a:bodyPr>
          <a:lstStyle/>
          <a:p>
            <a:pPr marL="548640" indent="-411480" fontAlgn="auto">
              <a:spcAft>
                <a:spcPts val="0"/>
              </a:spcAft>
              <a:buClr>
                <a:schemeClr val="tx1">
                  <a:shade val="95000"/>
                </a:schemeClr>
              </a:buClr>
              <a:buFont typeface="Wingdings 2"/>
              <a:buChar char=""/>
              <a:defRPr/>
            </a:pPr>
            <a:r>
              <a:rPr lang="en-US" sz="2400" dirty="0" smtClean="0"/>
              <a:t>Extends Medicaid coverage to age 26 for former foster care youth</a:t>
            </a:r>
          </a:p>
          <a:p>
            <a:pPr marL="548640" indent="-411480" fontAlgn="auto">
              <a:spcAft>
                <a:spcPts val="0"/>
              </a:spcAft>
              <a:buClr>
                <a:schemeClr val="tx1">
                  <a:shade val="95000"/>
                </a:schemeClr>
              </a:buClr>
              <a:buFont typeface="Wingdings 2"/>
              <a:buChar char=""/>
              <a:defRPr/>
            </a:pPr>
            <a:r>
              <a:rPr lang="en-US" sz="2400" dirty="0" smtClean="0"/>
              <a:t>Increase funding for expansion of early childhood home visitation programs for families at risk including those involved in the child welfare system. </a:t>
            </a:r>
            <a:r>
              <a:rPr lang="en-US" sz="2400" dirty="0" err="1" smtClean="0"/>
              <a:t>Hx</a:t>
            </a:r>
            <a:r>
              <a:rPr lang="en-US" sz="2400" dirty="0" smtClean="0"/>
              <a:t> of abuse and neglect are priority groups. $1.5 billion over 5 years to prevent placement of children in foster care.</a:t>
            </a:r>
          </a:p>
          <a:p>
            <a:pPr marL="548640" indent="-411480" fontAlgn="auto">
              <a:spcAft>
                <a:spcPts val="0"/>
              </a:spcAft>
              <a:buClr>
                <a:schemeClr val="tx1">
                  <a:shade val="95000"/>
                </a:schemeClr>
              </a:buClr>
              <a:buFont typeface="Wingdings 2"/>
              <a:buChar char=""/>
              <a:defRPr/>
            </a:pPr>
            <a:r>
              <a:rPr lang="en-US" sz="2400" dirty="0" smtClean="0"/>
              <a:t>Extends home and community based services (HCBS) to those with higher incomes other than Medicaid beneficiaries</a:t>
            </a:r>
          </a:p>
        </p:txBody>
      </p:sp>
      <p:pic>
        <p:nvPicPr>
          <p:cNvPr id="58371" name="Picture 2" descr="https://encrypted-tbn0.gstatic.com/images?q=tbn:ANd9GcRenU72I73s4RH4TbYnRugzx--vxKOcRw9PBGoe0lkZOHGx1vY1"/>
          <p:cNvPicPr>
            <a:picLocks noChangeAspect="1" noChangeArrowheads="1"/>
          </p:cNvPicPr>
          <p:nvPr/>
        </p:nvPicPr>
        <p:blipFill>
          <a:blip r:embed="rId3" cstate="print"/>
          <a:srcRect/>
          <a:stretch>
            <a:fillRect/>
          </a:stretch>
        </p:blipFill>
        <p:spPr bwMode="auto">
          <a:xfrm>
            <a:off x="2286000" y="5638800"/>
            <a:ext cx="4857750" cy="94297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Patient Protection and Affordable Care Act of 2010</a:t>
            </a:r>
            <a:endParaRPr lang="en-US" dirty="0"/>
          </a:p>
        </p:txBody>
      </p:sp>
      <p:sp>
        <p:nvSpPr>
          <p:cNvPr id="3" name="Content Placeholder 2"/>
          <p:cNvSpPr>
            <a:spLocks noGrp="1"/>
          </p:cNvSpPr>
          <p:nvPr>
            <p:ph idx="1"/>
          </p:nvPr>
        </p:nvSpPr>
        <p:spPr/>
        <p:txBody>
          <a:bodyPr/>
          <a:lstStyle/>
          <a:p>
            <a:pPr marL="548640" indent="-411480" fontAlgn="auto">
              <a:spcAft>
                <a:spcPts val="0"/>
              </a:spcAft>
              <a:buClr>
                <a:schemeClr val="tx1">
                  <a:shade val="95000"/>
                </a:schemeClr>
              </a:buClr>
              <a:buFont typeface="Wingdings 2"/>
              <a:buChar char=""/>
              <a:defRPr/>
            </a:pPr>
            <a:r>
              <a:rPr lang="en-US" dirty="0" smtClean="0"/>
              <a:t>States can create primary care health homes for children with chronic illness who are Medicaid beneficiaries, providing financial incentives for designated providers</a:t>
            </a:r>
          </a:p>
          <a:p>
            <a:pPr marL="548640" indent="-411480" fontAlgn="auto">
              <a:spcAft>
                <a:spcPts val="0"/>
              </a:spcAft>
              <a:buClr>
                <a:schemeClr val="tx1">
                  <a:shade val="95000"/>
                </a:schemeClr>
              </a:buClr>
              <a:buFont typeface="Wingdings 2"/>
              <a:buChar char=""/>
              <a:defRPr/>
            </a:pPr>
            <a:r>
              <a:rPr lang="en-US" dirty="0" smtClean="0"/>
              <a:t>Requires transition planning for those aging out of foster care to include health care insurance information and identification of a health care proxy</a:t>
            </a:r>
          </a:p>
          <a:p>
            <a:pPr marL="548640" indent="-411480" fontAlgn="auto">
              <a:spcAft>
                <a:spcPts val="0"/>
              </a:spcAft>
              <a:buClr>
                <a:schemeClr val="tx1">
                  <a:shade val="95000"/>
                </a:schemeClr>
              </a:buClr>
              <a:buFont typeface="Wingdings 2"/>
              <a:buChar char=""/>
              <a:defRPr/>
            </a:pPr>
            <a:r>
              <a:rPr lang="en-US" dirty="0" smtClean="0"/>
              <a:t>Extends CHIP funding until 2015 and increases the federal matching rate to 93%</a:t>
            </a:r>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auto">
              <a:spcAft>
                <a:spcPts val="0"/>
              </a:spcAft>
              <a:defRPr/>
            </a:pPr>
            <a:r>
              <a:rPr lang="en-US" dirty="0" smtClean="0"/>
              <a:t>Access to Care</a:t>
            </a:r>
            <a:endParaRPr lang="en-US" dirty="0"/>
          </a:p>
        </p:txBody>
      </p:sp>
      <p:sp>
        <p:nvSpPr>
          <p:cNvPr id="60418" name="Content Placeholder 2"/>
          <p:cNvSpPr>
            <a:spLocks noGrp="1"/>
          </p:cNvSpPr>
          <p:nvPr>
            <p:ph idx="1"/>
          </p:nvPr>
        </p:nvSpPr>
        <p:spPr>
          <a:xfrm>
            <a:off x="457200" y="1295400"/>
            <a:ext cx="8229600" cy="4708525"/>
          </a:xfrm>
        </p:spPr>
        <p:txBody>
          <a:bodyPr/>
          <a:lstStyle/>
          <a:p>
            <a:r>
              <a:rPr lang="en-US" sz="2400" dirty="0" smtClean="0"/>
              <a:t>Lack of providers accepting Medicaid recipients</a:t>
            </a:r>
          </a:p>
          <a:p>
            <a:r>
              <a:rPr lang="en-US" sz="2400" dirty="0" smtClean="0"/>
              <a:t>High turnover rate of children in and out of foster care</a:t>
            </a:r>
          </a:p>
          <a:p>
            <a:r>
              <a:rPr lang="en-US" sz="2400" dirty="0" smtClean="0"/>
              <a:t>Difficulty identifying health care needs</a:t>
            </a:r>
          </a:p>
          <a:p>
            <a:r>
              <a:rPr lang="en-US" sz="2400" dirty="0" smtClean="0"/>
              <a:t>Inability to obtain health history</a:t>
            </a:r>
          </a:p>
          <a:p>
            <a:r>
              <a:rPr lang="en-US" sz="2400" dirty="0" smtClean="0"/>
              <a:t>Lack of understanding of the type of services needed</a:t>
            </a:r>
          </a:p>
          <a:p>
            <a:r>
              <a:rPr lang="en-US" sz="2400" dirty="0" smtClean="0"/>
              <a:t>Lack of resources to ensure delivery of health services</a:t>
            </a:r>
          </a:p>
          <a:p>
            <a:r>
              <a:rPr lang="en-US" sz="2400" dirty="0" smtClean="0"/>
              <a:t>Lack of documentation and monitoring of health care</a:t>
            </a:r>
          </a:p>
          <a:p>
            <a:r>
              <a:rPr lang="en-US" sz="2400" dirty="0" smtClean="0"/>
              <a:t>High turnover of case workers and support professions</a:t>
            </a:r>
          </a:p>
          <a:p>
            <a:r>
              <a:rPr lang="en-US" sz="2400" dirty="0" smtClean="0"/>
              <a:t>Difficult to track medical care when multiple foster and medical homes involved</a:t>
            </a:r>
          </a:p>
        </p:txBody>
      </p:sp>
      <p:pic>
        <p:nvPicPr>
          <p:cNvPr id="60419" name="Picture 2" descr="https://encrypted-tbn0.gstatic.com/images?q=tbn:ANd9GcQ3ZgIOXCaiNG2CAk2i0o1VpfHDWen5Q0QCVSNa9i6g9dTipn5f"/>
          <p:cNvPicPr>
            <a:picLocks noChangeAspect="1" noChangeArrowheads="1"/>
          </p:cNvPicPr>
          <p:nvPr/>
        </p:nvPicPr>
        <p:blipFill>
          <a:blip r:embed="rId3" cstate="print"/>
          <a:srcRect/>
          <a:stretch>
            <a:fillRect/>
          </a:stretch>
        </p:blipFill>
        <p:spPr bwMode="auto">
          <a:xfrm>
            <a:off x="2895600" y="5634788"/>
            <a:ext cx="3571875" cy="1127961"/>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fontAlgn="auto">
              <a:spcAft>
                <a:spcPts val="0"/>
              </a:spcAft>
              <a:defRPr/>
            </a:pPr>
            <a:r>
              <a:rPr lang="en-US" dirty="0" smtClean="0"/>
              <a:t>Actions to Improve Health Care</a:t>
            </a:r>
            <a:endParaRPr lang="en-US" dirty="0"/>
          </a:p>
        </p:txBody>
      </p:sp>
      <p:sp>
        <p:nvSpPr>
          <p:cNvPr id="61442" name="Content Placeholder 2"/>
          <p:cNvSpPr>
            <a:spLocks noGrp="1"/>
          </p:cNvSpPr>
          <p:nvPr>
            <p:ph idx="1"/>
          </p:nvPr>
        </p:nvSpPr>
        <p:spPr>
          <a:xfrm>
            <a:off x="457200" y="1371600"/>
            <a:ext cx="8229600" cy="4708525"/>
          </a:xfrm>
        </p:spPr>
        <p:txBody>
          <a:bodyPr/>
          <a:lstStyle/>
          <a:p>
            <a:r>
              <a:rPr lang="en-US" sz="2200" dirty="0" smtClean="0"/>
              <a:t>States have implemented important measures to prevent custody relinquishment by:</a:t>
            </a:r>
          </a:p>
          <a:p>
            <a:pPr lvl="1"/>
            <a:r>
              <a:rPr lang="en-US" sz="2200" dirty="0" smtClean="0"/>
              <a:t>Amending policies that require state custody in order for children to have access to mental health services;</a:t>
            </a:r>
          </a:p>
          <a:p>
            <a:pPr lvl="1"/>
            <a:r>
              <a:rPr lang="en-US" sz="2200" dirty="0" smtClean="0"/>
              <a:t>Allowing child welfare agencies to set up voluntary agreements with parents for out-of-home placement without custody relinquishment</a:t>
            </a:r>
          </a:p>
          <a:p>
            <a:pPr lvl="1"/>
            <a:r>
              <a:rPr lang="en-US" sz="2200" dirty="0" smtClean="0"/>
              <a:t>Giving juvenile courts jurisdiction to order mental health treatment for children in out-of-home placement.</a:t>
            </a:r>
          </a:p>
          <a:p>
            <a:r>
              <a:rPr lang="en-US" sz="2200" dirty="0" smtClean="0"/>
              <a:t>Some states have started using designated providers to perform the initial and comprehensive evaluations with some evidence that there has been increased consistency</a:t>
            </a:r>
          </a:p>
          <a:p>
            <a:pPr>
              <a:buNone/>
            </a:pPr>
            <a:endParaRPr lang="en-US" sz="2200" dirty="0" smtClean="0"/>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Actions to Improve Health Care</a:t>
            </a:r>
            <a:endParaRPr lang="en-US" dirty="0"/>
          </a:p>
        </p:txBody>
      </p:sp>
      <p:sp>
        <p:nvSpPr>
          <p:cNvPr id="3" name="Content Placeholder 2"/>
          <p:cNvSpPr>
            <a:spLocks noGrp="1"/>
          </p:cNvSpPr>
          <p:nvPr>
            <p:ph idx="1"/>
          </p:nvPr>
        </p:nvSpPr>
        <p:spPr/>
        <p:txBody>
          <a:bodyPr/>
          <a:lstStyle/>
          <a:p>
            <a:r>
              <a:rPr lang="en-US" sz="2200" dirty="0" smtClean="0"/>
              <a:t>States can request Title IV-E child welfare waiver demonstrations from HHS</a:t>
            </a:r>
          </a:p>
          <a:p>
            <a:pPr lvl="1"/>
            <a:r>
              <a:rPr lang="en-US" sz="2200" dirty="0" smtClean="0"/>
              <a:t>Allow more flexibility for use of funds from the title to get welfare services</a:t>
            </a:r>
          </a:p>
          <a:p>
            <a:pPr lvl="1"/>
            <a:r>
              <a:rPr lang="en-US" sz="2200" dirty="0" smtClean="0"/>
              <a:t>Using waivers for intensive preventive services, substance abuse services for parents, subsidized guardianships, mental health and post adoption services</a:t>
            </a:r>
          </a:p>
          <a:p>
            <a:pPr lvl="1"/>
            <a:r>
              <a:rPr lang="en-US" sz="2200" dirty="0" smtClean="0"/>
              <a:t>As of March 2012, 6 states had waivers</a:t>
            </a:r>
          </a:p>
          <a:p>
            <a:endParaRPr lang="en-US" sz="2200" dirty="0"/>
          </a:p>
        </p:txBody>
      </p:sp>
      <p:pic>
        <p:nvPicPr>
          <p:cNvPr id="4" name="Picture 2" descr="https://encrypted-tbn0.gstatic.com/images?q=tbn:ANd9GcQsg5vBQ7uCIuFaoIChT3n6L2K3u_7B5zWFozG8fGH0ZJjS_0fB"/>
          <p:cNvPicPr>
            <a:picLocks noChangeAspect="1" noChangeArrowheads="1"/>
          </p:cNvPicPr>
          <p:nvPr/>
        </p:nvPicPr>
        <p:blipFill>
          <a:blip r:embed="rId2" cstate="print"/>
          <a:srcRect/>
          <a:stretch>
            <a:fillRect/>
          </a:stretch>
        </p:blipFill>
        <p:spPr bwMode="auto">
          <a:xfrm>
            <a:off x="3810000" y="5334000"/>
            <a:ext cx="1676400" cy="1143001"/>
          </a:xfrm>
          <a:prstGeom prst="rect">
            <a:avLst/>
          </a:prstGeom>
          <a:noFill/>
        </p:spPr>
      </p:pic>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fontAlgn="auto">
              <a:spcAft>
                <a:spcPts val="0"/>
              </a:spcAft>
              <a:defRPr/>
            </a:pPr>
            <a:r>
              <a:rPr lang="en-US" dirty="0" smtClean="0"/>
              <a:t>Finance Reform Recommendations</a:t>
            </a:r>
            <a:endParaRPr lang="en-US" dirty="0"/>
          </a:p>
        </p:txBody>
      </p:sp>
      <p:sp>
        <p:nvSpPr>
          <p:cNvPr id="62466" name="Content Placeholder 2"/>
          <p:cNvSpPr>
            <a:spLocks noGrp="1"/>
          </p:cNvSpPr>
          <p:nvPr>
            <p:ph idx="1"/>
          </p:nvPr>
        </p:nvSpPr>
        <p:spPr/>
        <p:txBody>
          <a:bodyPr/>
          <a:lstStyle/>
          <a:p>
            <a:r>
              <a:rPr lang="en-US" dirty="0" smtClean="0"/>
              <a:t>Remove income restrictions that limit access for children to obtain services</a:t>
            </a:r>
          </a:p>
          <a:p>
            <a:pPr marL="812800" lvl="2" indent="-411163">
              <a:buClr>
                <a:srgbClr val="F9F9F9"/>
              </a:buClr>
              <a:buSzPct val="65000"/>
              <a:buFont typeface="Wingdings 2" pitchFamily="18" charset="2"/>
              <a:buChar char=""/>
            </a:pPr>
            <a:r>
              <a:rPr lang="en-US" dirty="0" smtClean="0"/>
              <a:t>Title IV-E is attached to outdate income standards and less than half of children in foster care are supported under this title</a:t>
            </a:r>
          </a:p>
          <a:p>
            <a:r>
              <a:rPr lang="en-US" dirty="0" smtClean="0"/>
              <a:t>Increase funding to prevention services and in home care  to better outcomes for children</a:t>
            </a:r>
          </a:p>
          <a:p>
            <a:pPr lvl="1"/>
            <a:r>
              <a:rPr lang="en-US" dirty="0" smtClean="0"/>
              <a:t>$4 billion for Title IV-E </a:t>
            </a:r>
            <a:r>
              <a:rPr lang="en-US" dirty="0" err="1" smtClean="0"/>
              <a:t>vs</a:t>
            </a:r>
            <a:r>
              <a:rPr lang="en-US" dirty="0" smtClean="0"/>
              <a:t> $800 million for Title IV-B program</a:t>
            </a:r>
          </a:p>
        </p:txBody>
      </p:sp>
      <p:pic>
        <p:nvPicPr>
          <p:cNvPr id="9218" name="Picture 2" descr="https://encrypted-tbn1.gstatic.com/images?q=tbn:ANd9GcTzNPzBRGTtlDT4B8S_y9krqr8qrATMQd4a2hW4naBk2Wjtaybg"/>
          <p:cNvPicPr>
            <a:picLocks noChangeAspect="1" noChangeArrowheads="1"/>
          </p:cNvPicPr>
          <p:nvPr/>
        </p:nvPicPr>
        <p:blipFill>
          <a:blip r:embed="rId3" cstate="print"/>
          <a:srcRect/>
          <a:stretch>
            <a:fillRect/>
          </a:stretch>
        </p:blipFill>
        <p:spPr bwMode="auto">
          <a:xfrm>
            <a:off x="4191000" y="5102690"/>
            <a:ext cx="1533525" cy="1526710"/>
          </a:xfrm>
          <a:prstGeom prst="rect">
            <a:avLst/>
          </a:prstGeom>
          <a:noFill/>
        </p:spPr>
      </p:pic>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auto">
              <a:spcAft>
                <a:spcPts val="0"/>
              </a:spcAft>
              <a:defRPr/>
            </a:pPr>
            <a:r>
              <a:rPr lang="en-US" dirty="0" smtClean="0"/>
              <a:t>Innovative Programs</a:t>
            </a:r>
            <a:endParaRPr lang="en-US" dirty="0"/>
          </a:p>
        </p:txBody>
      </p:sp>
      <p:sp>
        <p:nvSpPr>
          <p:cNvPr id="3" name="Content Placeholder 2"/>
          <p:cNvSpPr>
            <a:spLocks noGrp="1"/>
          </p:cNvSpPr>
          <p:nvPr>
            <p:ph idx="1"/>
          </p:nvPr>
        </p:nvSpPr>
        <p:spPr/>
        <p:txBody>
          <a:bodyPr>
            <a:normAutofit fontScale="70000" lnSpcReduction="20000"/>
          </a:bodyPr>
          <a:lstStyle/>
          <a:p>
            <a:pPr marL="548640" indent="-411480" fontAlgn="auto">
              <a:spcAft>
                <a:spcPts val="0"/>
              </a:spcAft>
              <a:buClr>
                <a:schemeClr val="tx1">
                  <a:shade val="95000"/>
                </a:schemeClr>
              </a:buClr>
              <a:buFont typeface="Wingdings 2"/>
              <a:buChar char=""/>
              <a:defRPr/>
            </a:pPr>
            <a:r>
              <a:rPr lang="en-US" dirty="0"/>
              <a:t>Special Kids Special Care Program- </a:t>
            </a:r>
            <a:r>
              <a:rPr lang="en-US" dirty="0" smtClean="0"/>
              <a:t>MA</a:t>
            </a:r>
          </a:p>
          <a:p>
            <a:pPr marL="868680" lvl="1" indent="-283464" fontAlgn="auto">
              <a:spcAft>
                <a:spcPts val="0"/>
              </a:spcAft>
              <a:buFont typeface="Wingdings 2"/>
              <a:buChar char=""/>
              <a:defRPr/>
            </a:pPr>
            <a:r>
              <a:rPr lang="en-US" dirty="0" smtClean="0"/>
              <a:t>Children who have complex medical conditions and are in DCF custody or foster care</a:t>
            </a:r>
          </a:p>
          <a:p>
            <a:pPr marL="868680" lvl="1" indent="-283464" fontAlgn="auto">
              <a:spcAft>
                <a:spcPts val="0"/>
              </a:spcAft>
              <a:buFont typeface="Wingdings 2"/>
              <a:buChar char=""/>
              <a:defRPr/>
            </a:pPr>
            <a:r>
              <a:rPr lang="en-US" dirty="0" smtClean="0"/>
              <a:t>Receive intensive medical case management and coordination of care by a NP with development of individualized health care plan</a:t>
            </a:r>
          </a:p>
          <a:p>
            <a:pPr marL="868680" lvl="1" indent="-283464" fontAlgn="auto">
              <a:spcAft>
                <a:spcPts val="0"/>
              </a:spcAft>
              <a:buFont typeface="Wingdings 2"/>
              <a:buChar char=""/>
              <a:defRPr/>
            </a:pPr>
            <a:r>
              <a:rPr lang="en-US" dirty="0" smtClean="0"/>
              <a:t>Funded by </a:t>
            </a:r>
            <a:r>
              <a:rPr lang="en-US" dirty="0" err="1" smtClean="0"/>
              <a:t>MassHealth</a:t>
            </a:r>
            <a:endParaRPr lang="en-US" dirty="0" smtClean="0"/>
          </a:p>
          <a:p>
            <a:pPr marL="548640" indent="-411480" fontAlgn="auto">
              <a:spcAft>
                <a:spcPts val="0"/>
              </a:spcAft>
              <a:buClr>
                <a:schemeClr val="tx1">
                  <a:shade val="95000"/>
                </a:schemeClr>
              </a:buClr>
              <a:buFont typeface="Wingdings 2"/>
              <a:buChar char=""/>
              <a:defRPr/>
            </a:pPr>
            <a:r>
              <a:rPr lang="en-US" dirty="0" smtClean="0"/>
              <a:t>Key </a:t>
            </a:r>
            <a:r>
              <a:rPr lang="en-US" dirty="0"/>
              <a:t>Clinic of Penobscot Pediatrics- </a:t>
            </a:r>
            <a:r>
              <a:rPr lang="en-US" dirty="0" smtClean="0"/>
              <a:t>Maine</a:t>
            </a:r>
          </a:p>
          <a:p>
            <a:pPr marL="868680" lvl="1" indent="-283464" fontAlgn="auto">
              <a:spcAft>
                <a:spcPts val="0"/>
              </a:spcAft>
              <a:buFont typeface="Wingdings 2"/>
              <a:buChar char=""/>
              <a:defRPr/>
            </a:pPr>
            <a:r>
              <a:rPr lang="en-US" dirty="0" smtClean="0"/>
              <a:t>Children in custody of child welfare system and live in specified counties</a:t>
            </a:r>
          </a:p>
          <a:p>
            <a:pPr marL="868680" lvl="1" indent="-283464" fontAlgn="auto">
              <a:spcAft>
                <a:spcPts val="0"/>
              </a:spcAft>
              <a:buFont typeface="Wingdings 2"/>
              <a:buChar char=""/>
              <a:defRPr/>
            </a:pPr>
            <a:r>
              <a:rPr lang="en-US" dirty="0" smtClean="0"/>
              <a:t>Provides medical assessment with 72 hrs of entering custody, compile medical records, work with foster family, comprehensive medical </a:t>
            </a:r>
            <a:r>
              <a:rPr lang="en-US" dirty="0" err="1" smtClean="0"/>
              <a:t>eval</a:t>
            </a:r>
            <a:r>
              <a:rPr lang="en-US" dirty="0" smtClean="0"/>
              <a:t>, labs, screening tests</a:t>
            </a:r>
          </a:p>
          <a:p>
            <a:pPr marL="868680" lvl="1" indent="-283464" fontAlgn="auto">
              <a:spcAft>
                <a:spcPts val="0"/>
              </a:spcAft>
              <a:buFont typeface="Wingdings 2"/>
              <a:buChar char=""/>
              <a:defRPr/>
            </a:pPr>
            <a:r>
              <a:rPr lang="en-US" dirty="0" smtClean="0"/>
              <a:t>Funded by </a:t>
            </a:r>
            <a:r>
              <a:rPr lang="en-US" dirty="0" err="1" smtClean="0"/>
              <a:t>MaineCare</a:t>
            </a:r>
            <a:r>
              <a:rPr lang="en-US" dirty="0" smtClean="0"/>
              <a:t> and nurse by grant from PCHC</a:t>
            </a:r>
            <a:endParaRPr lang="en-US" dirty="0"/>
          </a:p>
          <a:p>
            <a:pPr marL="548640" indent="-411480" fontAlgn="auto">
              <a:spcAft>
                <a:spcPts val="0"/>
              </a:spcAft>
              <a:buClr>
                <a:schemeClr val="tx1">
                  <a:shade val="95000"/>
                </a:schemeClr>
              </a:buClr>
              <a:buFont typeface="Wingdings 2"/>
              <a:buChar char=""/>
              <a:defRPr/>
            </a:pPr>
            <a:r>
              <a:rPr lang="en-US" dirty="0"/>
              <a:t>Thomas H. </a:t>
            </a:r>
            <a:r>
              <a:rPr lang="en-US" dirty="0" err="1"/>
              <a:t>Pinkstaff</a:t>
            </a:r>
            <a:r>
              <a:rPr lang="en-US" dirty="0"/>
              <a:t> Medical Home Clinic- </a:t>
            </a:r>
            <a:r>
              <a:rPr lang="en-US" dirty="0" smtClean="0"/>
              <a:t>Kentucky</a:t>
            </a:r>
          </a:p>
          <a:p>
            <a:pPr marL="868680" lvl="1" indent="-283464" fontAlgn="auto">
              <a:spcAft>
                <a:spcPts val="0"/>
              </a:spcAft>
              <a:buFont typeface="Wingdings 2"/>
              <a:buChar char=""/>
              <a:defRPr/>
            </a:pPr>
            <a:r>
              <a:rPr lang="en-US" dirty="0" smtClean="0"/>
              <a:t>Children with Medicaid and mainly children in out of home care</a:t>
            </a:r>
          </a:p>
          <a:p>
            <a:pPr marL="868680" lvl="1" indent="-283464" fontAlgn="auto">
              <a:spcAft>
                <a:spcPts val="0"/>
              </a:spcAft>
              <a:buFont typeface="Wingdings 2"/>
              <a:buChar char=""/>
              <a:defRPr/>
            </a:pPr>
            <a:r>
              <a:rPr lang="en-US" dirty="0" smtClean="0"/>
              <a:t>Provide well child and sick visits for foster children. Team is made up of an APRN, LSW, and a therapist</a:t>
            </a:r>
          </a:p>
          <a:p>
            <a:pPr marL="868680" lvl="1" indent="-283464" fontAlgn="auto">
              <a:spcAft>
                <a:spcPts val="0"/>
              </a:spcAft>
              <a:buFont typeface="Wingdings 2"/>
              <a:buChar char=""/>
              <a:defRPr/>
            </a:pPr>
            <a:r>
              <a:rPr lang="en-US" dirty="0" smtClean="0"/>
              <a:t>Funded by a grant through Kentucky Commission for CSHCN and Medicaid</a:t>
            </a:r>
            <a:endParaRPr lang="en-US" dirty="0"/>
          </a:p>
          <a:p>
            <a:pPr marL="0" indent="0" fontAlgn="auto">
              <a:spcAft>
                <a:spcPts val="0"/>
              </a:spcAft>
              <a:buClr>
                <a:schemeClr val="tx1">
                  <a:shade val="95000"/>
                </a:schemeClr>
              </a:buClr>
              <a:buFont typeface="Wingdings 2"/>
              <a:buNone/>
              <a:defRPr/>
            </a:pPr>
            <a:endParaRPr lang="en-US" dirty="0"/>
          </a:p>
        </p:txBody>
      </p:sp>
      <p:pic>
        <p:nvPicPr>
          <p:cNvPr id="8194" name="Picture 2" descr="https://encrypted-tbn1.gstatic.com/images?q=tbn:ANd9GcQZKw58yZO7Yj_MLJfrpM_32VU5WBskpeI3Xg6oPow-XnW6Bjy3cA"/>
          <p:cNvPicPr>
            <a:picLocks noChangeAspect="1" noChangeArrowheads="1"/>
          </p:cNvPicPr>
          <p:nvPr/>
        </p:nvPicPr>
        <p:blipFill>
          <a:blip r:embed="rId3" cstate="print"/>
          <a:srcRect/>
          <a:stretch>
            <a:fillRect/>
          </a:stretch>
        </p:blipFill>
        <p:spPr bwMode="auto">
          <a:xfrm>
            <a:off x="7360328" y="228600"/>
            <a:ext cx="1631272" cy="1371600"/>
          </a:xfrm>
          <a:prstGeom prst="rect">
            <a:avLst/>
          </a:prstGeom>
          <a:noFill/>
        </p:spPr>
      </p:pic>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fontAlgn="auto">
              <a:spcAft>
                <a:spcPts val="0"/>
              </a:spcAft>
              <a:defRPr/>
            </a:pPr>
            <a:r>
              <a:rPr lang="en-US" dirty="0" smtClean="0"/>
              <a:t>The Pediatrician as Child Advocate</a:t>
            </a:r>
            <a:endParaRPr lang="en-US" dirty="0"/>
          </a:p>
        </p:txBody>
      </p:sp>
      <p:sp>
        <p:nvSpPr>
          <p:cNvPr id="3" name="Content Placeholder 2"/>
          <p:cNvSpPr>
            <a:spLocks noGrp="1"/>
          </p:cNvSpPr>
          <p:nvPr>
            <p:ph idx="1"/>
          </p:nvPr>
        </p:nvSpPr>
        <p:spPr/>
        <p:txBody>
          <a:bodyPr>
            <a:normAutofit fontScale="85000" lnSpcReduction="10000"/>
          </a:bodyPr>
          <a:lstStyle/>
          <a:p>
            <a:pPr marL="548640" indent="-411480" fontAlgn="auto">
              <a:spcAft>
                <a:spcPts val="0"/>
              </a:spcAft>
              <a:buClr>
                <a:schemeClr val="tx1">
                  <a:shade val="95000"/>
                </a:schemeClr>
              </a:buClr>
              <a:buFont typeface="Wingdings 2"/>
              <a:buChar char=""/>
              <a:defRPr/>
            </a:pPr>
            <a:r>
              <a:rPr lang="en-US" dirty="0" smtClean="0"/>
              <a:t>Work with states to ensure that child welfare agencies are aware of and promote </a:t>
            </a:r>
            <a:r>
              <a:rPr lang="en-US" b="1" dirty="0" smtClean="0"/>
              <a:t>health-care standards</a:t>
            </a:r>
          </a:p>
          <a:p>
            <a:pPr marL="548640" indent="-411480" fontAlgn="auto">
              <a:spcAft>
                <a:spcPts val="0"/>
              </a:spcAft>
              <a:buClr>
                <a:schemeClr val="tx1">
                  <a:shade val="95000"/>
                </a:schemeClr>
              </a:buClr>
              <a:buFont typeface="Wingdings 2"/>
              <a:buChar char=""/>
              <a:defRPr/>
            </a:pPr>
            <a:r>
              <a:rPr lang="en-US" dirty="0" smtClean="0"/>
              <a:t>Partner with state and local child welfare agencies, departments of public health, and mental health organizations to develop evidence-based </a:t>
            </a:r>
            <a:r>
              <a:rPr lang="en-US" b="1" dirty="0" smtClean="0"/>
              <a:t>mental health-care</a:t>
            </a:r>
            <a:r>
              <a:rPr lang="en-US" dirty="0" smtClean="0"/>
              <a:t> resources in their community</a:t>
            </a:r>
          </a:p>
          <a:p>
            <a:pPr marL="548640" indent="-411480" fontAlgn="auto">
              <a:spcAft>
                <a:spcPts val="0"/>
              </a:spcAft>
              <a:buClr>
                <a:schemeClr val="tx1">
                  <a:shade val="95000"/>
                </a:schemeClr>
              </a:buClr>
              <a:buFont typeface="Wingdings 2"/>
              <a:buChar char=""/>
              <a:defRPr/>
            </a:pPr>
            <a:r>
              <a:rPr lang="en-US" dirty="0" smtClean="0"/>
              <a:t>Partner with state and local child welfare agencies, departments of health, and dental organizations to increase access to </a:t>
            </a:r>
            <a:r>
              <a:rPr lang="en-US" b="1" dirty="0" smtClean="0"/>
              <a:t>dental care</a:t>
            </a:r>
          </a:p>
          <a:p>
            <a:pPr marL="548640" indent="-411480" fontAlgn="auto">
              <a:spcAft>
                <a:spcPts val="0"/>
              </a:spcAft>
              <a:buClr>
                <a:schemeClr val="tx1">
                  <a:shade val="95000"/>
                </a:schemeClr>
              </a:buClr>
              <a:buFont typeface="Wingdings 2"/>
              <a:buChar char=""/>
              <a:defRPr/>
            </a:pPr>
            <a:r>
              <a:rPr lang="en-US" dirty="0" smtClean="0"/>
              <a:t>Partner with state and local EI and school/preschool special education programs to develop strategies to assess the needs of children in foster care and ensure access to </a:t>
            </a:r>
            <a:r>
              <a:rPr lang="en-US" b="1" dirty="0" smtClean="0"/>
              <a:t>needed services</a:t>
            </a:r>
            <a:endParaRPr lang="en-US" b="1" dirty="0"/>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fontAlgn="auto">
              <a:spcAft>
                <a:spcPts val="0"/>
              </a:spcAft>
              <a:defRPr/>
            </a:pPr>
            <a:r>
              <a:rPr lang="en-US" dirty="0" smtClean="0"/>
              <a:t>The Pediatrician as Child Advocate</a:t>
            </a:r>
            <a:endParaRPr lang="en-US" dirty="0"/>
          </a:p>
        </p:txBody>
      </p:sp>
      <p:sp>
        <p:nvSpPr>
          <p:cNvPr id="66562" name="Content Placeholder 2"/>
          <p:cNvSpPr>
            <a:spLocks noGrp="1"/>
          </p:cNvSpPr>
          <p:nvPr>
            <p:ph idx="1"/>
          </p:nvPr>
        </p:nvSpPr>
        <p:spPr>
          <a:xfrm>
            <a:off x="457200" y="1692275"/>
            <a:ext cx="8229600" cy="4708525"/>
          </a:xfrm>
        </p:spPr>
        <p:txBody>
          <a:bodyPr/>
          <a:lstStyle/>
          <a:p>
            <a:r>
              <a:rPr lang="en-US" smtClean="0"/>
              <a:t>Advocate for services and policies at the federal and state level that serve children/teens in foster care</a:t>
            </a:r>
          </a:p>
          <a:p>
            <a:r>
              <a:rPr lang="en-US" smtClean="0"/>
              <a:t>Volunteer or work with agencies that serve children or teens in foster care</a:t>
            </a:r>
          </a:p>
          <a:p>
            <a:r>
              <a:rPr lang="en-US" smtClean="0"/>
              <a:t>Become a mentor</a:t>
            </a:r>
          </a:p>
        </p:txBody>
      </p:sp>
      <p:pic>
        <p:nvPicPr>
          <p:cNvPr id="66565" name="Picture 5" descr="MentoringHands"/>
          <p:cNvPicPr>
            <a:picLocks noChangeAspect="1" noChangeArrowheads="1"/>
          </p:cNvPicPr>
          <p:nvPr/>
        </p:nvPicPr>
        <p:blipFill>
          <a:blip r:embed="rId2" cstate="print"/>
          <a:srcRect/>
          <a:stretch>
            <a:fillRect/>
          </a:stretch>
        </p:blipFill>
        <p:spPr bwMode="auto">
          <a:xfrm>
            <a:off x="4648200" y="4343400"/>
            <a:ext cx="3581400" cy="1960563"/>
          </a:xfrm>
          <a:prstGeom prst="rect">
            <a:avLst/>
          </a:prstGeom>
          <a:noFill/>
        </p:spPr>
      </p:pic>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fontAlgn="auto">
              <a:spcAft>
                <a:spcPts val="0"/>
              </a:spcAft>
              <a:defRPr/>
            </a:pPr>
            <a:r>
              <a:rPr lang="en-US" dirty="0" smtClean="0"/>
              <a:t>The Pediatrician as Child Advocate</a:t>
            </a:r>
            <a:endParaRPr lang="en-US" dirty="0"/>
          </a:p>
        </p:txBody>
      </p:sp>
      <p:sp>
        <p:nvSpPr>
          <p:cNvPr id="67586" name="Content Placeholder 2"/>
          <p:cNvSpPr>
            <a:spLocks noGrp="1"/>
          </p:cNvSpPr>
          <p:nvPr>
            <p:ph idx="1"/>
          </p:nvPr>
        </p:nvSpPr>
        <p:spPr/>
        <p:txBody>
          <a:bodyPr/>
          <a:lstStyle/>
          <a:p>
            <a:r>
              <a:rPr lang="en-US" dirty="0" smtClean="0"/>
              <a:t>Start a “backpack” program so that children in foster care have items for school</a:t>
            </a:r>
          </a:p>
          <a:p>
            <a:r>
              <a:rPr lang="en-US" dirty="0" smtClean="0"/>
              <a:t>Donate to a fund to enroll children in foster care in extracurricular activities</a:t>
            </a:r>
          </a:p>
          <a:p>
            <a:r>
              <a:rPr lang="en-US" dirty="0" smtClean="0"/>
              <a:t>Teach independent living skills</a:t>
            </a:r>
          </a:p>
          <a:p>
            <a:r>
              <a:rPr lang="en-US" dirty="0" smtClean="0"/>
              <a:t>Advocate for teens                              transitioning out of                                          foster care including                                               a permanent home</a:t>
            </a:r>
          </a:p>
        </p:txBody>
      </p:sp>
      <p:pic>
        <p:nvPicPr>
          <p:cNvPr id="67589" name="Picture 5" descr="6a00d8341cce2453ef013485b4fc0d970c-800wi"/>
          <p:cNvPicPr>
            <a:picLocks noChangeAspect="1" noChangeArrowheads="1"/>
          </p:cNvPicPr>
          <p:nvPr/>
        </p:nvPicPr>
        <p:blipFill>
          <a:blip r:embed="rId2" cstate="print"/>
          <a:srcRect/>
          <a:stretch>
            <a:fillRect/>
          </a:stretch>
        </p:blipFill>
        <p:spPr bwMode="auto">
          <a:xfrm>
            <a:off x="6172200" y="3581400"/>
            <a:ext cx="2613025" cy="3048000"/>
          </a:xfrm>
          <a:prstGeom prst="rect">
            <a:avLst/>
          </a:prstGeom>
          <a:noFill/>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auto">
              <a:spcAft>
                <a:spcPts val="0"/>
              </a:spcAft>
              <a:defRPr/>
            </a:pPr>
            <a:r>
              <a:rPr lang="en-US" dirty="0" smtClean="0"/>
              <a:t>The Foster Care System</a:t>
            </a:r>
            <a:endParaRPr lang="en-US" dirty="0"/>
          </a:p>
        </p:txBody>
      </p:sp>
      <p:sp>
        <p:nvSpPr>
          <p:cNvPr id="18434" name="Content Placeholder 2"/>
          <p:cNvSpPr>
            <a:spLocks noGrp="1"/>
          </p:cNvSpPr>
          <p:nvPr>
            <p:ph idx="1"/>
          </p:nvPr>
        </p:nvSpPr>
        <p:spPr/>
        <p:txBody>
          <a:bodyPr/>
          <a:lstStyle/>
          <a:p>
            <a:r>
              <a:rPr lang="en-US" smtClean="0"/>
              <a:t>Federal legislation determines patterns of funding and regulatory guidelines</a:t>
            </a:r>
          </a:p>
          <a:p>
            <a:r>
              <a:rPr lang="en-US" smtClean="0"/>
              <a:t>State social service agencies implement foster care programs</a:t>
            </a:r>
          </a:p>
          <a:p>
            <a:r>
              <a:rPr lang="en-US" smtClean="0"/>
              <a:t>Daily management may be delegated to county or private child welfare agencies</a:t>
            </a:r>
          </a:p>
        </p:txBody>
      </p:sp>
      <p:pic>
        <p:nvPicPr>
          <p:cNvPr id="18435" name="Picture 2" descr="https://encrypted-tbn2.gstatic.com/images?q=tbn:ANd9GcRIc9tNmZiD9QyV7nxSvxZXf_od2cD9Rn9KzxRbuBxlBcqK5sjG"/>
          <p:cNvPicPr>
            <a:picLocks noChangeAspect="1" noChangeArrowheads="1"/>
          </p:cNvPicPr>
          <p:nvPr/>
        </p:nvPicPr>
        <p:blipFill>
          <a:blip r:embed="rId3" cstate="print"/>
          <a:srcRect/>
          <a:stretch>
            <a:fillRect/>
          </a:stretch>
        </p:blipFill>
        <p:spPr bwMode="auto">
          <a:xfrm>
            <a:off x="3200400" y="4800600"/>
            <a:ext cx="2895600" cy="158115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auto">
              <a:spcAft>
                <a:spcPts val="0"/>
              </a:spcAft>
              <a:defRPr/>
            </a:pPr>
            <a:r>
              <a:rPr lang="en-US" dirty="0" smtClean="0"/>
              <a:t>References</a:t>
            </a:r>
            <a:endParaRPr lang="en-US" dirty="0"/>
          </a:p>
        </p:txBody>
      </p:sp>
      <p:sp>
        <p:nvSpPr>
          <p:cNvPr id="68610" name="Content Placeholder 2"/>
          <p:cNvSpPr>
            <a:spLocks noGrp="1"/>
          </p:cNvSpPr>
          <p:nvPr>
            <p:ph idx="1"/>
          </p:nvPr>
        </p:nvSpPr>
        <p:spPr/>
        <p:txBody>
          <a:bodyPr/>
          <a:lstStyle/>
          <a:p>
            <a:r>
              <a:rPr lang="en-US" sz="1600" smtClean="0"/>
              <a:t>Committee on Child Health Financing. “Medicaid Policy Statement.” Pediatrics; July 2005, Vol. 116, No 1.</a:t>
            </a:r>
          </a:p>
          <a:p>
            <a:r>
              <a:rPr lang="en-US" sz="1600" smtClean="0"/>
              <a:t>Committee on Early Childhood, Adoption and Dependent Care. “Developmental Issues for Young Children in Foster Care.” Pediatrics; November 2000, Vol. 106, No 5.</a:t>
            </a:r>
          </a:p>
          <a:p>
            <a:r>
              <a:rPr lang="en-US" sz="1600" smtClean="0"/>
              <a:t>Committee on Early Childhood, Adoption, and Dependent Care. “Health Care of Young Children in Foster Care.” Pediatrics; March 2002, Vol. 109, No 3.</a:t>
            </a:r>
          </a:p>
          <a:p>
            <a:r>
              <a:rPr lang="en-US" sz="1600" i="1" smtClean="0"/>
              <a:t>Fostering Health: Health Care for Children and Adolescents in Foster Care</a:t>
            </a:r>
            <a:r>
              <a:rPr lang="en-US" sz="1600" smtClean="0"/>
              <a:t>. New York: American Academy of Pediatrics, 2005.</a:t>
            </a:r>
          </a:p>
          <a:p>
            <a:r>
              <a:rPr lang="en-US" sz="1600" smtClean="0"/>
              <a:t>Phicil, Sheila. “Financing the Special Health Care Needs of Children and Youth in Foster Care: A Primer." </a:t>
            </a:r>
            <a:r>
              <a:rPr lang="en-US" sz="1600" i="1" smtClean="0"/>
              <a:t>Catalyst Center</a:t>
            </a:r>
            <a:r>
              <a:rPr lang="en-US" sz="1600" smtClean="0"/>
              <a:t>. Sept. 2012. Web. &lt;http://hdwg.org/sites/default/files/Foster-Care-Primer.pdf&gt;.</a:t>
            </a:r>
          </a:p>
          <a:p>
            <a:r>
              <a:rPr lang="en-US" sz="1600" smtClean="0"/>
              <a:t>Szilagyi. Moira, MD. “Pediatric Role in the Care of Children in Foster and Kinship Care.” Pediatrics in Review; November 2012, Vol. 33, No 11.</a:t>
            </a:r>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ctrTitle"/>
          </p:nvPr>
        </p:nvSpPr>
        <p:spPr/>
        <p:txBody>
          <a:bodyPr/>
          <a:lstStyle/>
          <a:p>
            <a:r>
              <a:rPr lang="en-US" dirty="0" smtClean="0"/>
              <a:t>Questions??</a:t>
            </a:r>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auto">
              <a:spcAft>
                <a:spcPts val="0"/>
              </a:spcAft>
              <a:defRPr/>
            </a:pPr>
            <a:r>
              <a:rPr lang="en-US" dirty="0" smtClean="0"/>
              <a:t>The Foster Care System</a:t>
            </a:r>
            <a:endParaRPr lang="en-US" dirty="0"/>
          </a:p>
        </p:txBody>
      </p:sp>
      <p:sp>
        <p:nvSpPr>
          <p:cNvPr id="20482" name="Content Placeholder 2"/>
          <p:cNvSpPr>
            <a:spLocks noGrp="1"/>
          </p:cNvSpPr>
          <p:nvPr>
            <p:ph idx="1"/>
          </p:nvPr>
        </p:nvSpPr>
        <p:spPr>
          <a:xfrm>
            <a:off x="457200" y="1768475"/>
            <a:ext cx="8229600" cy="4708525"/>
          </a:xfrm>
        </p:spPr>
        <p:txBody>
          <a:bodyPr/>
          <a:lstStyle/>
          <a:p>
            <a:r>
              <a:rPr lang="en-US" smtClean="0"/>
              <a:t>Caseworkers</a:t>
            </a:r>
          </a:p>
          <a:p>
            <a:pPr lvl="1"/>
            <a:r>
              <a:rPr lang="en-US" smtClean="0"/>
              <a:t>Engage parents around care of child</a:t>
            </a:r>
          </a:p>
          <a:p>
            <a:pPr lvl="1"/>
            <a:r>
              <a:rPr lang="en-US" smtClean="0"/>
              <a:t>Coordinate educational, medical, mental health services for children</a:t>
            </a:r>
          </a:p>
          <a:p>
            <a:pPr lvl="1"/>
            <a:r>
              <a:rPr lang="en-US" smtClean="0"/>
              <a:t>Secure educational or service resources for family</a:t>
            </a:r>
          </a:p>
          <a:p>
            <a:pPr lvl="1"/>
            <a:r>
              <a:rPr lang="en-US" smtClean="0"/>
              <a:t>Support foster parents in their care</a:t>
            </a:r>
          </a:p>
          <a:p>
            <a:pPr lvl="1"/>
            <a:r>
              <a:rPr lang="en-US" smtClean="0"/>
              <a:t>Recruit, train, monitor and annually recertify foster parents</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auto">
              <a:spcAft>
                <a:spcPts val="0"/>
              </a:spcAft>
              <a:defRPr/>
            </a:pPr>
            <a:r>
              <a:rPr lang="en-US" dirty="0" smtClean="0"/>
              <a:t>The Foster Care System</a:t>
            </a:r>
            <a:endParaRPr lang="en-US" dirty="0"/>
          </a:p>
        </p:txBody>
      </p:sp>
      <p:sp>
        <p:nvSpPr>
          <p:cNvPr id="3" name="Content Placeholder 2"/>
          <p:cNvSpPr>
            <a:spLocks noGrp="1"/>
          </p:cNvSpPr>
          <p:nvPr>
            <p:ph idx="1"/>
          </p:nvPr>
        </p:nvSpPr>
        <p:spPr/>
        <p:txBody>
          <a:bodyPr>
            <a:normAutofit lnSpcReduction="10000"/>
          </a:bodyPr>
          <a:lstStyle/>
          <a:p>
            <a:pPr marL="548640" indent="-411480" fontAlgn="auto">
              <a:spcAft>
                <a:spcPts val="0"/>
              </a:spcAft>
              <a:buClr>
                <a:schemeClr val="tx1">
                  <a:shade val="95000"/>
                </a:schemeClr>
              </a:buClr>
              <a:buFont typeface="Wingdings 2"/>
              <a:buChar char=""/>
              <a:defRPr/>
            </a:pPr>
            <a:r>
              <a:rPr lang="en-US" dirty="0" smtClean="0"/>
              <a:t>Legal System</a:t>
            </a:r>
          </a:p>
          <a:p>
            <a:pPr marL="868680" lvl="1" indent="-283464" fontAlgn="auto">
              <a:spcAft>
                <a:spcPts val="0"/>
              </a:spcAft>
              <a:buFont typeface="Wingdings 2"/>
              <a:buChar char=""/>
              <a:defRPr/>
            </a:pPr>
            <a:r>
              <a:rPr lang="en-US" dirty="0" smtClean="0"/>
              <a:t>Every child in foster care represented in court by a law guardian</a:t>
            </a:r>
          </a:p>
          <a:p>
            <a:pPr marL="868680" lvl="1" indent="-283464" fontAlgn="auto">
              <a:spcAft>
                <a:spcPts val="0"/>
              </a:spcAft>
              <a:buFont typeface="Wingdings 2"/>
              <a:buChar char=""/>
              <a:defRPr/>
            </a:pPr>
            <a:r>
              <a:rPr lang="en-US" dirty="0" smtClean="0"/>
              <a:t>Court may also designate a special advocate on behalf of the child</a:t>
            </a:r>
          </a:p>
          <a:p>
            <a:pPr marL="868680" lvl="1" indent="-283464" fontAlgn="auto">
              <a:spcAft>
                <a:spcPts val="0"/>
              </a:spcAft>
              <a:buFont typeface="Wingdings 2"/>
              <a:buChar char=""/>
              <a:defRPr/>
            </a:pPr>
            <a:r>
              <a:rPr lang="en-US" dirty="0" smtClean="0"/>
              <a:t>Family court judges</a:t>
            </a:r>
          </a:p>
          <a:p>
            <a:pPr marL="1133856" lvl="2" fontAlgn="auto">
              <a:spcAft>
                <a:spcPts val="0"/>
              </a:spcAft>
              <a:buFont typeface="Wingdings"/>
              <a:buChar char=""/>
              <a:defRPr/>
            </a:pPr>
            <a:r>
              <a:rPr lang="en-US" dirty="0" smtClean="0"/>
              <a:t>Whether child remains in out-of-home placement after removal</a:t>
            </a:r>
          </a:p>
          <a:p>
            <a:pPr marL="1133856" lvl="2" fontAlgn="auto">
              <a:spcAft>
                <a:spcPts val="0"/>
              </a:spcAft>
              <a:buFont typeface="Wingdings"/>
              <a:buChar char=""/>
              <a:defRPr/>
            </a:pPr>
            <a:r>
              <a:rPr lang="en-US" dirty="0" smtClean="0"/>
              <a:t>Order services for biological parents</a:t>
            </a:r>
          </a:p>
          <a:p>
            <a:pPr marL="1133856" lvl="2" fontAlgn="auto">
              <a:spcAft>
                <a:spcPts val="0"/>
              </a:spcAft>
              <a:buFont typeface="Wingdings"/>
              <a:buChar char=""/>
              <a:defRPr/>
            </a:pPr>
            <a:r>
              <a:rPr lang="en-US" dirty="0" smtClean="0"/>
              <a:t>Rehearing case to determine continued placement or alternative permanency arrangement</a:t>
            </a:r>
            <a:br>
              <a:rPr lang="en-US" dirty="0" smtClean="0"/>
            </a:br>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auto">
              <a:spcAft>
                <a:spcPts val="0"/>
              </a:spcAft>
              <a:defRPr/>
            </a:pPr>
            <a:r>
              <a:rPr lang="en-US" dirty="0" smtClean="0"/>
              <a:t>The Foster Care System</a:t>
            </a:r>
            <a:endParaRPr lang="en-US" dirty="0"/>
          </a:p>
        </p:txBody>
      </p:sp>
      <p:sp>
        <p:nvSpPr>
          <p:cNvPr id="3" name="Content Placeholder 2"/>
          <p:cNvSpPr>
            <a:spLocks noGrp="1"/>
          </p:cNvSpPr>
          <p:nvPr>
            <p:ph idx="1"/>
          </p:nvPr>
        </p:nvSpPr>
        <p:spPr/>
        <p:txBody>
          <a:bodyPr>
            <a:normAutofit fontScale="92500" lnSpcReduction="20000"/>
          </a:bodyPr>
          <a:lstStyle/>
          <a:p>
            <a:pPr marL="548640" indent="-411480" fontAlgn="auto">
              <a:spcAft>
                <a:spcPts val="0"/>
              </a:spcAft>
              <a:buClr>
                <a:schemeClr val="tx1">
                  <a:shade val="95000"/>
                </a:schemeClr>
              </a:buClr>
              <a:buFont typeface="Wingdings 2"/>
              <a:buChar char=""/>
              <a:defRPr/>
            </a:pPr>
            <a:r>
              <a:rPr lang="en-US" dirty="0" smtClean="0"/>
              <a:t>Foster parents</a:t>
            </a:r>
          </a:p>
          <a:p>
            <a:pPr marL="868680" lvl="1" indent="-283464" fontAlgn="auto">
              <a:spcAft>
                <a:spcPts val="0"/>
              </a:spcAft>
              <a:buFont typeface="Wingdings 2"/>
              <a:buChar char=""/>
              <a:defRPr/>
            </a:pPr>
            <a:r>
              <a:rPr lang="en-US" dirty="0" smtClean="0"/>
              <a:t>Generally married, lower middle income, at least high school educated, employed, children of their own</a:t>
            </a:r>
          </a:p>
          <a:p>
            <a:pPr marL="868680" lvl="1" indent="-283464" fontAlgn="auto">
              <a:spcAft>
                <a:spcPts val="0"/>
              </a:spcAft>
              <a:buFont typeface="Wingdings 2"/>
              <a:buChar char=""/>
              <a:defRPr/>
            </a:pPr>
            <a:r>
              <a:rPr lang="en-US" dirty="0" smtClean="0"/>
              <a:t>5% undergo specialized training to act as resources for severely emotionally disturbed or medically fragile children</a:t>
            </a:r>
          </a:p>
          <a:p>
            <a:pPr marL="868680" lvl="1" indent="-283464" fontAlgn="auto">
              <a:spcAft>
                <a:spcPts val="0"/>
              </a:spcAft>
              <a:buFont typeface="Wingdings 2"/>
              <a:buChar char=""/>
              <a:defRPr/>
            </a:pPr>
            <a:r>
              <a:rPr lang="en-US" dirty="0" smtClean="0"/>
              <a:t>Reimbursement</a:t>
            </a:r>
          </a:p>
          <a:p>
            <a:pPr marL="1133856" lvl="2" fontAlgn="auto">
              <a:spcAft>
                <a:spcPts val="0"/>
              </a:spcAft>
              <a:buFont typeface="Wingdings"/>
              <a:buChar char=""/>
              <a:defRPr/>
            </a:pPr>
            <a:r>
              <a:rPr lang="en-US" dirty="0" smtClean="0"/>
              <a:t>Board subsidy – for food, shelter, personal needs, recreation, most transportation and education costs</a:t>
            </a:r>
          </a:p>
          <a:p>
            <a:pPr marL="1133856" lvl="2" fontAlgn="auto">
              <a:spcAft>
                <a:spcPts val="0"/>
              </a:spcAft>
              <a:buFont typeface="Wingdings"/>
              <a:buChar char=""/>
              <a:defRPr/>
            </a:pPr>
            <a:r>
              <a:rPr lang="en-US" dirty="0"/>
              <a:t>B</a:t>
            </a:r>
            <a:r>
              <a:rPr lang="en-US" dirty="0" smtClean="0"/>
              <a:t>ased on child’s age, health needs, complexity of parenting tasks</a:t>
            </a:r>
          </a:p>
          <a:p>
            <a:pPr marL="1133856" lvl="2" fontAlgn="auto">
              <a:spcAft>
                <a:spcPts val="0"/>
              </a:spcAft>
              <a:buFont typeface="Wingdings"/>
              <a:buChar char=""/>
              <a:defRPr/>
            </a:pPr>
            <a:r>
              <a:rPr lang="en-US" dirty="0" smtClean="0"/>
              <a:t>Cover approximately two thirds of cost</a:t>
            </a:r>
          </a:p>
          <a:p>
            <a:pPr marL="868680" lvl="1" indent="-283464" fontAlgn="auto">
              <a:spcAft>
                <a:spcPts val="0"/>
              </a:spcAft>
              <a:buFont typeface="Wingdings 2"/>
              <a:buChar char=""/>
              <a:defRPr/>
            </a:pPr>
            <a:r>
              <a:rPr lang="en-US" dirty="0" smtClean="0"/>
              <a:t>Recruitment, education and retention of suitable foster families is challenging</a:t>
            </a:r>
          </a:p>
          <a:p>
            <a:pPr marL="548640" indent="-411480" fontAlgn="auto">
              <a:spcAft>
                <a:spcPts val="0"/>
              </a:spcAft>
              <a:buClr>
                <a:schemeClr val="tx1">
                  <a:shade val="95000"/>
                </a:schemeClr>
              </a:buClr>
              <a:buFont typeface="Wingdings 2"/>
              <a:buChar char=""/>
              <a:defRPr/>
            </a:pPr>
            <a:r>
              <a:rPr lang="en-US" dirty="0" smtClean="0"/>
              <a:t>Group care</a:t>
            </a:r>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auto">
              <a:spcAft>
                <a:spcPts val="0"/>
              </a:spcAft>
              <a:defRPr/>
            </a:pPr>
            <a:r>
              <a:rPr lang="en-US" dirty="0" smtClean="0"/>
              <a:t>Processes in Foster Care</a:t>
            </a:r>
            <a:endParaRPr lang="en-US" dirty="0"/>
          </a:p>
        </p:txBody>
      </p:sp>
      <p:sp>
        <p:nvSpPr>
          <p:cNvPr id="26626" name="Content Placeholder 2"/>
          <p:cNvSpPr>
            <a:spLocks noGrp="1"/>
          </p:cNvSpPr>
          <p:nvPr>
            <p:ph idx="1"/>
          </p:nvPr>
        </p:nvSpPr>
        <p:spPr/>
        <p:txBody>
          <a:bodyPr/>
          <a:lstStyle/>
          <a:p>
            <a:r>
              <a:rPr lang="en-US" smtClean="0"/>
              <a:t>Visitation</a:t>
            </a:r>
          </a:p>
          <a:p>
            <a:r>
              <a:rPr lang="en-US" smtClean="0"/>
              <a:t>Recidivism</a:t>
            </a:r>
          </a:p>
          <a:p>
            <a:r>
              <a:rPr lang="en-US" smtClean="0"/>
              <a:t>Termination of parental rights</a:t>
            </a:r>
          </a:p>
          <a:p>
            <a:r>
              <a:rPr lang="en-US" smtClean="0"/>
              <a:t>Adoption out of foster care</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auto">
              <a:spcAft>
                <a:spcPts val="0"/>
              </a:spcAft>
              <a:defRPr/>
            </a:pPr>
            <a:r>
              <a:rPr lang="en-US" dirty="0" smtClean="0"/>
              <a:t>Length of Stay</a:t>
            </a:r>
            <a:endParaRPr lang="en-US" dirty="0"/>
          </a:p>
        </p:txBody>
      </p:sp>
      <p:sp>
        <p:nvSpPr>
          <p:cNvPr id="3" name="Content Placeholder 2"/>
          <p:cNvSpPr>
            <a:spLocks noGrp="1"/>
          </p:cNvSpPr>
          <p:nvPr>
            <p:ph idx="1"/>
          </p:nvPr>
        </p:nvSpPr>
        <p:spPr/>
        <p:txBody>
          <a:bodyPr>
            <a:normAutofit/>
          </a:bodyPr>
          <a:lstStyle/>
          <a:p>
            <a:pPr>
              <a:lnSpc>
                <a:spcPct val="90000"/>
              </a:lnSpc>
            </a:pPr>
            <a:r>
              <a:rPr lang="en-US" smtClean="0"/>
              <a:t>In 2010, average length of stay 25 months</a:t>
            </a:r>
          </a:p>
          <a:p>
            <a:pPr>
              <a:lnSpc>
                <a:spcPct val="90000"/>
              </a:lnSpc>
            </a:pPr>
            <a:r>
              <a:rPr lang="en-US" smtClean="0"/>
              <a:t>Median 14.5 months</a:t>
            </a:r>
          </a:p>
          <a:p>
            <a:pPr>
              <a:lnSpc>
                <a:spcPct val="90000"/>
              </a:lnSpc>
            </a:pPr>
            <a:r>
              <a:rPr lang="en-US" smtClean="0"/>
              <a:t>Factors</a:t>
            </a:r>
          </a:p>
          <a:p>
            <a:pPr lvl="1">
              <a:lnSpc>
                <a:spcPct val="90000"/>
              </a:lnSpc>
            </a:pPr>
            <a:r>
              <a:rPr lang="en-US" smtClean="0"/>
              <a:t>Birth family’s cooperation with case plan for family</a:t>
            </a:r>
          </a:p>
          <a:p>
            <a:pPr lvl="1">
              <a:lnSpc>
                <a:spcPct val="90000"/>
              </a:lnSpc>
            </a:pPr>
            <a:r>
              <a:rPr lang="en-US" smtClean="0"/>
              <a:t>Availability of appropriate extended family to care for the child</a:t>
            </a:r>
          </a:p>
          <a:p>
            <a:pPr lvl="1">
              <a:lnSpc>
                <a:spcPct val="90000"/>
              </a:lnSpc>
            </a:pPr>
            <a:r>
              <a:rPr lang="en-US" smtClean="0"/>
              <a:t>Diligence in permanency planning by child welfare</a:t>
            </a:r>
          </a:p>
          <a:p>
            <a:pPr lvl="1">
              <a:lnSpc>
                <a:spcPct val="90000"/>
              </a:lnSpc>
            </a:pPr>
            <a:r>
              <a:rPr lang="en-US" smtClean="0"/>
              <a:t>Challenges of finding adoptive resources for older children, minority children, large sibling groups, children with significant behavioral and developmental problems</a:t>
            </a: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Apex">
      <a:dk1>
        <a:sysClr val="windowText" lastClr="000000"/>
      </a:dk1>
      <a:lt1>
        <a:sysClr val="window" lastClr="FFFFFF"/>
      </a:lt1>
      <a:dk2>
        <a:srgbClr val="69676D"/>
      </a:dk2>
      <a:lt2>
        <a:srgbClr val="C9C2D1"/>
      </a:lt2>
      <a:accent1>
        <a:srgbClr val="CEB966"/>
      </a:accent1>
      <a:accent2>
        <a:srgbClr val="9CB084"/>
      </a:accent2>
      <a:accent3>
        <a:srgbClr val="6BB1C9"/>
      </a:accent3>
      <a:accent4>
        <a:srgbClr val="6585CF"/>
      </a:accent4>
      <a:accent5>
        <a:srgbClr val="7E6BC9"/>
      </a:accent5>
      <a:accent6>
        <a:srgbClr val="A379BB"/>
      </a:accent6>
      <a:hlink>
        <a:srgbClr val="410082"/>
      </a:hlink>
      <a:folHlink>
        <a:srgbClr val="932968"/>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2514</TotalTime>
  <Words>4516</Words>
  <Application>Microsoft Office PowerPoint</Application>
  <PresentationFormat>On-screen Show (4:3)</PresentationFormat>
  <Paragraphs>400</Paragraphs>
  <Slides>41</Slides>
  <Notes>22</Notes>
  <HiddenSlides>0</HiddenSlides>
  <MMClips>0</MMClips>
  <ScaleCrop>false</ScaleCrop>
  <HeadingPairs>
    <vt:vector size="4" baseType="variant">
      <vt:variant>
        <vt:lpstr>Theme</vt:lpstr>
      </vt:variant>
      <vt:variant>
        <vt:i4>1</vt:i4>
      </vt:variant>
      <vt:variant>
        <vt:lpstr>Slide Titles</vt:lpstr>
      </vt:variant>
      <vt:variant>
        <vt:i4>41</vt:i4>
      </vt:variant>
    </vt:vector>
  </HeadingPairs>
  <TitlesOfParts>
    <vt:vector size="42" baseType="lpstr">
      <vt:lpstr>Apex</vt:lpstr>
      <vt:lpstr>Foster and Kinship Care: A Home Away from Home?</vt:lpstr>
      <vt:lpstr>Epidemiology</vt:lpstr>
      <vt:lpstr>Epidemiology continued</vt:lpstr>
      <vt:lpstr>The Foster Care System</vt:lpstr>
      <vt:lpstr>The Foster Care System</vt:lpstr>
      <vt:lpstr>The Foster Care System</vt:lpstr>
      <vt:lpstr>The Foster Care System</vt:lpstr>
      <vt:lpstr>Processes in Foster Care</vt:lpstr>
      <vt:lpstr>Length of Stay</vt:lpstr>
      <vt:lpstr>AAP Vision Statement</vt:lpstr>
      <vt:lpstr>Health Issues of Children in Foster Care</vt:lpstr>
      <vt:lpstr>The Medical Home</vt:lpstr>
      <vt:lpstr>The Medical Home</vt:lpstr>
      <vt:lpstr>Foster Care Specific Health Visits</vt:lpstr>
      <vt:lpstr>Anticipatory Guidance</vt:lpstr>
      <vt:lpstr>Early and Periodic Screening, Diagnostic and Treatment Program</vt:lpstr>
      <vt:lpstr>Comprehensive Health Care</vt:lpstr>
      <vt:lpstr>Sources of Healthcare Funding for Children in Foster Care</vt:lpstr>
      <vt:lpstr>Medicaid</vt:lpstr>
      <vt:lpstr>Medicaid waivers</vt:lpstr>
      <vt:lpstr>Medicaid Rehabilitation Services Option</vt:lpstr>
      <vt:lpstr>Medicaid Payment Methods</vt:lpstr>
      <vt:lpstr>Temporary Assistance to Needy Families</vt:lpstr>
      <vt:lpstr>Social Services Block Grant aka Title XX</vt:lpstr>
      <vt:lpstr>Children’s Health Insurance Program (CHIP)</vt:lpstr>
      <vt:lpstr>Supplemental Security Income (SSI)</vt:lpstr>
      <vt:lpstr>Title IV-E</vt:lpstr>
      <vt:lpstr>Title IV-B</vt:lpstr>
      <vt:lpstr>Legislature</vt:lpstr>
      <vt:lpstr>Patient Protection and Affordable Care Act of 2010</vt:lpstr>
      <vt:lpstr>Patient Protection and Affordable Care Act of 2010</vt:lpstr>
      <vt:lpstr>Access to Care</vt:lpstr>
      <vt:lpstr>Actions to Improve Health Care</vt:lpstr>
      <vt:lpstr>Actions to Improve Health Care</vt:lpstr>
      <vt:lpstr>Finance Reform Recommendations</vt:lpstr>
      <vt:lpstr>Innovative Programs</vt:lpstr>
      <vt:lpstr>The Pediatrician as Child Advocate</vt:lpstr>
      <vt:lpstr>The Pediatrician as Child Advocate</vt:lpstr>
      <vt:lpstr>The Pediatrician as Child Advocate</vt:lpstr>
      <vt:lpstr>References</vt:lpstr>
      <vt:lpstr>Questions??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Foster (and Kinship?) Care: A Home Away from Home?</dc:title>
  <dc:creator>sands</dc:creator>
  <cp:lastModifiedBy>cumcit</cp:lastModifiedBy>
  <cp:revision>118</cp:revision>
  <dcterms:created xsi:type="dcterms:W3CDTF">2012-11-26T14:44:43Z</dcterms:created>
  <dcterms:modified xsi:type="dcterms:W3CDTF">2013-03-18T13:32:43Z</dcterms:modified>
</cp:coreProperties>
</file>