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57" r:id="rId3"/>
    <p:sldId id="260" r:id="rId4"/>
    <p:sldId id="261" r:id="rId5"/>
    <p:sldId id="259" r:id="rId6"/>
    <p:sldId id="262" r:id="rId7"/>
    <p:sldId id="265" r:id="rId8"/>
    <p:sldId id="264" r:id="rId9"/>
    <p:sldId id="267" r:id="rId10"/>
    <p:sldId id="269" r:id="rId11"/>
    <p:sldId id="268" r:id="rId12"/>
    <p:sldId id="270" r:id="rId13"/>
    <p:sldId id="271" r:id="rId14"/>
    <p:sldId id="272" r:id="rId15"/>
    <p:sldId id="273"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90" r:id="rId31"/>
    <p:sldId id="291" r:id="rId32"/>
    <p:sldId id="292" r:id="rId33"/>
    <p:sldId id="293" r:id="rId34"/>
    <p:sldId id="263" r:id="rId35"/>
    <p:sldId id="29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88099" autoAdjust="0"/>
  </p:normalViewPr>
  <p:slideViewPr>
    <p:cSldViewPr>
      <p:cViewPr varScale="1">
        <p:scale>
          <a:sx n="65" d="100"/>
          <a:sy n="65" d="100"/>
        </p:scale>
        <p:origin x="-154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1436AC-BFAF-433A-BD86-43E9BDCDB55C}" type="datetimeFigureOut">
              <a:rPr lang="en-US" smtClean="0"/>
              <a:pPr/>
              <a:t>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F24F86-F8EB-4720-AABD-6CB5DA7D76A1}" type="slidenum">
              <a:rPr lang="en-US" smtClean="0"/>
              <a:pPr/>
              <a:t>‹#›</a:t>
            </a:fld>
            <a:endParaRPr lang="en-US"/>
          </a:p>
        </p:txBody>
      </p:sp>
    </p:spTree>
    <p:extLst>
      <p:ext uri="{BB962C8B-B14F-4D97-AF65-F5344CB8AC3E}">
        <p14:creationId xmlns:p14="http://schemas.microsoft.com/office/powerpoint/2010/main" val="3863403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latin typeface="+mn-lt"/>
                <a:cs typeface="Times New Roman" pitchFamily="18" charset="0"/>
              </a:rPr>
              <a:t>Video games gained popularity across American households in the early 1980s with the release of Atari’s </a:t>
            </a:r>
            <a:r>
              <a:rPr lang="en-US" i="1" dirty="0" smtClean="0">
                <a:latin typeface="+mn-lt"/>
                <a:cs typeface="Times New Roman" pitchFamily="18" charset="0"/>
              </a:rPr>
              <a:t>Space Invaders’</a:t>
            </a:r>
            <a:r>
              <a:rPr lang="en-US" dirty="0" smtClean="0">
                <a:latin typeface="+mn-lt"/>
                <a:cs typeface="Times New Roman" pitchFamily="18" charset="0"/>
              </a:rPr>
              <a:t> and the arrival of Nintendo and its </a:t>
            </a:r>
            <a:r>
              <a:rPr lang="en-US" i="1" dirty="0" smtClean="0">
                <a:latin typeface="+mn-lt"/>
                <a:cs typeface="Times New Roman" pitchFamily="18" charset="0"/>
              </a:rPr>
              <a:t>Super Mario Bros. </a:t>
            </a:r>
            <a:r>
              <a:rPr lang="en-US" dirty="0" smtClean="0">
                <a:latin typeface="+mn-lt"/>
                <a:cs typeface="Times New Roman" pitchFamily="18" charset="0"/>
              </a:rPr>
              <a:t>game from Japan</a:t>
            </a:r>
            <a:endParaRPr lang="en-US" i="0" baseline="0" dirty="0" smtClean="0">
              <a:latin typeface="+mn-lt"/>
              <a:cs typeface="Times New Roman" pitchFamily="18" charset="0"/>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i="0" baseline="0" dirty="0" smtClean="0">
                <a:latin typeface="+mn-lt"/>
                <a:cs typeface="Times New Roman" pitchFamily="18" charset="0"/>
              </a:rPr>
              <a:t>NY Times featured its 1</a:t>
            </a:r>
            <a:r>
              <a:rPr lang="en-US" i="0" baseline="30000" dirty="0" smtClean="0">
                <a:latin typeface="+mn-lt"/>
                <a:cs typeface="Times New Roman" pitchFamily="18" charset="0"/>
              </a:rPr>
              <a:t>st</a:t>
            </a:r>
            <a:r>
              <a:rPr lang="en-US" i="0" baseline="0" dirty="0" smtClean="0">
                <a:latin typeface="+mn-lt"/>
                <a:cs typeface="Times New Roman" pitchFamily="18" charset="0"/>
              </a:rPr>
              <a:t> article on a video game highlighting</a:t>
            </a:r>
            <a:r>
              <a:rPr lang="en-US" i="0" dirty="0" smtClean="0">
                <a:latin typeface="+mn-lt"/>
                <a:cs typeface="Times New Roman" pitchFamily="18" charset="0"/>
              </a:rPr>
              <a:t> the </a:t>
            </a:r>
            <a:r>
              <a:rPr lang="en-US" dirty="0" smtClean="0">
                <a:latin typeface="+mn-lt"/>
                <a:cs typeface="Times New Roman" pitchFamily="18" charset="0"/>
              </a:rPr>
              <a:t>controversy in </a:t>
            </a:r>
            <a:r>
              <a:rPr lang="en-US" i="0" baseline="0" dirty="0" smtClean="0">
                <a:latin typeface="+mn-lt"/>
                <a:cs typeface="Times New Roman" pitchFamily="18" charset="0"/>
              </a:rPr>
              <a:t>December 1976 (</a:t>
            </a:r>
            <a:r>
              <a:rPr lang="en-US" dirty="0" smtClean="0">
                <a:latin typeface="+mn-lt"/>
              </a:rPr>
              <a:t>The New York Times, </a:t>
            </a:r>
            <a:r>
              <a:rPr lang="en-US" i="1" dirty="0" smtClean="0">
                <a:latin typeface="+mn-lt"/>
              </a:rPr>
              <a:t>‘Death Race’ Game Gains Favor, But Not With the Safety Council, </a:t>
            </a:r>
            <a:r>
              <a:rPr lang="en-US" dirty="0" smtClean="0">
                <a:latin typeface="+mn-lt"/>
              </a:rPr>
              <a:t>1976,</a:t>
            </a:r>
            <a:r>
              <a:rPr lang="en-US" baseline="0" dirty="0" smtClean="0">
                <a:latin typeface="+mn-lt"/>
              </a:rPr>
              <a:t> </a:t>
            </a:r>
            <a:r>
              <a:rPr lang="en-US" dirty="0" smtClean="0">
                <a:latin typeface="+mn-lt"/>
              </a:rPr>
              <a:t>&lt;http://select.nytimes.com/gst/abstract.html?res=FB0E10FD385B167493CAAB1789D95F428785F9&gt;,)</a:t>
            </a:r>
          </a:p>
          <a:p>
            <a:pPr marL="171450" indent="-171450">
              <a:buFont typeface="Arial" pitchFamily="34" charset="0"/>
              <a:buChar char="•"/>
            </a:pPr>
            <a:endParaRPr lang="en-US" i="0" baseline="0" dirty="0" smtClean="0">
              <a:latin typeface="+mn-lt"/>
              <a:cs typeface="Times New Roman" pitchFamily="18" charset="0"/>
            </a:endParaRPr>
          </a:p>
        </p:txBody>
      </p:sp>
      <p:sp>
        <p:nvSpPr>
          <p:cNvPr id="4" name="Slide Number Placeholder 3"/>
          <p:cNvSpPr>
            <a:spLocks noGrp="1"/>
          </p:cNvSpPr>
          <p:nvPr>
            <p:ph type="sldNum" sz="quarter" idx="10"/>
          </p:nvPr>
        </p:nvSpPr>
        <p:spPr/>
        <p:txBody>
          <a:bodyPr/>
          <a:lstStyle/>
          <a:p>
            <a:fld id="{44F24F86-F8EB-4720-AABD-6CB5DA7D76A1}" type="slidenum">
              <a:rPr lang="en-US" smtClean="0"/>
              <a:pPr/>
              <a:t>3</a:t>
            </a:fld>
            <a:endParaRPr lang="en-US"/>
          </a:p>
        </p:txBody>
      </p:sp>
    </p:spTree>
    <p:extLst>
      <p:ext uri="{BB962C8B-B14F-4D97-AF65-F5344CB8AC3E}">
        <p14:creationId xmlns:p14="http://schemas.microsoft.com/office/powerpoint/2010/main" val="3614636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latin typeface="Times New Roman" pitchFamily="18" charset="0"/>
                <a:cs typeface="Times New Roman" pitchFamily="18" charset="0"/>
              </a:rPr>
              <a:t>Senators Herb Kohl of Wisconsin</a:t>
            </a:r>
            <a:r>
              <a:rPr lang="en-US" baseline="0" dirty="0" smtClean="0">
                <a:latin typeface="Times New Roman" pitchFamily="18" charset="0"/>
                <a:cs typeface="Times New Roman" pitchFamily="18" charset="0"/>
              </a:rPr>
              <a:t> (Chairman of the Juvenile Justice Subcommittee) </a:t>
            </a:r>
            <a:r>
              <a:rPr lang="en-US" dirty="0" smtClean="0">
                <a:latin typeface="Times New Roman" pitchFamily="18" charset="0"/>
                <a:cs typeface="Times New Roman" pitchFamily="18" charset="0"/>
              </a:rPr>
              <a:t>and Joe Lieberman of Connecticut (Chairman</a:t>
            </a:r>
            <a:r>
              <a:rPr lang="en-US" baseline="0" dirty="0" smtClean="0">
                <a:latin typeface="Times New Roman" pitchFamily="18" charset="0"/>
                <a:cs typeface="Times New Roman" pitchFamily="18" charset="0"/>
              </a:rPr>
              <a:t> of the </a:t>
            </a:r>
            <a:r>
              <a:rPr lang="en-US" dirty="0" smtClean="0">
                <a:latin typeface="Times New Roman" pitchFamily="18" charset="0"/>
                <a:cs typeface="Times New Roman" pitchFamily="18" charset="0"/>
              </a:rPr>
              <a:t>Governmental Affairs &amp; Judiciary)</a:t>
            </a:r>
            <a:r>
              <a:rPr lang="en-US" baseline="0" dirty="0" smtClean="0">
                <a:latin typeface="Times New Roman" pitchFamily="18" charset="0"/>
                <a:cs typeface="Times New Roman" pitchFamily="18" charset="0"/>
              </a:rPr>
              <a:t> presided over the 1993 hearings</a:t>
            </a:r>
          </a:p>
          <a:p>
            <a:pPr marL="171450" indent="-171450">
              <a:buFont typeface="Arial" pitchFamily="34" charset="0"/>
              <a:buChar char="•"/>
            </a:pPr>
            <a:r>
              <a:rPr lang="en-US" dirty="0" smtClean="0">
                <a:latin typeface="Times New Roman" pitchFamily="18" charset="0"/>
                <a:cs typeface="Times New Roman" pitchFamily="18" charset="0"/>
              </a:rPr>
              <a:t>http://www.c-spanvideo.org/program/52848-1</a:t>
            </a:r>
            <a:endParaRPr lang="en-US" dirty="0"/>
          </a:p>
        </p:txBody>
      </p:sp>
      <p:sp>
        <p:nvSpPr>
          <p:cNvPr id="4" name="Slide Number Placeholder 3"/>
          <p:cNvSpPr>
            <a:spLocks noGrp="1"/>
          </p:cNvSpPr>
          <p:nvPr>
            <p:ph type="sldNum" sz="quarter" idx="10"/>
          </p:nvPr>
        </p:nvSpPr>
        <p:spPr/>
        <p:txBody>
          <a:bodyPr/>
          <a:lstStyle/>
          <a:p>
            <a:fld id="{44F24F86-F8EB-4720-AABD-6CB5DA7D76A1}" type="slidenum">
              <a:rPr lang="en-US" smtClean="0"/>
              <a:pPr/>
              <a:t>5</a:t>
            </a:fld>
            <a:endParaRPr lang="en-US"/>
          </a:p>
        </p:txBody>
      </p:sp>
    </p:spTree>
    <p:extLst>
      <p:ext uri="{BB962C8B-B14F-4D97-AF65-F5344CB8AC3E}">
        <p14:creationId xmlns:p14="http://schemas.microsoft.com/office/powerpoint/2010/main" val="1598751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cs typeface="Times New Roman" pitchFamily="18" charset="0"/>
              </a:rPr>
              <a:t>The ISDA was renamed</a:t>
            </a:r>
            <a:r>
              <a:rPr lang="en-US" baseline="0" dirty="0" smtClean="0">
                <a:cs typeface="Times New Roman" pitchFamily="18" charset="0"/>
              </a:rPr>
              <a:t> the</a:t>
            </a:r>
            <a:r>
              <a:rPr lang="en-US" dirty="0" smtClean="0">
                <a:cs typeface="Times New Roman" pitchFamily="18" charset="0"/>
              </a:rPr>
              <a:t> Entertainment Software Association in 2003 </a:t>
            </a:r>
          </a:p>
          <a:p>
            <a:endParaRPr lang="en-US" dirty="0"/>
          </a:p>
        </p:txBody>
      </p:sp>
      <p:sp>
        <p:nvSpPr>
          <p:cNvPr id="4" name="Slide Number Placeholder 3"/>
          <p:cNvSpPr>
            <a:spLocks noGrp="1"/>
          </p:cNvSpPr>
          <p:nvPr>
            <p:ph type="sldNum" sz="quarter" idx="10"/>
          </p:nvPr>
        </p:nvSpPr>
        <p:spPr/>
        <p:txBody>
          <a:bodyPr/>
          <a:lstStyle/>
          <a:p>
            <a:fld id="{44F24F86-F8EB-4720-AABD-6CB5DA7D76A1}" type="slidenum">
              <a:rPr lang="en-US" smtClean="0"/>
              <a:pPr/>
              <a:t>6</a:t>
            </a:fld>
            <a:endParaRPr lang="en-US"/>
          </a:p>
        </p:txBody>
      </p:sp>
    </p:spTree>
    <p:extLst>
      <p:ext uri="{BB962C8B-B14F-4D97-AF65-F5344CB8AC3E}">
        <p14:creationId xmlns:p14="http://schemas.microsoft.com/office/powerpoint/2010/main" val="1602624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22 Federal Bills introduced since 1994.  Warnings about video games being linked to aggressive</a:t>
            </a:r>
            <a:r>
              <a:rPr lang="en-US" baseline="0" dirty="0" smtClean="0"/>
              <a:t> behavior, rules to display warnings, rules to restrict sales, committees to research effects of video games on children</a:t>
            </a:r>
            <a:endParaRPr lang="en-US" dirty="0"/>
          </a:p>
        </p:txBody>
      </p:sp>
      <p:sp>
        <p:nvSpPr>
          <p:cNvPr id="4" name="Slide Number Placeholder 3"/>
          <p:cNvSpPr>
            <a:spLocks noGrp="1"/>
          </p:cNvSpPr>
          <p:nvPr>
            <p:ph type="sldNum" sz="quarter" idx="10"/>
          </p:nvPr>
        </p:nvSpPr>
        <p:spPr/>
        <p:txBody>
          <a:bodyPr/>
          <a:lstStyle/>
          <a:p>
            <a:fld id="{7DBAF32D-D480-B948-B842-6346C987AB04}" type="slidenum">
              <a:rPr lang="en-US" smtClean="0"/>
              <a:pPr/>
              <a:t>19</a:t>
            </a:fld>
            <a:endParaRPr lang="en-US"/>
          </a:p>
        </p:txBody>
      </p:sp>
    </p:spTree>
    <p:extLst>
      <p:ext uri="{BB962C8B-B14F-4D97-AF65-F5344CB8AC3E}">
        <p14:creationId xmlns:p14="http://schemas.microsoft.com/office/powerpoint/2010/main" val="506925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Senator Hilary Clinton</a:t>
            </a:r>
            <a:endParaRPr lang="en-US" dirty="0"/>
          </a:p>
        </p:txBody>
      </p:sp>
      <p:sp>
        <p:nvSpPr>
          <p:cNvPr id="4" name="Slide Number Placeholder 3"/>
          <p:cNvSpPr>
            <a:spLocks noGrp="1"/>
          </p:cNvSpPr>
          <p:nvPr>
            <p:ph type="sldNum" sz="quarter" idx="10"/>
          </p:nvPr>
        </p:nvSpPr>
        <p:spPr/>
        <p:txBody>
          <a:bodyPr/>
          <a:lstStyle/>
          <a:p>
            <a:fld id="{7DBAF32D-D480-B948-B842-6346C987AB04}" type="slidenum">
              <a:rPr lang="en-US" smtClean="0"/>
              <a:pPr/>
              <a:t>20</a:t>
            </a:fld>
            <a:endParaRPr lang="en-US"/>
          </a:p>
        </p:txBody>
      </p:sp>
    </p:spTree>
    <p:extLst>
      <p:ext uri="{BB962C8B-B14F-4D97-AF65-F5344CB8AC3E}">
        <p14:creationId xmlns:p14="http://schemas.microsoft.com/office/powerpoint/2010/main" val="2050186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bill goes on to define</a:t>
            </a:r>
            <a:r>
              <a:rPr lang="en-US" baseline="0" dirty="0" smtClean="0"/>
              <a:t> video game.  </a:t>
            </a:r>
            <a:r>
              <a:rPr lang="en-US" dirty="0" smtClean="0"/>
              <a:t>Factors</a:t>
            </a:r>
            <a:r>
              <a:rPr lang="en-US" baseline="0" dirty="0" smtClean="0"/>
              <a:t> that helped this bill: there is at least one cosponsor from the majority party and one cosponsor out of the majority.  Factors that hurt this bill: bill introduced in the first 90 days of Congress, the sponsor is a member of the minority party, the sponsor has a high leadership score but is not in the majority party, bill was a reintroduction</a:t>
            </a:r>
            <a:endParaRPr lang="en-US" dirty="0"/>
          </a:p>
        </p:txBody>
      </p:sp>
      <p:sp>
        <p:nvSpPr>
          <p:cNvPr id="4" name="Slide Number Placeholder 3"/>
          <p:cNvSpPr>
            <a:spLocks noGrp="1"/>
          </p:cNvSpPr>
          <p:nvPr>
            <p:ph type="sldNum" sz="quarter" idx="10"/>
          </p:nvPr>
        </p:nvSpPr>
        <p:spPr/>
        <p:txBody>
          <a:bodyPr/>
          <a:lstStyle/>
          <a:p>
            <a:fld id="{7DBAF32D-D480-B948-B842-6346C987AB04}" type="slidenum">
              <a:rPr lang="en-US" smtClean="0"/>
              <a:pPr/>
              <a:t>22</a:t>
            </a:fld>
            <a:endParaRPr lang="en-US"/>
          </a:p>
        </p:txBody>
      </p:sp>
    </p:spTree>
    <p:extLst>
      <p:ext uri="{BB962C8B-B14F-4D97-AF65-F5344CB8AC3E}">
        <p14:creationId xmlns:p14="http://schemas.microsoft.com/office/powerpoint/2010/main" val="590445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BAF32D-D480-B948-B842-6346C987AB04}" type="slidenum">
              <a:rPr lang="en-US" smtClean="0"/>
              <a:pPr/>
              <a:t>25</a:t>
            </a:fld>
            <a:endParaRPr lang="en-US"/>
          </a:p>
        </p:txBody>
      </p:sp>
    </p:spTree>
    <p:extLst>
      <p:ext uri="{BB962C8B-B14F-4D97-AF65-F5344CB8AC3E}">
        <p14:creationId xmlns:p14="http://schemas.microsoft.com/office/powerpoint/2010/main" val="3204089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Justice Scalia said disgust is</a:t>
            </a:r>
            <a:r>
              <a:rPr lang="en-US" baseline="0" dirty="0" smtClean="0"/>
              <a:t> not a valid basis for restricting expression</a:t>
            </a:r>
            <a:endParaRPr lang="en-US" dirty="0"/>
          </a:p>
        </p:txBody>
      </p:sp>
      <p:sp>
        <p:nvSpPr>
          <p:cNvPr id="4" name="Slide Number Placeholder 3"/>
          <p:cNvSpPr>
            <a:spLocks noGrp="1"/>
          </p:cNvSpPr>
          <p:nvPr>
            <p:ph type="sldNum" sz="quarter" idx="10"/>
          </p:nvPr>
        </p:nvSpPr>
        <p:spPr/>
        <p:txBody>
          <a:bodyPr/>
          <a:lstStyle/>
          <a:p>
            <a:fld id="{7DBAF32D-D480-B948-B842-6346C987AB04}" type="slidenum">
              <a:rPr lang="en-US" smtClean="0"/>
              <a:pPr/>
              <a:t>26</a:t>
            </a:fld>
            <a:endParaRPr lang="en-US"/>
          </a:p>
        </p:txBody>
      </p:sp>
    </p:spTree>
    <p:extLst>
      <p:ext uri="{BB962C8B-B14F-4D97-AF65-F5344CB8AC3E}">
        <p14:creationId xmlns:p14="http://schemas.microsoft.com/office/powerpoint/2010/main" val="2656828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Fine of no greater than 500 dollars for single incident, no greater than 50,000 for multiple incidents</a:t>
            </a:r>
            <a:r>
              <a:rPr lang="en-US" baseline="0" dirty="0" smtClean="0"/>
              <a:t> and fine of 100 for selling game without visible rating.</a:t>
            </a:r>
          </a:p>
          <a:p>
            <a:endParaRPr lang="en-US" baseline="0" dirty="0" smtClean="0"/>
          </a:p>
          <a:p>
            <a:r>
              <a:rPr lang="en-US" baseline="0" dirty="0" smtClean="0"/>
              <a:t>Image from “Soldier of Fortune” – goal capture and brutally torture victims</a:t>
            </a:r>
            <a:endParaRPr lang="en-US" dirty="0"/>
          </a:p>
        </p:txBody>
      </p:sp>
      <p:sp>
        <p:nvSpPr>
          <p:cNvPr id="4" name="Slide Number Placeholder 3"/>
          <p:cNvSpPr>
            <a:spLocks noGrp="1"/>
          </p:cNvSpPr>
          <p:nvPr>
            <p:ph type="sldNum" sz="quarter" idx="10"/>
          </p:nvPr>
        </p:nvSpPr>
        <p:spPr/>
        <p:txBody>
          <a:bodyPr/>
          <a:lstStyle/>
          <a:p>
            <a:fld id="{7DBAF32D-D480-B948-B842-6346C987AB04}" type="slidenum">
              <a:rPr lang="en-US" smtClean="0"/>
              <a:pPr/>
              <a:t>27</a:t>
            </a:fld>
            <a:endParaRPr lang="en-US"/>
          </a:p>
        </p:txBody>
      </p:sp>
    </p:spTree>
    <p:extLst>
      <p:ext uri="{BB962C8B-B14F-4D97-AF65-F5344CB8AC3E}">
        <p14:creationId xmlns:p14="http://schemas.microsoft.com/office/powerpoint/2010/main" val="3773566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F427AEA5-5E96-4F45-A555-AE5087E7CE9B}" type="datetimeFigureOut">
              <a:rPr lang="en-US" smtClean="0"/>
              <a:pPr/>
              <a:t>1/8/2013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4B660095-EB77-4F3E-9C4A-26537539D7E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27AEA5-5E96-4F45-A555-AE5087E7CE9B}" type="datetimeFigureOut">
              <a:rPr lang="en-US" smtClean="0"/>
              <a:pPr/>
              <a:t>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60095-EB77-4F3E-9C4A-26537539D7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27AEA5-5E96-4F45-A555-AE5087E7CE9B}" type="datetimeFigureOut">
              <a:rPr lang="en-US" smtClean="0"/>
              <a:pPr/>
              <a:t>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60095-EB77-4F3E-9C4A-26537539D7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F427AEA5-5E96-4F45-A555-AE5087E7CE9B}" type="datetimeFigureOut">
              <a:rPr lang="en-US" smtClean="0"/>
              <a:pPr/>
              <a:t>1/8/2013</a:t>
            </a:fld>
            <a:endParaRPr lang="en-US"/>
          </a:p>
        </p:txBody>
      </p:sp>
      <p:sp>
        <p:nvSpPr>
          <p:cNvPr id="9" name="Slide Number Placeholder 8"/>
          <p:cNvSpPr>
            <a:spLocks noGrp="1"/>
          </p:cNvSpPr>
          <p:nvPr>
            <p:ph type="sldNum" sz="quarter" idx="15"/>
          </p:nvPr>
        </p:nvSpPr>
        <p:spPr/>
        <p:txBody>
          <a:bodyPr rtlCol="0"/>
          <a:lstStyle/>
          <a:p>
            <a:fld id="{4B660095-EB77-4F3E-9C4A-26537539D7E3}"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F427AEA5-5E96-4F45-A555-AE5087E7CE9B}" type="datetimeFigureOut">
              <a:rPr lang="en-US" smtClean="0"/>
              <a:pPr/>
              <a:t>1/8/2013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4B660095-EB77-4F3E-9C4A-26537539D7E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427AEA5-5E96-4F45-A555-AE5087E7CE9B}" type="datetimeFigureOut">
              <a:rPr lang="en-US" smtClean="0"/>
              <a:pPr/>
              <a:t>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60095-EB77-4F3E-9C4A-26537539D7E3}"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427AEA5-5E96-4F45-A555-AE5087E7CE9B}" type="datetimeFigureOut">
              <a:rPr lang="en-US" smtClean="0"/>
              <a:pPr/>
              <a:t>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660095-EB77-4F3E-9C4A-26537539D7E3}"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427AEA5-5E96-4F45-A555-AE5087E7CE9B}" type="datetimeFigureOut">
              <a:rPr lang="en-US" smtClean="0"/>
              <a:pPr/>
              <a:t>1/8/2013</a:t>
            </a:fld>
            <a:endParaRPr lang="en-US"/>
          </a:p>
        </p:txBody>
      </p:sp>
      <p:sp>
        <p:nvSpPr>
          <p:cNvPr id="7" name="Slide Number Placeholder 6"/>
          <p:cNvSpPr>
            <a:spLocks noGrp="1"/>
          </p:cNvSpPr>
          <p:nvPr>
            <p:ph type="sldNum" sz="quarter" idx="11"/>
          </p:nvPr>
        </p:nvSpPr>
        <p:spPr/>
        <p:txBody>
          <a:bodyPr rtlCol="0"/>
          <a:lstStyle/>
          <a:p>
            <a:fld id="{4B660095-EB77-4F3E-9C4A-26537539D7E3}"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27AEA5-5E96-4F45-A555-AE5087E7CE9B}" type="datetimeFigureOut">
              <a:rPr lang="en-US" smtClean="0"/>
              <a:pPr/>
              <a:t>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660095-EB77-4F3E-9C4A-26537539D7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F427AEA5-5E96-4F45-A555-AE5087E7CE9B}" type="datetimeFigureOut">
              <a:rPr lang="en-US" smtClean="0"/>
              <a:pPr/>
              <a:t>1/8/2013</a:t>
            </a:fld>
            <a:endParaRPr lang="en-US"/>
          </a:p>
        </p:txBody>
      </p:sp>
      <p:sp>
        <p:nvSpPr>
          <p:cNvPr id="22" name="Slide Number Placeholder 21"/>
          <p:cNvSpPr>
            <a:spLocks noGrp="1"/>
          </p:cNvSpPr>
          <p:nvPr>
            <p:ph type="sldNum" sz="quarter" idx="15"/>
          </p:nvPr>
        </p:nvSpPr>
        <p:spPr/>
        <p:txBody>
          <a:bodyPr rtlCol="0"/>
          <a:lstStyle/>
          <a:p>
            <a:fld id="{4B660095-EB77-4F3E-9C4A-26537539D7E3}"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427AEA5-5E96-4F45-A555-AE5087E7CE9B}" type="datetimeFigureOut">
              <a:rPr lang="en-US" smtClean="0"/>
              <a:pPr/>
              <a:t>1/8/2013</a:t>
            </a:fld>
            <a:endParaRPr lang="en-US"/>
          </a:p>
        </p:txBody>
      </p:sp>
      <p:sp>
        <p:nvSpPr>
          <p:cNvPr id="18" name="Slide Number Placeholder 17"/>
          <p:cNvSpPr>
            <a:spLocks noGrp="1"/>
          </p:cNvSpPr>
          <p:nvPr>
            <p:ph type="sldNum" sz="quarter" idx="11"/>
          </p:nvPr>
        </p:nvSpPr>
        <p:spPr/>
        <p:txBody>
          <a:bodyPr rtlCol="0"/>
          <a:lstStyle/>
          <a:p>
            <a:fld id="{4B660095-EB77-4F3E-9C4A-26537539D7E3}"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427AEA5-5E96-4F45-A555-AE5087E7CE9B}" type="datetimeFigureOut">
              <a:rPr lang="en-US" smtClean="0"/>
              <a:pPr/>
              <a:t>1/8/2013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B660095-EB77-4F3E-9C4A-26537539D7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thomas.loc.gov" TargetMode="External"/><Relationship Id="rId2" Type="http://schemas.openxmlformats.org/officeDocument/2006/relationships/hyperlink" Target="http://legiscan.com" TargetMode="External"/><Relationship Id="rId1" Type="http://schemas.openxmlformats.org/officeDocument/2006/relationships/slideLayout" Target="../slideLayouts/slideLayout2.xml"/><Relationship Id="rId4" Type="http://schemas.openxmlformats.org/officeDocument/2006/relationships/hyperlink" Target="http://www.gamecensorship.com/legislation.htm"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youtube.com/watch?v=GfjuYhOS3XY" TargetMode="External"/><Relationship Id="rId2" Type="http://schemas.openxmlformats.org/officeDocument/2006/relationships/hyperlink" Target="http://www.youtube.com/watch?v=sYNUp5rAZJo" TargetMode="External"/><Relationship Id="rId1" Type="http://schemas.openxmlformats.org/officeDocument/2006/relationships/slideLayout" Target="../slideLayouts/slideLayout2.xml"/><Relationship Id="rId5" Type="http://schemas.openxmlformats.org/officeDocument/2006/relationships/hyperlink" Target="http://www.youtube.com/watch?v=pTtsn2Srm3E" TargetMode="External"/><Relationship Id="rId4" Type="http://schemas.openxmlformats.org/officeDocument/2006/relationships/hyperlink" Target="http://www.youtube.com/watch?v=HOLpVFrgvww"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676400"/>
          </a:xfrm>
        </p:spPr>
        <p:txBody>
          <a:bodyPr/>
          <a:lstStyle/>
          <a:p>
            <a:r>
              <a:rPr lang="en-US" dirty="0" smtClean="0">
                <a:cs typeface="Times New Roman" pitchFamily="18" charset="0"/>
              </a:rPr>
              <a:t>Violence in Video Games</a:t>
            </a:r>
            <a:endParaRPr lang="en-US" dirty="0">
              <a:cs typeface="Times New Roman" pitchFamily="18" charset="0"/>
            </a:endParaRPr>
          </a:p>
        </p:txBody>
      </p:sp>
      <p:sp>
        <p:nvSpPr>
          <p:cNvPr id="3" name="Subtitle 2"/>
          <p:cNvSpPr>
            <a:spLocks noGrp="1"/>
          </p:cNvSpPr>
          <p:nvPr>
            <p:ph type="subTitle" idx="1"/>
          </p:nvPr>
        </p:nvSpPr>
        <p:spPr>
          <a:xfrm>
            <a:off x="2209800" y="3352800"/>
            <a:ext cx="6400800" cy="2362200"/>
          </a:xfrm>
        </p:spPr>
        <p:txBody>
          <a:bodyPr/>
          <a:lstStyle/>
          <a:p>
            <a:r>
              <a:rPr lang="en-US" dirty="0" smtClean="0">
                <a:cs typeface="Times New Roman" pitchFamily="18" charset="0"/>
              </a:rPr>
              <a:t>Legislative Advocacy Presentation by Edna </a:t>
            </a:r>
            <a:r>
              <a:rPr lang="en-US" dirty="0" err="1" smtClean="0">
                <a:cs typeface="Times New Roman" pitchFamily="18" charset="0"/>
              </a:rPr>
              <a:t>Akoto</a:t>
            </a:r>
            <a:r>
              <a:rPr lang="en-US" dirty="0" smtClean="0">
                <a:cs typeface="Times New Roman" pitchFamily="18" charset="0"/>
              </a:rPr>
              <a:t>, Nina </a:t>
            </a:r>
            <a:r>
              <a:rPr lang="en-US" dirty="0" err="1" smtClean="0">
                <a:cs typeface="Times New Roman" pitchFamily="18" charset="0"/>
              </a:rPr>
              <a:t>Dadlez</a:t>
            </a:r>
            <a:r>
              <a:rPr lang="en-US" dirty="0" smtClean="0">
                <a:cs typeface="Times New Roman" pitchFamily="18" charset="0"/>
              </a:rPr>
              <a:t>, Cristina Fernandez, and Anna Hays</a:t>
            </a:r>
          </a:p>
          <a:p>
            <a:r>
              <a:rPr lang="en-US" dirty="0" smtClean="0">
                <a:cs typeface="Times New Roman" pitchFamily="18" charset="0"/>
              </a:rPr>
              <a:t>January 3, 2013</a:t>
            </a:r>
          </a:p>
          <a:p>
            <a:endParaRPr lang="en-US" dirty="0"/>
          </a:p>
        </p:txBody>
      </p:sp>
    </p:spTree>
    <p:extLst>
      <p:ext uri="{BB962C8B-B14F-4D97-AF65-F5344CB8AC3E}">
        <p14:creationId xmlns:p14="http://schemas.microsoft.com/office/powerpoint/2010/main" val="3332200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sz="4100" smtClean="0"/>
              <a:t>Violent Video Games in the Media</a:t>
            </a:r>
            <a:endParaRPr lang="en-US"/>
          </a:p>
        </p:txBody>
      </p:sp>
      <p:pic>
        <p:nvPicPr>
          <p:cNvPr id="3" name="Picture 2"/>
          <p:cNvPicPr/>
          <p:nvPr/>
        </p:nvPicPr>
        <p:blipFill>
          <a:blip r:embed="rId2"/>
          <a:stretch>
            <a:fillRect/>
          </a:stretch>
        </p:blipFill>
        <p:spPr>
          <a:xfrm>
            <a:off x="0" y="0"/>
            <a:ext cx="9144000" cy="6858000"/>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6425" y="1614488"/>
            <a:ext cx="5391150"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4182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sz="3700" smtClean="0"/>
              <a:t>How Our Patients Spend Their Time</a:t>
            </a:r>
            <a:endParaRPr lang="en-US"/>
          </a:p>
        </p:txBody>
      </p:sp>
      <p:pic>
        <p:nvPicPr>
          <p:cNvPr id="3" name="Picture 2"/>
          <p:cNvPicPr/>
          <p:nvPr/>
        </p:nvPicPr>
        <p:blipFill>
          <a:blip r:embed="rId2"/>
          <a:stretch>
            <a:fillRect/>
          </a:stretch>
        </p:blipFill>
        <p:spPr>
          <a:xfrm>
            <a:off x="0" y="0"/>
            <a:ext cx="9144000" cy="68580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133600"/>
            <a:ext cx="2674422"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8773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sz="2200" smtClean="0"/>
              <a:t>AAP Joint Statement on</a:t>
            </a:r>
            <a:br>
              <a:rPr lang="en-US" sz="2200" smtClean="0"/>
            </a:br>
            <a:r>
              <a:rPr lang="en-US" sz="2200" smtClean="0"/>
              <a:t>the Impact of Entertainment Violence on Children</a:t>
            </a:r>
            <a:br>
              <a:rPr lang="en-US" sz="2200" smtClean="0"/>
            </a:br>
            <a:r>
              <a:rPr lang="en-US" sz="2200" smtClean="0"/>
              <a:t>Congressional Public Health Summit</a:t>
            </a:r>
            <a:br>
              <a:rPr lang="en-US" sz="2200" smtClean="0"/>
            </a:br>
            <a:r>
              <a:rPr lang="en-US" sz="2200" smtClean="0"/>
              <a:t>July 26, 2000</a:t>
            </a:r>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390958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3200" smtClean="0"/>
              <a:t>Is playing violent video games linked to aggressive behavior?</a:t>
            </a:r>
            <a:endParaRPr lang="en-US"/>
          </a:p>
        </p:txBody>
      </p:sp>
      <p:pic>
        <p:nvPicPr>
          <p:cNvPr id="3" name="Picture 2"/>
          <p:cNvPicPr/>
          <p:nvPr/>
        </p:nvPicPr>
        <p:blipFill>
          <a:blip r:embed="rId2"/>
          <a:stretch>
            <a:fillRect/>
          </a:stretch>
        </p:blipFill>
        <p:spPr>
          <a:xfrm>
            <a:off x="0" y="0"/>
            <a:ext cx="9144000" cy="6858000"/>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6216" y="4724400"/>
            <a:ext cx="3040380"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2014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Pathologic Gaming</a:t>
            </a:r>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777778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a:bodyPr>
          <a:lstStyle/>
          <a:p>
            <a:r>
              <a:rPr lang="en-US" smtClean="0"/>
              <a:t>Other problems linked to video game use </a:t>
            </a:r>
            <a:endParaRPr lang="en-US"/>
          </a:p>
        </p:txBody>
      </p:sp>
      <p:pic>
        <p:nvPicPr>
          <p:cNvPr id="3" name="Picture 2"/>
          <p:cNvPicPr/>
          <p:nvPr/>
        </p:nvPicPr>
        <p:blipFill>
          <a:blip r:embed="rId2"/>
          <a:stretch>
            <a:fillRect/>
          </a:stretch>
        </p:blipFill>
        <p:spPr>
          <a:xfrm>
            <a:off x="0" y="0"/>
            <a:ext cx="9144000" cy="6858000"/>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962400"/>
            <a:ext cx="3200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67884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Entertainment Software Rating Board</a:t>
            </a:r>
            <a:endParaRPr lang="en-US" dirty="0"/>
          </a:p>
        </p:txBody>
      </p:sp>
      <p:sp>
        <p:nvSpPr>
          <p:cNvPr id="3" name="Content Placeholder 2"/>
          <p:cNvSpPr>
            <a:spLocks noGrp="1"/>
          </p:cNvSpPr>
          <p:nvPr>
            <p:ph sz="quarter" idx="1"/>
          </p:nvPr>
        </p:nvSpPr>
        <p:spPr/>
        <p:txBody>
          <a:bodyPr>
            <a:normAutofit/>
          </a:bodyPr>
          <a:lstStyle/>
          <a:p>
            <a:r>
              <a:rPr lang="en-US" sz="3200" dirty="0" smtClean="0">
                <a:latin typeface="Calibri"/>
                <a:cs typeface="Calibri"/>
              </a:rPr>
              <a:t>Industry Organization</a:t>
            </a:r>
          </a:p>
          <a:p>
            <a:r>
              <a:rPr lang="en-US" sz="3200" dirty="0" smtClean="0">
                <a:latin typeface="Calibri"/>
                <a:cs typeface="Calibri"/>
              </a:rPr>
              <a:t>Rates based on 6 point scale from “early childhood” to “adult only”</a:t>
            </a:r>
          </a:p>
          <a:p>
            <a:r>
              <a:rPr lang="en-US" sz="3200" dirty="0" smtClean="0">
                <a:latin typeface="Calibri"/>
                <a:cs typeface="Calibri"/>
              </a:rPr>
              <a:t>Rating system suggests the appropriateness of each game, but does not prohibit minor from purchasing videos with adult only ratings</a:t>
            </a:r>
            <a:endParaRPr lang="en-US" sz="3200" dirty="0">
              <a:latin typeface="Calibri"/>
              <a:cs typeface="Calibri"/>
            </a:endParaRPr>
          </a:p>
        </p:txBody>
      </p:sp>
    </p:spTree>
    <p:extLst>
      <p:ext uri="{BB962C8B-B14F-4D97-AF65-F5344CB8AC3E}">
        <p14:creationId xmlns:p14="http://schemas.microsoft.com/office/powerpoint/2010/main" val="14458093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550"/>
            <a:ext cx="7467600" cy="1143000"/>
          </a:xfrm>
        </p:spPr>
        <p:txBody>
          <a:bodyPr/>
          <a:lstStyle/>
          <a:p>
            <a:r>
              <a:rPr lang="en-US" dirty="0" smtClean="0"/>
              <a:t>ESRB Rating System</a:t>
            </a:r>
            <a:endParaRPr lang="en-US" dirty="0"/>
          </a:p>
        </p:txBody>
      </p:sp>
      <p:sp>
        <p:nvSpPr>
          <p:cNvPr id="3" name="Content Placeholder 2"/>
          <p:cNvSpPr>
            <a:spLocks noGrp="1"/>
          </p:cNvSpPr>
          <p:nvPr>
            <p:ph sz="quarter" idx="1"/>
          </p:nvPr>
        </p:nvSpPr>
        <p:spPr>
          <a:xfrm>
            <a:off x="152400" y="1143000"/>
            <a:ext cx="8839199" cy="5715000"/>
          </a:xfrm>
        </p:spPr>
        <p:txBody>
          <a:bodyPr>
            <a:normAutofit fontScale="92500" lnSpcReduction="20000"/>
          </a:bodyPr>
          <a:lstStyle/>
          <a:p>
            <a:pPr marL="514350" indent="-514350">
              <a:buFont typeface="+mj-lt"/>
              <a:buAutoNum type="arabicPeriod"/>
            </a:pPr>
            <a:r>
              <a:rPr lang="en-US" b="1" dirty="0" smtClean="0">
                <a:latin typeface="Calibri"/>
                <a:cs typeface="Calibri"/>
              </a:rPr>
              <a:t>Early Childhood (EC) </a:t>
            </a:r>
            <a:r>
              <a:rPr lang="en-US" dirty="0" smtClean="0">
                <a:latin typeface="Calibri"/>
                <a:cs typeface="Calibri"/>
              </a:rPr>
              <a:t>which has content that may be suitable for children ages 3 and older and does not contain material that parents would find inappropriate</a:t>
            </a:r>
          </a:p>
          <a:p>
            <a:pPr marL="514350" indent="-514350">
              <a:buFont typeface="+mj-lt"/>
              <a:buAutoNum type="arabicPeriod"/>
            </a:pPr>
            <a:r>
              <a:rPr lang="en-US" b="1" dirty="0" smtClean="0">
                <a:latin typeface="Calibri"/>
                <a:cs typeface="Calibri"/>
              </a:rPr>
              <a:t>Everyone (E) </a:t>
            </a:r>
            <a:r>
              <a:rPr lang="en-US" dirty="0" smtClean="0">
                <a:latin typeface="Calibri"/>
                <a:cs typeface="Calibri"/>
              </a:rPr>
              <a:t>which has content that may be suitable for people age six and older and may contain minimal violence and some comic mischief, mild language or both</a:t>
            </a:r>
          </a:p>
          <a:p>
            <a:pPr marL="514350" indent="-514350">
              <a:buFont typeface="+mj-lt"/>
              <a:buAutoNum type="arabicPeriod"/>
            </a:pPr>
            <a:r>
              <a:rPr lang="en-US" b="1" dirty="0" smtClean="0">
                <a:latin typeface="Calibri"/>
                <a:cs typeface="Calibri"/>
              </a:rPr>
              <a:t>Everyone 10+ (E10+) </a:t>
            </a:r>
            <a:r>
              <a:rPr lang="en-US" dirty="0" smtClean="0">
                <a:latin typeface="Calibri"/>
                <a:cs typeface="Calibri"/>
              </a:rPr>
              <a:t>which has content that may be suitable for age 10 and older and may contain cartoon, fantasy or mild violence, mild language and minimal suggestive themes</a:t>
            </a:r>
          </a:p>
          <a:p>
            <a:pPr marL="514350" indent="-514350">
              <a:buFont typeface="+mj-lt"/>
              <a:buAutoNum type="arabicPeriod"/>
            </a:pPr>
            <a:r>
              <a:rPr lang="en-US" b="1" dirty="0" smtClean="0">
                <a:latin typeface="Calibri"/>
                <a:cs typeface="Calibri"/>
              </a:rPr>
              <a:t>Teen (T) </a:t>
            </a:r>
            <a:r>
              <a:rPr lang="en-US" dirty="0" smtClean="0">
                <a:latin typeface="Calibri"/>
                <a:cs typeface="Calibri"/>
              </a:rPr>
              <a:t>which h as content that may be suitable for people age 13 and older and may contain violent content, mild or strong language, and suggestive themes</a:t>
            </a:r>
          </a:p>
          <a:p>
            <a:pPr marL="514350" indent="-514350">
              <a:buFont typeface="+mj-lt"/>
              <a:buAutoNum type="arabicPeriod"/>
            </a:pPr>
            <a:r>
              <a:rPr lang="en-US" b="1" dirty="0" smtClean="0">
                <a:latin typeface="Calibri"/>
                <a:cs typeface="Calibri"/>
              </a:rPr>
              <a:t>Mature (M) </a:t>
            </a:r>
            <a:r>
              <a:rPr lang="en-US" dirty="0" smtClean="0">
                <a:latin typeface="Calibri"/>
                <a:cs typeface="Calibri"/>
              </a:rPr>
              <a:t>which has content that may be suitable for people age 17 and older and may contain matures sexual themes, more intense violence and strong language</a:t>
            </a:r>
          </a:p>
          <a:p>
            <a:pPr marL="514350" indent="-514350">
              <a:buFont typeface="+mj-lt"/>
              <a:buAutoNum type="arabicPeriod"/>
            </a:pPr>
            <a:r>
              <a:rPr lang="en-US" b="1" dirty="0" smtClean="0">
                <a:latin typeface="Calibri"/>
                <a:cs typeface="Calibri"/>
              </a:rPr>
              <a:t>Adults only (AO) </a:t>
            </a:r>
            <a:r>
              <a:rPr lang="en-US" dirty="0" smtClean="0">
                <a:latin typeface="Calibri"/>
                <a:cs typeface="Calibri"/>
              </a:rPr>
              <a:t>which has content suitable old for adults.  Titles in this category may include graphic depictions of sex, violence, or both.  These products are not intended for persons under the age of 18</a:t>
            </a:r>
            <a:endParaRPr lang="en-US" dirty="0">
              <a:latin typeface="Calibri"/>
              <a:cs typeface="Calibri"/>
            </a:endParaRPr>
          </a:p>
        </p:txBody>
      </p:sp>
    </p:spTree>
    <p:extLst>
      <p:ext uri="{BB962C8B-B14F-4D97-AF65-F5344CB8AC3E}">
        <p14:creationId xmlns:p14="http://schemas.microsoft.com/office/powerpoint/2010/main" val="16896313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nd Theft Auto Liberty City Stories COVER.jpg"/>
          <p:cNvPicPr>
            <a:picLocks noGrp="1" noChangeAspect="1"/>
          </p:cNvPicPr>
          <p:nvPr>
            <p:ph sz="quarter" idx="1"/>
          </p:nvPr>
        </p:nvPicPr>
        <p:blipFill rotWithShape="1">
          <a:blip r:embed="rId2" cstate="print">
            <a:extLst>
              <a:ext uri="{28A0092B-C50C-407E-A947-70E740481C1C}">
                <a14:useLocalDpi xmlns:a14="http://schemas.microsoft.com/office/drawing/2010/main" val="0"/>
              </a:ext>
            </a:extLst>
          </a:blip>
          <a:srcRect l="-2597" t="1" r="-965" b="-745"/>
          <a:stretch/>
        </p:blipFill>
        <p:spPr>
          <a:xfrm>
            <a:off x="276782" y="276762"/>
            <a:ext cx="8743073" cy="6332966"/>
          </a:xfrm>
        </p:spPr>
      </p:pic>
    </p:spTree>
    <p:extLst>
      <p:ext uri="{BB962C8B-B14F-4D97-AF65-F5344CB8AC3E}">
        <p14:creationId xmlns:p14="http://schemas.microsoft.com/office/powerpoint/2010/main" val="39756789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159" y="239953"/>
            <a:ext cx="5007220" cy="1143000"/>
          </a:xfrm>
        </p:spPr>
        <p:txBody>
          <a:bodyPr/>
          <a:lstStyle/>
          <a:p>
            <a:r>
              <a:rPr lang="en-US" dirty="0" smtClean="0"/>
              <a:t>Federal Bills</a:t>
            </a:r>
            <a:endParaRPr lang="en-US" dirty="0"/>
          </a:p>
        </p:txBody>
      </p:sp>
      <p:sp>
        <p:nvSpPr>
          <p:cNvPr id="3" name="Content Placeholder 2"/>
          <p:cNvSpPr>
            <a:spLocks noGrp="1"/>
          </p:cNvSpPr>
          <p:nvPr>
            <p:ph sz="quarter" idx="1"/>
          </p:nvPr>
        </p:nvSpPr>
        <p:spPr>
          <a:xfrm>
            <a:off x="1" y="1417637"/>
            <a:ext cx="9144000" cy="5322332"/>
          </a:xfrm>
        </p:spPr>
        <p:txBody>
          <a:bodyPr>
            <a:normAutofit fontScale="92500" lnSpcReduction="10000"/>
          </a:bodyPr>
          <a:lstStyle/>
          <a:p>
            <a:r>
              <a:rPr lang="en-US" dirty="0" smtClean="0"/>
              <a:t>Video Game rating act of 1994 H.R.3785 (103)</a:t>
            </a:r>
          </a:p>
          <a:p>
            <a:r>
              <a:rPr lang="en-US" dirty="0" smtClean="0"/>
              <a:t>Video Game Rating Act of 1994 S.1823 (103)</a:t>
            </a:r>
          </a:p>
          <a:p>
            <a:r>
              <a:rPr lang="en-US" dirty="0" smtClean="0"/>
              <a:t>America’s Youth </a:t>
            </a:r>
            <a:r>
              <a:rPr lang="en-US" dirty="0"/>
              <a:t>C</a:t>
            </a:r>
            <a:r>
              <a:rPr lang="en-US" dirty="0" smtClean="0"/>
              <a:t>ommission Act of 1999 HR 3251 (106)</a:t>
            </a:r>
          </a:p>
          <a:p>
            <a:r>
              <a:rPr lang="en-US" dirty="0" smtClean="0"/>
              <a:t>To Study Marketing Practices of Violent Games to Minors HR 2157 (106)</a:t>
            </a:r>
          </a:p>
          <a:p>
            <a:r>
              <a:rPr lang="en-US" dirty="0" smtClean="0"/>
              <a:t>Children’s Defense Act of 1999 H.R.2036</a:t>
            </a:r>
          </a:p>
          <a:p>
            <a:r>
              <a:rPr lang="en-US" dirty="0" smtClean="0"/>
              <a:t>Children’s Protection Act of 1999 H.R.1855 (106)</a:t>
            </a:r>
          </a:p>
          <a:p>
            <a:r>
              <a:rPr lang="en-US" dirty="0" smtClean="0"/>
              <a:t>Children’s Protection Act of 2000 S.2127 (106)</a:t>
            </a:r>
          </a:p>
          <a:p>
            <a:r>
              <a:rPr lang="en-US" dirty="0" smtClean="0"/>
              <a:t>Children’s Protection Act of 2000 S.3069 (106)</a:t>
            </a:r>
          </a:p>
          <a:p>
            <a:r>
              <a:rPr lang="en-US" dirty="0" smtClean="0"/>
              <a:t>Children’s Protection Act of 2000 H.R.5350 (106)</a:t>
            </a:r>
          </a:p>
          <a:p>
            <a:r>
              <a:rPr lang="en-US" dirty="0" smtClean="0"/>
              <a:t>Expressing the sense of the Congress regarding the need for a Surgeon General’s report on media and violence S.J.RES.23 (106)</a:t>
            </a:r>
          </a:p>
          <a:p>
            <a:r>
              <a:rPr lang="en-US" dirty="0" smtClean="0"/>
              <a:t>Expressing the sense of the Congress regarding the need for a Surgeon General’s report on media and violence H.J.RES.47 (106)</a:t>
            </a:r>
          </a:p>
          <a:p>
            <a:endParaRPr lang="en-US" dirty="0"/>
          </a:p>
        </p:txBody>
      </p:sp>
      <p:pic>
        <p:nvPicPr>
          <p:cNvPr id="4" name="Picture 3" descr="car_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2752" y="0"/>
            <a:ext cx="2571248" cy="1499895"/>
          </a:xfrm>
          <a:prstGeom prst="rect">
            <a:avLst/>
          </a:prstGeom>
        </p:spPr>
      </p:pic>
    </p:spTree>
    <p:extLst>
      <p:ext uri="{BB962C8B-B14F-4D97-AF65-F5344CB8AC3E}">
        <p14:creationId xmlns:p14="http://schemas.microsoft.com/office/powerpoint/2010/main" val="282797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New Roman" pitchFamily="18" charset="0"/>
              </a:rPr>
              <a:t>Outline</a:t>
            </a:r>
            <a:endParaRPr lang="en-US" dirty="0">
              <a:cs typeface="Times New Roman" pitchFamily="18" charset="0"/>
            </a:endParaRPr>
          </a:p>
        </p:txBody>
      </p:sp>
      <p:sp>
        <p:nvSpPr>
          <p:cNvPr id="3" name="Content Placeholder 2"/>
          <p:cNvSpPr>
            <a:spLocks noGrp="1"/>
          </p:cNvSpPr>
          <p:nvPr>
            <p:ph sz="quarter" idx="1"/>
          </p:nvPr>
        </p:nvSpPr>
        <p:spPr>
          <a:xfrm>
            <a:off x="457200" y="1600201"/>
            <a:ext cx="8229600" cy="3505200"/>
          </a:xfrm>
        </p:spPr>
        <p:txBody>
          <a:bodyPr/>
          <a:lstStyle/>
          <a:p>
            <a:r>
              <a:rPr lang="en-US" dirty="0" smtClean="0"/>
              <a:t>Background of violence in video games</a:t>
            </a:r>
          </a:p>
          <a:p>
            <a:r>
              <a:rPr lang="en-US" dirty="0" smtClean="0"/>
              <a:t>Why pediatricians should care</a:t>
            </a:r>
          </a:p>
          <a:p>
            <a:r>
              <a:rPr lang="en-US" dirty="0" smtClean="0"/>
              <a:t>Legislation around violence in video games</a:t>
            </a:r>
          </a:p>
          <a:p>
            <a:r>
              <a:rPr lang="en-US" dirty="0" smtClean="0"/>
              <a:t>What we can do as pediatricians</a:t>
            </a:r>
          </a:p>
        </p:txBody>
      </p:sp>
      <p:sp>
        <p:nvSpPr>
          <p:cNvPr id="4" name="AutoShape 2" descr="http://cdn2-b.examiner.com/sites/default/files/styles/image_content_width/hash/03/5f/035f87423087b2b74710cc40fbdb072d.jpg"/>
          <p:cNvSpPr>
            <a:spLocks noChangeAspect="1" noChangeArrowheads="1"/>
          </p:cNvSpPr>
          <p:nvPr/>
        </p:nvSpPr>
        <p:spPr bwMode="auto">
          <a:xfrm>
            <a:off x="155575" y="-1600200"/>
            <a:ext cx="5334000" cy="3333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053348"/>
            <a:ext cx="3729588"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12799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591"/>
            <a:ext cx="6413521" cy="1143000"/>
          </a:xfrm>
        </p:spPr>
        <p:txBody>
          <a:bodyPr/>
          <a:lstStyle/>
          <a:p>
            <a:r>
              <a:rPr lang="en-US" dirty="0" smtClean="0"/>
              <a:t>Federal Bills Continued</a:t>
            </a:r>
            <a:endParaRPr lang="en-US" dirty="0"/>
          </a:p>
        </p:txBody>
      </p:sp>
      <p:sp>
        <p:nvSpPr>
          <p:cNvPr id="3" name="Content Placeholder 2"/>
          <p:cNvSpPr>
            <a:spLocks noGrp="1"/>
          </p:cNvSpPr>
          <p:nvPr>
            <p:ph sz="quarter" idx="1"/>
          </p:nvPr>
        </p:nvSpPr>
        <p:spPr>
          <a:xfrm>
            <a:off x="457199" y="1524477"/>
            <a:ext cx="8513811" cy="5257800"/>
          </a:xfrm>
        </p:spPr>
        <p:txBody>
          <a:bodyPr>
            <a:normAutofit fontScale="92500"/>
          </a:bodyPr>
          <a:lstStyle/>
          <a:p>
            <a:r>
              <a:rPr lang="en-US" dirty="0" smtClean="0"/>
              <a:t>Children’s Protection Act of 2001 S.124 (107)</a:t>
            </a:r>
          </a:p>
          <a:p>
            <a:r>
              <a:rPr lang="en-US" dirty="0" smtClean="0"/>
              <a:t>Protect Children from Video Game Sex and Violence Act of 2002 H.R.4645 (107)</a:t>
            </a:r>
          </a:p>
          <a:p>
            <a:r>
              <a:rPr lang="en-US" dirty="0" smtClean="0"/>
              <a:t>Protect Children from Video Game Sex and Violence Act of 2003 H.R.669 (108)</a:t>
            </a:r>
          </a:p>
          <a:p>
            <a:r>
              <a:rPr lang="en-US" dirty="0" smtClean="0"/>
              <a:t>Family Entertainment Protection Act S.2126 (109)*</a:t>
            </a:r>
          </a:p>
          <a:p>
            <a:r>
              <a:rPr lang="en-US" dirty="0" smtClean="0"/>
              <a:t>Video Game Ratings Enforcement Act H.R.5345(109)</a:t>
            </a:r>
          </a:p>
          <a:p>
            <a:r>
              <a:rPr lang="en-US" dirty="0" smtClean="0"/>
              <a:t>Video Game Decency Act of 2006 H.R. 6120 (109)</a:t>
            </a:r>
          </a:p>
          <a:p>
            <a:r>
              <a:rPr lang="en-US" dirty="0" smtClean="0"/>
              <a:t>Video Game Decency Act of 2007 H.R.1531 (110)</a:t>
            </a:r>
          </a:p>
          <a:p>
            <a:r>
              <a:rPr lang="en-US" dirty="0" smtClean="0"/>
              <a:t>Video Game Ratings Enforcement Act H.R.5990 (110)</a:t>
            </a:r>
          </a:p>
          <a:p>
            <a:r>
              <a:rPr lang="en-US" dirty="0" smtClean="0"/>
              <a:t>Video Game Rating Enforcement Act of 2008S.3315 (110)</a:t>
            </a:r>
          </a:p>
          <a:p>
            <a:r>
              <a:rPr lang="en-US" dirty="0" smtClean="0"/>
              <a:t>Child Protection from Video Game Violence and Sexual Content Act H.R.2958 (110)</a:t>
            </a:r>
          </a:p>
          <a:p>
            <a:endParaRPr lang="en-US" dirty="0"/>
          </a:p>
        </p:txBody>
      </p:sp>
      <p:pic>
        <p:nvPicPr>
          <p:cNvPr id="4" name="Picture 3" descr="call-of-duty-movie-black-ops-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1198" y="151080"/>
            <a:ext cx="2419812" cy="1366023"/>
          </a:xfrm>
          <a:prstGeom prst="rect">
            <a:avLst/>
          </a:prstGeom>
        </p:spPr>
      </p:pic>
    </p:spTree>
    <p:extLst>
      <p:ext uri="{BB962C8B-B14F-4D97-AF65-F5344CB8AC3E}">
        <p14:creationId xmlns:p14="http://schemas.microsoft.com/office/powerpoint/2010/main" val="23963043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368881"/>
            <a:ext cx="5649620" cy="1921956"/>
          </a:xfrm>
        </p:spPr>
        <p:txBody>
          <a:bodyPr>
            <a:normAutofit/>
          </a:bodyPr>
          <a:lstStyle/>
          <a:p>
            <a:r>
              <a:rPr lang="en-US" dirty="0" smtClean="0"/>
              <a:t>Children and Media Research Advancement Act</a:t>
            </a:r>
            <a:endParaRPr lang="en-US" dirty="0"/>
          </a:p>
        </p:txBody>
      </p:sp>
      <p:sp>
        <p:nvSpPr>
          <p:cNvPr id="7" name="Content Placeholder 6"/>
          <p:cNvSpPr>
            <a:spLocks noGrp="1"/>
          </p:cNvSpPr>
          <p:nvPr>
            <p:ph sz="quarter" idx="1"/>
          </p:nvPr>
        </p:nvSpPr>
        <p:spPr>
          <a:xfrm>
            <a:off x="211657" y="2454953"/>
            <a:ext cx="8932343" cy="4386768"/>
          </a:xfrm>
        </p:spPr>
        <p:txBody>
          <a:bodyPr>
            <a:normAutofit/>
          </a:bodyPr>
          <a:lstStyle/>
          <a:p>
            <a:r>
              <a:rPr lang="en-US" dirty="0" smtClean="0"/>
              <a:t>Purpose: to examine the role and positive and negative impact of electronic medial in children’s and adolescents’ cognitive, social, emotional, physical and behavioral development </a:t>
            </a:r>
          </a:p>
          <a:p>
            <a:r>
              <a:rPr lang="en-US" dirty="0" smtClean="0"/>
              <a:t>Will create grants to fund this research through the CDC</a:t>
            </a:r>
          </a:p>
          <a:p>
            <a:r>
              <a:rPr lang="en-US" dirty="0" smtClean="0"/>
              <a:t>Only federal act to get “floor action”, passed in Senate but referred to a committee and died in the House</a:t>
            </a:r>
          </a:p>
          <a:p>
            <a:r>
              <a:rPr lang="en-US" dirty="0" smtClean="0"/>
              <a:t>4 versions of the bill before the 109</a:t>
            </a:r>
            <a:r>
              <a:rPr lang="en-US" baseline="30000" dirty="0" smtClean="0"/>
              <a:t>th</a:t>
            </a:r>
            <a:r>
              <a:rPr lang="en-US" dirty="0" smtClean="0"/>
              <a:t> congress in 2005</a:t>
            </a:r>
            <a:endParaRPr lang="en-US" dirty="0"/>
          </a:p>
        </p:txBody>
      </p:sp>
      <p:pic>
        <p:nvPicPr>
          <p:cNvPr id="9" name="Picture 8" descr="children-video-gam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8470" y="102383"/>
            <a:ext cx="3245530" cy="2454952"/>
          </a:xfrm>
          <a:prstGeom prst="rect">
            <a:avLst/>
          </a:prstGeom>
        </p:spPr>
      </p:pic>
    </p:spTree>
    <p:extLst>
      <p:ext uri="{BB962C8B-B14F-4D97-AF65-F5344CB8AC3E}">
        <p14:creationId xmlns:p14="http://schemas.microsoft.com/office/powerpoint/2010/main" val="27856258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6326909" cy="1143000"/>
          </a:xfrm>
        </p:spPr>
        <p:txBody>
          <a:bodyPr>
            <a:noAutofit/>
          </a:bodyPr>
          <a:lstStyle/>
          <a:p>
            <a:r>
              <a:rPr lang="en-US" sz="2800" dirty="0" smtClean="0"/>
              <a:t>To Require Certain Warning Labels to be placed </a:t>
            </a:r>
            <a:br>
              <a:rPr lang="en-US" sz="2800" dirty="0" smtClean="0"/>
            </a:br>
            <a:r>
              <a:rPr lang="en-US" sz="2800" dirty="0" smtClean="0"/>
              <a:t>on Video Games </a:t>
            </a:r>
            <a:br>
              <a:rPr lang="en-US" sz="2800" dirty="0" smtClean="0"/>
            </a:br>
            <a:r>
              <a:rPr lang="en-US" sz="2800" dirty="0" smtClean="0"/>
              <a:t>that are Given Certain Ratings </a:t>
            </a:r>
            <a:br>
              <a:rPr lang="en-US" sz="2800" dirty="0" smtClean="0"/>
            </a:br>
            <a:r>
              <a:rPr lang="en-US" sz="2800" dirty="0" smtClean="0"/>
              <a:t>Due to Violent Content</a:t>
            </a:r>
            <a:endParaRPr lang="en-US" sz="2800" dirty="0"/>
          </a:p>
        </p:txBody>
      </p:sp>
      <p:sp>
        <p:nvSpPr>
          <p:cNvPr id="3" name="Content Placeholder 2"/>
          <p:cNvSpPr>
            <a:spLocks noGrp="1"/>
          </p:cNvSpPr>
          <p:nvPr>
            <p:ph sz="quarter" idx="1"/>
          </p:nvPr>
        </p:nvSpPr>
        <p:spPr>
          <a:xfrm>
            <a:off x="249381" y="2337955"/>
            <a:ext cx="8617527" cy="4319299"/>
          </a:xfrm>
        </p:spPr>
        <p:txBody>
          <a:bodyPr>
            <a:normAutofit/>
          </a:bodyPr>
          <a:lstStyle/>
          <a:p>
            <a:r>
              <a:rPr lang="en-US" dirty="0" smtClean="0"/>
              <a:t>To display a clear warning on all video games rated T or higher by the Electronics Software Ratings Board</a:t>
            </a:r>
          </a:p>
          <a:p>
            <a:r>
              <a:rPr lang="en-US" dirty="0" smtClean="0"/>
              <a:t>“WARNING: Excessive exposure to violent video games and other violent media has been linked to aggressive behavior.”</a:t>
            </a:r>
          </a:p>
          <a:p>
            <a:r>
              <a:rPr lang="en-US" dirty="0" smtClean="0"/>
              <a:t>Introduced in the House in the 111</a:t>
            </a:r>
            <a:r>
              <a:rPr lang="en-US" baseline="30000" dirty="0" smtClean="0"/>
              <a:t>th</a:t>
            </a:r>
            <a:r>
              <a:rPr lang="en-US" dirty="0" smtClean="0"/>
              <a:t>, died and reintroduced in the House before the 112</a:t>
            </a:r>
            <a:r>
              <a:rPr lang="en-US" baseline="30000" dirty="0" smtClean="0"/>
              <a:t>th </a:t>
            </a:r>
            <a:r>
              <a:rPr lang="en-US" dirty="0" smtClean="0"/>
              <a:t>in two forms</a:t>
            </a:r>
          </a:p>
          <a:p>
            <a:r>
              <a:rPr lang="en-US" dirty="0" smtClean="0"/>
              <a:t>Referred to a committee but not yet reported on</a:t>
            </a:r>
          </a:p>
          <a:p>
            <a:r>
              <a:rPr lang="en-US" dirty="0" smtClean="0"/>
              <a:t>Prognosis: 3% chance of getting past committee and 1% chance of being enacted</a:t>
            </a:r>
            <a:endParaRPr lang="en-US" dirty="0"/>
          </a:p>
        </p:txBody>
      </p:sp>
      <p:pic>
        <p:nvPicPr>
          <p:cNvPr id="6" name="Picture 5" descr="Screen shot 2012-12-28 at 9.04.45 A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7334" y="0"/>
            <a:ext cx="3086666" cy="2337955"/>
          </a:xfrm>
          <a:prstGeom prst="rect">
            <a:avLst/>
          </a:prstGeom>
        </p:spPr>
      </p:pic>
    </p:spTree>
    <p:extLst>
      <p:ext uri="{BB962C8B-B14F-4D97-AF65-F5344CB8AC3E}">
        <p14:creationId xmlns:p14="http://schemas.microsoft.com/office/powerpoint/2010/main" val="38733955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745" y="274638"/>
            <a:ext cx="3953164" cy="1143000"/>
          </a:xfrm>
        </p:spPr>
        <p:txBody>
          <a:bodyPr/>
          <a:lstStyle/>
          <a:p>
            <a:r>
              <a:rPr lang="en-US" dirty="0" smtClean="0"/>
              <a:t>State Legislation</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894834388"/>
              </p:ext>
            </p:extLst>
          </p:nvPr>
        </p:nvGraphicFramePr>
        <p:xfrm>
          <a:off x="115455" y="1794430"/>
          <a:ext cx="8797636" cy="4846320"/>
        </p:xfrm>
        <a:graphic>
          <a:graphicData uri="http://schemas.openxmlformats.org/drawingml/2006/table">
            <a:tbl>
              <a:tblPr firstRow="1" bandRow="1">
                <a:tableStyleId>{BDBED569-4797-4DF1-A0F4-6AAB3CD982D8}</a:tableStyleId>
              </a:tblPr>
              <a:tblGrid>
                <a:gridCol w="1270000"/>
                <a:gridCol w="5033818"/>
                <a:gridCol w="2493818"/>
              </a:tblGrid>
              <a:tr h="370840">
                <a:tc>
                  <a:txBody>
                    <a:bodyPr/>
                    <a:lstStyle/>
                    <a:p>
                      <a:r>
                        <a:rPr lang="en-US" b="0" dirty="0" smtClean="0">
                          <a:latin typeface="Calibri"/>
                          <a:cs typeface="Calibri"/>
                        </a:rPr>
                        <a:t>California</a:t>
                      </a:r>
                      <a:endParaRPr lang="en-US" b="0" dirty="0">
                        <a:latin typeface="Calibri"/>
                        <a:cs typeface="Calibri"/>
                      </a:endParaRPr>
                    </a:p>
                  </a:txBody>
                  <a:tcPr/>
                </a:tc>
                <a:tc>
                  <a:txBody>
                    <a:bodyPr/>
                    <a:lstStyle/>
                    <a:p>
                      <a:r>
                        <a:rPr lang="en-US" b="0" dirty="0" smtClean="0">
                          <a:latin typeface="Calibri"/>
                          <a:cs typeface="Calibri"/>
                        </a:rPr>
                        <a:t>Bill 1792 banned sale of “ultra-violent video</a:t>
                      </a:r>
                      <a:r>
                        <a:rPr lang="en-US" b="0" baseline="0" dirty="0" smtClean="0">
                          <a:latin typeface="Calibri"/>
                          <a:cs typeface="Calibri"/>
                        </a:rPr>
                        <a:t> games” and bill 1793 required signs explaining regulation on such games be displayed where they were sold</a:t>
                      </a:r>
                      <a:endParaRPr lang="en-US" b="0" dirty="0">
                        <a:latin typeface="Calibri"/>
                        <a:cs typeface="Calibri"/>
                      </a:endParaRPr>
                    </a:p>
                  </a:txBody>
                  <a:tcPr/>
                </a:tc>
                <a:tc>
                  <a:txBody>
                    <a:bodyPr/>
                    <a:lstStyle/>
                    <a:p>
                      <a:r>
                        <a:rPr lang="en-US" b="0" dirty="0" smtClean="0">
                          <a:latin typeface="Calibri"/>
                          <a:cs typeface="Calibri"/>
                        </a:rPr>
                        <a:t>Passed 2005, declared unconstitutional</a:t>
                      </a:r>
                      <a:endParaRPr lang="en-US" b="0" dirty="0">
                        <a:latin typeface="Calibri"/>
                        <a:cs typeface="Calibri"/>
                      </a:endParaRPr>
                    </a:p>
                  </a:txBody>
                  <a:tcPr/>
                </a:tc>
              </a:tr>
              <a:tr h="370840">
                <a:tc>
                  <a:txBody>
                    <a:bodyPr/>
                    <a:lstStyle/>
                    <a:p>
                      <a:r>
                        <a:rPr lang="en-US" dirty="0" smtClean="0">
                          <a:latin typeface="Calibri"/>
                          <a:cs typeface="Calibri"/>
                        </a:rPr>
                        <a:t>Georgia</a:t>
                      </a:r>
                    </a:p>
                  </a:txBody>
                  <a:tcPr/>
                </a:tc>
                <a:tc>
                  <a:txBody>
                    <a:bodyPr/>
                    <a:lstStyle/>
                    <a:p>
                      <a:r>
                        <a:rPr lang="en-US" dirty="0" smtClean="0">
                          <a:latin typeface="Calibri"/>
                          <a:cs typeface="Calibri"/>
                        </a:rPr>
                        <a:t>Requires anyone who sells</a:t>
                      </a:r>
                      <a:r>
                        <a:rPr lang="en-US" baseline="0" dirty="0" smtClean="0">
                          <a:latin typeface="Calibri"/>
                          <a:cs typeface="Calibri"/>
                        </a:rPr>
                        <a:t> or rents video games to display a sign explaining the ESRB rating system</a:t>
                      </a:r>
                      <a:endParaRPr lang="en-US" dirty="0">
                        <a:latin typeface="Calibri"/>
                        <a:cs typeface="Calibri"/>
                      </a:endParaRPr>
                    </a:p>
                  </a:txBody>
                  <a:tcPr/>
                </a:tc>
                <a:tc>
                  <a:txBody>
                    <a:bodyPr/>
                    <a:lstStyle/>
                    <a:p>
                      <a:r>
                        <a:rPr lang="en-US" dirty="0" smtClean="0">
                          <a:latin typeface="Calibri"/>
                          <a:cs typeface="Calibri"/>
                        </a:rPr>
                        <a:t>Passed 2005</a:t>
                      </a:r>
                      <a:endParaRPr lang="en-US" dirty="0">
                        <a:latin typeface="Calibri"/>
                        <a:cs typeface="Calibri"/>
                      </a:endParaRPr>
                    </a:p>
                  </a:txBody>
                  <a:tcPr/>
                </a:tc>
              </a:tr>
              <a:tr h="370840">
                <a:tc>
                  <a:txBody>
                    <a:bodyPr/>
                    <a:lstStyle/>
                    <a:p>
                      <a:r>
                        <a:rPr lang="en-US" dirty="0" smtClean="0">
                          <a:latin typeface="Calibri"/>
                          <a:cs typeface="Calibri"/>
                        </a:rPr>
                        <a:t>Illinois</a:t>
                      </a:r>
                      <a:endParaRPr lang="en-US" dirty="0">
                        <a:latin typeface="Calibri"/>
                        <a:cs typeface="Calibri"/>
                      </a:endParaRPr>
                    </a:p>
                  </a:txBody>
                  <a:tcPr/>
                </a:tc>
                <a:tc>
                  <a:txBody>
                    <a:bodyPr/>
                    <a:lstStyle/>
                    <a:p>
                      <a:r>
                        <a:rPr lang="en-US" dirty="0" smtClean="0">
                          <a:latin typeface="Calibri"/>
                          <a:cs typeface="Calibri"/>
                        </a:rPr>
                        <a:t>Provides that the exhibition to or depiction to a minor of harmful</a:t>
                      </a:r>
                      <a:r>
                        <a:rPr lang="en-US" baseline="0" dirty="0" smtClean="0">
                          <a:latin typeface="Calibri"/>
                          <a:cs typeface="Calibri"/>
                        </a:rPr>
                        <a:t> materials as a Class A misdemeanor and a Class 4 felony for second offense</a:t>
                      </a:r>
                      <a:endParaRPr lang="en-US" dirty="0">
                        <a:latin typeface="Calibri"/>
                        <a:cs typeface="Calibri"/>
                      </a:endParaRPr>
                    </a:p>
                  </a:txBody>
                  <a:tcPr/>
                </a:tc>
                <a:tc>
                  <a:txBody>
                    <a:bodyPr/>
                    <a:lstStyle/>
                    <a:p>
                      <a:r>
                        <a:rPr lang="en-US" dirty="0" smtClean="0">
                          <a:latin typeface="Calibri"/>
                          <a:cs typeface="Calibri"/>
                        </a:rPr>
                        <a:t>Passed</a:t>
                      </a:r>
                      <a:r>
                        <a:rPr lang="en-US" baseline="0" dirty="0" smtClean="0">
                          <a:latin typeface="Calibri"/>
                          <a:cs typeface="Calibri"/>
                        </a:rPr>
                        <a:t> 2005, declared unconstitutional</a:t>
                      </a:r>
                      <a:endParaRPr lang="en-US" dirty="0">
                        <a:latin typeface="Calibri"/>
                        <a:cs typeface="Calibri"/>
                      </a:endParaRPr>
                    </a:p>
                  </a:txBody>
                  <a:tcPr/>
                </a:tc>
              </a:tr>
              <a:tr h="370840">
                <a:tc>
                  <a:txBody>
                    <a:bodyPr/>
                    <a:lstStyle/>
                    <a:p>
                      <a:r>
                        <a:rPr lang="en-US" dirty="0" smtClean="0">
                          <a:latin typeface="Calibri"/>
                          <a:cs typeface="Calibri"/>
                        </a:rPr>
                        <a:t>Louisiana</a:t>
                      </a:r>
                      <a:endParaRPr lang="en-US" dirty="0">
                        <a:latin typeface="Calibri"/>
                        <a:cs typeface="Calibri"/>
                      </a:endParaRPr>
                    </a:p>
                  </a:txBody>
                  <a:tcPr/>
                </a:tc>
                <a:tc>
                  <a:txBody>
                    <a:bodyPr/>
                    <a:lstStyle/>
                    <a:p>
                      <a:pPr marL="342900" indent="-342900">
                        <a:buFont typeface="+mj-lt"/>
                        <a:buAutoNum type="arabicPeriod"/>
                      </a:pPr>
                      <a:r>
                        <a:rPr lang="en-US" dirty="0" smtClean="0">
                          <a:latin typeface="Calibri"/>
                          <a:cs typeface="Calibri"/>
                        </a:rPr>
                        <a:t>Allows a</a:t>
                      </a:r>
                      <a:r>
                        <a:rPr lang="en-US" baseline="0" dirty="0" smtClean="0">
                          <a:latin typeface="Calibri"/>
                          <a:cs typeface="Calibri"/>
                        </a:rPr>
                        <a:t> judge to rule on whether or not a video game meets criteria for being inappropriate for minors and be pulled from shelves</a:t>
                      </a:r>
                    </a:p>
                    <a:p>
                      <a:pPr marL="342900" indent="-342900">
                        <a:buFont typeface="+mj-lt"/>
                        <a:buAutoNum type="arabicPeriod"/>
                      </a:pPr>
                      <a:r>
                        <a:rPr lang="en-US" baseline="0" dirty="0" smtClean="0">
                          <a:latin typeface="Calibri"/>
                          <a:cs typeface="Calibri"/>
                        </a:rPr>
                        <a:t>Unlawful to distribute sexually-explicit video games to minors</a:t>
                      </a:r>
                      <a:endParaRPr lang="en-US" dirty="0">
                        <a:latin typeface="Calibri"/>
                        <a:cs typeface="Calibri"/>
                      </a:endParaRPr>
                    </a:p>
                  </a:txBody>
                  <a:tcPr/>
                </a:tc>
                <a:tc>
                  <a:txBody>
                    <a:bodyPr/>
                    <a:lstStyle/>
                    <a:p>
                      <a:pPr marL="342900" indent="-342900">
                        <a:buFont typeface="+mj-lt"/>
                        <a:buAutoNum type="arabicPeriod"/>
                      </a:pPr>
                      <a:r>
                        <a:rPr lang="en-US" dirty="0" smtClean="0">
                          <a:latin typeface="Calibri"/>
                          <a:cs typeface="Calibri"/>
                        </a:rPr>
                        <a:t>Passed 2006, declared</a:t>
                      </a:r>
                      <a:r>
                        <a:rPr lang="en-US" baseline="0" dirty="0" smtClean="0">
                          <a:latin typeface="Calibri"/>
                          <a:cs typeface="Calibri"/>
                        </a:rPr>
                        <a:t> unconstitutional</a:t>
                      </a:r>
                    </a:p>
                    <a:p>
                      <a:pPr marL="342900" indent="-342900">
                        <a:buFont typeface="+mj-lt"/>
                        <a:buAutoNum type="arabicPeriod"/>
                      </a:pPr>
                      <a:r>
                        <a:rPr lang="en-US" baseline="0" dirty="0" smtClean="0">
                          <a:latin typeface="Calibri"/>
                          <a:cs typeface="Calibri"/>
                        </a:rPr>
                        <a:t>Passed 2006</a:t>
                      </a:r>
                      <a:endParaRPr lang="en-US" dirty="0">
                        <a:latin typeface="Calibri"/>
                        <a:cs typeface="Calibri"/>
                      </a:endParaRPr>
                    </a:p>
                  </a:txBody>
                  <a:tcPr/>
                </a:tc>
              </a:tr>
              <a:tr h="370840">
                <a:tc>
                  <a:txBody>
                    <a:bodyPr/>
                    <a:lstStyle/>
                    <a:p>
                      <a:r>
                        <a:rPr lang="en-US" dirty="0" smtClean="0">
                          <a:latin typeface="Calibri"/>
                          <a:cs typeface="Calibri"/>
                        </a:rPr>
                        <a:t>Maryland</a:t>
                      </a:r>
                      <a:endParaRPr lang="en-US" dirty="0">
                        <a:latin typeface="Calibri"/>
                        <a:cs typeface="Calibri"/>
                      </a:endParaRPr>
                    </a:p>
                  </a:txBody>
                  <a:tcPr/>
                </a:tc>
                <a:tc>
                  <a:txBody>
                    <a:bodyPr/>
                    <a:lstStyle/>
                    <a:p>
                      <a:r>
                        <a:rPr lang="en-US" dirty="0" smtClean="0">
                          <a:latin typeface="Calibri"/>
                          <a:cs typeface="Calibri"/>
                        </a:rPr>
                        <a:t>Bans games containing sexually explicit</a:t>
                      </a:r>
                      <a:r>
                        <a:rPr lang="en-US" baseline="0" dirty="0" smtClean="0">
                          <a:latin typeface="Calibri"/>
                          <a:cs typeface="Calibri"/>
                        </a:rPr>
                        <a:t> content to minors</a:t>
                      </a:r>
                      <a:endParaRPr lang="en-US" dirty="0">
                        <a:latin typeface="Calibri"/>
                        <a:cs typeface="Calibri"/>
                      </a:endParaRPr>
                    </a:p>
                  </a:txBody>
                  <a:tcPr/>
                </a:tc>
                <a:tc>
                  <a:txBody>
                    <a:bodyPr/>
                    <a:lstStyle/>
                    <a:p>
                      <a:r>
                        <a:rPr lang="en-US" dirty="0" smtClean="0">
                          <a:latin typeface="Calibri"/>
                          <a:cs typeface="Calibri"/>
                        </a:rPr>
                        <a:t>Passed</a:t>
                      </a:r>
                      <a:endParaRPr lang="en-US" dirty="0">
                        <a:latin typeface="Calibri"/>
                        <a:cs typeface="Calibri"/>
                      </a:endParaRPr>
                    </a:p>
                  </a:txBody>
                  <a:tcPr/>
                </a:tc>
              </a:tr>
            </a:tbl>
          </a:graphicData>
        </a:graphic>
      </p:graphicFrame>
      <p:pic>
        <p:nvPicPr>
          <p:cNvPr id="6" name="Picture 5" descr="Screen shot 2012-12-28 at 9.08.5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2182" y="0"/>
            <a:ext cx="2544618" cy="1785337"/>
          </a:xfrm>
          <a:prstGeom prst="rect">
            <a:avLst/>
          </a:prstGeom>
        </p:spPr>
      </p:pic>
    </p:spTree>
    <p:extLst>
      <p:ext uri="{BB962C8B-B14F-4D97-AF65-F5344CB8AC3E}">
        <p14:creationId xmlns:p14="http://schemas.microsoft.com/office/powerpoint/2010/main" val="286762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600"/>
            <a:ext cx="7467600" cy="1143000"/>
          </a:xfrm>
        </p:spPr>
        <p:txBody>
          <a:bodyPr/>
          <a:lstStyle/>
          <a:p>
            <a:r>
              <a:rPr lang="en-US" dirty="0" smtClean="0"/>
              <a:t>State Legislation</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989328902"/>
              </p:ext>
            </p:extLst>
          </p:nvPr>
        </p:nvGraphicFramePr>
        <p:xfrm>
          <a:off x="203200" y="1223818"/>
          <a:ext cx="8797636" cy="5394960"/>
        </p:xfrm>
        <a:graphic>
          <a:graphicData uri="http://schemas.openxmlformats.org/drawingml/2006/table">
            <a:tbl>
              <a:tblPr firstRow="1" bandRow="1">
                <a:tableStyleId>{BDBED569-4797-4DF1-A0F4-6AAB3CD982D8}</a:tableStyleId>
              </a:tblPr>
              <a:tblGrid>
                <a:gridCol w="1778000"/>
                <a:gridCol w="4525818"/>
                <a:gridCol w="2493818"/>
              </a:tblGrid>
              <a:tr h="633009">
                <a:tc>
                  <a:txBody>
                    <a:bodyPr/>
                    <a:lstStyle/>
                    <a:p>
                      <a:r>
                        <a:rPr lang="en-US" b="0" dirty="0" smtClean="0">
                          <a:latin typeface="Calibri"/>
                          <a:cs typeface="Calibri"/>
                        </a:rPr>
                        <a:t>Massachusetts</a:t>
                      </a:r>
                      <a:endParaRPr lang="en-US" b="0" dirty="0">
                        <a:latin typeface="Calibri"/>
                        <a:cs typeface="Calibri"/>
                      </a:endParaRPr>
                    </a:p>
                  </a:txBody>
                  <a:tcPr/>
                </a:tc>
                <a:tc>
                  <a:txBody>
                    <a:bodyPr/>
                    <a:lstStyle/>
                    <a:p>
                      <a:r>
                        <a:rPr lang="en-US" b="0" dirty="0" smtClean="0">
                          <a:latin typeface="Calibri"/>
                          <a:cs typeface="Calibri"/>
                        </a:rPr>
                        <a:t>“Games as Porn” Bill – restricts violent and sexually</a:t>
                      </a:r>
                      <a:r>
                        <a:rPr lang="en-US" b="0" baseline="0" dirty="0" smtClean="0">
                          <a:latin typeface="Calibri"/>
                          <a:cs typeface="Calibri"/>
                        </a:rPr>
                        <a:t> explicit materials</a:t>
                      </a:r>
                      <a:endParaRPr lang="en-US" b="0" dirty="0">
                        <a:latin typeface="Calibri"/>
                        <a:cs typeface="Calibri"/>
                      </a:endParaRPr>
                    </a:p>
                  </a:txBody>
                  <a:tcPr/>
                </a:tc>
                <a:tc>
                  <a:txBody>
                    <a:bodyPr/>
                    <a:lstStyle/>
                    <a:p>
                      <a:r>
                        <a:rPr lang="en-US" b="0" dirty="0" smtClean="0">
                          <a:latin typeface="Calibri"/>
                          <a:cs typeface="Calibri"/>
                        </a:rPr>
                        <a:t>Died</a:t>
                      </a:r>
                      <a:endParaRPr lang="en-US" b="0" dirty="0">
                        <a:latin typeface="Calibri"/>
                        <a:cs typeface="Calibri"/>
                      </a:endParaRPr>
                    </a:p>
                  </a:txBody>
                  <a:tcPr/>
                </a:tc>
              </a:tr>
              <a:tr h="370840">
                <a:tc>
                  <a:txBody>
                    <a:bodyPr/>
                    <a:lstStyle/>
                    <a:p>
                      <a:r>
                        <a:rPr lang="en-US" dirty="0" smtClean="0">
                          <a:latin typeface="Calibri"/>
                          <a:cs typeface="Calibri"/>
                        </a:rPr>
                        <a:t>Michigan</a:t>
                      </a:r>
                      <a:endParaRPr lang="en-US" dirty="0">
                        <a:latin typeface="Calibri"/>
                        <a:cs typeface="Calibri"/>
                      </a:endParaRPr>
                    </a:p>
                  </a:txBody>
                  <a:tcPr/>
                </a:tc>
                <a:tc>
                  <a:txBody>
                    <a:bodyPr/>
                    <a:lstStyle/>
                    <a:p>
                      <a:r>
                        <a:rPr lang="en-US" dirty="0" smtClean="0">
                          <a:latin typeface="Calibri"/>
                          <a:cs typeface="Calibri"/>
                        </a:rPr>
                        <a:t>Cannot sell</a:t>
                      </a:r>
                      <a:r>
                        <a:rPr lang="en-US" baseline="0" dirty="0" smtClean="0">
                          <a:latin typeface="Calibri"/>
                          <a:cs typeface="Calibri"/>
                        </a:rPr>
                        <a:t> or rent Adult or Mature videogames to anyone less than 17 </a:t>
                      </a:r>
                      <a:r>
                        <a:rPr lang="en-US" baseline="0" dirty="0" err="1" smtClean="0">
                          <a:latin typeface="Calibri"/>
                          <a:cs typeface="Calibri"/>
                        </a:rPr>
                        <a:t>yo</a:t>
                      </a:r>
                      <a:endParaRPr lang="en-US" dirty="0">
                        <a:latin typeface="Calibri"/>
                        <a:cs typeface="Calibri"/>
                      </a:endParaRPr>
                    </a:p>
                  </a:txBody>
                  <a:tcPr/>
                </a:tc>
                <a:tc>
                  <a:txBody>
                    <a:bodyPr/>
                    <a:lstStyle/>
                    <a:p>
                      <a:r>
                        <a:rPr lang="en-US" dirty="0" smtClean="0">
                          <a:latin typeface="Calibri"/>
                          <a:cs typeface="Calibri"/>
                        </a:rPr>
                        <a:t>Passed 2005, ruled</a:t>
                      </a:r>
                      <a:r>
                        <a:rPr lang="en-US" baseline="0" dirty="0" smtClean="0">
                          <a:latin typeface="Calibri"/>
                          <a:cs typeface="Calibri"/>
                        </a:rPr>
                        <a:t> unconstitutional</a:t>
                      </a:r>
                      <a:endParaRPr lang="en-US" dirty="0">
                        <a:latin typeface="Calibri"/>
                        <a:cs typeface="Calibri"/>
                      </a:endParaRPr>
                    </a:p>
                  </a:txBody>
                  <a:tcPr/>
                </a:tc>
              </a:tr>
              <a:tr h="370840">
                <a:tc>
                  <a:txBody>
                    <a:bodyPr/>
                    <a:lstStyle/>
                    <a:p>
                      <a:r>
                        <a:rPr lang="en-US" dirty="0" smtClean="0">
                          <a:latin typeface="Calibri"/>
                          <a:cs typeface="Calibri"/>
                        </a:rPr>
                        <a:t>Minnesota</a:t>
                      </a:r>
                      <a:endParaRPr lang="en-US" dirty="0">
                        <a:latin typeface="Calibri"/>
                        <a:cs typeface="Calibri"/>
                      </a:endParaRPr>
                    </a:p>
                  </a:txBody>
                  <a:tcPr/>
                </a:tc>
                <a:tc>
                  <a:txBody>
                    <a:bodyPr/>
                    <a:lstStyle/>
                    <a:p>
                      <a:r>
                        <a:rPr lang="en-US" dirty="0" smtClean="0">
                          <a:latin typeface="Calibri"/>
                          <a:cs typeface="Calibri"/>
                        </a:rPr>
                        <a:t>Restricts sales or rentals of Mature</a:t>
                      </a:r>
                      <a:r>
                        <a:rPr lang="en-US" baseline="0" dirty="0" smtClean="0">
                          <a:latin typeface="Calibri"/>
                          <a:cs typeface="Calibri"/>
                        </a:rPr>
                        <a:t> or Adult games to minors, however puts onus on minors saying that if they were caught they would be fined $25</a:t>
                      </a:r>
                      <a:endParaRPr lang="en-US" dirty="0">
                        <a:latin typeface="Calibri"/>
                        <a:cs typeface="Calibri"/>
                      </a:endParaRPr>
                    </a:p>
                  </a:txBody>
                  <a:tcPr/>
                </a:tc>
                <a:tc>
                  <a:txBody>
                    <a:bodyPr/>
                    <a:lstStyle/>
                    <a:p>
                      <a:r>
                        <a:rPr lang="en-US" dirty="0" smtClean="0">
                          <a:latin typeface="Calibri"/>
                          <a:cs typeface="Calibri"/>
                        </a:rPr>
                        <a:t>Passed 2006, ruled unconstitutional</a:t>
                      </a:r>
                      <a:endParaRPr lang="en-US" dirty="0">
                        <a:latin typeface="Calibri"/>
                        <a:cs typeface="Calibri"/>
                      </a:endParaRPr>
                    </a:p>
                  </a:txBody>
                  <a:tcPr/>
                </a:tc>
              </a:tr>
              <a:tr h="370840">
                <a:tc>
                  <a:txBody>
                    <a:bodyPr/>
                    <a:lstStyle/>
                    <a:p>
                      <a:r>
                        <a:rPr lang="en-US" dirty="0" smtClean="0">
                          <a:latin typeface="Calibri"/>
                          <a:cs typeface="Calibri"/>
                        </a:rPr>
                        <a:t>Oklahoma</a:t>
                      </a:r>
                      <a:endParaRPr lang="en-US" dirty="0">
                        <a:latin typeface="Calibri"/>
                        <a:cs typeface="Calibri"/>
                      </a:endParaRPr>
                    </a:p>
                  </a:txBody>
                  <a:tcPr/>
                </a:tc>
                <a:tc>
                  <a:txBody>
                    <a:bodyPr/>
                    <a:lstStyle/>
                    <a:p>
                      <a:pPr marL="342900" indent="-342900">
                        <a:buAutoNum type="arabicPeriod"/>
                      </a:pPr>
                      <a:r>
                        <a:rPr lang="en-US" dirty="0" smtClean="0">
                          <a:latin typeface="Calibri"/>
                          <a:cs typeface="Calibri"/>
                        </a:rPr>
                        <a:t>Offers a content restricted-based</a:t>
                      </a:r>
                      <a:r>
                        <a:rPr lang="en-US" baseline="0" dirty="0" smtClean="0">
                          <a:latin typeface="Calibri"/>
                          <a:cs typeface="Calibri"/>
                        </a:rPr>
                        <a:t> tax break for game developers who produce games rated Teen</a:t>
                      </a:r>
                    </a:p>
                    <a:p>
                      <a:pPr marL="342900" indent="-342900">
                        <a:buAutoNum type="arabicPeriod"/>
                      </a:pPr>
                      <a:r>
                        <a:rPr lang="en-US" dirty="0" smtClean="0">
                          <a:latin typeface="Calibri"/>
                          <a:cs typeface="Calibri"/>
                        </a:rPr>
                        <a:t>Includes violent video games on a list of materials that is considered harmful to minors and requires stores to stock games</a:t>
                      </a:r>
                      <a:r>
                        <a:rPr lang="en-US" baseline="0" dirty="0" smtClean="0">
                          <a:latin typeface="Calibri"/>
                          <a:cs typeface="Calibri"/>
                        </a:rPr>
                        <a:t> out of plain sight</a:t>
                      </a:r>
                      <a:endParaRPr lang="en-US" dirty="0">
                        <a:latin typeface="Calibri"/>
                        <a:cs typeface="Calibri"/>
                      </a:endParaRPr>
                    </a:p>
                  </a:txBody>
                  <a:tcPr/>
                </a:tc>
                <a:tc>
                  <a:txBody>
                    <a:bodyPr/>
                    <a:lstStyle/>
                    <a:p>
                      <a:pPr marL="342900" indent="-342900">
                        <a:buAutoNum type="arabicPeriod"/>
                      </a:pPr>
                      <a:r>
                        <a:rPr lang="en-US" dirty="0" smtClean="0">
                          <a:latin typeface="Calibri"/>
                          <a:cs typeface="Calibri"/>
                        </a:rPr>
                        <a:t>Died</a:t>
                      </a:r>
                    </a:p>
                    <a:p>
                      <a:pPr marL="342900" indent="-342900">
                        <a:buAutoNum type="arabicPeriod"/>
                      </a:pPr>
                      <a:r>
                        <a:rPr lang="en-US" dirty="0" smtClean="0">
                          <a:latin typeface="Calibri"/>
                          <a:cs typeface="Calibri"/>
                        </a:rPr>
                        <a:t>Passed 2006, ruled</a:t>
                      </a:r>
                      <a:r>
                        <a:rPr lang="en-US" baseline="0" dirty="0" smtClean="0">
                          <a:latin typeface="Calibri"/>
                          <a:cs typeface="Calibri"/>
                        </a:rPr>
                        <a:t> unconstitutional</a:t>
                      </a:r>
                      <a:endParaRPr lang="en-US" dirty="0">
                        <a:latin typeface="Calibri"/>
                        <a:cs typeface="Calibri"/>
                      </a:endParaRPr>
                    </a:p>
                  </a:txBody>
                  <a:tcPr/>
                </a:tc>
              </a:tr>
              <a:tr h="370840">
                <a:tc>
                  <a:txBody>
                    <a:bodyPr/>
                    <a:lstStyle/>
                    <a:p>
                      <a:r>
                        <a:rPr lang="en-US" dirty="0" smtClean="0">
                          <a:latin typeface="Calibri"/>
                          <a:cs typeface="Calibri"/>
                        </a:rPr>
                        <a:t>Utah</a:t>
                      </a:r>
                      <a:endParaRPr lang="en-US" dirty="0">
                        <a:latin typeface="Calibri"/>
                        <a:cs typeface="Calibri"/>
                      </a:endParaRPr>
                    </a:p>
                  </a:txBody>
                  <a:tcPr/>
                </a:tc>
                <a:tc>
                  <a:txBody>
                    <a:bodyPr/>
                    <a:lstStyle/>
                    <a:p>
                      <a:r>
                        <a:rPr lang="en-US" dirty="0" smtClean="0">
                          <a:latin typeface="Calibri"/>
                          <a:cs typeface="Calibri"/>
                        </a:rPr>
                        <a:t>Restricts minors access to</a:t>
                      </a:r>
                      <a:r>
                        <a:rPr lang="en-US" baseline="0" dirty="0" smtClean="0">
                          <a:latin typeface="Calibri"/>
                          <a:cs typeface="Calibri"/>
                        </a:rPr>
                        <a:t> violent video games, second bill to amend advertising law to encompass violent video games</a:t>
                      </a:r>
                      <a:endParaRPr lang="en-US" dirty="0">
                        <a:latin typeface="Calibri"/>
                        <a:cs typeface="Calibri"/>
                      </a:endParaRPr>
                    </a:p>
                  </a:txBody>
                  <a:tcPr/>
                </a:tc>
                <a:tc>
                  <a:txBody>
                    <a:bodyPr/>
                    <a:lstStyle/>
                    <a:p>
                      <a:r>
                        <a:rPr lang="en-US" dirty="0" smtClean="0">
                          <a:latin typeface="Calibri"/>
                          <a:cs typeface="Calibri"/>
                        </a:rPr>
                        <a:t>Both Died</a:t>
                      </a:r>
                      <a:endParaRPr lang="en-US" dirty="0">
                        <a:latin typeface="Calibri"/>
                        <a:cs typeface="Calibri"/>
                      </a:endParaRPr>
                    </a:p>
                  </a:txBody>
                  <a:tcPr/>
                </a:tc>
              </a:tr>
            </a:tbl>
          </a:graphicData>
        </a:graphic>
      </p:graphicFrame>
    </p:spTree>
    <p:extLst>
      <p:ext uri="{BB962C8B-B14F-4D97-AF65-F5344CB8AC3E}">
        <p14:creationId xmlns:p14="http://schemas.microsoft.com/office/powerpoint/2010/main" val="1713856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State/City Legislation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47617422"/>
              </p:ext>
            </p:extLst>
          </p:nvPr>
        </p:nvGraphicFramePr>
        <p:xfrm>
          <a:off x="69273" y="1196109"/>
          <a:ext cx="9028545" cy="5486400"/>
        </p:xfrm>
        <a:graphic>
          <a:graphicData uri="http://schemas.openxmlformats.org/drawingml/2006/table">
            <a:tbl>
              <a:tblPr firstRow="1" bandRow="1">
                <a:tableStyleId>{BDBED569-4797-4DF1-A0F4-6AAB3CD982D8}</a:tableStyleId>
              </a:tblPr>
              <a:tblGrid>
                <a:gridCol w="1385454"/>
                <a:gridCol w="5357091"/>
                <a:gridCol w="2286000"/>
              </a:tblGrid>
              <a:tr h="370840">
                <a:tc>
                  <a:txBody>
                    <a:bodyPr/>
                    <a:lstStyle/>
                    <a:p>
                      <a:r>
                        <a:rPr lang="en-US" b="0" dirty="0" smtClean="0">
                          <a:latin typeface="Calibri"/>
                          <a:cs typeface="Calibri"/>
                        </a:rPr>
                        <a:t>Washington</a:t>
                      </a:r>
                      <a:endParaRPr lang="en-US" b="0" dirty="0">
                        <a:latin typeface="Calibri"/>
                        <a:cs typeface="Calibri"/>
                      </a:endParaRPr>
                    </a:p>
                  </a:txBody>
                  <a:tcPr/>
                </a:tc>
                <a:tc>
                  <a:txBody>
                    <a:bodyPr/>
                    <a:lstStyle/>
                    <a:p>
                      <a:pPr marL="342900" indent="-342900">
                        <a:buAutoNum type="arabicPeriod"/>
                      </a:pPr>
                      <a:r>
                        <a:rPr lang="en-US" b="0" dirty="0" smtClean="0">
                          <a:latin typeface="Calibri"/>
                          <a:cs typeface="Calibri"/>
                        </a:rPr>
                        <a:t>Bans sale of video games to minors that portrays realistic</a:t>
                      </a:r>
                      <a:r>
                        <a:rPr lang="en-US" b="0" baseline="0" dirty="0" smtClean="0">
                          <a:latin typeface="Calibri"/>
                          <a:cs typeface="Calibri"/>
                        </a:rPr>
                        <a:t> violence towards law enforcement officers</a:t>
                      </a:r>
                    </a:p>
                    <a:p>
                      <a:pPr marL="342900" indent="-342900">
                        <a:buAutoNum type="arabicPeriod"/>
                      </a:pPr>
                      <a:r>
                        <a:rPr lang="en-US" b="0" baseline="0" dirty="0" smtClean="0">
                          <a:latin typeface="Calibri"/>
                          <a:cs typeface="Calibri"/>
                        </a:rPr>
                        <a:t>Allows a person to maintain an action for personal injury or wrongful death against a manufacturer or retailer of violent video games , if the manufacturer or retailer has distributed violent video games to a minor and the game was a factor in creating conditions that encouraged the person to cause injury or death to another person</a:t>
                      </a:r>
                    </a:p>
                    <a:p>
                      <a:pPr marL="342900" indent="-342900">
                        <a:buAutoNum type="arabicPeriod"/>
                      </a:pPr>
                      <a:r>
                        <a:rPr lang="en-US" b="0" baseline="0" dirty="0" smtClean="0">
                          <a:latin typeface="Calibri"/>
                          <a:cs typeface="Calibri"/>
                        </a:rPr>
                        <a:t>Requires retailers to post signs detailing ESRB ratings and info to customers upon request</a:t>
                      </a:r>
                    </a:p>
                    <a:p>
                      <a:pPr marL="342900" indent="-342900">
                        <a:buAutoNum type="arabicPeriod"/>
                      </a:pPr>
                      <a:endParaRPr lang="en-US" b="0" dirty="0">
                        <a:latin typeface="Calibri"/>
                        <a:cs typeface="Calibri"/>
                      </a:endParaRPr>
                    </a:p>
                  </a:txBody>
                  <a:tcPr/>
                </a:tc>
                <a:tc>
                  <a:txBody>
                    <a:bodyPr/>
                    <a:lstStyle/>
                    <a:p>
                      <a:pPr marL="342900" indent="-342900">
                        <a:buAutoNum type="arabicPeriod"/>
                      </a:pPr>
                      <a:r>
                        <a:rPr lang="en-US" b="0" dirty="0" smtClean="0">
                          <a:latin typeface="Calibri"/>
                          <a:cs typeface="Calibri"/>
                        </a:rPr>
                        <a:t>Passed</a:t>
                      </a:r>
                      <a:r>
                        <a:rPr lang="en-US" b="0" baseline="0" dirty="0" smtClean="0">
                          <a:latin typeface="Calibri"/>
                          <a:cs typeface="Calibri"/>
                        </a:rPr>
                        <a:t> 2003, ruled unconstitutional</a:t>
                      </a:r>
                    </a:p>
                    <a:p>
                      <a:pPr marL="342900" indent="-342900">
                        <a:buAutoNum type="arabicPeriod"/>
                      </a:pPr>
                      <a:r>
                        <a:rPr lang="en-US" b="0" baseline="0" dirty="0" smtClean="0">
                          <a:latin typeface="Calibri"/>
                          <a:cs typeface="Calibri"/>
                        </a:rPr>
                        <a:t>Died</a:t>
                      </a:r>
                    </a:p>
                    <a:p>
                      <a:pPr marL="342900" indent="-342900">
                        <a:buAutoNum type="arabicPeriod"/>
                      </a:pPr>
                      <a:r>
                        <a:rPr lang="en-US" b="0" baseline="0" dirty="0" smtClean="0">
                          <a:latin typeface="Calibri"/>
                          <a:cs typeface="Calibri"/>
                        </a:rPr>
                        <a:t>Passed</a:t>
                      </a:r>
                      <a:endParaRPr lang="en-US" b="0" dirty="0">
                        <a:latin typeface="Calibri"/>
                        <a:cs typeface="Calibri"/>
                      </a:endParaRPr>
                    </a:p>
                  </a:txBody>
                  <a:tcPr/>
                </a:tc>
              </a:tr>
              <a:tr h="370840">
                <a:tc>
                  <a:txBody>
                    <a:bodyPr/>
                    <a:lstStyle/>
                    <a:p>
                      <a:r>
                        <a:rPr lang="en-US" dirty="0" smtClean="0">
                          <a:latin typeface="Calibri"/>
                          <a:cs typeface="Calibri"/>
                        </a:rPr>
                        <a:t>Indianapolis,</a:t>
                      </a:r>
                      <a:r>
                        <a:rPr lang="en-US" baseline="0" dirty="0" smtClean="0">
                          <a:latin typeface="Calibri"/>
                          <a:cs typeface="Calibri"/>
                        </a:rPr>
                        <a:t> Indiana</a:t>
                      </a:r>
                      <a:endParaRPr lang="en-US" dirty="0">
                        <a:latin typeface="Calibri"/>
                        <a:cs typeface="Calibri"/>
                      </a:endParaRPr>
                    </a:p>
                  </a:txBody>
                  <a:tcPr/>
                </a:tc>
                <a:tc>
                  <a:txBody>
                    <a:bodyPr/>
                    <a:lstStyle/>
                    <a:p>
                      <a:r>
                        <a:rPr lang="en-US" dirty="0" smtClean="0">
                          <a:latin typeface="Calibri"/>
                          <a:cs typeface="Calibri"/>
                        </a:rPr>
                        <a:t>City Ordinance restricting minors access</a:t>
                      </a:r>
                      <a:r>
                        <a:rPr lang="en-US" baseline="0" dirty="0" smtClean="0">
                          <a:latin typeface="Calibri"/>
                          <a:cs typeface="Calibri"/>
                        </a:rPr>
                        <a:t> to violent video arcade games, requires coin-operated games featuring graphic violence or strong sexual content to have warning labels and be kept at least 10 feet from any nonviolent game</a:t>
                      </a:r>
                      <a:endParaRPr lang="en-US" dirty="0">
                        <a:latin typeface="Calibri"/>
                        <a:cs typeface="Calibri"/>
                      </a:endParaRPr>
                    </a:p>
                  </a:txBody>
                  <a:tcPr/>
                </a:tc>
                <a:tc>
                  <a:txBody>
                    <a:bodyPr/>
                    <a:lstStyle/>
                    <a:p>
                      <a:r>
                        <a:rPr lang="en-US" dirty="0" smtClean="0">
                          <a:latin typeface="Calibri"/>
                          <a:cs typeface="Calibri"/>
                        </a:rPr>
                        <a:t> Ruled</a:t>
                      </a:r>
                      <a:r>
                        <a:rPr lang="en-US" baseline="0" dirty="0" smtClean="0">
                          <a:latin typeface="Calibri"/>
                          <a:cs typeface="Calibri"/>
                        </a:rPr>
                        <a:t> unconstitutional</a:t>
                      </a:r>
                      <a:endParaRPr lang="en-US" dirty="0">
                        <a:latin typeface="Calibri"/>
                        <a:cs typeface="Calibri"/>
                      </a:endParaRPr>
                    </a:p>
                  </a:txBody>
                  <a:tcPr/>
                </a:tc>
              </a:tr>
              <a:tr h="370840">
                <a:tc>
                  <a:txBody>
                    <a:bodyPr/>
                    <a:lstStyle/>
                    <a:p>
                      <a:r>
                        <a:rPr lang="en-US" dirty="0" smtClean="0">
                          <a:latin typeface="Calibri"/>
                          <a:cs typeface="Calibri"/>
                        </a:rPr>
                        <a:t>St. Louis, MO</a:t>
                      </a:r>
                      <a:endParaRPr lang="en-US" dirty="0">
                        <a:latin typeface="Calibri"/>
                        <a:cs typeface="Calibri"/>
                      </a:endParaRPr>
                    </a:p>
                  </a:txBody>
                  <a:tcPr/>
                </a:tc>
                <a:tc>
                  <a:txBody>
                    <a:bodyPr/>
                    <a:lstStyle/>
                    <a:p>
                      <a:r>
                        <a:rPr lang="en-US" dirty="0" smtClean="0">
                          <a:latin typeface="Calibri"/>
                          <a:cs typeface="Calibri"/>
                        </a:rPr>
                        <a:t>City Ordinance restricting sale or rental of violent</a:t>
                      </a:r>
                      <a:r>
                        <a:rPr lang="en-US" baseline="0" dirty="0" smtClean="0">
                          <a:latin typeface="Calibri"/>
                          <a:cs typeface="Calibri"/>
                        </a:rPr>
                        <a:t> video games to minors, requiring parental consent</a:t>
                      </a:r>
                      <a:endParaRPr lang="en-US" dirty="0">
                        <a:latin typeface="Calibri"/>
                        <a:cs typeface="Calibri"/>
                      </a:endParaRPr>
                    </a:p>
                  </a:txBody>
                  <a:tcPr/>
                </a:tc>
                <a:tc>
                  <a:txBody>
                    <a:bodyPr/>
                    <a:lstStyle/>
                    <a:p>
                      <a:r>
                        <a:rPr lang="en-US" dirty="0" smtClean="0">
                          <a:latin typeface="Calibri"/>
                          <a:cs typeface="Calibri"/>
                        </a:rPr>
                        <a:t>Ruled unconstitutional</a:t>
                      </a:r>
                      <a:endParaRPr lang="en-US" dirty="0">
                        <a:latin typeface="Calibri"/>
                        <a:cs typeface="Calibri"/>
                      </a:endParaRPr>
                    </a:p>
                  </a:txBody>
                  <a:tcPr/>
                </a:tc>
              </a:tr>
            </a:tbl>
          </a:graphicData>
        </a:graphic>
      </p:graphicFrame>
    </p:spTree>
    <p:extLst>
      <p:ext uri="{BB962C8B-B14F-4D97-AF65-F5344CB8AC3E}">
        <p14:creationId xmlns:p14="http://schemas.microsoft.com/office/powerpoint/2010/main" val="2842970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Brown v. </a:t>
            </a:r>
            <a:br>
              <a:rPr lang="en-US" dirty="0" smtClean="0"/>
            </a:br>
            <a:r>
              <a:rPr lang="en-US" dirty="0" smtClean="0"/>
              <a:t>Entertainment Merchants Association</a:t>
            </a:r>
            <a:endParaRPr lang="en-US" dirty="0"/>
          </a:p>
        </p:txBody>
      </p:sp>
      <p:sp>
        <p:nvSpPr>
          <p:cNvPr id="3" name="Content Placeholder 2"/>
          <p:cNvSpPr>
            <a:spLocks noGrp="1"/>
          </p:cNvSpPr>
          <p:nvPr>
            <p:ph sz="quarter" idx="1"/>
          </p:nvPr>
        </p:nvSpPr>
        <p:spPr>
          <a:xfrm>
            <a:off x="254000" y="1600200"/>
            <a:ext cx="8890000" cy="5257800"/>
          </a:xfrm>
        </p:spPr>
        <p:txBody>
          <a:bodyPr>
            <a:normAutofit/>
          </a:bodyPr>
          <a:lstStyle/>
          <a:p>
            <a:r>
              <a:rPr lang="en-US" dirty="0" smtClean="0">
                <a:latin typeface="Calibri"/>
                <a:cs typeface="Calibri"/>
              </a:rPr>
              <a:t>U.S. Supreme Court Case 2011, 7-2 decision</a:t>
            </a:r>
          </a:p>
          <a:p>
            <a:r>
              <a:rPr lang="en-US" dirty="0" smtClean="0">
                <a:latin typeface="Calibri"/>
                <a:cs typeface="Calibri"/>
              </a:rPr>
              <a:t>Ruled California law banning the sale of violent video games to children unconstitutional based on First Amendment</a:t>
            </a:r>
          </a:p>
          <a:p>
            <a:r>
              <a:rPr lang="en-US" dirty="0" smtClean="0">
                <a:latin typeface="Calibri"/>
                <a:cs typeface="Calibri"/>
              </a:rPr>
              <a:t>Justice Scalia says video games communicate ideas and social messages and compared them to </a:t>
            </a:r>
            <a:r>
              <a:rPr lang="en-US" dirty="0" err="1" smtClean="0">
                <a:latin typeface="Calibri"/>
                <a:cs typeface="Calibri"/>
              </a:rPr>
              <a:t>Grimms</a:t>
            </a:r>
            <a:r>
              <a:rPr lang="en-US" dirty="0" smtClean="0">
                <a:latin typeface="Calibri"/>
                <a:cs typeface="Calibri"/>
              </a:rPr>
              <a:t> Fairy Tales</a:t>
            </a:r>
          </a:p>
          <a:p>
            <a:r>
              <a:rPr lang="en-US" dirty="0">
                <a:latin typeface="Calibri"/>
                <a:cs typeface="Calibri"/>
              </a:rPr>
              <a:t>J</a:t>
            </a:r>
            <a:r>
              <a:rPr lang="en-US" dirty="0" smtClean="0">
                <a:latin typeface="Calibri"/>
                <a:cs typeface="Calibri"/>
              </a:rPr>
              <a:t>ustice Alito : “The objective of one game is to rape a mother and her daughters, in another players attempt to fire a rifle shot into the head of President Kennedy”…soon, children may play three-dimensional high definition games wearing equipment that will allow them to “actually feel the splatting blood off the head of a victim”</a:t>
            </a:r>
          </a:p>
          <a:p>
            <a:r>
              <a:rPr lang="en-US" dirty="0" smtClean="0">
                <a:latin typeface="Calibri"/>
                <a:cs typeface="Calibri"/>
              </a:rPr>
              <a:t>Justice Thomas “Freedom of speech does not include the right to speak to minors without going through their parents of guardians”</a:t>
            </a:r>
          </a:p>
          <a:p>
            <a:endParaRPr lang="en-US" dirty="0" smtClean="0">
              <a:latin typeface="Calibri"/>
              <a:cs typeface="Calibri"/>
            </a:endParaRPr>
          </a:p>
          <a:p>
            <a:endParaRPr lang="en-US" dirty="0">
              <a:latin typeface="Calibri"/>
              <a:cs typeface="Calibri"/>
            </a:endParaRPr>
          </a:p>
        </p:txBody>
      </p:sp>
    </p:spTree>
    <p:extLst>
      <p:ext uri="{BB962C8B-B14F-4D97-AF65-F5344CB8AC3E}">
        <p14:creationId xmlns:p14="http://schemas.microsoft.com/office/powerpoint/2010/main" val="31197885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lstStyle/>
          <a:p>
            <a:r>
              <a:rPr lang="en-US" dirty="0" smtClean="0"/>
              <a:t>NY A11717 and S6401A</a:t>
            </a:r>
            <a:endParaRPr lang="en-US" dirty="0"/>
          </a:p>
        </p:txBody>
      </p:sp>
      <p:sp>
        <p:nvSpPr>
          <p:cNvPr id="5" name="Content Placeholder 4"/>
          <p:cNvSpPr>
            <a:spLocks noGrp="1"/>
          </p:cNvSpPr>
          <p:nvPr>
            <p:ph sz="quarter" idx="1"/>
          </p:nvPr>
        </p:nvSpPr>
        <p:spPr>
          <a:xfrm>
            <a:off x="0" y="1854200"/>
            <a:ext cx="8478982" cy="5003800"/>
          </a:xfrm>
        </p:spPr>
        <p:txBody>
          <a:bodyPr>
            <a:normAutofit/>
          </a:bodyPr>
          <a:lstStyle/>
          <a:p>
            <a:pPr marL="285750" indent="-285750"/>
            <a:r>
              <a:rPr lang="en-US" dirty="0" smtClean="0">
                <a:latin typeface="Calibri"/>
                <a:cs typeface="Calibri"/>
              </a:rPr>
              <a:t>Passed in 2008</a:t>
            </a:r>
          </a:p>
          <a:p>
            <a:pPr marL="285750" indent="-285750"/>
            <a:r>
              <a:rPr lang="en-US" dirty="0" smtClean="0">
                <a:latin typeface="Calibri"/>
                <a:cs typeface="Calibri"/>
              </a:rPr>
              <a:t>ESRB </a:t>
            </a:r>
            <a:r>
              <a:rPr lang="en-US" dirty="0">
                <a:latin typeface="Calibri"/>
                <a:cs typeface="Calibri"/>
              </a:rPr>
              <a:t>ratings must be displayed on </a:t>
            </a:r>
            <a:endParaRPr lang="en-US" dirty="0" smtClean="0">
              <a:latin typeface="Calibri"/>
              <a:cs typeface="Calibri"/>
            </a:endParaRPr>
          </a:p>
          <a:p>
            <a:pPr marL="0" indent="0">
              <a:buNone/>
            </a:pPr>
            <a:r>
              <a:rPr lang="en-US" dirty="0">
                <a:latin typeface="Calibri"/>
                <a:cs typeface="Calibri"/>
              </a:rPr>
              <a:t> </a:t>
            </a:r>
            <a:r>
              <a:rPr lang="en-US" dirty="0" smtClean="0">
                <a:latin typeface="Calibri"/>
                <a:cs typeface="Calibri"/>
              </a:rPr>
              <a:t>  the </a:t>
            </a:r>
            <a:r>
              <a:rPr lang="en-US" dirty="0">
                <a:latin typeface="Calibri"/>
                <a:cs typeface="Calibri"/>
              </a:rPr>
              <a:t>outside of the package</a:t>
            </a:r>
          </a:p>
          <a:p>
            <a:pPr marL="285750" indent="-285750"/>
            <a:r>
              <a:rPr lang="en-US" dirty="0">
                <a:latin typeface="Calibri"/>
                <a:cs typeface="Calibri"/>
              </a:rPr>
              <a:t>New consoles sold in NY must </a:t>
            </a:r>
            <a:r>
              <a:rPr lang="en-US" dirty="0" smtClean="0">
                <a:latin typeface="Calibri"/>
                <a:cs typeface="Calibri"/>
              </a:rPr>
              <a:t>have </a:t>
            </a:r>
            <a:r>
              <a:rPr lang="en-US" dirty="0">
                <a:latin typeface="Calibri"/>
                <a:cs typeface="Calibri"/>
              </a:rPr>
              <a:t>parental controls</a:t>
            </a:r>
          </a:p>
          <a:p>
            <a:pPr marL="285750" indent="-285750"/>
            <a:r>
              <a:rPr lang="en-US" dirty="0">
                <a:latin typeface="Calibri"/>
                <a:cs typeface="Calibri"/>
              </a:rPr>
              <a:t>Study of the relationship between media and youth violence and effectiveness of ESRB rating system</a:t>
            </a:r>
          </a:p>
          <a:p>
            <a:pPr marL="285750" indent="-285750"/>
            <a:r>
              <a:rPr lang="en-US" dirty="0">
                <a:latin typeface="Calibri"/>
                <a:cs typeface="Calibri"/>
              </a:rPr>
              <a:t>Does not apply to games/consoles sold </a:t>
            </a:r>
            <a:r>
              <a:rPr lang="en-US" dirty="0" smtClean="0">
                <a:latin typeface="Calibri"/>
                <a:cs typeface="Calibri"/>
              </a:rPr>
              <a:t>online</a:t>
            </a:r>
          </a:p>
          <a:p>
            <a:pPr marL="285750" indent="-285750"/>
            <a:r>
              <a:rPr lang="en-US" dirty="0" smtClean="0">
                <a:latin typeface="Calibri"/>
                <a:cs typeface="Calibri"/>
              </a:rPr>
              <a:t>Fine of no greater than $500 for single incident, no greater than 50,000 for multiple incidents</a:t>
            </a:r>
          </a:p>
          <a:p>
            <a:pPr marL="285750" indent="-285750"/>
            <a:r>
              <a:rPr lang="en-US" dirty="0" smtClean="0">
                <a:latin typeface="Calibri"/>
                <a:cs typeface="Calibri"/>
              </a:rPr>
              <a:t>$100 for selling game without visible rating</a:t>
            </a:r>
            <a:endParaRPr lang="en-US" dirty="0">
              <a:latin typeface="Calibri"/>
              <a:cs typeface="Calibri"/>
            </a:endParaRPr>
          </a:p>
          <a:p>
            <a:endParaRPr lang="en-US" dirty="0"/>
          </a:p>
        </p:txBody>
      </p:sp>
      <p:pic>
        <p:nvPicPr>
          <p:cNvPr id="6" name="Picture 5" descr="Screen shot 2012-12-28 at 9.19.3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3143" y="0"/>
            <a:ext cx="3160857" cy="2959490"/>
          </a:xfrm>
          <a:prstGeom prst="rect">
            <a:avLst/>
          </a:prstGeom>
        </p:spPr>
      </p:pic>
    </p:spTree>
    <p:extLst>
      <p:ext uri="{BB962C8B-B14F-4D97-AF65-F5344CB8AC3E}">
        <p14:creationId xmlns:p14="http://schemas.microsoft.com/office/powerpoint/2010/main" val="603392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NY AO </a:t>
            </a:r>
            <a:r>
              <a:rPr lang="en-US" dirty="0"/>
              <a:t>1474/A)2288 and S </a:t>
            </a:r>
            <a:r>
              <a:rPr lang="en-US" dirty="0" smtClean="0"/>
              <a:t>699/S 753</a:t>
            </a:r>
            <a:endParaRPr lang="en-US" dirty="0"/>
          </a:p>
        </p:txBody>
      </p:sp>
      <p:sp>
        <p:nvSpPr>
          <p:cNvPr id="3" name="Content Placeholder 2"/>
          <p:cNvSpPr>
            <a:spLocks noGrp="1"/>
          </p:cNvSpPr>
          <p:nvPr>
            <p:ph sz="quarter" idx="1"/>
          </p:nvPr>
        </p:nvSpPr>
        <p:spPr/>
        <p:txBody>
          <a:bodyPr/>
          <a:lstStyle/>
          <a:p>
            <a:r>
              <a:rPr lang="en-US" sz="3200" dirty="0" smtClean="0">
                <a:latin typeface="Calibri"/>
                <a:cs typeface="Calibri"/>
              </a:rPr>
              <a:t>Pending</a:t>
            </a:r>
          </a:p>
          <a:p>
            <a:r>
              <a:rPr lang="en-US" sz="3200" dirty="0" smtClean="0">
                <a:latin typeface="Calibri"/>
                <a:cs typeface="Calibri"/>
              </a:rPr>
              <a:t>Prohibits </a:t>
            </a:r>
            <a:r>
              <a:rPr lang="en-US" sz="3200" dirty="0">
                <a:latin typeface="Calibri"/>
                <a:cs typeface="Calibri"/>
              </a:rPr>
              <a:t>sale to minors of certain rated video games containing a rating that reflect various degrees of profanity, racist </a:t>
            </a:r>
            <a:r>
              <a:rPr lang="en-US" sz="3200" dirty="0" smtClean="0">
                <a:latin typeface="Calibri"/>
                <a:cs typeface="Calibri"/>
              </a:rPr>
              <a:t>stereotypes </a:t>
            </a:r>
            <a:r>
              <a:rPr lang="en-US" sz="3200" dirty="0">
                <a:latin typeface="Calibri"/>
                <a:cs typeface="Calibri"/>
              </a:rPr>
              <a:t>or derogatory language and/or actions toward a specific group of persons</a:t>
            </a:r>
          </a:p>
          <a:p>
            <a:endParaRPr lang="en-US" dirty="0"/>
          </a:p>
        </p:txBody>
      </p:sp>
    </p:spTree>
    <p:extLst>
      <p:ext uri="{BB962C8B-B14F-4D97-AF65-F5344CB8AC3E}">
        <p14:creationId xmlns:p14="http://schemas.microsoft.com/office/powerpoint/2010/main" val="34501266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274638"/>
            <a:ext cx="4784436" cy="1143000"/>
          </a:xfrm>
        </p:spPr>
        <p:txBody>
          <a:bodyPr>
            <a:normAutofit/>
          </a:bodyPr>
          <a:lstStyle/>
          <a:p>
            <a:r>
              <a:rPr lang="en-US" dirty="0" smtClean="0"/>
              <a:t>NY A02837 - Pending</a:t>
            </a:r>
            <a:endParaRPr lang="en-US" dirty="0"/>
          </a:p>
        </p:txBody>
      </p:sp>
      <p:sp>
        <p:nvSpPr>
          <p:cNvPr id="3" name="Content Placeholder 2"/>
          <p:cNvSpPr>
            <a:spLocks noGrp="1"/>
          </p:cNvSpPr>
          <p:nvPr>
            <p:ph sz="quarter" idx="1"/>
          </p:nvPr>
        </p:nvSpPr>
        <p:spPr>
          <a:xfrm>
            <a:off x="184727" y="1784927"/>
            <a:ext cx="8751455" cy="5073073"/>
          </a:xfrm>
        </p:spPr>
        <p:txBody>
          <a:bodyPr>
            <a:normAutofit/>
          </a:bodyPr>
          <a:lstStyle/>
          <a:p>
            <a:pPr marL="285750" indent="-285750"/>
            <a:r>
              <a:rPr lang="en-US" dirty="0">
                <a:latin typeface="Calibri"/>
                <a:cs typeface="Calibri"/>
              </a:rPr>
              <a:t>Cannot sell or rent violent/explicit video games to minors</a:t>
            </a:r>
          </a:p>
          <a:p>
            <a:pPr marL="285750" indent="-285750"/>
            <a:r>
              <a:rPr lang="en-US" dirty="0">
                <a:latin typeface="Calibri"/>
                <a:cs typeface="Calibri"/>
              </a:rPr>
              <a:t>Warning label: 18+ Warning, Sale or Rental to Adults Only.  May Contain Explicit </a:t>
            </a:r>
            <a:r>
              <a:rPr lang="en-US" dirty="0" smtClean="0">
                <a:latin typeface="Calibri"/>
                <a:cs typeface="Calibri"/>
              </a:rPr>
              <a:t>Depictions Descriptive or Advocating of One or More of the Following: Commission of a Violent Crime, Suicide, Sodomy, Rape, Incest, Bestiality, Violent Racism, Religious Violence, </a:t>
            </a:r>
            <a:r>
              <a:rPr lang="en-US" dirty="0" err="1" smtClean="0">
                <a:latin typeface="Calibri"/>
                <a:cs typeface="Calibri"/>
              </a:rPr>
              <a:t>Sado</a:t>
            </a:r>
            <a:r>
              <a:rPr lang="en-US" dirty="0" smtClean="0">
                <a:latin typeface="Calibri"/>
                <a:cs typeface="Calibri"/>
              </a:rPr>
              <a:t>-Masochism, Sexual Assault, Sexual Activity, Murder, Morbid Violence, Illegal Use of Drugs or Alcohol, Parental Advisory.</a:t>
            </a:r>
          </a:p>
          <a:p>
            <a:pPr marL="285750" indent="-285750"/>
            <a:r>
              <a:rPr lang="en-US" dirty="0" smtClean="0">
                <a:latin typeface="Calibri"/>
                <a:cs typeface="Calibri"/>
              </a:rPr>
              <a:t>ESRB rating</a:t>
            </a:r>
          </a:p>
          <a:p>
            <a:pPr marL="285750" indent="-285750"/>
            <a:r>
              <a:rPr lang="en-US" dirty="0" smtClean="0">
                <a:latin typeface="Calibri"/>
                <a:cs typeface="Calibri"/>
              </a:rPr>
              <a:t>Labels must be in Black or Red Ink in 10 point or larger type and not readily removable from package</a:t>
            </a:r>
          </a:p>
          <a:p>
            <a:pPr marL="285750" indent="-285750"/>
            <a:r>
              <a:rPr lang="en-US" dirty="0" smtClean="0">
                <a:latin typeface="Calibri"/>
                <a:cs typeface="Calibri"/>
              </a:rPr>
              <a:t>Lock videogames behind counter</a:t>
            </a:r>
          </a:p>
          <a:p>
            <a:pPr marL="285750" indent="-285750"/>
            <a:r>
              <a:rPr lang="en-US" dirty="0" smtClean="0">
                <a:latin typeface="Calibri"/>
                <a:cs typeface="Calibri"/>
              </a:rPr>
              <a:t>$1000 for sale or purchase by non-custodial adult for minor</a:t>
            </a:r>
          </a:p>
          <a:p>
            <a:pPr marL="285750" indent="-285750"/>
            <a:endParaRPr lang="en-US" dirty="0"/>
          </a:p>
          <a:p>
            <a:endParaRPr lang="en-US" dirty="0"/>
          </a:p>
        </p:txBody>
      </p:sp>
      <p:pic>
        <p:nvPicPr>
          <p:cNvPr id="5" name="Picture 4" descr="Screen shot 2012-12-28 at 9.33.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536" y="-26321"/>
            <a:ext cx="1446646" cy="1811248"/>
          </a:xfrm>
          <a:prstGeom prst="rect">
            <a:avLst/>
          </a:prstGeom>
        </p:spPr>
      </p:pic>
    </p:spTree>
    <p:extLst>
      <p:ext uri="{BB962C8B-B14F-4D97-AF65-F5344CB8AC3E}">
        <p14:creationId xmlns:p14="http://schemas.microsoft.com/office/powerpoint/2010/main" val="1089022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New Roman" pitchFamily="18" charset="0"/>
              </a:rPr>
              <a:t>Background</a:t>
            </a:r>
            <a:endParaRPr lang="en-US" dirty="0">
              <a:cs typeface="Times New Roman" pitchFamily="18" charset="0"/>
            </a:endParaRPr>
          </a:p>
        </p:txBody>
      </p:sp>
      <p:sp>
        <p:nvSpPr>
          <p:cNvPr id="3" name="Content Placeholder 2"/>
          <p:cNvSpPr>
            <a:spLocks noGrp="1"/>
          </p:cNvSpPr>
          <p:nvPr>
            <p:ph sz="quarter" idx="1"/>
          </p:nvPr>
        </p:nvSpPr>
        <p:spPr>
          <a:xfrm>
            <a:off x="457200" y="1447800"/>
            <a:ext cx="8229600" cy="4678363"/>
          </a:xfrm>
        </p:spPr>
        <p:txBody>
          <a:bodyPr>
            <a:normAutofit/>
          </a:bodyPr>
          <a:lstStyle/>
          <a:p>
            <a:r>
              <a:rPr lang="en-US" dirty="0" smtClean="0">
                <a:cs typeface="Times New Roman" pitchFamily="18" charset="0"/>
              </a:rPr>
              <a:t>Earliest recorded video game with “violence” was </a:t>
            </a:r>
            <a:r>
              <a:rPr lang="en-US" i="1" dirty="0" smtClean="0">
                <a:cs typeface="Times New Roman" pitchFamily="18" charset="0"/>
              </a:rPr>
              <a:t>Death Race, </a:t>
            </a:r>
            <a:r>
              <a:rPr lang="en-US" dirty="0" smtClean="0">
                <a:cs typeface="Times New Roman" pitchFamily="18" charset="0"/>
              </a:rPr>
              <a:t>a coin-operated arcade game released in 1976- players could run over black-and-white “gremlins” with a car</a:t>
            </a:r>
          </a:p>
          <a:p>
            <a:pPr marL="171450" indent="-171450"/>
            <a:r>
              <a:rPr lang="en-US" dirty="0">
                <a:cs typeface="Times New Roman" pitchFamily="18" charset="0"/>
              </a:rPr>
              <a:t> </a:t>
            </a:r>
            <a:r>
              <a:rPr lang="en-US" dirty="0" smtClean="0">
                <a:cs typeface="Times New Roman" pitchFamily="18" charset="0"/>
              </a:rPr>
              <a:t>W</a:t>
            </a:r>
            <a:r>
              <a:rPr lang="en-US" i="0" baseline="0" dirty="0" smtClean="0">
                <a:cs typeface="Times New Roman" pitchFamily="18" charset="0"/>
              </a:rPr>
              <a:t>orking title for the game had been “Pedestrian”   </a:t>
            </a:r>
            <a:r>
              <a:rPr lang="en-US" i="0" dirty="0" smtClean="0">
                <a:cs typeface="Times New Roman" pitchFamily="18" charset="0"/>
              </a:rPr>
              <a:t>      </a:t>
            </a:r>
            <a:r>
              <a:rPr lang="en-US" i="0" baseline="0" dirty="0" smtClean="0">
                <a:cs typeface="Times New Roman" pitchFamily="18" charset="0"/>
              </a:rPr>
              <a:t>and the National Safety Council condemned</a:t>
            </a:r>
            <a:r>
              <a:rPr lang="en-US" i="0" dirty="0" smtClean="0">
                <a:cs typeface="Times New Roman" pitchFamily="18" charset="0"/>
              </a:rPr>
              <a:t> anti-morals of </a:t>
            </a:r>
            <a:r>
              <a:rPr lang="en-US" i="0" baseline="0" dirty="0" smtClean="0">
                <a:cs typeface="Times New Roman" pitchFamily="18" charset="0"/>
              </a:rPr>
              <a:t>Death Race</a:t>
            </a:r>
          </a:p>
          <a:p>
            <a:pPr marL="171450" indent="-171450"/>
            <a:r>
              <a:rPr lang="en-US" i="0" baseline="0" dirty="0" smtClean="0">
                <a:cs typeface="Times New Roman" pitchFamily="18" charset="0"/>
              </a:rPr>
              <a:t>CBS show “60 Minutes” featured the </a:t>
            </a:r>
          </a:p>
          <a:p>
            <a:pPr marL="0" indent="0">
              <a:buNone/>
            </a:pPr>
            <a:r>
              <a:rPr lang="en-US" i="0" baseline="0" dirty="0" smtClean="0">
                <a:cs typeface="Times New Roman" pitchFamily="18" charset="0"/>
              </a:rPr>
              <a:t>  1</a:t>
            </a:r>
            <a:r>
              <a:rPr lang="en-US" i="0" baseline="30000" dirty="0" smtClean="0">
                <a:cs typeface="Times New Roman" pitchFamily="18" charset="0"/>
              </a:rPr>
              <a:t>st</a:t>
            </a:r>
            <a:r>
              <a:rPr lang="en-US" i="0" baseline="0" dirty="0" smtClean="0">
                <a:cs typeface="Times New Roman" pitchFamily="18" charset="0"/>
              </a:rPr>
              <a:t> ever TV segment on psychological </a:t>
            </a:r>
          </a:p>
          <a:p>
            <a:pPr marL="0" indent="0">
              <a:buNone/>
            </a:pPr>
            <a:r>
              <a:rPr lang="en-US" i="0" baseline="0" dirty="0" smtClean="0">
                <a:cs typeface="Times New Roman" pitchFamily="18" charset="0"/>
              </a:rPr>
              <a:t>  effects of video games</a:t>
            </a:r>
          </a:p>
          <a:p>
            <a:pPr marL="171450" indent="-171450"/>
            <a:endParaRPr lang="en-US" i="0" baseline="0" dirty="0" smtClean="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038600"/>
            <a:ext cx="2133600" cy="2625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04215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buNone/>
            </a:pPr>
            <a:endParaRPr lang="en-US" dirty="0" smtClean="0"/>
          </a:p>
          <a:p>
            <a:pPr>
              <a:buNone/>
            </a:pPr>
            <a:endParaRPr lang="en-US" dirty="0"/>
          </a:p>
          <a:p>
            <a:pPr>
              <a:buNone/>
            </a:pPr>
            <a:endParaRPr lang="en-US" dirty="0" smtClean="0"/>
          </a:p>
          <a:p>
            <a:pPr algn="ctr">
              <a:buNone/>
            </a:pPr>
            <a:r>
              <a:rPr lang="en-US" dirty="0" smtClean="0"/>
              <a:t>WHAT CAN WE DO AS PEDIATRICIANS??</a:t>
            </a:r>
          </a:p>
        </p:txBody>
      </p:sp>
    </p:spTree>
    <p:extLst>
      <p:ext uri="{BB962C8B-B14F-4D97-AF65-F5344CB8AC3E}">
        <p14:creationId xmlns:p14="http://schemas.microsoft.com/office/powerpoint/2010/main" val="7877066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Educator</a:t>
            </a:r>
            <a:endParaRPr lang="en-US" dirty="0"/>
          </a:p>
        </p:txBody>
      </p:sp>
      <p:sp>
        <p:nvSpPr>
          <p:cNvPr id="3" name="Content Placeholder 2"/>
          <p:cNvSpPr>
            <a:spLocks noGrp="1"/>
          </p:cNvSpPr>
          <p:nvPr>
            <p:ph sz="quarter" idx="1"/>
          </p:nvPr>
        </p:nvSpPr>
        <p:spPr/>
        <p:txBody>
          <a:bodyPr>
            <a:normAutofit/>
          </a:bodyPr>
          <a:lstStyle/>
          <a:p>
            <a:endParaRPr lang="en-US" dirty="0" smtClean="0"/>
          </a:p>
          <a:p>
            <a:endParaRPr lang="en-US" dirty="0"/>
          </a:p>
          <a:p>
            <a:r>
              <a:rPr lang="en-US" dirty="0" smtClean="0"/>
              <a:t>Video game use at home?</a:t>
            </a:r>
          </a:p>
          <a:p>
            <a:r>
              <a:rPr lang="en-US" dirty="0" smtClean="0"/>
              <a:t>Educate parents about use of video games in the home environment and outside the home</a:t>
            </a:r>
          </a:p>
          <a:p>
            <a:r>
              <a:rPr lang="en-US" dirty="0" smtClean="0"/>
              <a:t>Parents to be aware of types of games being played by their children</a:t>
            </a:r>
          </a:p>
          <a:p>
            <a:r>
              <a:rPr lang="en-US" dirty="0" smtClean="0"/>
              <a:t>Enforcement of rating system and sale of video games.</a:t>
            </a:r>
          </a:p>
        </p:txBody>
      </p:sp>
      <p:pic>
        <p:nvPicPr>
          <p:cNvPr id="4" name="Picture 3" descr="DR_%20JEN%20CARTOON%20ALONE.jpg"/>
          <p:cNvPicPr>
            <a:picLocks noChangeAspect="1"/>
          </p:cNvPicPr>
          <p:nvPr/>
        </p:nvPicPr>
        <p:blipFill>
          <a:blip r:embed="rId2" cstate="print"/>
          <a:stretch>
            <a:fillRect/>
          </a:stretch>
        </p:blipFill>
        <p:spPr>
          <a:xfrm>
            <a:off x="6096000" y="304800"/>
            <a:ext cx="1905000" cy="2667000"/>
          </a:xfrm>
          <a:prstGeom prst="rect">
            <a:avLst/>
          </a:prstGeom>
        </p:spPr>
      </p:pic>
    </p:spTree>
    <p:extLst>
      <p:ext uri="{BB962C8B-B14F-4D97-AF65-F5344CB8AC3E}">
        <p14:creationId xmlns:p14="http://schemas.microsoft.com/office/powerpoint/2010/main" val="40974054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114800"/>
          </a:xfrm>
        </p:spPr>
        <p:txBody>
          <a:bodyPr>
            <a:normAutofit fontScale="90000"/>
          </a:bodyPr>
          <a:lstStyle/>
          <a:p>
            <a:pPr algn="l"/>
            <a:r>
              <a:rPr lang="en-US" dirty="0" smtClean="0"/>
              <a:t/>
            </a:r>
            <a:br>
              <a:rPr lang="en-US" dirty="0" smtClean="0"/>
            </a:br>
            <a:r>
              <a:rPr lang="en-US" dirty="0" smtClean="0"/>
              <a:t> </a:t>
            </a:r>
            <a:r>
              <a:rPr lang="en-US" dirty="0"/>
              <a:t/>
            </a:r>
            <a:br>
              <a:rPr lang="en-US" dirty="0"/>
            </a:br>
            <a:r>
              <a:rPr lang="en-US" dirty="0" smtClean="0"/>
              <a:t>                           Advocate</a:t>
            </a:r>
            <a:r>
              <a:rPr lang="en-US" dirty="0"/>
              <a:t/>
            </a:r>
            <a:br>
              <a:rPr lang="en-US" dirty="0"/>
            </a:br>
            <a:r>
              <a:rPr lang="en-US" dirty="0"/>
              <a:t/>
            </a:r>
            <a:br>
              <a:rPr lang="en-US" dirty="0"/>
            </a:br>
            <a:r>
              <a:rPr lang="en-US" dirty="0" smtClean="0"/>
              <a:t>-Federal</a:t>
            </a:r>
            <a:br>
              <a:rPr lang="en-US" dirty="0" smtClean="0"/>
            </a:br>
            <a:r>
              <a:rPr lang="en-US" dirty="0" smtClean="0"/>
              <a:t>-State</a:t>
            </a:r>
            <a:br>
              <a:rPr lang="en-US" dirty="0" smtClean="0"/>
            </a:br>
            <a:r>
              <a:rPr lang="en-US" dirty="0" smtClean="0"/>
              <a:t>-Community</a:t>
            </a:r>
            <a:br>
              <a:rPr lang="en-US" dirty="0" smtClean="0"/>
            </a:br>
            <a:r>
              <a:rPr lang="en-US" dirty="0" smtClean="0"/>
              <a:t>-Local/practice</a:t>
            </a:r>
            <a:br>
              <a:rPr lang="en-US" dirty="0" smtClean="0"/>
            </a:br>
            <a:endParaRPr lang="en-US" dirty="0"/>
          </a:p>
        </p:txBody>
      </p:sp>
      <p:pic>
        <p:nvPicPr>
          <p:cNvPr id="4" name="Content Placeholder 3" descr="can-stock-photo_csp8951736.jpg"/>
          <p:cNvPicPr>
            <a:picLocks noGrp="1" noChangeAspect="1"/>
          </p:cNvPicPr>
          <p:nvPr>
            <p:ph sz="quarter" idx="1"/>
          </p:nvPr>
        </p:nvPicPr>
        <p:blipFill>
          <a:blip r:embed="rId2" cstate="print"/>
          <a:stretch>
            <a:fillRect/>
          </a:stretch>
        </p:blipFill>
        <p:spPr>
          <a:xfrm>
            <a:off x="5867400" y="1447800"/>
            <a:ext cx="2572701" cy="2405476"/>
          </a:xfrm>
        </p:spPr>
      </p:pic>
    </p:spTree>
    <p:extLst>
      <p:ext uri="{BB962C8B-B14F-4D97-AF65-F5344CB8AC3E}">
        <p14:creationId xmlns:p14="http://schemas.microsoft.com/office/powerpoint/2010/main" val="40491621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endParaRPr lang="en-US" dirty="0"/>
          </a:p>
        </p:txBody>
      </p:sp>
      <p:sp>
        <p:nvSpPr>
          <p:cNvPr id="3" name="Content Placeholder 2"/>
          <p:cNvSpPr>
            <a:spLocks noGrp="1"/>
          </p:cNvSpPr>
          <p:nvPr>
            <p:ph sz="quarter" idx="1"/>
          </p:nvPr>
        </p:nvSpPr>
        <p:spPr/>
        <p:txBody>
          <a:bodyPr/>
          <a:lstStyle/>
          <a:p>
            <a:r>
              <a:rPr lang="en-US" dirty="0" smtClean="0"/>
              <a:t>Internet</a:t>
            </a:r>
          </a:p>
          <a:p>
            <a:pPr lvl="1"/>
            <a:r>
              <a:rPr lang="en-US" dirty="0" smtClean="0"/>
              <a:t>Thomas.gov</a:t>
            </a:r>
          </a:p>
          <a:p>
            <a:pPr lvl="1"/>
            <a:r>
              <a:rPr lang="en-US" dirty="0" smtClean="0"/>
              <a:t>AAP</a:t>
            </a:r>
          </a:p>
          <a:p>
            <a:pPr lvl="1"/>
            <a:r>
              <a:rPr lang="en-US" dirty="0" smtClean="0"/>
              <a:t>Search Engines</a:t>
            </a:r>
          </a:p>
          <a:p>
            <a:r>
              <a:rPr lang="en-US" dirty="0" smtClean="0"/>
              <a:t>Letters</a:t>
            </a:r>
          </a:p>
          <a:p>
            <a:r>
              <a:rPr lang="en-US" dirty="0" smtClean="0"/>
              <a:t>Petitions</a:t>
            </a:r>
          </a:p>
          <a:p>
            <a:endParaRPr lang="en-US" dirty="0" smtClean="0"/>
          </a:p>
        </p:txBody>
      </p:sp>
      <p:pic>
        <p:nvPicPr>
          <p:cNvPr id="1026" name="Picture 2" descr="C:\Program Files\Microsoft Office\MEDIA\CAGCAT10\j0299125.wmf"/>
          <p:cNvPicPr>
            <a:picLocks noChangeAspect="1" noChangeArrowheads="1"/>
          </p:cNvPicPr>
          <p:nvPr/>
        </p:nvPicPr>
        <p:blipFill>
          <a:blip r:embed="rId2" cstate="print"/>
          <a:srcRect/>
          <a:stretch>
            <a:fillRect/>
          </a:stretch>
        </p:blipFill>
        <p:spPr bwMode="auto">
          <a:xfrm>
            <a:off x="2836011" y="228600"/>
            <a:ext cx="1100023" cy="1805026"/>
          </a:xfrm>
          <a:prstGeom prst="rect">
            <a:avLst/>
          </a:prstGeom>
          <a:noFill/>
        </p:spPr>
      </p:pic>
    </p:spTree>
    <p:extLst>
      <p:ext uri="{BB962C8B-B14F-4D97-AF65-F5344CB8AC3E}">
        <p14:creationId xmlns:p14="http://schemas.microsoft.com/office/powerpoint/2010/main" val="14424669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latin typeface="Times New Roman" pitchFamily="18" charset="0"/>
                <a:cs typeface="Times New Roman" pitchFamily="18" charset="0"/>
              </a:rPr>
              <a:t>References</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295400"/>
            <a:ext cx="8229600" cy="5334000"/>
          </a:xfrm>
        </p:spPr>
        <p:txBody>
          <a:bodyPr>
            <a:normAutofit fontScale="47500" lnSpcReduction="20000"/>
          </a:bodyPr>
          <a:lstStyle/>
          <a:p>
            <a:r>
              <a:rPr lang="en-US" sz="3300" i="0" baseline="0" dirty="0" smtClean="0">
                <a:latin typeface="Times New Roman" pitchFamily="18" charset="0"/>
                <a:cs typeface="Times New Roman" pitchFamily="18" charset="0"/>
              </a:rPr>
              <a:t>(</a:t>
            </a:r>
            <a:r>
              <a:rPr lang="en-US" sz="3300" dirty="0" smtClean="0">
                <a:latin typeface="Times New Roman" pitchFamily="18" charset="0"/>
                <a:cs typeface="Times New Roman" pitchFamily="18" charset="0"/>
              </a:rPr>
              <a:t>The New York Times, </a:t>
            </a:r>
            <a:r>
              <a:rPr lang="en-US" sz="3300" i="1" dirty="0" smtClean="0">
                <a:latin typeface="Times New Roman" pitchFamily="18" charset="0"/>
                <a:cs typeface="Times New Roman" pitchFamily="18" charset="0"/>
              </a:rPr>
              <a:t>‘Death Race’ Game Gains Favor, But Not With the Safety Council, </a:t>
            </a:r>
            <a:r>
              <a:rPr lang="en-US" sz="3300" dirty="0" smtClean="0">
                <a:latin typeface="Times New Roman" pitchFamily="18" charset="0"/>
                <a:cs typeface="Times New Roman" pitchFamily="18" charset="0"/>
              </a:rPr>
              <a:t>1976. http://select.nytimes.com/gst/abstract.html?res=FB0E10FD385B167493CAAB1789D95F428785F9. </a:t>
            </a:r>
            <a:r>
              <a:rPr lang="en-US" sz="3300" dirty="0" err="1" smtClean="0">
                <a:latin typeface="Times New Roman" pitchFamily="18" charset="0"/>
                <a:cs typeface="Times New Roman" pitchFamily="18" charset="0"/>
              </a:rPr>
              <a:t>Acessed</a:t>
            </a:r>
            <a:r>
              <a:rPr lang="en-US" sz="3300" dirty="0" smtClean="0">
                <a:latin typeface="Times New Roman" pitchFamily="18" charset="0"/>
                <a:cs typeface="Times New Roman" pitchFamily="18" charset="0"/>
              </a:rPr>
              <a:t> 12/20/12</a:t>
            </a:r>
          </a:p>
          <a:p>
            <a:r>
              <a:rPr lang="en-US" sz="3300" dirty="0" smtClean="0">
                <a:latin typeface="Times New Roman" pitchFamily="18" charset="0"/>
                <a:cs typeface="Times New Roman" pitchFamily="18" charset="0"/>
              </a:rPr>
              <a:t>“The 10 Biggest Violent Video-Game Controversies.” CNN Tech News. June 29, 2011.  &lt;http://www.cnn.com/2011/TECH/gaming.gadgets/06/29/violent.video.games/index.html&gt;. Accessed 12/21/12. </a:t>
            </a:r>
          </a:p>
          <a:p>
            <a:r>
              <a:rPr lang="en-US" sz="3300" dirty="0" smtClean="0">
                <a:latin typeface="Times New Roman" pitchFamily="18" charset="0"/>
                <a:cs typeface="Times New Roman" pitchFamily="18" charset="0"/>
              </a:rPr>
              <a:t>“A History of Virtual Violence.” Forbes.com. Digital Media, June 18, 2007. http://www.forbes.com/2007/06/15/games-violence-columbine-tech-cx_ag_0618videogames.html. Accessed 12/21/12. </a:t>
            </a:r>
          </a:p>
          <a:p>
            <a:r>
              <a:rPr lang="en-US" sz="3300" dirty="0" smtClean="0">
                <a:latin typeface="Times New Roman" pitchFamily="18" charset="0"/>
                <a:cs typeface="Times New Roman" pitchFamily="18" charset="0"/>
              </a:rPr>
              <a:t>“Video Game Violence.” Senate Committee Governmental Affairs. December 9, 1993. C-Span Video Library. http://www.c-spanvideo.org/program/52848-1. Accessed 12/23/12. </a:t>
            </a:r>
          </a:p>
          <a:p>
            <a:r>
              <a:rPr lang="en-US" sz="3300" dirty="0" smtClean="0">
                <a:latin typeface="Times New Roman" pitchFamily="18" charset="0"/>
                <a:cs typeface="Times New Roman" pitchFamily="18" charset="0"/>
              </a:rPr>
              <a:t>“Can a Video Game Lead to Murder?” CBS News. First aired March 6, 2005 with correspondent Ed Bradley. On-line February 11, 2009. &lt; http://www.cbsnews.com/stories/2005/06/17/60minutes/main702599.shtml&gt;. Accessed 12/23/12. </a:t>
            </a:r>
          </a:p>
          <a:p>
            <a:r>
              <a:rPr lang="en-US" sz="3300" dirty="0" err="1">
                <a:latin typeface="Times New Roman" pitchFamily="18" charset="0"/>
                <a:cs typeface="Times New Roman" pitchFamily="18" charset="0"/>
              </a:rPr>
              <a:t>Legiscan</a:t>
            </a:r>
            <a:r>
              <a:rPr lang="en-US" sz="3300" dirty="0">
                <a:latin typeface="Times New Roman" pitchFamily="18" charset="0"/>
                <a:cs typeface="Times New Roman" pitchFamily="18" charset="0"/>
              </a:rPr>
              <a:t>: Bringing People to the Process. </a:t>
            </a:r>
            <a:r>
              <a:rPr lang="en-US" sz="3300" dirty="0">
                <a:latin typeface="Times New Roman" pitchFamily="18" charset="0"/>
                <a:cs typeface="Times New Roman" pitchFamily="18" charset="0"/>
                <a:hlinkClick r:id="rId2"/>
              </a:rPr>
              <a:t>http://legiscan.com</a:t>
            </a:r>
            <a:endParaRPr lang="en-US" sz="3300" dirty="0">
              <a:latin typeface="Times New Roman" pitchFamily="18" charset="0"/>
              <a:cs typeface="Times New Roman" pitchFamily="18" charset="0"/>
            </a:endParaRPr>
          </a:p>
          <a:p>
            <a:r>
              <a:rPr lang="en-US" sz="3300" dirty="0" err="1">
                <a:latin typeface="Times New Roman" pitchFamily="18" charset="0"/>
                <a:cs typeface="Times New Roman" pitchFamily="18" charset="0"/>
              </a:rPr>
              <a:t>Liptak</a:t>
            </a:r>
            <a:r>
              <a:rPr lang="en-US" sz="3300" dirty="0">
                <a:latin typeface="Times New Roman" pitchFamily="18" charset="0"/>
                <a:cs typeface="Times New Roman" pitchFamily="18" charset="0"/>
              </a:rPr>
              <a:t>, A.  “Justices Reject Ban on Violent Video Games for Children”.  New York Times: June 2011.</a:t>
            </a:r>
          </a:p>
          <a:p>
            <a:r>
              <a:rPr lang="en-US" sz="3300" dirty="0">
                <a:latin typeface="Times New Roman" pitchFamily="18" charset="0"/>
                <a:cs typeface="Times New Roman" pitchFamily="18" charset="0"/>
              </a:rPr>
              <a:t>The Library of Congress: Thomas.  </a:t>
            </a:r>
            <a:r>
              <a:rPr lang="en-US" sz="3300" dirty="0">
                <a:latin typeface="Times New Roman" pitchFamily="18" charset="0"/>
                <a:cs typeface="Times New Roman" pitchFamily="18" charset="0"/>
                <a:hlinkClick r:id="rId3"/>
              </a:rPr>
              <a:t>http://thomas.loc.gov</a:t>
            </a:r>
            <a:endParaRPr lang="en-US" sz="3300" dirty="0">
              <a:latin typeface="Times New Roman" pitchFamily="18" charset="0"/>
              <a:cs typeface="Times New Roman" pitchFamily="18" charset="0"/>
            </a:endParaRPr>
          </a:p>
          <a:p>
            <a:r>
              <a:rPr lang="en-US" sz="3300" dirty="0">
                <a:latin typeface="Times New Roman" pitchFamily="18" charset="0"/>
                <a:cs typeface="Times New Roman" pitchFamily="18" charset="0"/>
              </a:rPr>
              <a:t>“</a:t>
            </a:r>
            <a:r>
              <a:rPr lang="en-US" sz="3300" dirty="0" err="1">
                <a:latin typeface="Times New Roman" pitchFamily="18" charset="0"/>
                <a:cs typeface="Times New Roman" pitchFamily="18" charset="0"/>
              </a:rPr>
              <a:t>Splatterhouse</a:t>
            </a:r>
            <a:r>
              <a:rPr lang="en-US" sz="3300" dirty="0">
                <a:latin typeface="Times New Roman" pitchFamily="18" charset="0"/>
                <a:cs typeface="Times New Roman" pitchFamily="18" charset="0"/>
              </a:rPr>
              <a:t> Images”.  www.IGN.com</a:t>
            </a:r>
          </a:p>
          <a:p>
            <a:r>
              <a:rPr lang="en-US" sz="3300" dirty="0">
                <a:latin typeface="Times New Roman" pitchFamily="18" charset="0"/>
                <a:cs typeface="Times New Roman" pitchFamily="18" charset="0"/>
              </a:rPr>
              <a:t>Walters, L. “Game Censorship”. 2011.  </a:t>
            </a:r>
            <a:r>
              <a:rPr lang="en-US" sz="3300" dirty="0">
                <a:latin typeface="Times New Roman" pitchFamily="18" charset="0"/>
                <a:cs typeface="Times New Roman" pitchFamily="18" charset="0"/>
                <a:hlinkClick r:id="rId4"/>
              </a:rPr>
              <a:t>http://www.gamecensorship.com/legislation.htm</a:t>
            </a:r>
            <a:endParaRPr lang="en-US" sz="3300"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1801324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hlinkClick r:id="rId2"/>
              </a:rPr>
              <a:t>http://www.youtube.com/watch?v=sYNUp5rAZJo</a:t>
            </a:r>
            <a:r>
              <a:rPr lang="en-US" dirty="0" smtClean="0"/>
              <a:t> – After background section</a:t>
            </a:r>
          </a:p>
          <a:p>
            <a:r>
              <a:rPr lang="en-US" dirty="0" smtClean="0">
                <a:hlinkClick r:id="rId3"/>
              </a:rPr>
              <a:t>http://www.youtube.com/watch?v=GfjuYhOS3XY</a:t>
            </a:r>
            <a:r>
              <a:rPr lang="en-US" dirty="0" smtClean="0"/>
              <a:t> – Max Payne 3 1:00 after Anna’s section</a:t>
            </a:r>
          </a:p>
          <a:p>
            <a:r>
              <a:rPr lang="en-US" dirty="0" smtClean="0">
                <a:hlinkClick r:id="rId4"/>
              </a:rPr>
              <a:t>http://www.youtube.com/watch?v=HOLpVFrgvww</a:t>
            </a:r>
            <a:r>
              <a:rPr lang="en-US" dirty="0" smtClean="0"/>
              <a:t> – Grand Theft Auto 1:30 after Nina’s section</a:t>
            </a:r>
          </a:p>
          <a:p>
            <a:r>
              <a:rPr lang="en-US" dirty="0" smtClean="0">
                <a:hlinkClick r:id="rId5"/>
              </a:rPr>
              <a:t>http://www.youtube.com/watch?v=pTtsn2Srm3E</a:t>
            </a:r>
            <a:r>
              <a:rPr lang="en-US" dirty="0" smtClean="0"/>
              <a:t> – Call of Duty 5:00 (play at beginning)</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13"/>
            <a:ext cx="8229600" cy="1143000"/>
          </a:xfrm>
        </p:spPr>
        <p:txBody>
          <a:bodyPr/>
          <a:lstStyle/>
          <a:p>
            <a:r>
              <a:rPr lang="en-US" dirty="0" smtClean="0">
                <a:cs typeface="Times New Roman" pitchFamily="18" charset="0"/>
              </a:rPr>
              <a:t>Background</a:t>
            </a:r>
            <a:endParaRPr lang="en-US" dirty="0">
              <a:cs typeface="Times New Roman" pitchFamily="18" charset="0"/>
            </a:endParaRPr>
          </a:p>
        </p:txBody>
      </p:sp>
      <p:sp>
        <p:nvSpPr>
          <p:cNvPr id="3" name="Content Placeholder 2"/>
          <p:cNvSpPr>
            <a:spLocks noGrp="1"/>
          </p:cNvSpPr>
          <p:nvPr>
            <p:ph sz="quarter" idx="1"/>
          </p:nvPr>
        </p:nvSpPr>
        <p:spPr>
          <a:xfrm>
            <a:off x="0" y="1905000"/>
            <a:ext cx="7848600" cy="4525963"/>
          </a:xfrm>
        </p:spPr>
        <p:txBody>
          <a:bodyPr>
            <a:normAutofit fontScale="92500" lnSpcReduction="20000"/>
          </a:bodyPr>
          <a:lstStyle/>
          <a:p>
            <a:r>
              <a:rPr lang="en-US" sz="3000" dirty="0" smtClean="0">
                <a:cs typeface="Times New Roman" pitchFamily="18" charset="0"/>
              </a:rPr>
              <a:t>Early 1990s unleashed games such as </a:t>
            </a:r>
            <a:r>
              <a:rPr lang="en-US" sz="3000" i="1" dirty="0" smtClean="0">
                <a:cs typeface="Times New Roman" pitchFamily="18" charset="0"/>
              </a:rPr>
              <a:t>Mortal </a:t>
            </a:r>
            <a:r>
              <a:rPr lang="en-US" sz="3000" i="1" dirty="0" err="1" smtClean="0">
                <a:cs typeface="Times New Roman" pitchFamily="18" charset="0"/>
              </a:rPr>
              <a:t>Kombat</a:t>
            </a:r>
            <a:r>
              <a:rPr lang="en-US" sz="3000" i="1" dirty="0" smtClean="0">
                <a:cs typeface="Times New Roman" pitchFamily="18" charset="0"/>
              </a:rPr>
              <a:t> </a:t>
            </a:r>
            <a:r>
              <a:rPr lang="en-US" sz="3000" dirty="0" smtClean="0">
                <a:cs typeface="Times New Roman" pitchFamily="18" charset="0"/>
              </a:rPr>
              <a:t>and </a:t>
            </a:r>
            <a:r>
              <a:rPr lang="en-US" sz="3000" i="1" dirty="0" smtClean="0">
                <a:cs typeface="Times New Roman" pitchFamily="18" charset="0"/>
              </a:rPr>
              <a:t>Doom</a:t>
            </a:r>
            <a:r>
              <a:rPr lang="en-US" sz="3000" dirty="0" smtClean="0">
                <a:cs typeface="Times New Roman" pitchFamily="18" charset="0"/>
              </a:rPr>
              <a:t> with more realistic graphics of gore, e.g. severing heads and ripping out hearts</a:t>
            </a:r>
          </a:p>
          <a:p>
            <a:r>
              <a:rPr lang="en-US" sz="3000" i="1" dirty="0" smtClean="0">
                <a:cs typeface="Times New Roman" pitchFamily="18" charset="0"/>
              </a:rPr>
              <a:t>Night Trap </a:t>
            </a:r>
            <a:r>
              <a:rPr lang="en-US" sz="3000" dirty="0" smtClean="0">
                <a:cs typeface="Times New Roman" pitchFamily="18" charset="0"/>
              </a:rPr>
              <a:t>was released for the Sega Genesis in 1992 and featured a motion video horror adventure game where the main player could lead 5 girls at a slumber party into “death traps” </a:t>
            </a:r>
          </a:p>
          <a:p>
            <a:pPr marL="0" indent="0">
              <a:buNone/>
            </a:pPr>
            <a:r>
              <a:rPr lang="en-US" sz="3000" dirty="0" smtClean="0">
                <a:cs typeface="Times New Roman" pitchFamily="18" charset="0"/>
              </a:rPr>
              <a:t>    laid around the house or protect them </a:t>
            </a:r>
          </a:p>
          <a:p>
            <a:pPr marL="0" indent="0">
              <a:buNone/>
            </a:pPr>
            <a:r>
              <a:rPr lang="en-US" sz="3000" dirty="0" smtClean="0">
                <a:cs typeface="Times New Roman" pitchFamily="18" charset="0"/>
              </a:rPr>
              <a:t>    against </a:t>
            </a:r>
            <a:r>
              <a:rPr lang="en-US" sz="3000" dirty="0" err="1" smtClean="0">
                <a:cs typeface="Times New Roman" pitchFamily="18" charset="0"/>
              </a:rPr>
              <a:t>vampiric</a:t>
            </a:r>
            <a:r>
              <a:rPr lang="en-US" sz="3000" dirty="0" smtClean="0">
                <a:cs typeface="Times New Roman" pitchFamily="18" charset="0"/>
              </a:rPr>
              <a:t> creatures</a:t>
            </a:r>
            <a:endParaRPr lang="en-US" sz="3000" i="1" dirty="0" smtClean="0">
              <a:cs typeface="Times New Roman" pitchFamily="18" charset="0"/>
            </a:endParaRP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4763234"/>
            <a:ext cx="1371600" cy="1951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86723"/>
            <a:ext cx="2590801" cy="178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3761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
          </p:nvPr>
        </p:nvSpPr>
        <p:spPr>
          <a:xfrm>
            <a:off x="457200" y="2261419"/>
            <a:ext cx="8229600" cy="4572000"/>
          </a:xfrm>
        </p:spPr>
        <p:txBody>
          <a:bodyPr>
            <a:normAutofit lnSpcReduction="10000"/>
          </a:bodyPr>
          <a:lstStyle/>
          <a:p>
            <a:endParaRPr lang="en-US" dirty="0" smtClean="0">
              <a:latin typeface="Times New Roman" pitchFamily="18" charset="0"/>
              <a:cs typeface="Times New Roman" pitchFamily="18" charset="0"/>
            </a:endParaRPr>
          </a:p>
          <a:p>
            <a:r>
              <a:rPr lang="en-US" dirty="0" smtClean="0">
                <a:cs typeface="Times New Roman" pitchFamily="18" charset="0"/>
              </a:rPr>
              <a:t>Parents and ultimately legislators grew concerned over violence and victimization of girls in the super popular games of </a:t>
            </a:r>
            <a:r>
              <a:rPr lang="en-US" i="1" dirty="0" smtClean="0">
                <a:cs typeface="Times New Roman" pitchFamily="18" charset="0"/>
              </a:rPr>
              <a:t>Mortal </a:t>
            </a:r>
            <a:r>
              <a:rPr lang="en-US" i="1" dirty="0" err="1" smtClean="0">
                <a:cs typeface="Times New Roman" pitchFamily="18" charset="0"/>
              </a:rPr>
              <a:t>Kombat</a:t>
            </a:r>
            <a:r>
              <a:rPr lang="en-US" i="1" dirty="0" smtClean="0">
                <a:cs typeface="Times New Roman" pitchFamily="18" charset="0"/>
              </a:rPr>
              <a:t> </a:t>
            </a:r>
            <a:r>
              <a:rPr lang="en-US" dirty="0" smtClean="0">
                <a:cs typeface="Times New Roman" pitchFamily="18" charset="0"/>
              </a:rPr>
              <a:t>and </a:t>
            </a:r>
            <a:r>
              <a:rPr lang="en-US" i="1" dirty="0" smtClean="0">
                <a:cs typeface="Times New Roman" pitchFamily="18" charset="0"/>
              </a:rPr>
              <a:t>Night Trap </a:t>
            </a:r>
            <a:r>
              <a:rPr lang="en-US" dirty="0" smtClean="0">
                <a:cs typeface="Times New Roman" pitchFamily="18" charset="0"/>
              </a:rPr>
              <a:t>among children mostly ages 7-12 years old</a:t>
            </a:r>
          </a:p>
          <a:p>
            <a:r>
              <a:rPr lang="en-US" dirty="0" smtClean="0">
                <a:cs typeface="Times New Roman" pitchFamily="18" charset="0"/>
              </a:rPr>
              <a:t>In 1993, the first joint hearings were held by Congress to investigate the video game industry marketing of violence to minors’</a:t>
            </a:r>
          </a:p>
          <a:p>
            <a:pPr lvl="1">
              <a:buFont typeface="Wingdings" pitchFamily="2" charset="2"/>
              <a:buChar char="v"/>
            </a:pPr>
            <a:r>
              <a:rPr lang="en-US" dirty="0" smtClean="0">
                <a:cs typeface="Times New Roman" pitchFamily="18" charset="0"/>
              </a:rPr>
              <a:t> Senators heard testimony from an expert panel of TV executives and psychologists as well as from Nintendo and Sega representatives</a:t>
            </a:r>
          </a:p>
          <a:p>
            <a:pPr marL="457200" lvl="1" indent="0">
              <a:buNone/>
            </a:pPr>
            <a:r>
              <a:rPr lang="en-US" dirty="0"/>
              <a:t/>
            </a:r>
            <a:br>
              <a:rPr lang="en-US" dirty="0"/>
            </a:br>
            <a:endParaRPr lang="en-US" dirty="0"/>
          </a:p>
          <a:p>
            <a:endParaRPr lang="en-US" b="1"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3078" name="Picture 6" descr="http://uhaweb.hartford.edu/DBUTLER/violentgam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228601"/>
            <a:ext cx="2895598" cy="218617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parentsconnect.com/editorial_images/5/kids-playing-excitely-on-video-game-280x28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39" y="106534"/>
            <a:ext cx="2430309" cy="2430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148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New Roman" pitchFamily="18" charset="0"/>
              </a:rPr>
              <a:t>Background</a:t>
            </a:r>
            <a:endParaRPr lang="en-US" dirty="0">
              <a:cs typeface="Times New Roman" pitchFamily="18" charset="0"/>
            </a:endParaRPr>
          </a:p>
        </p:txBody>
      </p:sp>
      <p:sp>
        <p:nvSpPr>
          <p:cNvPr id="3" name="Content Placeholder 2"/>
          <p:cNvSpPr>
            <a:spLocks noGrp="1"/>
          </p:cNvSpPr>
          <p:nvPr>
            <p:ph sz="quarter" idx="1"/>
          </p:nvPr>
        </p:nvSpPr>
        <p:spPr>
          <a:xfrm>
            <a:off x="457200" y="1524000"/>
            <a:ext cx="8229600" cy="4876800"/>
          </a:xfrm>
        </p:spPr>
        <p:txBody>
          <a:bodyPr>
            <a:normAutofit/>
          </a:bodyPr>
          <a:lstStyle/>
          <a:p>
            <a:r>
              <a:rPr lang="en-US" dirty="0" smtClean="0">
                <a:cs typeface="Times New Roman" pitchFamily="18" charset="0"/>
              </a:rPr>
              <a:t>As a compromise result of the federal hearings (and to avoid creation of a federal oversight group), the video game industry voluntarily created the </a:t>
            </a:r>
            <a:r>
              <a:rPr lang="en-US" b="1" dirty="0" smtClean="0">
                <a:cs typeface="Times New Roman" pitchFamily="18" charset="0"/>
              </a:rPr>
              <a:t>Interactive Digital Software Association</a:t>
            </a:r>
            <a:r>
              <a:rPr lang="en-US" dirty="0" smtClean="0">
                <a:cs typeface="Times New Roman" pitchFamily="18" charset="0"/>
              </a:rPr>
              <a:t> in 1993 </a:t>
            </a:r>
          </a:p>
          <a:p>
            <a:r>
              <a:rPr lang="en-US" dirty="0" smtClean="0">
                <a:cs typeface="Times New Roman" pitchFamily="18" charset="0"/>
              </a:rPr>
              <a:t>In 1994 the IDSA created the </a:t>
            </a:r>
            <a:r>
              <a:rPr lang="en-US" b="1" dirty="0" smtClean="0">
                <a:cs typeface="Times New Roman" pitchFamily="18" charset="0"/>
              </a:rPr>
              <a:t>Entertainment Software Rating Board (ESRB)</a:t>
            </a:r>
            <a:r>
              <a:rPr lang="en-US" dirty="0" smtClean="0">
                <a:cs typeface="Times New Roman" pitchFamily="18" charset="0"/>
              </a:rPr>
              <a:t>- a self-monitoring panel that instituted a tiered rating system to track games' sexual and violent content</a:t>
            </a:r>
          </a:p>
          <a:p>
            <a:r>
              <a:rPr lang="en-US" dirty="0" smtClean="0">
                <a:cs typeface="Times New Roman" pitchFamily="18" charset="0"/>
              </a:rPr>
              <a:t>The ESRB created a rating system for video games: "Early Childhood," "Everyone," "Everyone 10+," "Teen," "Mature," or "Adults Only"</a:t>
            </a:r>
            <a:r>
              <a:rPr lang="en-US" dirty="0" smtClean="0"/>
              <a:t/>
            </a:r>
            <a:br>
              <a:rPr lang="en-US" dirty="0" smtClean="0"/>
            </a:b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0046576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
          </p:nvPr>
        </p:nvSpPr>
        <p:spPr>
          <a:xfrm>
            <a:off x="457200" y="1447800"/>
            <a:ext cx="4038600" cy="4678363"/>
          </a:xfrm>
        </p:spPr>
        <p:txBody>
          <a:bodyPr>
            <a:normAutofit fontScale="25000" lnSpcReduction="20000"/>
          </a:bodyPr>
          <a:lstStyle/>
          <a:p>
            <a:pPr marL="0" indent="0">
              <a:buNone/>
            </a:pPr>
            <a:endParaRPr lang="en-US" sz="2700" dirty="0">
              <a:latin typeface="Times New Roman" pitchFamily="18" charset="0"/>
              <a:cs typeface="Times New Roman" pitchFamily="18" charset="0"/>
            </a:endParaRPr>
          </a:p>
        </p:txBody>
      </p:sp>
      <p:sp>
        <p:nvSpPr>
          <p:cNvPr id="13" name="Content Placeholder 12"/>
          <p:cNvSpPr>
            <a:spLocks noGrp="1"/>
          </p:cNvSpPr>
          <p:nvPr>
            <p:ph sz="quarter" idx="2"/>
          </p:nvPr>
        </p:nvSpPr>
        <p:spPr>
          <a:xfrm>
            <a:off x="4530212" y="1219200"/>
            <a:ext cx="4385187" cy="5486400"/>
          </a:xfrm>
        </p:spPr>
        <p:txBody>
          <a:bodyPr>
            <a:normAutofit fontScale="25000" lnSpcReduction="20000"/>
          </a:bodyPr>
          <a:lstStyle/>
          <a:p>
            <a:r>
              <a:rPr lang="en-US" sz="2700" dirty="0" smtClean="0">
                <a:latin typeface="Times New Roman" pitchFamily="18" charset="0"/>
                <a:cs typeface="Times New Roman" pitchFamily="18" charset="0"/>
              </a:rPr>
              <a:t>ESRB Content Descriptors</a:t>
            </a:r>
          </a:p>
          <a:p>
            <a:r>
              <a:rPr lang="en-US" sz="2400" b="1" dirty="0" smtClean="0"/>
              <a:t>Alcohol Reference</a:t>
            </a:r>
            <a:r>
              <a:rPr lang="en-US" sz="2400" dirty="0" smtClean="0"/>
              <a:t> - Reference to and/or images of alcoholic beverages </a:t>
            </a:r>
          </a:p>
          <a:p>
            <a:r>
              <a:rPr lang="en-US" sz="2400" b="1" dirty="0" smtClean="0"/>
              <a:t>Animated Blood</a:t>
            </a:r>
            <a:r>
              <a:rPr lang="en-US" sz="2400" dirty="0" smtClean="0"/>
              <a:t> - Discolored and/or unrealistic depictions of blood </a:t>
            </a:r>
          </a:p>
          <a:p>
            <a:r>
              <a:rPr lang="en-US" sz="2400" b="1" dirty="0" smtClean="0"/>
              <a:t>Blood</a:t>
            </a:r>
            <a:r>
              <a:rPr lang="en-US" sz="2400" dirty="0" smtClean="0"/>
              <a:t> - Depictions of blood </a:t>
            </a:r>
          </a:p>
          <a:p>
            <a:r>
              <a:rPr lang="en-US" sz="2400" b="1" dirty="0" smtClean="0"/>
              <a:t>Blood and Gore</a:t>
            </a:r>
            <a:r>
              <a:rPr lang="en-US" sz="2400" dirty="0" smtClean="0"/>
              <a:t> - Depictions of blood or the mutilation of body parts</a:t>
            </a:r>
          </a:p>
          <a:p>
            <a:r>
              <a:rPr lang="en-US" sz="2400" b="1" dirty="0" smtClean="0"/>
              <a:t>Cartoon Violence</a:t>
            </a:r>
            <a:r>
              <a:rPr lang="en-US" sz="2400" dirty="0" smtClean="0"/>
              <a:t> - Violent actions involving cartoon-like situations and characters. May include violence where a character is unharmed after the action has been inflicted</a:t>
            </a:r>
          </a:p>
          <a:p>
            <a:r>
              <a:rPr lang="en-US" sz="2400" b="1" dirty="0" smtClean="0"/>
              <a:t>Comic Mischief</a:t>
            </a:r>
            <a:r>
              <a:rPr lang="en-US" sz="2400" dirty="0" smtClean="0"/>
              <a:t> - Depictions or dialogue involving slapstick or suggestive humor</a:t>
            </a:r>
          </a:p>
          <a:p>
            <a:r>
              <a:rPr lang="en-US" sz="2400" b="1" dirty="0" smtClean="0"/>
              <a:t>Crude Humor</a:t>
            </a:r>
            <a:r>
              <a:rPr lang="en-US" sz="2400" dirty="0" smtClean="0"/>
              <a:t> - Depictions or dialogue involving vulgar antics, including “bathroom” humor</a:t>
            </a:r>
          </a:p>
          <a:p>
            <a:r>
              <a:rPr lang="en-US" sz="2400" b="1" dirty="0" smtClean="0"/>
              <a:t>Drug Reference</a:t>
            </a:r>
            <a:r>
              <a:rPr lang="en-US" sz="2400" dirty="0" smtClean="0"/>
              <a:t> - Reference to and/or images of illegal drugs</a:t>
            </a:r>
          </a:p>
          <a:p>
            <a:r>
              <a:rPr lang="en-US" sz="2400" b="1" dirty="0" smtClean="0"/>
              <a:t>Fantasy Violence</a:t>
            </a:r>
            <a:r>
              <a:rPr lang="en-US" sz="2400" dirty="0" smtClean="0"/>
              <a:t> - Violent actions of a fantasy nature, involving human or non-human characters in situations easily distinguishable from real life</a:t>
            </a:r>
          </a:p>
          <a:p>
            <a:r>
              <a:rPr lang="en-US" sz="2400" b="1" dirty="0" smtClean="0"/>
              <a:t>Intense Violence</a:t>
            </a:r>
            <a:r>
              <a:rPr lang="en-US" sz="2400" dirty="0" smtClean="0"/>
              <a:t> - Graphic and realistic-looking depictions of physical conflict. May involve extreme and/or realistic blood, gore, weapons and depictions of human injury and death</a:t>
            </a:r>
          </a:p>
          <a:p>
            <a:r>
              <a:rPr lang="en-US" sz="2400" b="1" dirty="0" smtClean="0"/>
              <a:t>Language</a:t>
            </a:r>
            <a:r>
              <a:rPr lang="en-US" sz="2400" dirty="0" smtClean="0"/>
              <a:t> - Mild to moderate use of profanity</a:t>
            </a:r>
          </a:p>
          <a:p>
            <a:r>
              <a:rPr lang="en-US" sz="2400" b="1" dirty="0" smtClean="0"/>
              <a:t>Lyrics</a:t>
            </a:r>
            <a:r>
              <a:rPr lang="en-US" sz="2400" dirty="0" smtClean="0"/>
              <a:t> - Mild references to profanity, sexuality, violence, alcohol or drug use in music</a:t>
            </a:r>
          </a:p>
          <a:p>
            <a:r>
              <a:rPr lang="en-US" sz="2400" b="1" dirty="0" smtClean="0"/>
              <a:t>Mature Humor</a:t>
            </a:r>
            <a:r>
              <a:rPr lang="en-US" sz="2400" dirty="0" smtClean="0"/>
              <a:t> - Depictions or dialogue involving "adult" humor, including sexual references</a:t>
            </a:r>
          </a:p>
          <a:p>
            <a:r>
              <a:rPr lang="en-US" sz="2400" b="1" dirty="0" smtClean="0"/>
              <a:t>Nudity</a:t>
            </a:r>
            <a:r>
              <a:rPr lang="en-US" sz="2400" dirty="0" smtClean="0"/>
              <a:t> - Graphic or prolonged depictions of nudity</a:t>
            </a:r>
          </a:p>
          <a:p>
            <a:r>
              <a:rPr lang="en-US" sz="2400" b="1" dirty="0" smtClean="0"/>
              <a:t>Partial Nudity</a:t>
            </a:r>
            <a:r>
              <a:rPr lang="en-US" sz="2400" dirty="0" smtClean="0"/>
              <a:t> - Brief and/or mild depictions of nudity</a:t>
            </a:r>
          </a:p>
          <a:p>
            <a:r>
              <a:rPr lang="en-US" sz="2400" b="1" dirty="0" smtClean="0"/>
              <a:t>Real Gambling</a:t>
            </a:r>
            <a:r>
              <a:rPr lang="en-US" sz="2400" dirty="0" smtClean="0"/>
              <a:t> - Player can gamble, including betting or wagering real cash or currency</a:t>
            </a:r>
          </a:p>
          <a:p>
            <a:r>
              <a:rPr lang="en-US" sz="2400" b="1" dirty="0" smtClean="0"/>
              <a:t>Sexual Content</a:t>
            </a:r>
            <a:r>
              <a:rPr lang="en-US" sz="2400" dirty="0" smtClean="0"/>
              <a:t> - Non-explicit depictions of sexual behavior, possibly including partial nudity</a:t>
            </a:r>
          </a:p>
          <a:p>
            <a:r>
              <a:rPr lang="en-US" sz="2400" b="1" dirty="0" smtClean="0"/>
              <a:t>Sexual Themes</a:t>
            </a:r>
            <a:r>
              <a:rPr lang="en-US" sz="2400" dirty="0" smtClean="0"/>
              <a:t> - References to sex or sexuality</a:t>
            </a:r>
          </a:p>
          <a:p>
            <a:r>
              <a:rPr lang="en-US" sz="2400" b="1" dirty="0" smtClean="0"/>
              <a:t>Sexual Violence</a:t>
            </a:r>
            <a:r>
              <a:rPr lang="en-US" sz="2400" dirty="0" smtClean="0"/>
              <a:t> - Depictions of rape or other violent sexual acts</a:t>
            </a:r>
          </a:p>
          <a:p>
            <a:r>
              <a:rPr lang="en-US" sz="2400" b="1" dirty="0" smtClean="0"/>
              <a:t>Simulated Gambling</a:t>
            </a:r>
            <a:r>
              <a:rPr lang="en-US" sz="2400" dirty="0" smtClean="0"/>
              <a:t> - Player can gamble without betting or wagering real cash or currency</a:t>
            </a:r>
          </a:p>
          <a:p>
            <a:r>
              <a:rPr lang="en-US" sz="2400" b="1" dirty="0" smtClean="0"/>
              <a:t>Strong Language </a:t>
            </a:r>
            <a:r>
              <a:rPr lang="en-US" sz="2400" dirty="0" smtClean="0"/>
              <a:t>- Explicit and/or frequent use of profanity</a:t>
            </a:r>
          </a:p>
          <a:p>
            <a:r>
              <a:rPr lang="en-US" sz="2400" b="1" dirty="0" smtClean="0"/>
              <a:t>Strong Lyrics</a:t>
            </a:r>
            <a:r>
              <a:rPr lang="en-US" sz="2400" dirty="0" smtClean="0"/>
              <a:t> - Explicit and/or frequent references to profanity, sex, violence, alcohol or drug use in music</a:t>
            </a:r>
          </a:p>
          <a:p>
            <a:r>
              <a:rPr lang="en-US" sz="2400" b="1" dirty="0" smtClean="0"/>
              <a:t>Strong Sexual Content </a:t>
            </a:r>
            <a:r>
              <a:rPr lang="en-US" sz="2400" dirty="0" smtClean="0"/>
              <a:t>- Explicit and/or frequent depictions of sexual behavior, possibly including nudity</a:t>
            </a:r>
          </a:p>
          <a:p>
            <a:r>
              <a:rPr lang="en-US" sz="2400" b="1" dirty="0" smtClean="0"/>
              <a:t>Suggestive Themes</a:t>
            </a:r>
            <a:r>
              <a:rPr lang="en-US" sz="2400" dirty="0" smtClean="0"/>
              <a:t> - Mild provocative references or materials</a:t>
            </a:r>
          </a:p>
          <a:p>
            <a:r>
              <a:rPr lang="en-US" sz="2400" b="1" dirty="0" smtClean="0"/>
              <a:t>Tobacco Reference</a:t>
            </a:r>
            <a:r>
              <a:rPr lang="en-US" sz="2400" dirty="0" smtClean="0"/>
              <a:t> - Reference to and/or images of tobacco products</a:t>
            </a:r>
          </a:p>
          <a:p>
            <a:r>
              <a:rPr lang="en-US" sz="2400" b="1" dirty="0" smtClean="0"/>
              <a:t>Use of Alcohol</a:t>
            </a:r>
            <a:r>
              <a:rPr lang="en-US" sz="2400" dirty="0" smtClean="0"/>
              <a:t> - The consumption of alcoholic beverages</a:t>
            </a:r>
          </a:p>
          <a:p>
            <a:r>
              <a:rPr lang="en-US" sz="2400" b="1" dirty="0" smtClean="0"/>
              <a:t>Use of Drugs </a:t>
            </a:r>
            <a:r>
              <a:rPr lang="en-US" sz="2400" dirty="0" smtClean="0"/>
              <a:t>- The consumption or use of illegal drugs</a:t>
            </a:r>
          </a:p>
          <a:p>
            <a:r>
              <a:rPr lang="en-US" sz="2400" b="1" dirty="0" smtClean="0"/>
              <a:t>Use of Tobacco</a:t>
            </a:r>
            <a:r>
              <a:rPr lang="en-US" sz="2400" dirty="0" smtClean="0"/>
              <a:t> - The consumption of tobacco products</a:t>
            </a:r>
          </a:p>
          <a:p>
            <a:r>
              <a:rPr lang="en-US" sz="2400" b="1" dirty="0" smtClean="0"/>
              <a:t>Violence</a:t>
            </a:r>
            <a:r>
              <a:rPr lang="en-US" sz="2400" dirty="0" smtClean="0"/>
              <a:t> - Scenes involving aggressive conflict. May contain bloodless dismemberment</a:t>
            </a:r>
          </a:p>
          <a:p>
            <a:r>
              <a:rPr lang="en-US" sz="2400" b="1" dirty="0" smtClean="0"/>
              <a:t>Violent References</a:t>
            </a:r>
            <a:r>
              <a:rPr lang="en-US" sz="2400" dirty="0" smtClean="0"/>
              <a:t> - References to violent acts</a:t>
            </a:r>
          </a:p>
          <a:p>
            <a:pPr marL="0" indent="0">
              <a:buNone/>
            </a:pPr>
            <a:endParaRPr lang="en-US" sz="2700" dirty="0">
              <a:latin typeface="Times New Roman" pitchFamily="18" charset="0"/>
              <a:cs typeface="Times New Roman" pitchFamily="18" charset="0"/>
            </a:endParaRPr>
          </a:p>
        </p:txBody>
      </p:sp>
      <p:pic>
        <p:nvPicPr>
          <p:cNvPr id="2097" name="Picture 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4038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9" name="Picture 51" descr="esrb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52400"/>
            <a:ext cx="2924175" cy="52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975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cs typeface="Times New Roman" pitchFamily="18" charset="0"/>
              </a:rPr>
              <a:t/>
            </a:r>
            <a:br>
              <a:rPr lang="en-US" dirty="0" smtClean="0">
                <a:cs typeface="Times New Roman" pitchFamily="18" charset="0"/>
              </a:rPr>
            </a:br>
            <a:endParaRPr lang="en-US" dirty="0">
              <a:cs typeface="Times New Roman" pitchFamily="18" charset="0"/>
            </a:endParaRPr>
          </a:p>
        </p:txBody>
      </p:sp>
      <p:sp>
        <p:nvSpPr>
          <p:cNvPr id="3" name="Content Placeholder 2"/>
          <p:cNvSpPr>
            <a:spLocks noGrp="1"/>
          </p:cNvSpPr>
          <p:nvPr>
            <p:ph sz="quarter" idx="1"/>
          </p:nvPr>
        </p:nvSpPr>
        <p:spPr>
          <a:xfrm>
            <a:off x="457200" y="1289062"/>
            <a:ext cx="8229600" cy="5340337"/>
          </a:xfrm>
        </p:spPr>
        <p:txBody>
          <a:bodyPr>
            <a:normAutofit fontScale="62500" lnSpcReduction="20000"/>
          </a:bodyPr>
          <a:lstStyle/>
          <a:p>
            <a:pPr marL="0" indent="0">
              <a:buNone/>
            </a:pPr>
            <a:r>
              <a:rPr lang="en-US" sz="3100" dirty="0" smtClean="0">
                <a:cs typeface="Times New Roman" pitchFamily="18" charset="0"/>
              </a:rPr>
              <a:t>Several incidents fueled public outrage against violence in video games across the nation in the late 1990s-early 2000s:</a:t>
            </a:r>
          </a:p>
          <a:p>
            <a:pPr lvl="1">
              <a:buFont typeface="Wingdings" pitchFamily="2" charset="2"/>
              <a:buChar char="v"/>
            </a:pPr>
            <a:r>
              <a:rPr lang="en-US" sz="3100" dirty="0" smtClean="0">
                <a:cs typeface="Times New Roman" pitchFamily="18" charset="0"/>
              </a:rPr>
              <a:t> The 2 high schools boys who orchestrated the Columbine High School shootings in 1999 were allegedly “obsessed” with playing the game </a:t>
            </a:r>
            <a:r>
              <a:rPr lang="en-US" sz="3100" i="1" dirty="0" smtClean="0">
                <a:cs typeface="Times New Roman" pitchFamily="18" charset="0"/>
              </a:rPr>
              <a:t>Doom</a:t>
            </a:r>
          </a:p>
          <a:p>
            <a:pPr lvl="1">
              <a:buFont typeface="Wingdings" pitchFamily="2" charset="2"/>
              <a:buChar char="v"/>
            </a:pPr>
            <a:r>
              <a:rPr lang="en-US" sz="3100" dirty="0">
                <a:cs typeface="Times New Roman" pitchFamily="18" charset="0"/>
              </a:rPr>
              <a:t> </a:t>
            </a:r>
            <a:r>
              <a:rPr lang="en-US" sz="3100" dirty="0" smtClean="0">
                <a:cs typeface="Times New Roman" pitchFamily="18" charset="0"/>
              </a:rPr>
              <a:t>In April 2000, 16-year-old teenager José </a:t>
            </a:r>
            <a:r>
              <a:rPr lang="en-US" sz="3100" dirty="0" err="1" smtClean="0">
                <a:cs typeface="Times New Roman" pitchFamily="18" charset="0"/>
              </a:rPr>
              <a:t>Rabadán</a:t>
            </a:r>
            <a:r>
              <a:rPr lang="en-US" sz="3100" dirty="0" smtClean="0">
                <a:cs typeface="Times New Roman" pitchFamily="18" charset="0"/>
              </a:rPr>
              <a:t> </a:t>
            </a:r>
            <a:r>
              <a:rPr lang="en-US" sz="3100" dirty="0" err="1" smtClean="0">
                <a:cs typeface="Times New Roman" pitchFamily="18" charset="0"/>
              </a:rPr>
              <a:t>Pardo</a:t>
            </a:r>
            <a:r>
              <a:rPr lang="en-US" sz="3100" dirty="0" smtClean="0">
                <a:cs typeface="Times New Roman" pitchFamily="18" charset="0"/>
              </a:rPr>
              <a:t> murdered his father, mother and his sister with a katana, proclaiming that he was on an "avenging mission" by Squall </a:t>
            </a:r>
            <a:r>
              <a:rPr lang="en-US" sz="3100" dirty="0" err="1" smtClean="0">
                <a:cs typeface="Times New Roman" pitchFamily="18" charset="0"/>
              </a:rPr>
              <a:t>Leonhart</a:t>
            </a:r>
            <a:r>
              <a:rPr lang="en-US" sz="3100" dirty="0" smtClean="0">
                <a:cs typeface="Times New Roman" pitchFamily="18" charset="0"/>
              </a:rPr>
              <a:t>, the main character of the video game </a:t>
            </a:r>
            <a:r>
              <a:rPr lang="en-US" sz="3100" i="1" dirty="0" smtClean="0">
                <a:cs typeface="Times New Roman" pitchFamily="18" charset="0"/>
              </a:rPr>
              <a:t>Final Fantasy VIII</a:t>
            </a:r>
          </a:p>
          <a:p>
            <a:pPr lvl="1">
              <a:buFont typeface="Wingdings" pitchFamily="2" charset="2"/>
              <a:buChar char="v"/>
            </a:pPr>
            <a:r>
              <a:rPr lang="en-US" sz="3100" i="1" dirty="0" smtClean="0">
                <a:cs typeface="Times New Roman" pitchFamily="18" charset="0"/>
              </a:rPr>
              <a:t> Grand Theft Auto III</a:t>
            </a:r>
            <a:r>
              <a:rPr lang="en-US" sz="3100" dirty="0" smtClean="0">
                <a:cs typeface="Times New Roman" pitchFamily="18" charset="0"/>
              </a:rPr>
              <a:t>, released in 2001, allowed players to kill police officers for points and to kill prostitutes to steal their money</a:t>
            </a:r>
          </a:p>
          <a:p>
            <a:pPr lvl="1">
              <a:buFont typeface="Wingdings" pitchFamily="2" charset="2"/>
              <a:buChar char="v"/>
            </a:pPr>
            <a:r>
              <a:rPr lang="en-US" sz="3100" dirty="0">
                <a:cs typeface="Times New Roman" pitchFamily="18" charset="0"/>
              </a:rPr>
              <a:t> </a:t>
            </a:r>
            <a:r>
              <a:rPr lang="en-US" sz="3100" dirty="0" smtClean="0">
                <a:cs typeface="Times New Roman" pitchFamily="18" charset="0"/>
              </a:rPr>
              <a:t> On June 7, 2003, 18-year-old American Devin Moore shot and killed two policemen and a dispatcher after grabbing one of the officers' weapons following an arrest for the possession of a stolen vehicle. At trial, the defense claimed that Moore had been inspired by the video game </a:t>
            </a:r>
            <a:r>
              <a:rPr lang="en-US" sz="3100" i="1" dirty="0" smtClean="0">
                <a:cs typeface="Times New Roman" pitchFamily="18" charset="0"/>
              </a:rPr>
              <a:t>Grand Theft Auto: Vice City</a:t>
            </a:r>
          </a:p>
          <a:p>
            <a:pPr lvl="1">
              <a:buFont typeface="Wingdings" pitchFamily="2" charset="2"/>
              <a:buChar char="v"/>
            </a:pPr>
            <a:endParaRPr lang="en-US" dirty="0">
              <a:latin typeface="Times New Roman" pitchFamily="18" charset="0"/>
              <a:cs typeface="Times New Roman" pitchFamily="18" charset="0"/>
            </a:endParaRPr>
          </a:p>
        </p:txBody>
      </p:sp>
      <p:pic>
        <p:nvPicPr>
          <p:cNvPr id="2050" name="Picture 2" descr="http://us.123rf.com/400wm/400/400/mickeyd600/mickeyd6000906/mickeyd600090600021/4998657-extra-extra-newspaper-isolated-on-white-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8335" y="-25874"/>
            <a:ext cx="2133600" cy="1314937"/>
          </a:xfrm>
          <a:prstGeom prst="rect">
            <a:avLst/>
          </a:prstGeom>
          <a:noFill/>
          <a:ln>
            <a:noFill/>
          </a:ln>
        </p:spPr>
      </p:pic>
    </p:spTree>
    <p:extLst>
      <p:ext uri="{BB962C8B-B14F-4D97-AF65-F5344CB8AC3E}">
        <p14:creationId xmlns:p14="http://schemas.microsoft.com/office/powerpoint/2010/main" val="1080506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a:bodyPr>
          <a:lstStyle/>
          <a:p>
            <a:r>
              <a:rPr lang="en-US" smtClean="0"/>
              <a:t>Why Should Pediatricians Care?</a:t>
            </a:r>
            <a:endParaRPr lang="en-US"/>
          </a:p>
        </p:txBody>
      </p:sp>
      <p:pic>
        <p:nvPicPr>
          <p:cNvPr id="3" name="Picture 2"/>
          <p:cNvPicPr/>
          <p:nvPr/>
        </p:nvPicPr>
        <p:blipFill>
          <a:blip r:embed="rId2"/>
          <a:stretch>
            <a:fillRect/>
          </a:stretch>
        </p:blipFill>
        <p:spPr>
          <a:xfrm>
            <a:off x="0" y="0"/>
            <a:ext cx="9144000" cy="68580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075" y="1466850"/>
            <a:ext cx="2609850"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54637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453</TotalTime>
  <Words>3029</Words>
  <Application>Microsoft Office PowerPoint</Application>
  <PresentationFormat>On-screen Show (4:3)</PresentationFormat>
  <Paragraphs>254</Paragraphs>
  <Slides>35</Slides>
  <Notes>9</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Oriel</vt:lpstr>
      <vt:lpstr>Violence in Video Games</vt:lpstr>
      <vt:lpstr>Outline</vt:lpstr>
      <vt:lpstr>Background</vt:lpstr>
      <vt:lpstr>Background</vt:lpstr>
      <vt:lpstr>PowerPoint Presentation</vt:lpstr>
      <vt:lpstr>Background</vt:lpstr>
      <vt:lpstr>PowerPoint Presentation</vt:lpstr>
      <vt:lpstr> </vt:lpstr>
      <vt:lpstr>Why Should Pediatricians Care?</vt:lpstr>
      <vt:lpstr>Violent Video Games in the Media</vt:lpstr>
      <vt:lpstr>How Our Patients Spend Their Time</vt:lpstr>
      <vt:lpstr>AAP Joint Statement on the Impact of Entertainment Violence on Children Congressional Public Health Summit July 26, 2000</vt:lpstr>
      <vt:lpstr>Is playing violent video games linked to aggressive behavior?</vt:lpstr>
      <vt:lpstr>Pathologic Gaming</vt:lpstr>
      <vt:lpstr>Other problems linked to video game use </vt:lpstr>
      <vt:lpstr>Entertainment Software Rating Board</vt:lpstr>
      <vt:lpstr>ESRB Rating System</vt:lpstr>
      <vt:lpstr>PowerPoint Presentation</vt:lpstr>
      <vt:lpstr>Federal Bills</vt:lpstr>
      <vt:lpstr>Federal Bills Continued</vt:lpstr>
      <vt:lpstr>Children and Media Research Advancement Act</vt:lpstr>
      <vt:lpstr>To Require Certain Warning Labels to be placed  on Video Games  that are Given Certain Ratings  Due to Violent Content</vt:lpstr>
      <vt:lpstr>State Legislation</vt:lpstr>
      <vt:lpstr>State Legislation</vt:lpstr>
      <vt:lpstr>State/City Legislation</vt:lpstr>
      <vt:lpstr>Brown v.  Entertainment Merchants Association</vt:lpstr>
      <vt:lpstr>NY A11717 and S6401A</vt:lpstr>
      <vt:lpstr>NY AO 1474/A)2288 and S 699/S 753</vt:lpstr>
      <vt:lpstr>NY A02837 - Pending</vt:lpstr>
      <vt:lpstr>PowerPoint Presentation</vt:lpstr>
      <vt:lpstr>Educator</vt:lpstr>
      <vt:lpstr>                              Advocate  -Federal -State -Community -Local/practice </vt:lpstr>
      <vt:lpstr>Resources </vt:lpstr>
      <vt:lpstr>References</vt:lpstr>
      <vt:lpstr>PowerPoint Presentation</vt:lpstr>
    </vt:vector>
  </TitlesOfParts>
  <Company>Columbia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 Games:  the Bad and the Ugly</dc:title>
  <dc:creator>Columbia University</dc:creator>
  <cp:lastModifiedBy>Columbia University</cp:lastModifiedBy>
  <cp:revision>64</cp:revision>
  <dcterms:created xsi:type="dcterms:W3CDTF">2012-12-24T00:59:27Z</dcterms:created>
  <dcterms:modified xsi:type="dcterms:W3CDTF">2013-01-09T04:31:34Z</dcterms:modified>
</cp:coreProperties>
</file>