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8" r:id="rId4"/>
    <p:sldId id="279" r:id="rId5"/>
    <p:sldId id="280" r:id="rId6"/>
    <p:sldId id="281" r:id="rId7"/>
    <p:sldId id="267" r:id="rId8"/>
    <p:sldId id="264" r:id="rId9"/>
    <p:sldId id="268" r:id="rId10"/>
    <p:sldId id="269" r:id="rId11"/>
    <p:sldId id="270" r:id="rId12"/>
    <p:sldId id="271" r:id="rId13"/>
    <p:sldId id="272" r:id="rId14"/>
    <p:sldId id="265" r:id="rId15"/>
    <p:sldId id="275" r:id="rId16"/>
    <p:sldId id="277" r:id="rId17"/>
    <p:sldId id="273" r:id="rId18"/>
    <p:sldId id="282" r:id="rId19"/>
    <p:sldId id="276" r:id="rId20"/>
    <p:sldId id="259"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80" autoAdjust="0"/>
  </p:normalViewPr>
  <p:slideViewPr>
    <p:cSldViewPr snapToGrid="0" snapToObjects="1">
      <p:cViewPr varScale="1">
        <p:scale>
          <a:sx n="76" d="100"/>
          <a:sy n="76" d="100"/>
        </p:scale>
        <p:origin x="-9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E01E1-959D-6446-8C5E-43C982306E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D8AE345A-4743-5242-9397-E7F8329035D1}">
      <dgm:prSet phldrT="[Text]"/>
      <dgm:spPr/>
      <dgm:t>
        <a:bodyPr/>
        <a:lstStyle/>
        <a:p>
          <a:r>
            <a:rPr lang="en-US" dirty="0" smtClean="0"/>
            <a:t>Introduced</a:t>
          </a:r>
          <a:endParaRPr lang="en-US" dirty="0"/>
        </a:p>
      </dgm:t>
    </dgm:pt>
    <dgm:pt modelId="{E7B05526-B422-CE4C-98E7-70F8AB9E0D37}" type="parTrans" cxnId="{A2861265-F177-1440-9F47-03FF3FA3DDB7}">
      <dgm:prSet/>
      <dgm:spPr/>
      <dgm:t>
        <a:bodyPr/>
        <a:lstStyle/>
        <a:p>
          <a:endParaRPr lang="en-US"/>
        </a:p>
      </dgm:t>
    </dgm:pt>
    <dgm:pt modelId="{E30E7BBE-4618-FB4C-B00F-473A241FD371}" type="sibTrans" cxnId="{A2861265-F177-1440-9F47-03FF3FA3DDB7}">
      <dgm:prSet/>
      <dgm:spPr/>
      <dgm:t>
        <a:bodyPr/>
        <a:lstStyle/>
        <a:p>
          <a:endParaRPr lang="en-US"/>
        </a:p>
      </dgm:t>
    </dgm:pt>
    <dgm:pt modelId="{C49F5A1C-8893-9144-A0CF-FD6A4724F8C1}">
      <dgm:prSet phldrT="[Text]"/>
      <dgm:spPr/>
      <dgm:t>
        <a:bodyPr/>
        <a:lstStyle/>
        <a:p>
          <a:r>
            <a:rPr lang="en-US" dirty="0" smtClean="0"/>
            <a:t>Referred to Committee</a:t>
          </a:r>
          <a:endParaRPr lang="en-US" dirty="0"/>
        </a:p>
      </dgm:t>
    </dgm:pt>
    <dgm:pt modelId="{0A71ECA7-7D23-674E-8624-2681F6A5B668}" type="parTrans" cxnId="{2576DA7E-2B53-3A41-A78C-C850600B9EC1}">
      <dgm:prSet/>
      <dgm:spPr/>
      <dgm:t>
        <a:bodyPr/>
        <a:lstStyle/>
        <a:p>
          <a:endParaRPr lang="en-US"/>
        </a:p>
      </dgm:t>
    </dgm:pt>
    <dgm:pt modelId="{1C4C8C42-84EF-364A-A21E-DB0DA5021652}" type="sibTrans" cxnId="{2576DA7E-2B53-3A41-A78C-C850600B9EC1}">
      <dgm:prSet/>
      <dgm:spPr/>
      <dgm:t>
        <a:bodyPr/>
        <a:lstStyle/>
        <a:p>
          <a:endParaRPr lang="en-US"/>
        </a:p>
      </dgm:t>
    </dgm:pt>
    <dgm:pt modelId="{4CD1E338-CB6E-644B-82A0-6D15164616A9}">
      <dgm:prSet phldrT="[Text]"/>
      <dgm:spPr/>
      <dgm:t>
        <a:bodyPr/>
        <a:lstStyle/>
        <a:p>
          <a:r>
            <a:rPr lang="en-US" dirty="0" smtClean="0"/>
            <a:t>Reported by Committee</a:t>
          </a:r>
          <a:endParaRPr lang="en-US" dirty="0"/>
        </a:p>
      </dgm:t>
    </dgm:pt>
    <dgm:pt modelId="{932D38A8-159D-E547-A465-ED661B14CB4F}" type="parTrans" cxnId="{98E7B9C1-8065-4941-B646-70212844F28C}">
      <dgm:prSet/>
      <dgm:spPr/>
      <dgm:t>
        <a:bodyPr/>
        <a:lstStyle/>
        <a:p>
          <a:endParaRPr lang="en-US"/>
        </a:p>
      </dgm:t>
    </dgm:pt>
    <dgm:pt modelId="{B5A59323-0885-0046-90E0-8569483BD8A0}" type="sibTrans" cxnId="{98E7B9C1-8065-4941-B646-70212844F28C}">
      <dgm:prSet/>
      <dgm:spPr/>
      <dgm:t>
        <a:bodyPr/>
        <a:lstStyle/>
        <a:p>
          <a:endParaRPr lang="en-US"/>
        </a:p>
      </dgm:t>
    </dgm:pt>
    <dgm:pt modelId="{696350DC-C033-164C-957A-A2F7A945F332}">
      <dgm:prSet phldrT="[Text]"/>
      <dgm:spPr/>
      <dgm:t>
        <a:bodyPr/>
        <a:lstStyle/>
        <a:p>
          <a:r>
            <a:rPr lang="en-US" dirty="0" smtClean="0"/>
            <a:t>House Vote </a:t>
          </a:r>
          <a:r>
            <a:rPr lang="en-US" dirty="0" smtClean="0">
              <a:sym typeface="Wingdings"/>
            </a:rPr>
            <a:t> Senate Vote</a:t>
          </a:r>
          <a:endParaRPr lang="en-US" dirty="0"/>
        </a:p>
      </dgm:t>
    </dgm:pt>
    <dgm:pt modelId="{919D72F1-F8E9-D044-B144-FAB4D251CAF6}" type="parTrans" cxnId="{873132BF-272E-284D-BE6D-A495A5784285}">
      <dgm:prSet/>
      <dgm:spPr/>
      <dgm:t>
        <a:bodyPr/>
        <a:lstStyle/>
        <a:p>
          <a:endParaRPr lang="en-US"/>
        </a:p>
      </dgm:t>
    </dgm:pt>
    <dgm:pt modelId="{5B439C2C-1CE9-F843-BE3D-9C5180B862FE}" type="sibTrans" cxnId="{873132BF-272E-284D-BE6D-A495A5784285}">
      <dgm:prSet/>
      <dgm:spPr/>
      <dgm:t>
        <a:bodyPr/>
        <a:lstStyle/>
        <a:p>
          <a:endParaRPr lang="en-US"/>
        </a:p>
      </dgm:t>
    </dgm:pt>
    <dgm:pt modelId="{A52B7D83-F1ED-604C-818A-4A3977850E50}">
      <dgm:prSet phldrT="[Text]"/>
      <dgm:spPr/>
      <dgm:t>
        <a:bodyPr/>
        <a:lstStyle/>
        <a:p>
          <a:r>
            <a:rPr lang="en-US" dirty="0" smtClean="0"/>
            <a:t>Signed by President</a:t>
          </a:r>
          <a:endParaRPr lang="en-US" dirty="0"/>
        </a:p>
      </dgm:t>
    </dgm:pt>
    <dgm:pt modelId="{74387AF8-1941-884D-93C7-6816CD005D56}" type="parTrans" cxnId="{31782558-6519-0540-91B0-72A554034918}">
      <dgm:prSet/>
      <dgm:spPr/>
      <dgm:t>
        <a:bodyPr/>
        <a:lstStyle/>
        <a:p>
          <a:endParaRPr lang="en-US"/>
        </a:p>
      </dgm:t>
    </dgm:pt>
    <dgm:pt modelId="{9F5428C8-A67D-AB4C-AAE1-17BA002D4FEE}" type="sibTrans" cxnId="{31782558-6519-0540-91B0-72A554034918}">
      <dgm:prSet/>
      <dgm:spPr/>
      <dgm:t>
        <a:bodyPr/>
        <a:lstStyle/>
        <a:p>
          <a:endParaRPr lang="en-US"/>
        </a:p>
      </dgm:t>
    </dgm:pt>
    <dgm:pt modelId="{B9559510-45B7-2641-866E-C8060910A3F9}" type="pres">
      <dgm:prSet presAssocID="{915E01E1-959D-6446-8C5E-43C982306E64}" presName="outerComposite" presStyleCnt="0">
        <dgm:presLayoutVars>
          <dgm:chMax val="5"/>
          <dgm:dir/>
          <dgm:resizeHandles val="exact"/>
        </dgm:presLayoutVars>
      </dgm:prSet>
      <dgm:spPr/>
      <dgm:t>
        <a:bodyPr/>
        <a:lstStyle/>
        <a:p>
          <a:endParaRPr lang="en-US"/>
        </a:p>
      </dgm:t>
    </dgm:pt>
    <dgm:pt modelId="{F51186FD-FBEE-3D4C-B727-6344EA242365}" type="pres">
      <dgm:prSet presAssocID="{915E01E1-959D-6446-8C5E-43C982306E64}" presName="dummyMaxCanvas" presStyleCnt="0">
        <dgm:presLayoutVars/>
      </dgm:prSet>
      <dgm:spPr/>
    </dgm:pt>
    <dgm:pt modelId="{4595B9BF-95E8-F349-B80E-DFA11F3220B8}" type="pres">
      <dgm:prSet presAssocID="{915E01E1-959D-6446-8C5E-43C982306E64}" presName="FiveNodes_1" presStyleLbl="node1" presStyleIdx="0" presStyleCnt="5">
        <dgm:presLayoutVars>
          <dgm:bulletEnabled val="1"/>
        </dgm:presLayoutVars>
      </dgm:prSet>
      <dgm:spPr/>
      <dgm:t>
        <a:bodyPr/>
        <a:lstStyle/>
        <a:p>
          <a:endParaRPr lang="en-US"/>
        </a:p>
      </dgm:t>
    </dgm:pt>
    <dgm:pt modelId="{9DC31DDA-5D49-3A44-9E94-3C345A04C2FB}" type="pres">
      <dgm:prSet presAssocID="{915E01E1-959D-6446-8C5E-43C982306E64}" presName="FiveNodes_2" presStyleLbl="node1" presStyleIdx="1" presStyleCnt="5">
        <dgm:presLayoutVars>
          <dgm:bulletEnabled val="1"/>
        </dgm:presLayoutVars>
      </dgm:prSet>
      <dgm:spPr/>
      <dgm:t>
        <a:bodyPr/>
        <a:lstStyle/>
        <a:p>
          <a:endParaRPr lang="en-US"/>
        </a:p>
      </dgm:t>
    </dgm:pt>
    <dgm:pt modelId="{5619C834-C89C-8D42-884D-C2C351EF14D8}" type="pres">
      <dgm:prSet presAssocID="{915E01E1-959D-6446-8C5E-43C982306E64}" presName="FiveNodes_3" presStyleLbl="node1" presStyleIdx="2" presStyleCnt="5">
        <dgm:presLayoutVars>
          <dgm:bulletEnabled val="1"/>
        </dgm:presLayoutVars>
      </dgm:prSet>
      <dgm:spPr/>
      <dgm:t>
        <a:bodyPr/>
        <a:lstStyle/>
        <a:p>
          <a:endParaRPr lang="en-US"/>
        </a:p>
      </dgm:t>
    </dgm:pt>
    <dgm:pt modelId="{76D592D8-95D0-3F41-BD27-B0223A8E20B9}" type="pres">
      <dgm:prSet presAssocID="{915E01E1-959D-6446-8C5E-43C982306E64}" presName="FiveNodes_4" presStyleLbl="node1" presStyleIdx="3" presStyleCnt="5">
        <dgm:presLayoutVars>
          <dgm:bulletEnabled val="1"/>
        </dgm:presLayoutVars>
      </dgm:prSet>
      <dgm:spPr/>
      <dgm:t>
        <a:bodyPr/>
        <a:lstStyle/>
        <a:p>
          <a:endParaRPr lang="en-US"/>
        </a:p>
      </dgm:t>
    </dgm:pt>
    <dgm:pt modelId="{3103637B-0016-014F-BA4B-28FC1FE3ABAA}" type="pres">
      <dgm:prSet presAssocID="{915E01E1-959D-6446-8C5E-43C982306E64}" presName="FiveNodes_5" presStyleLbl="node1" presStyleIdx="4" presStyleCnt="5">
        <dgm:presLayoutVars>
          <dgm:bulletEnabled val="1"/>
        </dgm:presLayoutVars>
      </dgm:prSet>
      <dgm:spPr/>
      <dgm:t>
        <a:bodyPr/>
        <a:lstStyle/>
        <a:p>
          <a:endParaRPr lang="en-US"/>
        </a:p>
      </dgm:t>
    </dgm:pt>
    <dgm:pt modelId="{18A2937C-3C8E-5440-913F-9911DD504E84}" type="pres">
      <dgm:prSet presAssocID="{915E01E1-959D-6446-8C5E-43C982306E64}" presName="FiveConn_1-2" presStyleLbl="fgAccFollowNode1" presStyleIdx="0" presStyleCnt="4">
        <dgm:presLayoutVars>
          <dgm:bulletEnabled val="1"/>
        </dgm:presLayoutVars>
      </dgm:prSet>
      <dgm:spPr/>
      <dgm:t>
        <a:bodyPr/>
        <a:lstStyle/>
        <a:p>
          <a:endParaRPr lang="en-US"/>
        </a:p>
      </dgm:t>
    </dgm:pt>
    <dgm:pt modelId="{CE8C875C-BC25-E248-AB39-632182926A29}" type="pres">
      <dgm:prSet presAssocID="{915E01E1-959D-6446-8C5E-43C982306E64}" presName="FiveConn_2-3" presStyleLbl="fgAccFollowNode1" presStyleIdx="1" presStyleCnt="4">
        <dgm:presLayoutVars>
          <dgm:bulletEnabled val="1"/>
        </dgm:presLayoutVars>
      </dgm:prSet>
      <dgm:spPr/>
      <dgm:t>
        <a:bodyPr/>
        <a:lstStyle/>
        <a:p>
          <a:endParaRPr lang="en-US"/>
        </a:p>
      </dgm:t>
    </dgm:pt>
    <dgm:pt modelId="{B8702E88-FBCD-5F4B-908A-367C0309434B}" type="pres">
      <dgm:prSet presAssocID="{915E01E1-959D-6446-8C5E-43C982306E64}" presName="FiveConn_3-4" presStyleLbl="fgAccFollowNode1" presStyleIdx="2" presStyleCnt="4">
        <dgm:presLayoutVars>
          <dgm:bulletEnabled val="1"/>
        </dgm:presLayoutVars>
      </dgm:prSet>
      <dgm:spPr/>
      <dgm:t>
        <a:bodyPr/>
        <a:lstStyle/>
        <a:p>
          <a:endParaRPr lang="en-US"/>
        </a:p>
      </dgm:t>
    </dgm:pt>
    <dgm:pt modelId="{98CF157E-6CE0-7848-8B9F-92F7C81340D1}" type="pres">
      <dgm:prSet presAssocID="{915E01E1-959D-6446-8C5E-43C982306E64}" presName="FiveConn_4-5" presStyleLbl="fgAccFollowNode1" presStyleIdx="3" presStyleCnt="4">
        <dgm:presLayoutVars>
          <dgm:bulletEnabled val="1"/>
        </dgm:presLayoutVars>
      </dgm:prSet>
      <dgm:spPr/>
      <dgm:t>
        <a:bodyPr/>
        <a:lstStyle/>
        <a:p>
          <a:endParaRPr lang="en-US"/>
        </a:p>
      </dgm:t>
    </dgm:pt>
    <dgm:pt modelId="{E2AA160E-406D-C14B-8D69-77AFB962CBC4}" type="pres">
      <dgm:prSet presAssocID="{915E01E1-959D-6446-8C5E-43C982306E64}" presName="FiveNodes_1_text" presStyleLbl="node1" presStyleIdx="4" presStyleCnt="5">
        <dgm:presLayoutVars>
          <dgm:bulletEnabled val="1"/>
        </dgm:presLayoutVars>
      </dgm:prSet>
      <dgm:spPr/>
      <dgm:t>
        <a:bodyPr/>
        <a:lstStyle/>
        <a:p>
          <a:endParaRPr lang="en-US"/>
        </a:p>
      </dgm:t>
    </dgm:pt>
    <dgm:pt modelId="{692D7BF0-2B6C-764C-8C2C-B6553EDBD1DF}" type="pres">
      <dgm:prSet presAssocID="{915E01E1-959D-6446-8C5E-43C982306E64}" presName="FiveNodes_2_text" presStyleLbl="node1" presStyleIdx="4" presStyleCnt="5">
        <dgm:presLayoutVars>
          <dgm:bulletEnabled val="1"/>
        </dgm:presLayoutVars>
      </dgm:prSet>
      <dgm:spPr/>
      <dgm:t>
        <a:bodyPr/>
        <a:lstStyle/>
        <a:p>
          <a:endParaRPr lang="en-US"/>
        </a:p>
      </dgm:t>
    </dgm:pt>
    <dgm:pt modelId="{8683E4E7-FC89-6640-BD3A-3254D638DCA8}" type="pres">
      <dgm:prSet presAssocID="{915E01E1-959D-6446-8C5E-43C982306E64}" presName="FiveNodes_3_text" presStyleLbl="node1" presStyleIdx="4" presStyleCnt="5">
        <dgm:presLayoutVars>
          <dgm:bulletEnabled val="1"/>
        </dgm:presLayoutVars>
      </dgm:prSet>
      <dgm:spPr/>
      <dgm:t>
        <a:bodyPr/>
        <a:lstStyle/>
        <a:p>
          <a:endParaRPr lang="en-US"/>
        </a:p>
      </dgm:t>
    </dgm:pt>
    <dgm:pt modelId="{C2E79392-C723-044E-882B-D8434602803D}" type="pres">
      <dgm:prSet presAssocID="{915E01E1-959D-6446-8C5E-43C982306E64}" presName="FiveNodes_4_text" presStyleLbl="node1" presStyleIdx="4" presStyleCnt="5">
        <dgm:presLayoutVars>
          <dgm:bulletEnabled val="1"/>
        </dgm:presLayoutVars>
      </dgm:prSet>
      <dgm:spPr/>
      <dgm:t>
        <a:bodyPr/>
        <a:lstStyle/>
        <a:p>
          <a:endParaRPr lang="en-US"/>
        </a:p>
      </dgm:t>
    </dgm:pt>
    <dgm:pt modelId="{6A2DF6FD-508C-F244-A2CB-7CE087E14744}" type="pres">
      <dgm:prSet presAssocID="{915E01E1-959D-6446-8C5E-43C982306E64}" presName="FiveNodes_5_text" presStyleLbl="node1" presStyleIdx="4" presStyleCnt="5">
        <dgm:presLayoutVars>
          <dgm:bulletEnabled val="1"/>
        </dgm:presLayoutVars>
      </dgm:prSet>
      <dgm:spPr/>
      <dgm:t>
        <a:bodyPr/>
        <a:lstStyle/>
        <a:p>
          <a:endParaRPr lang="en-US"/>
        </a:p>
      </dgm:t>
    </dgm:pt>
  </dgm:ptLst>
  <dgm:cxnLst>
    <dgm:cxn modelId="{F725B6F6-6D29-1844-B866-4CB8860C8279}" type="presOf" srcId="{C49F5A1C-8893-9144-A0CF-FD6A4724F8C1}" destId="{9DC31DDA-5D49-3A44-9E94-3C345A04C2FB}" srcOrd="0" destOrd="0" presId="urn:microsoft.com/office/officeart/2005/8/layout/vProcess5"/>
    <dgm:cxn modelId="{873132BF-272E-284D-BE6D-A495A5784285}" srcId="{915E01E1-959D-6446-8C5E-43C982306E64}" destId="{696350DC-C033-164C-957A-A2F7A945F332}" srcOrd="3" destOrd="0" parTransId="{919D72F1-F8E9-D044-B144-FAB4D251CAF6}" sibTransId="{5B439C2C-1CE9-F843-BE3D-9C5180B862FE}"/>
    <dgm:cxn modelId="{5E52568B-B89A-C848-96DF-B73B8C6B8D7D}" type="presOf" srcId="{696350DC-C033-164C-957A-A2F7A945F332}" destId="{76D592D8-95D0-3F41-BD27-B0223A8E20B9}" srcOrd="0" destOrd="0" presId="urn:microsoft.com/office/officeart/2005/8/layout/vProcess5"/>
    <dgm:cxn modelId="{1FDEB561-D19B-3E4B-B3BC-C4EB021D9206}" type="presOf" srcId="{4CD1E338-CB6E-644B-82A0-6D15164616A9}" destId="{5619C834-C89C-8D42-884D-C2C351EF14D8}" srcOrd="0" destOrd="0" presId="urn:microsoft.com/office/officeart/2005/8/layout/vProcess5"/>
    <dgm:cxn modelId="{AB913CB2-1A69-FF40-9D76-CCFDDF901CC9}" type="presOf" srcId="{E30E7BBE-4618-FB4C-B00F-473A241FD371}" destId="{18A2937C-3C8E-5440-913F-9911DD504E84}" srcOrd="0" destOrd="0" presId="urn:microsoft.com/office/officeart/2005/8/layout/vProcess5"/>
    <dgm:cxn modelId="{E723779E-FC57-3D4A-BBA6-E2B1CE339D7D}" type="presOf" srcId="{1C4C8C42-84EF-364A-A21E-DB0DA5021652}" destId="{CE8C875C-BC25-E248-AB39-632182926A29}" srcOrd="0" destOrd="0" presId="urn:microsoft.com/office/officeart/2005/8/layout/vProcess5"/>
    <dgm:cxn modelId="{2D3FFE33-463E-B04D-8383-2D46E2E2F8A8}" type="presOf" srcId="{A52B7D83-F1ED-604C-818A-4A3977850E50}" destId="{3103637B-0016-014F-BA4B-28FC1FE3ABAA}" srcOrd="0" destOrd="0" presId="urn:microsoft.com/office/officeart/2005/8/layout/vProcess5"/>
    <dgm:cxn modelId="{E909824C-82B8-7347-8F09-70ED2D5B21D6}" type="presOf" srcId="{C49F5A1C-8893-9144-A0CF-FD6A4724F8C1}" destId="{692D7BF0-2B6C-764C-8C2C-B6553EDBD1DF}" srcOrd="1" destOrd="0" presId="urn:microsoft.com/office/officeart/2005/8/layout/vProcess5"/>
    <dgm:cxn modelId="{26E34959-19D1-6843-B56E-9A05B0834DAE}" type="presOf" srcId="{A52B7D83-F1ED-604C-818A-4A3977850E50}" destId="{6A2DF6FD-508C-F244-A2CB-7CE087E14744}" srcOrd="1" destOrd="0" presId="urn:microsoft.com/office/officeart/2005/8/layout/vProcess5"/>
    <dgm:cxn modelId="{2576DA7E-2B53-3A41-A78C-C850600B9EC1}" srcId="{915E01E1-959D-6446-8C5E-43C982306E64}" destId="{C49F5A1C-8893-9144-A0CF-FD6A4724F8C1}" srcOrd="1" destOrd="0" parTransId="{0A71ECA7-7D23-674E-8624-2681F6A5B668}" sibTransId="{1C4C8C42-84EF-364A-A21E-DB0DA5021652}"/>
    <dgm:cxn modelId="{98E7B9C1-8065-4941-B646-70212844F28C}" srcId="{915E01E1-959D-6446-8C5E-43C982306E64}" destId="{4CD1E338-CB6E-644B-82A0-6D15164616A9}" srcOrd="2" destOrd="0" parTransId="{932D38A8-159D-E547-A465-ED661B14CB4F}" sibTransId="{B5A59323-0885-0046-90E0-8569483BD8A0}"/>
    <dgm:cxn modelId="{293B680F-6479-004A-9BCE-BEA1827F3BC6}" type="presOf" srcId="{D8AE345A-4743-5242-9397-E7F8329035D1}" destId="{4595B9BF-95E8-F349-B80E-DFA11F3220B8}" srcOrd="0" destOrd="0" presId="urn:microsoft.com/office/officeart/2005/8/layout/vProcess5"/>
    <dgm:cxn modelId="{F0B1A5A9-5968-DC46-89A0-4973A68EDA06}" type="presOf" srcId="{5B439C2C-1CE9-F843-BE3D-9C5180B862FE}" destId="{98CF157E-6CE0-7848-8B9F-92F7C81340D1}" srcOrd="0" destOrd="0" presId="urn:microsoft.com/office/officeart/2005/8/layout/vProcess5"/>
    <dgm:cxn modelId="{2E20EDCB-D3BD-B946-AE5B-FF8DB17B040F}" type="presOf" srcId="{B5A59323-0885-0046-90E0-8569483BD8A0}" destId="{B8702E88-FBCD-5F4B-908A-367C0309434B}" srcOrd="0" destOrd="0" presId="urn:microsoft.com/office/officeart/2005/8/layout/vProcess5"/>
    <dgm:cxn modelId="{19DCBB77-CE20-964D-B180-1E9DA2F22287}" type="presOf" srcId="{4CD1E338-CB6E-644B-82A0-6D15164616A9}" destId="{8683E4E7-FC89-6640-BD3A-3254D638DCA8}" srcOrd="1" destOrd="0" presId="urn:microsoft.com/office/officeart/2005/8/layout/vProcess5"/>
    <dgm:cxn modelId="{A2861265-F177-1440-9F47-03FF3FA3DDB7}" srcId="{915E01E1-959D-6446-8C5E-43C982306E64}" destId="{D8AE345A-4743-5242-9397-E7F8329035D1}" srcOrd="0" destOrd="0" parTransId="{E7B05526-B422-CE4C-98E7-70F8AB9E0D37}" sibTransId="{E30E7BBE-4618-FB4C-B00F-473A241FD371}"/>
    <dgm:cxn modelId="{CE55A126-FED5-0041-8606-D0C0E56B5045}" type="presOf" srcId="{696350DC-C033-164C-957A-A2F7A945F332}" destId="{C2E79392-C723-044E-882B-D8434602803D}" srcOrd="1" destOrd="0" presId="urn:microsoft.com/office/officeart/2005/8/layout/vProcess5"/>
    <dgm:cxn modelId="{3CFE0CA6-ED7A-5A4F-84AB-8698504B6AE3}" type="presOf" srcId="{915E01E1-959D-6446-8C5E-43C982306E64}" destId="{B9559510-45B7-2641-866E-C8060910A3F9}" srcOrd="0" destOrd="0" presId="urn:microsoft.com/office/officeart/2005/8/layout/vProcess5"/>
    <dgm:cxn modelId="{9677F110-4233-B844-95C0-2E6C52E54257}" type="presOf" srcId="{D8AE345A-4743-5242-9397-E7F8329035D1}" destId="{E2AA160E-406D-C14B-8D69-77AFB962CBC4}" srcOrd="1" destOrd="0" presId="urn:microsoft.com/office/officeart/2005/8/layout/vProcess5"/>
    <dgm:cxn modelId="{31782558-6519-0540-91B0-72A554034918}" srcId="{915E01E1-959D-6446-8C5E-43C982306E64}" destId="{A52B7D83-F1ED-604C-818A-4A3977850E50}" srcOrd="4" destOrd="0" parTransId="{74387AF8-1941-884D-93C7-6816CD005D56}" sibTransId="{9F5428C8-A67D-AB4C-AAE1-17BA002D4FEE}"/>
    <dgm:cxn modelId="{07949A98-43CE-C842-A190-95A7808C5792}" type="presParOf" srcId="{B9559510-45B7-2641-866E-C8060910A3F9}" destId="{F51186FD-FBEE-3D4C-B727-6344EA242365}" srcOrd="0" destOrd="0" presId="urn:microsoft.com/office/officeart/2005/8/layout/vProcess5"/>
    <dgm:cxn modelId="{344E7B62-B515-164D-8279-38C1AAF2CACE}" type="presParOf" srcId="{B9559510-45B7-2641-866E-C8060910A3F9}" destId="{4595B9BF-95E8-F349-B80E-DFA11F3220B8}" srcOrd="1" destOrd="0" presId="urn:microsoft.com/office/officeart/2005/8/layout/vProcess5"/>
    <dgm:cxn modelId="{2BB845FB-AFE7-724B-B15B-80DAFA2DB333}" type="presParOf" srcId="{B9559510-45B7-2641-866E-C8060910A3F9}" destId="{9DC31DDA-5D49-3A44-9E94-3C345A04C2FB}" srcOrd="2" destOrd="0" presId="urn:microsoft.com/office/officeart/2005/8/layout/vProcess5"/>
    <dgm:cxn modelId="{51DA3B20-802A-D24D-BC31-654B6D882410}" type="presParOf" srcId="{B9559510-45B7-2641-866E-C8060910A3F9}" destId="{5619C834-C89C-8D42-884D-C2C351EF14D8}" srcOrd="3" destOrd="0" presId="urn:microsoft.com/office/officeart/2005/8/layout/vProcess5"/>
    <dgm:cxn modelId="{9E39434D-2634-8D44-8E32-C7A37048D68E}" type="presParOf" srcId="{B9559510-45B7-2641-866E-C8060910A3F9}" destId="{76D592D8-95D0-3F41-BD27-B0223A8E20B9}" srcOrd="4" destOrd="0" presId="urn:microsoft.com/office/officeart/2005/8/layout/vProcess5"/>
    <dgm:cxn modelId="{52967B53-587E-004C-AE25-DC58AB0A0CF0}" type="presParOf" srcId="{B9559510-45B7-2641-866E-C8060910A3F9}" destId="{3103637B-0016-014F-BA4B-28FC1FE3ABAA}" srcOrd="5" destOrd="0" presId="urn:microsoft.com/office/officeart/2005/8/layout/vProcess5"/>
    <dgm:cxn modelId="{93268C99-CCF7-CA4D-9536-45E84B6F07E6}" type="presParOf" srcId="{B9559510-45B7-2641-866E-C8060910A3F9}" destId="{18A2937C-3C8E-5440-913F-9911DD504E84}" srcOrd="6" destOrd="0" presId="urn:microsoft.com/office/officeart/2005/8/layout/vProcess5"/>
    <dgm:cxn modelId="{6DB30543-47B3-1449-B6C1-EE59276F65E3}" type="presParOf" srcId="{B9559510-45B7-2641-866E-C8060910A3F9}" destId="{CE8C875C-BC25-E248-AB39-632182926A29}" srcOrd="7" destOrd="0" presId="urn:microsoft.com/office/officeart/2005/8/layout/vProcess5"/>
    <dgm:cxn modelId="{38659D92-FF10-274A-9757-0E56430BD6B5}" type="presParOf" srcId="{B9559510-45B7-2641-866E-C8060910A3F9}" destId="{B8702E88-FBCD-5F4B-908A-367C0309434B}" srcOrd="8" destOrd="0" presId="urn:microsoft.com/office/officeart/2005/8/layout/vProcess5"/>
    <dgm:cxn modelId="{2816E3B3-61CF-FA4C-8A82-41DEC0442342}" type="presParOf" srcId="{B9559510-45B7-2641-866E-C8060910A3F9}" destId="{98CF157E-6CE0-7848-8B9F-92F7C81340D1}" srcOrd="9" destOrd="0" presId="urn:microsoft.com/office/officeart/2005/8/layout/vProcess5"/>
    <dgm:cxn modelId="{BD81B758-E974-7A46-A002-DD34111F56AE}" type="presParOf" srcId="{B9559510-45B7-2641-866E-C8060910A3F9}" destId="{E2AA160E-406D-C14B-8D69-77AFB962CBC4}" srcOrd="10" destOrd="0" presId="urn:microsoft.com/office/officeart/2005/8/layout/vProcess5"/>
    <dgm:cxn modelId="{D1ADAD87-1BCD-964B-85E0-24D2E42FA44A}" type="presParOf" srcId="{B9559510-45B7-2641-866E-C8060910A3F9}" destId="{692D7BF0-2B6C-764C-8C2C-B6553EDBD1DF}" srcOrd="11" destOrd="0" presId="urn:microsoft.com/office/officeart/2005/8/layout/vProcess5"/>
    <dgm:cxn modelId="{FBC9F26D-5739-9A43-8D24-C27FBF99014D}" type="presParOf" srcId="{B9559510-45B7-2641-866E-C8060910A3F9}" destId="{8683E4E7-FC89-6640-BD3A-3254D638DCA8}" srcOrd="12" destOrd="0" presId="urn:microsoft.com/office/officeart/2005/8/layout/vProcess5"/>
    <dgm:cxn modelId="{089510AD-6487-5146-9246-AD744052C324}" type="presParOf" srcId="{B9559510-45B7-2641-866E-C8060910A3F9}" destId="{C2E79392-C723-044E-882B-D8434602803D}" srcOrd="13" destOrd="0" presId="urn:microsoft.com/office/officeart/2005/8/layout/vProcess5"/>
    <dgm:cxn modelId="{4178B219-C1B3-8545-8D51-86235837D024}" type="presParOf" srcId="{B9559510-45B7-2641-866E-C8060910A3F9}" destId="{6A2DF6FD-508C-F244-A2CB-7CE087E14744}"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95B9BF-95E8-F349-B80E-DFA11F3220B8}">
      <dsp:nvSpPr>
        <dsp:cNvPr id="0" name=""/>
        <dsp:cNvSpPr/>
      </dsp:nvSpPr>
      <dsp:spPr>
        <a:xfrm>
          <a:off x="0" y="0"/>
          <a:ext cx="5128586" cy="825290"/>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Introduced</a:t>
          </a:r>
          <a:endParaRPr lang="en-US" sz="2600" kern="1200" dirty="0"/>
        </a:p>
      </dsp:txBody>
      <dsp:txXfrm>
        <a:off x="0" y="0"/>
        <a:ext cx="4189818" cy="825290"/>
      </dsp:txXfrm>
    </dsp:sp>
    <dsp:sp modelId="{9DC31DDA-5D49-3A44-9E94-3C345A04C2FB}">
      <dsp:nvSpPr>
        <dsp:cNvPr id="0" name=""/>
        <dsp:cNvSpPr/>
      </dsp:nvSpPr>
      <dsp:spPr>
        <a:xfrm>
          <a:off x="382978" y="939914"/>
          <a:ext cx="5128586" cy="825290"/>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Referred to Committee</a:t>
          </a:r>
          <a:endParaRPr lang="en-US" sz="2600" kern="1200" dirty="0"/>
        </a:p>
      </dsp:txBody>
      <dsp:txXfrm>
        <a:off x="382978" y="939914"/>
        <a:ext cx="4209168" cy="825290"/>
      </dsp:txXfrm>
    </dsp:sp>
    <dsp:sp modelId="{5619C834-C89C-8D42-884D-C2C351EF14D8}">
      <dsp:nvSpPr>
        <dsp:cNvPr id="0" name=""/>
        <dsp:cNvSpPr/>
      </dsp:nvSpPr>
      <dsp:spPr>
        <a:xfrm>
          <a:off x="765957" y="1879828"/>
          <a:ext cx="5128586" cy="825290"/>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Reported by Committee</a:t>
          </a:r>
          <a:endParaRPr lang="en-US" sz="2600" kern="1200" dirty="0"/>
        </a:p>
      </dsp:txBody>
      <dsp:txXfrm>
        <a:off x="765957" y="1879828"/>
        <a:ext cx="4209168" cy="825290"/>
      </dsp:txXfrm>
    </dsp:sp>
    <dsp:sp modelId="{76D592D8-95D0-3F41-BD27-B0223A8E20B9}">
      <dsp:nvSpPr>
        <dsp:cNvPr id="0" name=""/>
        <dsp:cNvSpPr/>
      </dsp:nvSpPr>
      <dsp:spPr>
        <a:xfrm>
          <a:off x="1148936" y="2819743"/>
          <a:ext cx="5128586" cy="825290"/>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House Vote </a:t>
          </a:r>
          <a:r>
            <a:rPr lang="en-US" sz="2600" kern="1200" dirty="0" smtClean="0">
              <a:sym typeface="Wingdings"/>
            </a:rPr>
            <a:t> Senate Vote</a:t>
          </a:r>
          <a:endParaRPr lang="en-US" sz="2600" kern="1200" dirty="0"/>
        </a:p>
      </dsp:txBody>
      <dsp:txXfrm>
        <a:off x="1148936" y="2819743"/>
        <a:ext cx="4209168" cy="825290"/>
      </dsp:txXfrm>
    </dsp:sp>
    <dsp:sp modelId="{3103637B-0016-014F-BA4B-28FC1FE3ABAA}">
      <dsp:nvSpPr>
        <dsp:cNvPr id="0" name=""/>
        <dsp:cNvSpPr/>
      </dsp:nvSpPr>
      <dsp:spPr>
        <a:xfrm>
          <a:off x="1531915" y="3759657"/>
          <a:ext cx="5128586" cy="825290"/>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Signed by President</a:t>
          </a:r>
          <a:endParaRPr lang="en-US" sz="2600" kern="1200" dirty="0"/>
        </a:p>
      </dsp:txBody>
      <dsp:txXfrm>
        <a:off x="1531915" y="3759657"/>
        <a:ext cx="4209168" cy="825290"/>
      </dsp:txXfrm>
    </dsp:sp>
    <dsp:sp modelId="{18A2937C-3C8E-5440-913F-9911DD504E84}">
      <dsp:nvSpPr>
        <dsp:cNvPr id="0" name=""/>
        <dsp:cNvSpPr/>
      </dsp:nvSpPr>
      <dsp:spPr>
        <a:xfrm>
          <a:off x="4592147" y="602920"/>
          <a:ext cx="536438" cy="5364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4592147" y="602920"/>
        <a:ext cx="536438" cy="536438"/>
      </dsp:txXfrm>
    </dsp:sp>
    <dsp:sp modelId="{CE8C875C-BC25-E248-AB39-632182926A29}">
      <dsp:nvSpPr>
        <dsp:cNvPr id="0" name=""/>
        <dsp:cNvSpPr/>
      </dsp:nvSpPr>
      <dsp:spPr>
        <a:xfrm>
          <a:off x="4975126" y="1542835"/>
          <a:ext cx="536438" cy="5364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4975126" y="1542835"/>
        <a:ext cx="536438" cy="536438"/>
      </dsp:txXfrm>
    </dsp:sp>
    <dsp:sp modelId="{B8702E88-FBCD-5F4B-908A-367C0309434B}">
      <dsp:nvSpPr>
        <dsp:cNvPr id="0" name=""/>
        <dsp:cNvSpPr/>
      </dsp:nvSpPr>
      <dsp:spPr>
        <a:xfrm>
          <a:off x="5358105" y="2468994"/>
          <a:ext cx="536438" cy="5364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358105" y="2468994"/>
        <a:ext cx="536438" cy="536438"/>
      </dsp:txXfrm>
    </dsp:sp>
    <dsp:sp modelId="{98CF157E-6CE0-7848-8B9F-92F7C81340D1}">
      <dsp:nvSpPr>
        <dsp:cNvPr id="0" name=""/>
        <dsp:cNvSpPr/>
      </dsp:nvSpPr>
      <dsp:spPr>
        <a:xfrm>
          <a:off x="5741084" y="3418078"/>
          <a:ext cx="536438" cy="5364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741084" y="3418078"/>
        <a:ext cx="536438" cy="5364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DF665-11D3-7D41-A254-22472C560FEE}" type="datetimeFigureOut">
              <a:rPr lang="en-US" smtClean="0"/>
              <a:pPr/>
              <a:t>12/21/2011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3D6A3-1D8F-B14C-9BA2-AC1B4013C64F}" type="slidenum">
              <a:rPr lang="en-US" smtClean="0"/>
              <a:pPr/>
              <a:t>‹#›</a:t>
            </a:fld>
            <a:endParaRPr lang="en-US"/>
          </a:p>
        </p:txBody>
      </p:sp>
    </p:spTree>
    <p:extLst>
      <p:ext uri="{BB962C8B-B14F-4D97-AF65-F5344CB8AC3E}">
        <p14:creationId xmlns:p14="http://schemas.microsoft.com/office/powerpoint/2010/main" xmlns="" val="2550480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Medical complications associated with adolescent pregnancy</a:t>
            </a:r>
            <a:r>
              <a:rPr lang="en-US" baseline="0" dirty="0" smtClean="0"/>
              <a:t> include </a:t>
            </a:r>
            <a:r>
              <a:rPr lang="en-US" dirty="0" smtClean="0"/>
              <a:t>poor maternal weight gain, anemia, PIH.</a:t>
            </a:r>
          </a:p>
          <a:p>
            <a:r>
              <a:rPr lang="en-US" dirty="0" smtClean="0"/>
              <a:t>- Poverty, lack of education, and inadequate family support seem to contribute to a lack of adequate prenatal care, which may account for the majority of negative health outcomes for the adolescent mother and her child.</a:t>
            </a:r>
          </a:p>
          <a:p>
            <a:r>
              <a:rPr lang="en-US" dirty="0" smtClean="0"/>
              <a:t>- Growing evidence shows that pregnant adolescents are at increased risk for domestic violence.</a:t>
            </a:r>
          </a:p>
          <a:p>
            <a:r>
              <a:rPr lang="en-US" dirty="0" smtClean="0"/>
              <a:t>- Developmentally immature adolescent mothers may put more time and energy into their relationships with partners than with their children and have less knowledge about child development and appropriate parenting practices.</a:t>
            </a:r>
          </a:p>
          <a:p>
            <a:endParaRPr lang="en-US" dirty="0"/>
          </a:p>
        </p:txBody>
      </p:sp>
      <p:sp>
        <p:nvSpPr>
          <p:cNvPr id="4" name="Slide Number Placeholder 3"/>
          <p:cNvSpPr>
            <a:spLocks noGrp="1"/>
          </p:cNvSpPr>
          <p:nvPr>
            <p:ph type="sldNum" sz="quarter" idx="10"/>
          </p:nvPr>
        </p:nvSpPr>
        <p:spPr/>
        <p:txBody>
          <a:bodyPr/>
          <a:lstStyle/>
          <a:p>
            <a:fld id="{3EC3D6A3-1D8F-B14C-9BA2-AC1B4013C64F}" type="slidenum">
              <a:rPr lang="en-US" smtClean="0"/>
              <a:pPr/>
              <a:t>3</a:t>
            </a:fld>
            <a:endParaRPr lang="en-US"/>
          </a:p>
        </p:txBody>
      </p:sp>
    </p:spTree>
    <p:extLst>
      <p:ext uri="{BB962C8B-B14F-4D97-AF65-F5344CB8AC3E}">
        <p14:creationId xmlns:p14="http://schemas.microsoft.com/office/powerpoint/2010/main" xmlns="" val="418723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AAP recommend for our visits with adolescent teens</a:t>
            </a:r>
            <a:r>
              <a:rPr lang="en-US" baseline="0" dirty="0" smtClean="0"/>
              <a:t>? </a:t>
            </a:r>
          </a:p>
          <a:p>
            <a:r>
              <a:rPr lang="en-US" baseline="0" dirty="0" smtClean="0"/>
              <a:t>Let’s see how we compare with their recommendations</a:t>
            </a:r>
            <a:endParaRPr lang="en-US" dirty="0"/>
          </a:p>
        </p:txBody>
      </p:sp>
      <p:sp>
        <p:nvSpPr>
          <p:cNvPr id="4" name="Slide Number Placeholder 3"/>
          <p:cNvSpPr>
            <a:spLocks noGrp="1"/>
          </p:cNvSpPr>
          <p:nvPr>
            <p:ph type="sldNum" sz="quarter" idx="10"/>
          </p:nvPr>
        </p:nvSpPr>
        <p:spPr/>
        <p:txBody>
          <a:bodyPr/>
          <a:lstStyle/>
          <a:p>
            <a:fld id="{3EC3D6A3-1D8F-B14C-9BA2-AC1B4013C64F}" type="slidenum">
              <a:rPr lang="en-US" smtClean="0"/>
              <a:pPr/>
              <a:t>14</a:t>
            </a:fld>
            <a:endParaRPr lang="en-US"/>
          </a:p>
        </p:txBody>
      </p:sp>
    </p:spTree>
    <p:extLst>
      <p:ext uri="{BB962C8B-B14F-4D97-AF65-F5344CB8AC3E}">
        <p14:creationId xmlns:p14="http://schemas.microsoft.com/office/powerpoint/2010/main" xmlns="" val="5112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P</a:t>
            </a:r>
            <a:r>
              <a:rPr lang="en-US" dirty="0" smtClean="0"/>
              <a:t>rogram for Pregnant and Parenting Teens – Program overseen by the Board</a:t>
            </a:r>
            <a:r>
              <a:rPr lang="en-US" baseline="0" dirty="0" smtClean="0"/>
              <a:t> of Education providing schools that are specifically designated for pregnant students.</a:t>
            </a:r>
            <a:endParaRPr lang="en-US" dirty="0" smtClean="0"/>
          </a:p>
          <a:p>
            <a:pPr marL="171450" indent="-171450">
              <a:buFontTx/>
              <a:buChar char="-"/>
            </a:pPr>
            <a:r>
              <a:rPr lang="en-US" baseline="0" dirty="0" smtClean="0"/>
              <a:t>Sisters of Strength, a TASA (Teenage Services Act) Program – Assists pregnant or parenting adolescents who are receiving public assistance and Medicaid providing services that help in accessing public benefits such as Food Stamps WIC. Helps locate Health Services for Mother, Father, and child, Provides Abstinence and Family planning Services, Parenting Skills Training, and Jobs Skills Training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Nurse-Family</a:t>
            </a:r>
            <a:r>
              <a:rPr lang="en-US" baseline="0" dirty="0" smtClean="0"/>
              <a:t> Partnership – First time mothers partnered with a registered nurse early in her pregnancy and receives ongoing home visits that continue though her child’s 2</a:t>
            </a:r>
            <a:r>
              <a:rPr lang="en-US" baseline="30000" dirty="0" smtClean="0"/>
              <a:t>nd</a:t>
            </a:r>
            <a:r>
              <a:rPr lang="en-US" baseline="0" dirty="0" smtClean="0"/>
              <a:t> birthday</a:t>
            </a:r>
          </a:p>
        </p:txBody>
      </p:sp>
      <p:sp>
        <p:nvSpPr>
          <p:cNvPr id="4" name="Slide Number Placeholder 3"/>
          <p:cNvSpPr>
            <a:spLocks noGrp="1"/>
          </p:cNvSpPr>
          <p:nvPr>
            <p:ph type="sldNum" sz="quarter" idx="10"/>
          </p:nvPr>
        </p:nvSpPr>
        <p:spPr/>
        <p:txBody>
          <a:bodyPr/>
          <a:lstStyle/>
          <a:p>
            <a:fld id="{3EC3D6A3-1D8F-B14C-9BA2-AC1B4013C64F}" type="slidenum">
              <a:rPr lang="en-US" smtClean="0"/>
              <a:pPr/>
              <a:t>16</a:t>
            </a:fld>
            <a:endParaRPr lang="en-US"/>
          </a:p>
        </p:txBody>
      </p:sp>
    </p:spTree>
    <p:extLst>
      <p:ext uri="{BB962C8B-B14F-4D97-AF65-F5344CB8AC3E}">
        <p14:creationId xmlns:p14="http://schemas.microsoft.com/office/powerpoint/2010/main" xmlns="" val="68482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repeat or second pregnancy occurs in 35% of adolescent mothers within 2 years of the first birth, with 17% of those adolescents going on to deliver a second child in that time frame.</a:t>
            </a:r>
          </a:p>
          <a:p>
            <a:r>
              <a:rPr lang="en-US" dirty="0" smtClean="0"/>
              <a:t>- Repeat births in adolescents have been linked to decreased educational achievement, increased dependence on governmental support by the adolescent mother, increased infant mortality, and low birth weight.</a:t>
            </a:r>
          </a:p>
          <a:p>
            <a:r>
              <a:rPr lang="en-US" dirty="0" smtClean="0"/>
              <a:t>- It</a:t>
            </a:r>
            <a:r>
              <a:rPr lang="en-US" baseline="0" dirty="0" smtClean="0"/>
              <a:t> has been shown that p</a:t>
            </a:r>
            <a:r>
              <a:rPr lang="en-US" dirty="0" smtClean="0"/>
              <a:t>rograms that help adolescent mothers return to school combined with intensive psychosocial postpartum care tend to successfully prevent early repeat pregnancy.</a:t>
            </a:r>
          </a:p>
          <a:p>
            <a:endParaRPr lang="en-US" dirty="0"/>
          </a:p>
        </p:txBody>
      </p:sp>
      <p:sp>
        <p:nvSpPr>
          <p:cNvPr id="4" name="Slide Number Placeholder 3"/>
          <p:cNvSpPr>
            <a:spLocks noGrp="1"/>
          </p:cNvSpPr>
          <p:nvPr>
            <p:ph type="sldNum" sz="quarter" idx="10"/>
          </p:nvPr>
        </p:nvSpPr>
        <p:spPr/>
        <p:txBody>
          <a:bodyPr/>
          <a:lstStyle/>
          <a:p>
            <a:fld id="{3EC3D6A3-1D8F-B14C-9BA2-AC1B4013C64F}" type="slidenum">
              <a:rPr lang="en-US" smtClean="0"/>
              <a:pPr/>
              <a:t>4</a:t>
            </a:fld>
            <a:endParaRPr lang="en-US"/>
          </a:p>
        </p:txBody>
      </p:sp>
    </p:spTree>
    <p:extLst>
      <p:ext uri="{BB962C8B-B14F-4D97-AF65-F5344CB8AC3E}">
        <p14:creationId xmlns:p14="http://schemas.microsoft.com/office/powerpoint/2010/main" xmlns="" val="160480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There is an increased incidence of low birth weight, prematurity, developmental disabilities, and poorer developmental outcomes.</a:t>
            </a:r>
          </a:p>
          <a:p>
            <a:r>
              <a:rPr lang="en-US" dirty="0" smtClean="0"/>
              <a:t>- Children of adolescent parents, with or without paternal involvement remain a group at risk, with a 33% rate of school dropout, 31% incidence of depression, 16% incidence of incarceration, and a 25% risk of adolescent parenthood.</a:t>
            </a:r>
          </a:p>
          <a:p>
            <a:endParaRPr lang="en-US" dirty="0"/>
          </a:p>
        </p:txBody>
      </p:sp>
      <p:sp>
        <p:nvSpPr>
          <p:cNvPr id="4" name="Slide Number Placeholder 3"/>
          <p:cNvSpPr>
            <a:spLocks noGrp="1"/>
          </p:cNvSpPr>
          <p:nvPr>
            <p:ph type="sldNum" sz="quarter" idx="10"/>
          </p:nvPr>
        </p:nvSpPr>
        <p:spPr/>
        <p:txBody>
          <a:bodyPr/>
          <a:lstStyle/>
          <a:p>
            <a:fld id="{3EC3D6A3-1D8F-B14C-9BA2-AC1B4013C64F}" type="slidenum">
              <a:rPr lang="en-US" smtClean="0"/>
              <a:pPr/>
              <a:t>5</a:t>
            </a:fld>
            <a:endParaRPr lang="en-US"/>
          </a:p>
        </p:txBody>
      </p:sp>
    </p:spTree>
    <p:extLst>
      <p:ext uri="{BB962C8B-B14F-4D97-AF65-F5344CB8AC3E}">
        <p14:creationId xmlns:p14="http://schemas.microsoft.com/office/powerpoint/2010/main" xmlns="" val="307179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Teen pregnancy accounts for more than $9 billion per year in costs to U.S. taxpayers for increased health care and foster care, increased incarceration rates among children of teen parents, and lost tax revenue because of lower educational attainment and income among teen mothers.</a:t>
            </a:r>
          </a:p>
          <a:p>
            <a:pPr marL="0" indent="0">
              <a:buFontTx/>
              <a:buNone/>
            </a:pPr>
            <a:r>
              <a:rPr lang="en-US" dirty="0" smtClean="0"/>
              <a:t>- Pregnancy and birth are significant contributors to high school drop out rates among girls.  Only about 50% of teen mothers receive a high school diploma by age 22, versus nearly 90% of women who had not given birth during adolescence.</a:t>
            </a:r>
          </a:p>
        </p:txBody>
      </p:sp>
      <p:sp>
        <p:nvSpPr>
          <p:cNvPr id="4" name="Slide Number Placeholder 3"/>
          <p:cNvSpPr>
            <a:spLocks noGrp="1"/>
          </p:cNvSpPr>
          <p:nvPr>
            <p:ph type="sldNum" sz="quarter" idx="10"/>
          </p:nvPr>
        </p:nvSpPr>
        <p:spPr/>
        <p:txBody>
          <a:bodyPr/>
          <a:lstStyle/>
          <a:p>
            <a:fld id="{3EC3D6A3-1D8F-B14C-9BA2-AC1B4013C64F}" type="slidenum">
              <a:rPr lang="en-US" smtClean="0"/>
              <a:pPr/>
              <a:t>6</a:t>
            </a:fld>
            <a:endParaRPr lang="en-US"/>
          </a:p>
        </p:txBody>
      </p:sp>
    </p:spTree>
    <p:extLst>
      <p:ext uri="{BB962C8B-B14F-4D97-AF65-F5344CB8AC3E}">
        <p14:creationId xmlns:p14="http://schemas.microsoft.com/office/powerpoint/2010/main" xmlns="" val="254190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Personal reflection</a:t>
            </a:r>
          </a:p>
          <a:p>
            <a:pPr marL="0" indent="0">
              <a:buFontTx/>
              <a:buNone/>
            </a:pPr>
            <a:r>
              <a:rPr lang="en-US" dirty="0" smtClean="0"/>
              <a:t>- Invite story</a:t>
            </a:r>
            <a:r>
              <a:rPr lang="en-US" baseline="0" dirty="0" smtClean="0"/>
              <a:t> sharing from residents</a:t>
            </a:r>
          </a:p>
          <a:p>
            <a:pPr marL="0" indent="0">
              <a:buFontTx/>
              <a:buNone/>
            </a:pPr>
            <a:r>
              <a:rPr lang="en-US" baseline="0" dirty="0" smtClean="0"/>
              <a:t>- Dr. Armstrong</a:t>
            </a:r>
          </a:p>
        </p:txBody>
      </p:sp>
      <p:sp>
        <p:nvSpPr>
          <p:cNvPr id="4" name="Slide Number Placeholder 3"/>
          <p:cNvSpPr>
            <a:spLocks noGrp="1"/>
          </p:cNvSpPr>
          <p:nvPr>
            <p:ph type="sldNum" sz="quarter" idx="10"/>
          </p:nvPr>
        </p:nvSpPr>
        <p:spPr/>
        <p:txBody>
          <a:bodyPr/>
          <a:lstStyle/>
          <a:p>
            <a:fld id="{3EC3D6A3-1D8F-B14C-9BA2-AC1B4013C64F}" type="slidenum">
              <a:rPr lang="en-US" smtClean="0"/>
              <a:pPr/>
              <a:t>7</a:t>
            </a:fld>
            <a:endParaRPr lang="en-US"/>
          </a:p>
        </p:txBody>
      </p:sp>
    </p:spTree>
    <p:extLst>
      <p:ext uri="{BB962C8B-B14F-4D97-AF65-F5344CB8AC3E}">
        <p14:creationId xmlns:p14="http://schemas.microsoft.com/office/powerpoint/2010/main" xmlns="" val="25869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School based:</a:t>
            </a:r>
            <a:r>
              <a:rPr lang="en-US" baseline="0" dirty="0" smtClean="0"/>
              <a:t> Getting the parenting adolescent back to school remains a key element for long-term success for the adolescent and her child. Quality school-based child care programs facilitate the participation of the adolescent in school, provide support and education to the parent, and can assist in improved health and development in their children.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err="1" smtClean="0"/>
              <a:t>Nonschool</a:t>
            </a:r>
            <a:r>
              <a:rPr lang="en-US" baseline="0" dirty="0" smtClean="0"/>
              <a:t>-based: Provide medical care, psychological support, and a comprehensive life skills approach to adolescent parents. Teen tot programs (in which adolescent parents and their children receive care simultaneously) have been developed in many clinic settings. It has been shown that participating female adolescents are more likely to be employed, work more hours, earn more money, and report better home environment.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Peer Group: Programs such as Head Start have provided such services. Unfortunately, there is no evidence yet that peer group and role model programs effectively reduce adolescent pregnancy or improve adolescent parenting skills.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Special Education Initiatives: programs specifically targeting the vulnerable subgroup of low intellectual ability or functioning </a:t>
            </a:r>
            <a:endParaRPr lang="en-US" dirty="0"/>
          </a:p>
        </p:txBody>
      </p:sp>
      <p:sp>
        <p:nvSpPr>
          <p:cNvPr id="4" name="Slide Number Placeholder 3"/>
          <p:cNvSpPr>
            <a:spLocks noGrp="1"/>
          </p:cNvSpPr>
          <p:nvPr>
            <p:ph type="sldNum" sz="quarter" idx="10"/>
          </p:nvPr>
        </p:nvSpPr>
        <p:spPr/>
        <p:txBody>
          <a:bodyPr/>
          <a:lstStyle/>
          <a:p>
            <a:fld id="{3EC3D6A3-1D8F-B14C-9BA2-AC1B4013C64F}" type="slidenum">
              <a:rPr lang="en-US" smtClean="0"/>
              <a:pPr/>
              <a:t>8</a:t>
            </a:fld>
            <a:endParaRPr lang="en-US"/>
          </a:p>
        </p:txBody>
      </p:sp>
    </p:spTree>
    <p:extLst>
      <p:ext uri="{BB962C8B-B14F-4D97-AF65-F5344CB8AC3E}">
        <p14:creationId xmlns:p14="http://schemas.microsoft.com/office/powerpoint/2010/main" xmlns="" val="268374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library of congress as a database. . .</a:t>
            </a:r>
            <a:endParaRPr lang="en-US" dirty="0"/>
          </a:p>
        </p:txBody>
      </p:sp>
      <p:sp>
        <p:nvSpPr>
          <p:cNvPr id="4" name="Slide Number Placeholder 3"/>
          <p:cNvSpPr>
            <a:spLocks noGrp="1"/>
          </p:cNvSpPr>
          <p:nvPr>
            <p:ph type="sldNum" sz="quarter" idx="10"/>
          </p:nvPr>
        </p:nvSpPr>
        <p:spPr/>
        <p:txBody>
          <a:bodyPr/>
          <a:lstStyle/>
          <a:p>
            <a:fld id="{3EC3D6A3-1D8F-B14C-9BA2-AC1B4013C64F}" type="slidenum">
              <a:rPr lang="en-US" smtClean="0"/>
              <a:pPr/>
              <a:t>9</a:t>
            </a:fld>
            <a:endParaRPr lang="en-US"/>
          </a:p>
        </p:txBody>
      </p:sp>
    </p:spTree>
    <p:extLst>
      <p:ext uri="{BB962C8B-B14F-4D97-AF65-F5344CB8AC3E}">
        <p14:creationId xmlns:p14="http://schemas.microsoft.com/office/powerpoint/2010/main" xmlns="" val="284282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t>
            </a:r>
            <a:r>
              <a:rPr lang="en-US" baseline="0" dirty="0" smtClean="0"/>
              <a:t> I</a:t>
            </a:r>
            <a:r>
              <a:rPr lang="en-US" dirty="0" smtClean="0"/>
              <a:t>ntroduced 7/21/2011</a:t>
            </a:r>
          </a:p>
          <a:p>
            <a:pPr marL="0" indent="0">
              <a:buFontTx/>
              <a:buNone/>
            </a:pPr>
            <a:r>
              <a:rPr lang="en-US" dirty="0" smtClean="0"/>
              <a:t>- Referred</a:t>
            </a:r>
            <a:r>
              <a:rPr lang="en-US" baseline="0" dirty="0" smtClean="0"/>
              <a:t> to House Committee on Education and the Workforce and then to the Subcommittee on Early Childhood, Elementary and Secondary Education</a:t>
            </a:r>
          </a:p>
          <a:p>
            <a:r>
              <a:rPr lang="en-US" baseline="0" dirty="0" smtClean="0"/>
              <a:t>- </a:t>
            </a:r>
            <a:r>
              <a:rPr lang="en-US" dirty="0" smtClean="0"/>
              <a:t>Committees</a:t>
            </a:r>
            <a:r>
              <a:rPr lang="en-US" baseline="0" dirty="0" smtClean="0"/>
              <a:t> are like “mini Congresses”. Most bills begin by being considered by one or more several congressional committees which may “report” the bill favorably or unfavorably to the Senate or House as a whole allowing it to receive consideration by the full body and move forward, or may fail to consider a bill at all preventing the bill from moving forward. House bills start in the House committees and enter Senate committees only after being passed by the House and received by the Senate.</a:t>
            </a:r>
            <a:endParaRPr lang="en-US" dirty="0"/>
          </a:p>
        </p:txBody>
      </p:sp>
      <p:sp>
        <p:nvSpPr>
          <p:cNvPr id="4" name="Slide Number Placeholder 3"/>
          <p:cNvSpPr>
            <a:spLocks noGrp="1"/>
          </p:cNvSpPr>
          <p:nvPr>
            <p:ph type="sldNum" sz="quarter" idx="10"/>
          </p:nvPr>
        </p:nvSpPr>
        <p:spPr/>
        <p:txBody>
          <a:bodyPr/>
          <a:lstStyle/>
          <a:p>
            <a:fld id="{3EC3D6A3-1D8F-B14C-9BA2-AC1B4013C64F}" type="slidenum">
              <a:rPr lang="en-US" smtClean="0"/>
              <a:pPr/>
              <a:t>12</a:t>
            </a:fld>
            <a:endParaRPr lang="en-US"/>
          </a:p>
        </p:txBody>
      </p:sp>
    </p:spTree>
    <p:extLst>
      <p:ext uri="{BB962C8B-B14F-4D97-AF65-F5344CB8AC3E}">
        <p14:creationId xmlns:p14="http://schemas.microsoft.com/office/powerpoint/2010/main" xmlns="" val="110032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Also part</a:t>
            </a:r>
            <a:r>
              <a:rPr lang="en-US" baseline="0" dirty="0" smtClean="0"/>
              <a:t> of Subcommittee on Early Childhood, Elementary and Secondary Education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C3D6A3-1D8F-B14C-9BA2-AC1B4013C64F}" type="slidenum">
              <a:rPr lang="en-US" smtClean="0"/>
              <a:pPr/>
              <a:t>13</a:t>
            </a:fld>
            <a:endParaRPr lang="en-US"/>
          </a:p>
        </p:txBody>
      </p:sp>
    </p:spTree>
    <p:extLst>
      <p:ext uri="{BB962C8B-B14F-4D97-AF65-F5344CB8AC3E}">
        <p14:creationId xmlns:p14="http://schemas.microsoft.com/office/powerpoint/2010/main" xmlns="" val="31172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12/21/2011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12/21/2011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12/21/2011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12/21/2011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12/21/2011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pPr/>
              <a:t>12/21/2011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pPr/>
              <a:t>12/21/2011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pPr/>
              <a:t>12/21/2011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pPr/>
              <a:t>12/21/2011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12/21/2011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12/21/2011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12/21/2011</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x5P5fuUs-zU&amp;feature=player_embedde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305" y="381001"/>
            <a:ext cx="8712352" cy="2209800"/>
          </a:xfrm>
        </p:spPr>
        <p:txBody>
          <a:bodyPr/>
          <a:lstStyle/>
          <a:p>
            <a:r>
              <a:rPr lang="en-US" dirty="0" smtClean="0"/>
              <a:t>Advocating for Teen Moms</a:t>
            </a:r>
            <a:endParaRPr lang="en-US" dirty="0"/>
          </a:p>
        </p:txBody>
      </p:sp>
      <p:sp>
        <p:nvSpPr>
          <p:cNvPr id="3" name="Subtitle 2"/>
          <p:cNvSpPr>
            <a:spLocks noGrp="1"/>
          </p:cNvSpPr>
          <p:nvPr>
            <p:ph type="subTitle" idx="1"/>
          </p:nvPr>
        </p:nvSpPr>
        <p:spPr/>
        <p:txBody>
          <a:bodyPr/>
          <a:lstStyle/>
          <a:p>
            <a:r>
              <a:rPr lang="en-US" dirty="0" smtClean="0"/>
              <a:t>Ronny Zviti</a:t>
            </a:r>
          </a:p>
          <a:p>
            <a:r>
              <a:rPr lang="en-US" dirty="0" smtClean="0"/>
              <a:t>PGY2</a:t>
            </a:r>
          </a:p>
          <a:p>
            <a:r>
              <a:rPr lang="en-US" dirty="0" smtClean="0"/>
              <a:t>October 11, 2011</a:t>
            </a:r>
            <a:endParaRPr lang="en-US" dirty="0"/>
          </a:p>
        </p:txBody>
      </p:sp>
    </p:spTree>
    <p:extLst>
      <p:ext uri="{BB962C8B-B14F-4D97-AF65-F5344CB8AC3E}">
        <p14:creationId xmlns:p14="http://schemas.microsoft.com/office/powerpoint/2010/main" xmlns="" val="526058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2617</a:t>
            </a:r>
            <a:endParaRPr lang="en-US" dirty="0"/>
          </a:p>
        </p:txBody>
      </p:sp>
      <p:sp>
        <p:nvSpPr>
          <p:cNvPr id="3" name="Content Placeholder 2"/>
          <p:cNvSpPr>
            <a:spLocks noGrp="1"/>
          </p:cNvSpPr>
          <p:nvPr>
            <p:ph idx="1"/>
          </p:nvPr>
        </p:nvSpPr>
        <p:spPr/>
        <p:txBody>
          <a:bodyPr>
            <a:normAutofit/>
          </a:bodyPr>
          <a:lstStyle/>
          <a:p>
            <a:r>
              <a:rPr lang="en-US" dirty="0" smtClean="0"/>
              <a:t>Requires state grantees to:</a:t>
            </a:r>
          </a:p>
          <a:p>
            <a:pPr lvl="1"/>
            <a:r>
              <a:rPr lang="en-US" dirty="0" smtClean="0"/>
              <a:t>Designate a Coordinator for Education of Pregnant and Parenting Students.</a:t>
            </a:r>
          </a:p>
          <a:p>
            <a:pPr lvl="1"/>
            <a:r>
              <a:rPr lang="en-US" dirty="0" smtClean="0"/>
              <a:t>Develop and implement high-quality professional development programs.</a:t>
            </a:r>
          </a:p>
          <a:p>
            <a:pPr lvl="1"/>
            <a:r>
              <a:rPr lang="en-US" dirty="0" smtClean="0"/>
              <a:t>Provide academic support services to pregnant and parenting students.</a:t>
            </a:r>
          </a:p>
          <a:p>
            <a:pPr lvl="1"/>
            <a:r>
              <a:rPr lang="en-US" dirty="0" smtClean="0"/>
              <a:t>Assist such students in accessing quality, affordable child care.</a:t>
            </a:r>
          </a:p>
          <a:p>
            <a:pPr lvl="1"/>
            <a:r>
              <a:rPr lang="en-US" dirty="0" smtClean="0"/>
              <a:t>Provide transportation services or assistance.</a:t>
            </a:r>
            <a:endParaRPr lang="en-US" dirty="0"/>
          </a:p>
        </p:txBody>
      </p:sp>
    </p:spTree>
    <p:extLst>
      <p:ext uri="{BB962C8B-B14F-4D97-AF65-F5344CB8AC3E}">
        <p14:creationId xmlns:p14="http://schemas.microsoft.com/office/powerpoint/2010/main" xmlns="" val="128255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2617</a:t>
            </a:r>
            <a:endParaRPr lang="en-US" dirty="0"/>
          </a:p>
        </p:txBody>
      </p:sp>
      <p:sp>
        <p:nvSpPr>
          <p:cNvPr id="3" name="Content Placeholder 2"/>
          <p:cNvSpPr>
            <a:spLocks noGrp="1"/>
          </p:cNvSpPr>
          <p:nvPr>
            <p:ph idx="1"/>
          </p:nvPr>
        </p:nvSpPr>
        <p:spPr/>
        <p:txBody>
          <a:bodyPr/>
          <a:lstStyle/>
          <a:p>
            <a:pPr lvl="1"/>
            <a:r>
              <a:rPr lang="en-US" dirty="0" smtClean="0"/>
              <a:t>Train school personnel regarding challenges facing pregnant and parenting students.</a:t>
            </a:r>
          </a:p>
          <a:p>
            <a:pPr lvl="1"/>
            <a:r>
              <a:rPr lang="en-US" dirty="0" smtClean="0"/>
              <a:t>Revise school policies and practices that hinder or discourage such students from continuing their education.</a:t>
            </a:r>
          </a:p>
          <a:p>
            <a:pPr lvl="1"/>
            <a:r>
              <a:rPr lang="en-US" dirty="0" smtClean="0"/>
              <a:t>Provide student parents with training and support in parenting, healthy relationship, and other life skills.</a:t>
            </a:r>
          </a:p>
          <a:p>
            <a:pPr lvl="1"/>
            <a:r>
              <a:rPr lang="en-US" dirty="0" smtClean="0"/>
              <a:t>Provide educational and career mentoring services.</a:t>
            </a:r>
            <a:endParaRPr lang="en-US" dirty="0"/>
          </a:p>
        </p:txBody>
      </p:sp>
    </p:spTree>
    <p:extLst>
      <p:ext uri="{BB962C8B-B14F-4D97-AF65-F5344CB8AC3E}">
        <p14:creationId xmlns:p14="http://schemas.microsoft.com/office/powerpoint/2010/main" xmlns="" val="3177408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through Congress</a:t>
            </a:r>
            <a:endParaRPr lang="en-US" dirty="0"/>
          </a:p>
        </p:txBody>
      </p:sp>
      <p:graphicFrame>
        <p:nvGraphicFramePr>
          <p:cNvPr id="5" name="Diagram 4"/>
          <p:cNvGraphicFramePr/>
          <p:nvPr>
            <p:extLst>
              <p:ext uri="{D42A27DB-BD31-4B8C-83A1-F6EECF244321}">
                <p14:modId xmlns:p14="http://schemas.microsoft.com/office/powerpoint/2010/main" xmlns="" val="1334659119"/>
              </p:ext>
            </p:extLst>
          </p:nvPr>
        </p:nvGraphicFramePr>
        <p:xfrm>
          <a:off x="960266" y="1691009"/>
          <a:ext cx="6660502" cy="4584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457200" y="3480943"/>
            <a:ext cx="6961083"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7524816" y="3296277"/>
            <a:ext cx="1161984" cy="369332"/>
          </a:xfrm>
          <a:prstGeom prst="rect">
            <a:avLst/>
          </a:prstGeom>
          <a:noFill/>
        </p:spPr>
        <p:txBody>
          <a:bodyPr wrap="none" rtlCol="0">
            <a:spAutoFit/>
          </a:bodyPr>
          <a:lstStyle/>
          <a:p>
            <a:r>
              <a:rPr lang="en-US" dirty="0" smtClean="0"/>
              <a:t>H.R. 2617</a:t>
            </a:r>
          </a:p>
        </p:txBody>
      </p:sp>
    </p:spTree>
    <p:extLst>
      <p:ext uri="{BB962C8B-B14F-4D97-AF65-F5344CB8AC3E}">
        <p14:creationId xmlns:p14="http://schemas.microsoft.com/office/powerpoint/2010/main" xmlns="" val="121005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 Committee on Education and the Workforce</a:t>
            </a:r>
            <a:endParaRPr lang="en-US" dirty="0"/>
          </a:p>
        </p:txBody>
      </p:sp>
      <p:sp>
        <p:nvSpPr>
          <p:cNvPr id="3" name="Content Placeholder 2"/>
          <p:cNvSpPr>
            <a:spLocks noGrp="1"/>
          </p:cNvSpPr>
          <p:nvPr>
            <p:ph idx="1"/>
          </p:nvPr>
        </p:nvSpPr>
        <p:spPr/>
        <p:txBody>
          <a:bodyPr>
            <a:normAutofit/>
          </a:bodyPr>
          <a:lstStyle/>
          <a:p>
            <a:r>
              <a:rPr lang="en-US" sz="2000" dirty="0" smtClean="0"/>
              <a:t>39 members</a:t>
            </a:r>
          </a:p>
          <a:p>
            <a:r>
              <a:rPr lang="en-US" sz="2000" dirty="0" smtClean="0"/>
              <a:t>Introducing . . .</a:t>
            </a:r>
          </a:p>
          <a:p>
            <a:pPr lvl="1"/>
            <a:r>
              <a:rPr lang="en-US" sz="2000" dirty="0" smtClean="0"/>
              <a:t>Rep. Timothy Bishop D-NY1 – Eastern Long Island from Smithtown to Montauk Point</a:t>
            </a:r>
          </a:p>
          <a:p>
            <a:pPr lvl="1"/>
            <a:r>
              <a:rPr lang="en-US" sz="2000" dirty="0" smtClean="0"/>
              <a:t>Rep. Richard Hanna* R-NY24 – Central New York State, including Utica</a:t>
            </a:r>
          </a:p>
          <a:p>
            <a:pPr lvl="1"/>
            <a:r>
              <a:rPr lang="en-US" sz="2000" dirty="0" smtClean="0"/>
              <a:t>Rep. Carolyn McCarthy* –NY4 – West/Central Nassau County</a:t>
            </a:r>
          </a:p>
          <a:p>
            <a:pPr lvl="1"/>
            <a:r>
              <a:rPr lang="en-US" sz="2000" dirty="0" smtClean="0"/>
              <a:t>Rep. Donald Payne D-NJ10 – Essex, Hudson, Union Counties NJ (Newark, Jersey City, Elizabeth)</a:t>
            </a:r>
            <a:endParaRPr lang="en-US" sz="2000" dirty="0"/>
          </a:p>
        </p:txBody>
      </p:sp>
      <p:pic>
        <p:nvPicPr>
          <p:cNvPr id="4" name="Picture 3"/>
          <p:cNvPicPr>
            <a:picLocks noChangeAspect="1"/>
          </p:cNvPicPr>
          <p:nvPr/>
        </p:nvPicPr>
        <p:blipFill>
          <a:blip r:embed="rId3" cstate="print"/>
          <a:stretch>
            <a:fillRect/>
          </a:stretch>
        </p:blipFill>
        <p:spPr>
          <a:xfrm>
            <a:off x="985561" y="4972803"/>
            <a:ext cx="1270000" cy="1549400"/>
          </a:xfrm>
          <a:prstGeom prst="rect">
            <a:avLst/>
          </a:prstGeom>
        </p:spPr>
      </p:pic>
      <p:pic>
        <p:nvPicPr>
          <p:cNvPr id="6" name="Picture 5"/>
          <p:cNvPicPr>
            <a:picLocks noChangeAspect="1"/>
          </p:cNvPicPr>
          <p:nvPr/>
        </p:nvPicPr>
        <p:blipFill>
          <a:blip r:embed="rId4" cstate="print"/>
          <a:stretch>
            <a:fillRect/>
          </a:stretch>
        </p:blipFill>
        <p:spPr>
          <a:xfrm>
            <a:off x="2989070" y="4972803"/>
            <a:ext cx="1210469" cy="1549400"/>
          </a:xfrm>
          <a:prstGeom prst="rect">
            <a:avLst/>
          </a:prstGeom>
        </p:spPr>
      </p:pic>
      <p:pic>
        <p:nvPicPr>
          <p:cNvPr id="7" name="Picture 6"/>
          <p:cNvPicPr>
            <a:picLocks noChangeAspect="1"/>
          </p:cNvPicPr>
          <p:nvPr/>
        </p:nvPicPr>
        <p:blipFill>
          <a:blip r:embed="rId5" cstate="print"/>
          <a:stretch>
            <a:fillRect/>
          </a:stretch>
        </p:blipFill>
        <p:spPr>
          <a:xfrm>
            <a:off x="4986109" y="4972803"/>
            <a:ext cx="1270000" cy="1549400"/>
          </a:xfrm>
          <a:prstGeom prst="rect">
            <a:avLst/>
          </a:prstGeom>
        </p:spPr>
      </p:pic>
      <p:pic>
        <p:nvPicPr>
          <p:cNvPr id="8" name="Picture 7"/>
          <p:cNvPicPr>
            <a:picLocks noChangeAspect="1"/>
          </p:cNvPicPr>
          <p:nvPr/>
        </p:nvPicPr>
        <p:blipFill>
          <a:blip r:embed="rId6" cstate="print"/>
          <a:stretch>
            <a:fillRect/>
          </a:stretch>
        </p:blipFill>
        <p:spPr>
          <a:xfrm>
            <a:off x="6977612" y="4972803"/>
            <a:ext cx="1270000" cy="1549400"/>
          </a:xfrm>
          <a:prstGeom prst="rect">
            <a:avLst/>
          </a:prstGeom>
        </p:spPr>
      </p:pic>
    </p:spTree>
    <p:extLst>
      <p:ext uri="{BB962C8B-B14F-4D97-AF65-F5344CB8AC3E}">
        <p14:creationId xmlns:p14="http://schemas.microsoft.com/office/powerpoint/2010/main" xmlns="" val="3123844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 Recommendations</a:t>
            </a:r>
            <a:endParaRPr lang="en-US" dirty="0"/>
          </a:p>
        </p:txBody>
      </p:sp>
      <p:sp>
        <p:nvSpPr>
          <p:cNvPr id="4" name="Content Placeholder 3"/>
          <p:cNvSpPr>
            <a:spLocks noGrp="1"/>
          </p:cNvSpPr>
          <p:nvPr>
            <p:ph idx="1"/>
          </p:nvPr>
        </p:nvSpPr>
        <p:spPr/>
        <p:txBody>
          <a:bodyPr>
            <a:normAutofit fontScale="92500" lnSpcReduction="10000"/>
          </a:bodyPr>
          <a:lstStyle/>
          <a:p>
            <a:r>
              <a:rPr lang="en-US" dirty="0"/>
              <a:t>Pediatricians should provide continuity of care and a “medical home” for adolescent parents, as well as for their children. </a:t>
            </a:r>
          </a:p>
          <a:p>
            <a:r>
              <a:rPr lang="en-US" dirty="0"/>
              <a:t>Care for parenting </a:t>
            </a:r>
            <a:r>
              <a:rPr lang="en-US" dirty="0" smtClean="0"/>
              <a:t>adolescents </a:t>
            </a:r>
            <a:r>
              <a:rPr lang="en-US" dirty="0"/>
              <a:t>should  be multidisciplinary and comprehensive using community resources.</a:t>
            </a:r>
          </a:p>
          <a:p>
            <a:r>
              <a:rPr lang="en-US" dirty="0"/>
              <a:t>The pediatrician should help promote breastfeeding by all </a:t>
            </a:r>
            <a:r>
              <a:rPr lang="en-US" dirty="0" smtClean="0"/>
              <a:t>adolescent </a:t>
            </a:r>
            <a:r>
              <a:rPr lang="en-US" dirty="0"/>
              <a:t>mothers</a:t>
            </a:r>
            <a:r>
              <a:rPr lang="en-US" dirty="0" smtClean="0"/>
              <a:t>.</a:t>
            </a:r>
            <a:endParaRPr lang="en-US" dirty="0"/>
          </a:p>
          <a:p>
            <a:r>
              <a:rPr lang="en-US" dirty="0"/>
              <a:t>Emphasize the importance of completing high school.</a:t>
            </a:r>
          </a:p>
          <a:p>
            <a:endParaRPr lang="en-US" dirty="0"/>
          </a:p>
        </p:txBody>
      </p:sp>
    </p:spTree>
    <p:extLst>
      <p:ext uri="{BB962C8B-B14F-4D97-AF65-F5344CB8AC3E}">
        <p14:creationId xmlns:p14="http://schemas.microsoft.com/office/powerpoint/2010/main" xmlns="" val="105010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AAP Recommendations</a:t>
            </a:r>
          </a:p>
        </p:txBody>
      </p:sp>
      <p:sp>
        <p:nvSpPr>
          <p:cNvPr id="3" name="Content Placeholder 2"/>
          <p:cNvSpPr>
            <a:spLocks noGrp="1"/>
          </p:cNvSpPr>
          <p:nvPr>
            <p:ph idx="1"/>
          </p:nvPr>
        </p:nvSpPr>
        <p:spPr/>
        <p:txBody>
          <a:bodyPr>
            <a:normAutofit lnSpcReduction="10000"/>
          </a:bodyPr>
          <a:lstStyle/>
          <a:p>
            <a:r>
              <a:rPr lang="en-US" dirty="0" smtClean="0"/>
              <a:t>Encourage the continuation of healthy lifestyles that may have been initiated during pregnancy.</a:t>
            </a:r>
          </a:p>
          <a:p>
            <a:r>
              <a:rPr lang="en-US" dirty="0" smtClean="0"/>
              <a:t>Assess for risk of domestic violence during and after pregnancy.</a:t>
            </a:r>
            <a:endParaRPr lang="en-US" dirty="0"/>
          </a:p>
          <a:p>
            <a:r>
              <a:rPr lang="en-US" dirty="0" smtClean="0"/>
              <a:t>Adapt counseling to the developmental level of the adolescent.</a:t>
            </a:r>
          </a:p>
          <a:p>
            <a:r>
              <a:rPr lang="en-US" dirty="0" smtClean="0"/>
              <a:t>Maintain a heightened sense of awareness to attend to the development of both infant and adolescent parent.</a:t>
            </a:r>
            <a:endParaRPr lang="en-US" dirty="0"/>
          </a:p>
        </p:txBody>
      </p:sp>
    </p:spTree>
    <p:extLst>
      <p:ext uri="{BB962C8B-B14F-4D97-AF65-F5344CB8AC3E}">
        <p14:creationId xmlns:p14="http://schemas.microsoft.com/office/powerpoint/2010/main" xmlns="" val="1209580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Rangel Social Work Referral</a:t>
            </a:r>
            <a:endParaRPr lang="en-US" dirty="0"/>
          </a:p>
        </p:txBody>
      </p:sp>
      <p:sp>
        <p:nvSpPr>
          <p:cNvPr id="3" name="Content Placeholder 2"/>
          <p:cNvSpPr>
            <a:spLocks noGrp="1"/>
          </p:cNvSpPr>
          <p:nvPr>
            <p:ph idx="1"/>
          </p:nvPr>
        </p:nvSpPr>
        <p:spPr/>
        <p:txBody>
          <a:bodyPr/>
          <a:lstStyle/>
          <a:p>
            <a:r>
              <a:rPr lang="en-US" dirty="0" smtClean="0"/>
              <a:t>Program for Pregnant and Parenting Teens</a:t>
            </a:r>
          </a:p>
          <a:p>
            <a:r>
              <a:rPr lang="en-US" dirty="0" smtClean="0"/>
              <a:t>Sisters of Strength, a TASA (Teenage Services Act) Program</a:t>
            </a:r>
          </a:p>
          <a:p>
            <a:r>
              <a:rPr lang="en-US" dirty="0" smtClean="0"/>
              <a:t>Nurse-Family Partnership</a:t>
            </a:r>
          </a:p>
          <a:p>
            <a:r>
              <a:rPr lang="en-US" dirty="0" smtClean="0"/>
              <a:t>. . . only to name a few!</a:t>
            </a:r>
            <a:endParaRPr lang="en-US" dirty="0"/>
          </a:p>
        </p:txBody>
      </p:sp>
    </p:spTree>
    <p:extLst>
      <p:ext uri="{BB962C8B-B14F-4D97-AF65-F5344CB8AC3E}">
        <p14:creationId xmlns:p14="http://schemas.microsoft.com/office/powerpoint/2010/main" xmlns="" val="2128619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Last but not least. . .Text4Baby</a:t>
            </a:r>
            <a:endParaRPr lang="en-US" dirty="0"/>
          </a:p>
        </p:txBody>
      </p:sp>
      <p:sp>
        <p:nvSpPr>
          <p:cNvPr id="3" name="Content Placeholder 2"/>
          <p:cNvSpPr>
            <a:spLocks noGrp="1"/>
          </p:cNvSpPr>
          <p:nvPr>
            <p:ph idx="1"/>
          </p:nvPr>
        </p:nvSpPr>
        <p:spPr>
          <a:ln>
            <a:solidFill>
              <a:srgbClr val="72A376"/>
            </a:solidFill>
          </a:ln>
        </p:spPr>
        <p:txBody>
          <a:bodyPr/>
          <a:lstStyle/>
          <a:p>
            <a:r>
              <a:rPr lang="en-US" dirty="0" smtClean="0"/>
              <a:t>AAP an Outreach Partner</a:t>
            </a:r>
          </a:p>
          <a:p>
            <a:r>
              <a:rPr lang="en-US" dirty="0" smtClean="0">
                <a:hlinkClick r:id="rId2"/>
              </a:rPr>
              <a:t>Text4Baby Video – 3min</a:t>
            </a:r>
            <a:endParaRPr lang="en-US" dirty="0"/>
          </a:p>
        </p:txBody>
      </p:sp>
      <p:pic>
        <p:nvPicPr>
          <p:cNvPr id="4" name="Picture 3"/>
          <p:cNvPicPr>
            <a:picLocks noChangeAspect="1"/>
          </p:cNvPicPr>
          <p:nvPr/>
        </p:nvPicPr>
        <p:blipFill>
          <a:blip r:embed="rId3" cstate="print"/>
          <a:stretch>
            <a:fillRect/>
          </a:stretch>
        </p:blipFill>
        <p:spPr>
          <a:xfrm>
            <a:off x="3321050" y="2910028"/>
            <a:ext cx="2501900" cy="2895600"/>
          </a:xfrm>
          <a:prstGeom prst="rect">
            <a:avLst/>
          </a:prstGeom>
        </p:spPr>
      </p:pic>
    </p:spTree>
    <p:extLst>
      <p:ext uri="{BB962C8B-B14F-4D97-AF65-F5344CB8AC3E}">
        <p14:creationId xmlns:p14="http://schemas.microsoft.com/office/powerpoint/2010/main" xmlns="" val="2047322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Drew or Doppelganger?</a:t>
            </a:r>
            <a:endParaRPr lang="en-US" dirty="0"/>
          </a:p>
        </p:txBody>
      </p:sp>
      <p:pic>
        <p:nvPicPr>
          <p:cNvPr id="4" name="Content Placeholder 3"/>
          <p:cNvPicPr>
            <a:picLocks noGrp="1" noChangeAspect="1"/>
          </p:cNvPicPr>
          <p:nvPr>
            <p:ph idx="1"/>
          </p:nvPr>
        </p:nvPicPr>
        <p:blipFill>
          <a:blip r:embed="rId2" cstate="print"/>
          <a:srcRect t="13184" b="13184"/>
          <a:stretch>
            <a:fillRect/>
          </a:stretch>
        </p:blipFill>
        <p:spPr>
          <a:xfrm rot="5400000">
            <a:off x="2289675" y="2738238"/>
            <a:ext cx="4564650" cy="2510558"/>
          </a:xfrm>
        </p:spPr>
      </p:pic>
    </p:spTree>
    <p:extLst>
      <p:ext uri="{BB962C8B-B14F-4D97-AF65-F5344CB8AC3E}">
        <p14:creationId xmlns:p14="http://schemas.microsoft.com/office/powerpoint/2010/main" xmlns="" val="105362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Messages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&amp; anyone who cares for your baby need a whooping cough shot. The flu shot too during the flu season. Call 800-232-4636 </a:t>
            </a:r>
            <a:r>
              <a:rPr lang="en-US" dirty="0"/>
              <a:t>t</a:t>
            </a:r>
            <a:r>
              <a:rPr lang="en-US" dirty="0" smtClean="0"/>
              <a:t>o find out where to get them.</a:t>
            </a:r>
          </a:p>
          <a:p>
            <a:r>
              <a:rPr lang="en-US" dirty="0" smtClean="0"/>
              <a:t>Your baby’s mouth needs cleaning now-even before the first tooth! Wipe you baby’s gums each day with a wet washcloth or use a soft baby toothbrush.</a:t>
            </a:r>
          </a:p>
          <a:p>
            <a:r>
              <a:rPr lang="en-US" dirty="0" smtClean="0"/>
              <a:t>Holding, talking, reading &amp; singing to your baby help her learn.  Soon your baby will coo, babble, hum &amp; laugh back!</a:t>
            </a:r>
          </a:p>
          <a:p>
            <a:r>
              <a:rPr lang="en-US" dirty="0" smtClean="0"/>
              <a:t>Need help buying food for your child? WIC provides healthy food to qualifying children up to age 5. Connect to WIC by calling 800-311-2229.</a:t>
            </a:r>
            <a:endParaRPr lang="en-US" dirty="0"/>
          </a:p>
        </p:txBody>
      </p:sp>
    </p:spTree>
    <p:extLst>
      <p:ext uri="{BB962C8B-B14F-4D97-AF65-F5344CB8AC3E}">
        <p14:creationId xmlns:p14="http://schemas.microsoft.com/office/powerpoint/2010/main" xmlns="" val="29589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r>
              <a:rPr lang="en-US" dirty="0" smtClean="0"/>
              <a:t>In 2009, a total of 409,840 infants were born to 15-19 year old US teens.</a:t>
            </a:r>
          </a:p>
          <a:p>
            <a:r>
              <a:rPr lang="en-US" dirty="0" smtClean="0"/>
              <a:t>U.S. </a:t>
            </a:r>
            <a:r>
              <a:rPr lang="en-US" dirty="0"/>
              <a:t>t</a:t>
            </a:r>
            <a:r>
              <a:rPr lang="en-US" dirty="0" smtClean="0"/>
              <a:t>een pregnancy and birth, sexually transmitted diseases, and abortion rates are substantially higher than those of other western industrialized nations.</a:t>
            </a:r>
          </a:p>
          <a:p>
            <a:endParaRPr lang="en-US" dirty="0"/>
          </a:p>
        </p:txBody>
      </p:sp>
    </p:spTree>
    <p:extLst>
      <p:ext uri="{BB962C8B-B14F-4D97-AF65-F5344CB8AC3E}">
        <p14:creationId xmlns:p14="http://schemas.microsoft.com/office/powerpoint/2010/main" xmlns="" val="425570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CDC</a:t>
            </a:r>
            <a:r>
              <a:rPr lang="en-US" sz="2400" dirty="0" smtClean="0"/>
              <a:t>: </a:t>
            </a:r>
            <a:r>
              <a:rPr lang="en-US" sz="2000" dirty="0" err="1" smtClean="0"/>
              <a:t>www.cdc.gov</a:t>
            </a:r>
            <a:r>
              <a:rPr lang="en-US" sz="2000" dirty="0" smtClean="0"/>
              <a:t>/TeenPregnancy</a:t>
            </a:r>
          </a:p>
          <a:p>
            <a:r>
              <a:rPr lang="en-US" dirty="0" smtClean="0"/>
              <a:t>American Academy of Pediatrics: Policy Statement: AAP Care of Adolescent Parents and Their Children </a:t>
            </a:r>
            <a:r>
              <a:rPr lang="en-US" sz="2000" dirty="0" err="1"/>
              <a:t>a</a:t>
            </a:r>
            <a:r>
              <a:rPr lang="en-US" sz="2000" dirty="0" err="1" smtClean="0"/>
              <a:t>appolicy.aappublications.org</a:t>
            </a:r>
            <a:r>
              <a:rPr lang="en-US" sz="2000" dirty="0" smtClean="0"/>
              <a:t>/</a:t>
            </a:r>
            <a:r>
              <a:rPr lang="en-US" sz="2000" dirty="0" err="1" smtClean="0"/>
              <a:t>cgi</a:t>
            </a:r>
            <a:r>
              <a:rPr lang="en-US" sz="2000" dirty="0" smtClean="0"/>
              <a:t>/content/full/pediatrics;107/2/429</a:t>
            </a:r>
          </a:p>
          <a:p>
            <a:r>
              <a:rPr lang="en-US" dirty="0" smtClean="0"/>
              <a:t>The Library of Congress: </a:t>
            </a:r>
            <a:r>
              <a:rPr lang="en-US" sz="2000" dirty="0" err="1" smtClean="0"/>
              <a:t>www.thomas.loc</a:t>
            </a:r>
            <a:r>
              <a:rPr lang="en-US" sz="2000" dirty="0" smtClean="0"/>
              <a:t>/</a:t>
            </a:r>
            <a:r>
              <a:rPr lang="en-US" sz="2000" dirty="0" err="1" smtClean="0"/>
              <a:t>gov</a:t>
            </a:r>
            <a:endParaRPr lang="en-US" sz="2000" dirty="0" smtClean="0"/>
          </a:p>
          <a:p>
            <a:r>
              <a:rPr lang="en-US" dirty="0" err="1" smtClean="0"/>
              <a:t>Govtrack</a:t>
            </a:r>
            <a:r>
              <a:rPr lang="en-US" dirty="0" smtClean="0"/>
              <a:t>: Tracking the United States Congress: </a:t>
            </a:r>
            <a:r>
              <a:rPr lang="en-US" sz="2000" dirty="0" smtClean="0"/>
              <a:t>www. </a:t>
            </a:r>
            <a:r>
              <a:rPr lang="en-US" sz="2000" dirty="0" err="1" smtClean="0"/>
              <a:t>Govtrack.us</a:t>
            </a:r>
            <a:endParaRPr lang="en-US" sz="2000" dirty="0" smtClean="0"/>
          </a:p>
          <a:p>
            <a:r>
              <a:rPr lang="en-US" dirty="0" smtClean="0"/>
              <a:t>Text4Baby: </a:t>
            </a:r>
            <a:r>
              <a:rPr lang="en-US" sz="2000" dirty="0" smtClean="0"/>
              <a:t>www.Text4Baby.org</a:t>
            </a:r>
            <a:endParaRPr lang="en-US" sz="2000" dirty="0"/>
          </a:p>
        </p:txBody>
      </p:sp>
    </p:spTree>
    <p:extLst>
      <p:ext uri="{BB962C8B-B14F-4D97-AF65-F5344CB8AC3E}">
        <p14:creationId xmlns:p14="http://schemas.microsoft.com/office/powerpoint/2010/main" xmlns="" val="89805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2" cstate="print"/>
          <a:stretch>
            <a:fillRect/>
          </a:stretch>
        </p:blipFill>
        <p:spPr>
          <a:xfrm>
            <a:off x="1226255" y="1622314"/>
            <a:ext cx="6400372" cy="4868797"/>
          </a:xfrm>
          <a:prstGeom prst="rect">
            <a:avLst/>
          </a:prstGeom>
        </p:spPr>
      </p:pic>
    </p:spTree>
    <p:extLst>
      <p:ext uri="{BB962C8B-B14F-4D97-AF65-F5344CB8AC3E}">
        <p14:creationId xmlns:p14="http://schemas.microsoft.com/office/powerpoint/2010/main" xmlns="" val="4177918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r>
              <a:rPr lang="en-US" dirty="0">
                <a:effectLst>
                  <a:glow rad="228600">
                    <a:schemeClr val="accent1">
                      <a:satMod val="175000"/>
                      <a:alpha val="40000"/>
                    </a:schemeClr>
                  </a:glow>
                </a:effectLst>
              </a:rPr>
              <a:t>Medical and </a:t>
            </a:r>
            <a:r>
              <a:rPr lang="en-US" dirty="0" smtClean="0">
                <a:effectLst>
                  <a:glow rad="228600">
                    <a:schemeClr val="accent1">
                      <a:satMod val="175000"/>
                      <a:alpha val="40000"/>
                    </a:schemeClr>
                  </a:glow>
                </a:effectLst>
              </a:rPr>
              <a:t>psychosocial risks </a:t>
            </a:r>
            <a:r>
              <a:rPr lang="en-US" dirty="0">
                <a:effectLst>
                  <a:glow rad="228600">
                    <a:schemeClr val="accent1">
                      <a:satMod val="175000"/>
                      <a:alpha val="40000"/>
                    </a:schemeClr>
                  </a:glow>
                </a:effectLst>
              </a:rPr>
              <a:t>to the </a:t>
            </a:r>
            <a:r>
              <a:rPr lang="en-US" dirty="0" smtClean="0">
                <a:effectLst>
                  <a:glow rad="228600">
                    <a:schemeClr val="accent1">
                      <a:satMod val="175000"/>
                      <a:alpha val="40000"/>
                    </a:schemeClr>
                  </a:glow>
                </a:effectLst>
              </a:rPr>
              <a:t>adolescent </a:t>
            </a:r>
            <a:r>
              <a:rPr lang="en-US" dirty="0">
                <a:effectLst>
                  <a:glow rad="228600">
                    <a:schemeClr val="accent1">
                      <a:satMod val="175000"/>
                      <a:alpha val="40000"/>
                    </a:schemeClr>
                  </a:glow>
                </a:effectLst>
              </a:rPr>
              <a:t>m</a:t>
            </a:r>
            <a:r>
              <a:rPr lang="en-US" dirty="0" smtClean="0">
                <a:effectLst>
                  <a:glow rad="228600">
                    <a:schemeClr val="accent1">
                      <a:satMod val="175000"/>
                      <a:alpha val="40000"/>
                    </a:schemeClr>
                  </a:glow>
                </a:effectLst>
              </a:rPr>
              <a:t>other</a:t>
            </a:r>
          </a:p>
          <a:p>
            <a:r>
              <a:rPr lang="en-US" dirty="0"/>
              <a:t>Risk of </a:t>
            </a:r>
            <a:r>
              <a:rPr lang="en-US" dirty="0" smtClean="0"/>
              <a:t>repeat adolescent pregnancy</a:t>
            </a:r>
          </a:p>
          <a:p>
            <a:r>
              <a:rPr lang="en-US" dirty="0"/>
              <a:t>Medical and </a:t>
            </a:r>
            <a:r>
              <a:rPr lang="en-US" dirty="0" smtClean="0"/>
              <a:t>psychosocial risks </a:t>
            </a:r>
            <a:r>
              <a:rPr lang="en-US" dirty="0"/>
              <a:t>to the </a:t>
            </a:r>
            <a:r>
              <a:rPr lang="en-US" dirty="0" smtClean="0"/>
              <a:t>infant/child</a:t>
            </a:r>
          </a:p>
          <a:p>
            <a:r>
              <a:rPr lang="en-US" dirty="0"/>
              <a:t>Social and </a:t>
            </a:r>
            <a:r>
              <a:rPr lang="en-US" dirty="0" smtClean="0"/>
              <a:t>economic costs </a:t>
            </a:r>
            <a:r>
              <a:rPr lang="en-US" dirty="0"/>
              <a:t>of </a:t>
            </a:r>
            <a:r>
              <a:rPr lang="en-US" dirty="0" smtClean="0"/>
              <a:t>teenage pregnancy</a:t>
            </a:r>
            <a:endParaRPr lang="en-US" dirty="0"/>
          </a:p>
        </p:txBody>
      </p:sp>
    </p:spTree>
    <p:extLst>
      <p:ext uri="{BB962C8B-B14F-4D97-AF65-F5344CB8AC3E}">
        <p14:creationId xmlns:p14="http://schemas.microsoft.com/office/powerpoint/2010/main" xmlns="" val="2261110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r>
              <a:rPr lang="en-US" dirty="0"/>
              <a:t>Medical and </a:t>
            </a:r>
            <a:r>
              <a:rPr lang="en-US" dirty="0" smtClean="0"/>
              <a:t>psychosocial risks </a:t>
            </a:r>
            <a:r>
              <a:rPr lang="en-US" dirty="0"/>
              <a:t>to the </a:t>
            </a:r>
            <a:r>
              <a:rPr lang="en-US" dirty="0" smtClean="0"/>
              <a:t>adolescent </a:t>
            </a:r>
            <a:r>
              <a:rPr lang="en-US" dirty="0"/>
              <a:t>m</a:t>
            </a:r>
            <a:r>
              <a:rPr lang="en-US" dirty="0" smtClean="0"/>
              <a:t>other</a:t>
            </a:r>
          </a:p>
          <a:p>
            <a:r>
              <a:rPr lang="en-US" dirty="0">
                <a:effectLst>
                  <a:glow rad="228600">
                    <a:schemeClr val="accent1">
                      <a:satMod val="175000"/>
                      <a:alpha val="40000"/>
                    </a:schemeClr>
                  </a:glow>
                </a:effectLst>
              </a:rPr>
              <a:t>Risk of </a:t>
            </a:r>
            <a:r>
              <a:rPr lang="en-US" dirty="0" smtClean="0">
                <a:effectLst>
                  <a:glow rad="228600">
                    <a:schemeClr val="accent1">
                      <a:satMod val="175000"/>
                      <a:alpha val="40000"/>
                    </a:schemeClr>
                  </a:glow>
                </a:effectLst>
              </a:rPr>
              <a:t>repeat adolescent pregnancy</a:t>
            </a:r>
          </a:p>
          <a:p>
            <a:r>
              <a:rPr lang="en-US" dirty="0"/>
              <a:t>Medical and </a:t>
            </a:r>
            <a:r>
              <a:rPr lang="en-US" dirty="0" smtClean="0"/>
              <a:t>psychosocial risks </a:t>
            </a:r>
            <a:r>
              <a:rPr lang="en-US" dirty="0"/>
              <a:t>to the </a:t>
            </a:r>
            <a:r>
              <a:rPr lang="en-US" dirty="0" smtClean="0"/>
              <a:t>infant/child</a:t>
            </a:r>
          </a:p>
          <a:p>
            <a:r>
              <a:rPr lang="en-US" dirty="0"/>
              <a:t>Social and </a:t>
            </a:r>
            <a:r>
              <a:rPr lang="en-US" dirty="0" smtClean="0"/>
              <a:t>economic costs </a:t>
            </a:r>
            <a:r>
              <a:rPr lang="en-US" dirty="0"/>
              <a:t>of </a:t>
            </a:r>
            <a:r>
              <a:rPr lang="en-US" dirty="0" smtClean="0"/>
              <a:t>teenage pregnancy</a:t>
            </a:r>
            <a:endParaRPr lang="en-US" dirty="0"/>
          </a:p>
        </p:txBody>
      </p:sp>
    </p:spTree>
    <p:extLst>
      <p:ext uri="{BB962C8B-B14F-4D97-AF65-F5344CB8AC3E}">
        <p14:creationId xmlns:p14="http://schemas.microsoft.com/office/powerpoint/2010/main" xmlns="" val="1347335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r>
              <a:rPr lang="en-US" dirty="0"/>
              <a:t>Medical and </a:t>
            </a:r>
            <a:r>
              <a:rPr lang="en-US" dirty="0" smtClean="0"/>
              <a:t>psychosocial risks </a:t>
            </a:r>
            <a:r>
              <a:rPr lang="en-US" dirty="0"/>
              <a:t>to the </a:t>
            </a:r>
            <a:r>
              <a:rPr lang="en-US" dirty="0" smtClean="0"/>
              <a:t>adolescent </a:t>
            </a:r>
            <a:r>
              <a:rPr lang="en-US" dirty="0"/>
              <a:t>m</a:t>
            </a:r>
            <a:r>
              <a:rPr lang="en-US" dirty="0" smtClean="0"/>
              <a:t>other</a:t>
            </a:r>
          </a:p>
          <a:p>
            <a:r>
              <a:rPr lang="en-US" dirty="0"/>
              <a:t>Risk of </a:t>
            </a:r>
            <a:r>
              <a:rPr lang="en-US" dirty="0" smtClean="0"/>
              <a:t>repeat adolescent pregnancy</a:t>
            </a:r>
          </a:p>
          <a:p>
            <a:r>
              <a:rPr lang="en-US" dirty="0">
                <a:effectLst>
                  <a:glow rad="228600">
                    <a:schemeClr val="accent1">
                      <a:satMod val="175000"/>
                      <a:alpha val="40000"/>
                    </a:schemeClr>
                  </a:glow>
                </a:effectLst>
              </a:rPr>
              <a:t>Medical and </a:t>
            </a:r>
            <a:r>
              <a:rPr lang="en-US" dirty="0" smtClean="0">
                <a:effectLst>
                  <a:glow rad="228600">
                    <a:schemeClr val="accent1">
                      <a:satMod val="175000"/>
                      <a:alpha val="40000"/>
                    </a:schemeClr>
                  </a:glow>
                </a:effectLst>
              </a:rPr>
              <a:t>psychosocial risks </a:t>
            </a:r>
            <a:r>
              <a:rPr lang="en-US" dirty="0">
                <a:effectLst>
                  <a:glow rad="228600">
                    <a:schemeClr val="accent1">
                      <a:satMod val="175000"/>
                      <a:alpha val="40000"/>
                    </a:schemeClr>
                  </a:glow>
                </a:effectLst>
              </a:rPr>
              <a:t>to the </a:t>
            </a:r>
            <a:r>
              <a:rPr lang="en-US" dirty="0" smtClean="0">
                <a:effectLst>
                  <a:glow rad="228600">
                    <a:schemeClr val="accent1">
                      <a:satMod val="175000"/>
                      <a:alpha val="40000"/>
                    </a:schemeClr>
                  </a:glow>
                </a:effectLst>
              </a:rPr>
              <a:t>infant/child</a:t>
            </a:r>
          </a:p>
          <a:p>
            <a:r>
              <a:rPr lang="en-US" dirty="0"/>
              <a:t>Social and </a:t>
            </a:r>
            <a:r>
              <a:rPr lang="en-US" dirty="0" smtClean="0"/>
              <a:t>economic costs </a:t>
            </a:r>
            <a:r>
              <a:rPr lang="en-US" dirty="0"/>
              <a:t>of </a:t>
            </a:r>
            <a:r>
              <a:rPr lang="en-US" dirty="0" smtClean="0"/>
              <a:t>teenage pregnancy</a:t>
            </a:r>
            <a:endParaRPr lang="en-US" dirty="0"/>
          </a:p>
        </p:txBody>
      </p:sp>
    </p:spTree>
    <p:extLst>
      <p:ext uri="{BB962C8B-B14F-4D97-AF65-F5344CB8AC3E}">
        <p14:creationId xmlns:p14="http://schemas.microsoft.com/office/powerpoint/2010/main" xmlns="" val="2495670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r>
              <a:rPr lang="en-US" dirty="0"/>
              <a:t>Medical and </a:t>
            </a:r>
            <a:r>
              <a:rPr lang="en-US" dirty="0" smtClean="0"/>
              <a:t>psychosocial risks </a:t>
            </a:r>
            <a:r>
              <a:rPr lang="en-US" dirty="0"/>
              <a:t>to the </a:t>
            </a:r>
            <a:r>
              <a:rPr lang="en-US" dirty="0" smtClean="0"/>
              <a:t>adolescent </a:t>
            </a:r>
            <a:r>
              <a:rPr lang="en-US" dirty="0"/>
              <a:t>m</a:t>
            </a:r>
            <a:r>
              <a:rPr lang="en-US" dirty="0" smtClean="0"/>
              <a:t>other</a:t>
            </a:r>
          </a:p>
          <a:p>
            <a:r>
              <a:rPr lang="en-US" dirty="0"/>
              <a:t>Risk of </a:t>
            </a:r>
            <a:r>
              <a:rPr lang="en-US" dirty="0" smtClean="0"/>
              <a:t>repeat adolescent pregnancy</a:t>
            </a:r>
          </a:p>
          <a:p>
            <a:r>
              <a:rPr lang="en-US" dirty="0"/>
              <a:t>Medical and </a:t>
            </a:r>
            <a:r>
              <a:rPr lang="en-US" dirty="0" smtClean="0"/>
              <a:t>psychosocial risks </a:t>
            </a:r>
            <a:r>
              <a:rPr lang="en-US" dirty="0"/>
              <a:t>to the </a:t>
            </a:r>
            <a:r>
              <a:rPr lang="en-US" dirty="0" smtClean="0"/>
              <a:t>infant/child</a:t>
            </a:r>
          </a:p>
          <a:p>
            <a:r>
              <a:rPr lang="en-US" dirty="0">
                <a:effectLst>
                  <a:glow rad="228600">
                    <a:schemeClr val="accent1">
                      <a:satMod val="175000"/>
                      <a:alpha val="40000"/>
                    </a:schemeClr>
                  </a:glow>
                </a:effectLst>
              </a:rPr>
              <a:t>Social and </a:t>
            </a:r>
            <a:r>
              <a:rPr lang="en-US" dirty="0" smtClean="0">
                <a:effectLst>
                  <a:glow rad="228600">
                    <a:schemeClr val="accent1">
                      <a:satMod val="175000"/>
                      <a:alpha val="40000"/>
                    </a:schemeClr>
                  </a:glow>
                </a:effectLst>
              </a:rPr>
              <a:t>economic costs </a:t>
            </a:r>
            <a:r>
              <a:rPr lang="en-US" dirty="0">
                <a:effectLst>
                  <a:glow rad="228600">
                    <a:schemeClr val="accent1">
                      <a:satMod val="175000"/>
                      <a:alpha val="40000"/>
                    </a:schemeClr>
                  </a:glow>
                </a:effectLst>
              </a:rPr>
              <a:t>of </a:t>
            </a:r>
            <a:r>
              <a:rPr lang="en-US" dirty="0" smtClean="0">
                <a:effectLst>
                  <a:glow rad="228600">
                    <a:schemeClr val="accent1">
                      <a:satMod val="175000"/>
                      <a:alpha val="40000"/>
                    </a:schemeClr>
                  </a:glow>
                </a:effectLst>
              </a:rPr>
              <a:t>teenage pregnancy</a:t>
            </a:r>
            <a:endParaRPr lang="en-US" dirty="0">
              <a:effectLst>
                <a:glow rad="228600">
                  <a:schemeClr val="accent1">
                    <a:satMod val="175000"/>
                    <a:alpha val="40000"/>
                  </a:schemeClr>
                </a:glow>
              </a:effectLst>
            </a:endParaRPr>
          </a:p>
        </p:txBody>
      </p:sp>
    </p:spTree>
    <p:extLst>
      <p:ext uri="{BB962C8B-B14F-4D97-AF65-F5344CB8AC3E}">
        <p14:creationId xmlns:p14="http://schemas.microsoft.com/office/powerpoint/2010/main" xmlns="" val="250236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5"/>
            <a:ext cx="8229600" cy="1165077"/>
          </a:xfrm>
        </p:spPr>
        <p:txBody>
          <a:bodyPr>
            <a:noAutofit/>
          </a:bodyPr>
          <a:lstStyle/>
          <a:p>
            <a:pPr algn="ctr"/>
            <a:r>
              <a:rPr lang="en-US" sz="3200" dirty="0"/>
              <a:t>Oh brother. Ronny, I think we </a:t>
            </a:r>
            <a:r>
              <a:rPr lang="en-US" sz="3200" dirty="0" smtClean="0"/>
              <a:t>get the </a:t>
            </a:r>
            <a:r>
              <a:rPr lang="en-US" sz="3200" dirty="0"/>
              <a:t>point</a:t>
            </a:r>
            <a:r>
              <a:rPr lang="en-US" sz="3200" dirty="0" smtClean="0"/>
              <a:t>! Now what can we do about this!?</a:t>
            </a:r>
            <a:endParaRPr lang="en-US" sz="3200" dirty="0"/>
          </a:p>
        </p:txBody>
      </p:sp>
      <p:pic>
        <p:nvPicPr>
          <p:cNvPr id="4" name="Picture 3"/>
          <p:cNvPicPr>
            <a:picLocks noChangeAspect="1"/>
          </p:cNvPicPr>
          <p:nvPr/>
        </p:nvPicPr>
        <p:blipFill>
          <a:blip r:embed="rId3" cstate="print"/>
          <a:stretch>
            <a:fillRect/>
          </a:stretch>
        </p:blipFill>
        <p:spPr>
          <a:xfrm>
            <a:off x="2736850" y="2040325"/>
            <a:ext cx="3670300" cy="4064000"/>
          </a:xfrm>
          <a:prstGeom prst="rect">
            <a:avLst/>
          </a:prstGeom>
        </p:spPr>
      </p:pic>
    </p:spTree>
    <p:extLst>
      <p:ext uri="{BB962C8B-B14F-4D97-AF65-F5344CB8AC3E}">
        <p14:creationId xmlns:p14="http://schemas.microsoft.com/office/powerpoint/2010/main" xmlns="" val="2224635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Models of Intervention for Adolescent Parents</a:t>
            </a:r>
            <a:endParaRPr lang="en-US" dirty="0"/>
          </a:p>
        </p:txBody>
      </p:sp>
      <p:sp>
        <p:nvSpPr>
          <p:cNvPr id="3" name="Content Placeholder 2"/>
          <p:cNvSpPr>
            <a:spLocks noGrp="1"/>
          </p:cNvSpPr>
          <p:nvPr>
            <p:ph idx="1"/>
          </p:nvPr>
        </p:nvSpPr>
        <p:spPr/>
        <p:txBody>
          <a:bodyPr/>
          <a:lstStyle/>
          <a:p>
            <a:r>
              <a:rPr lang="en-US" dirty="0" smtClean="0"/>
              <a:t>School based programs</a:t>
            </a:r>
          </a:p>
          <a:p>
            <a:r>
              <a:rPr lang="en-US" dirty="0" smtClean="0"/>
              <a:t>Multidisciplinary and Non-School-Based Programs</a:t>
            </a:r>
          </a:p>
          <a:p>
            <a:r>
              <a:rPr lang="en-US" dirty="0" smtClean="0"/>
              <a:t>Peer Group and Role Model Programs</a:t>
            </a:r>
          </a:p>
          <a:p>
            <a:r>
              <a:rPr lang="en-US" dirty="0" smtClean="0"/>
              <a:t>Special Education Initiatives</a:t>
            </a:r>
            <a:endParaRPr lang="en-US" dirty="0"/>
          </a:p>
        </p:txBody>
      </p:sp>
    </p:spTree>
    <p:extLst>
      <p:ext uri="{BB962C8B-B14F-4D97-AF65-F5344CB8AC3E}">
        <p14:creationId xmlns:p14="http://schemas.microsoft.com/office/powerpoint/2010/main" xmlns="" val="3584548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Legislation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H.R. 2617: Pregnant and Parenting Students Access to Education Act of 2011</a:t>
            </a:r>
          </a:p>
          <a:p>
            <a:pPr marL="0" indent="0">
              <a:buNone/>
            </a:pPr>
            <a:r>
              <a:rPr lang="en-US" dirty="0"/>
              <a:t>	</a:t>
            </a:r>
            <a:r>
              <a:rPr lang="en-US" dirty="0" smtClean="0"/>
              <a:t>Sponsor: Rep Jared Polis (D- CO)</a:t>
            </a:r>
            <a:endParaRPr lang="en-US" dirty="0"/>
          </a:p>
          <a:p>
            <a:pPr marL="0" indent="0">
              <a:buNone/>
            </a:pPr>
            <a:r>
              <a:rPr lang="en-US" dirty="0" smtClean="0"/>
              <a:t>	Introduced 7/21/2011</a:t>
            </a:r>
          </a:p>
          <a:p>
            <a:pPr marL="0" indent="0">
              <a:buNone/>
            </a:pPr>
            <a:r>
              <a:rPr lang="en-US" dirty="0"/>
              <a:t>	</a:t>
            </a:r>
            <a:r>
              <a:rPr lang="en-US" dirty="0" smtClean="0"/>
              <a:t>Authorizes the Secretary of Education to make formula grants to states and, through them, competitive </a:t>
            </a:r>
            <a:r>
              <a:rPr lang="en-US" dirty="0" err="1" smtClean="0"/>
              <a:t>subgrants</a:t>
            </a:r>
            <a:r>
              <a:rPr lang="en-US" dirty="0" smtClean="0"/>
              <a:t> to local educational agencies to establish or enhance educational programs and related services that enable pregnant and parenting students to enroll in, attend, and succeed in school.</a:t>
            </a:r>
            <a:endParaRPr lang="en-US" dirty="0"/>
          </a:p>
        </p:txBody>
      </p:sp>
    </p:spTree>
    <p:extLst>
      <p:ext uri="{BB962C8B-B14F-4D97-AF65-F5344CB8AC3E}">
        <p14:creationId xmlns:p14="http://schemas.microsoft.com/office/powerpoint/2010/main" xmlns="" val="30203573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2739</TotalTime>
  <Words>1612</Words>
  <Application>Microsoft Office PowerPoint</Application>
  <PresentationFormat>On-screen Show (4:3)</PresentationFormat>
  <Paragraphs>134</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Foundry</vt:lpstr>
      <vt:lpstr>Advocating for Teen Moms</vt:lpstr>
      <vt:lpstr>The Basics</vt:lpstr>
      <vt:lpstr>The Basics</vt:lpstr>
      <vt:lpstr>The Basics</vt:lpstr>
      <vt:lpstr>The Basics</vt:lpstr>
      <vt:lpstr>The Basics</vt:lpstr>
      <vt:lpstr>Oh brother. Ronny, I think we get the point! Now what can we do about this!?</vt:lpstr>
      <vt:lpstr>Models of Intervention for Adolescent Parents</vt:lpstr>
      <vt:lpstr>Current Legislation</vt:lpstr>
      <vt:lpstr>H.R. 2617</vt:lpstr>
      <vt:lpstr>H.R. 2617</vt:lpstr>
      <vt:lpstr>Journey through Congress</vt:lpstr>
      <vt:lpstr>House Committee on Education and the Workforce</vt:lpstr>
      <vt:lpstr>AAP Recommendations</vt:lpstr>
      <vt:lpstr>AAP Recommendations</vt:lpstr>
      <vt:lpstr>Rangel Social Work Referral</vt:lpstr>
      <vt:lpstr>Last but not least. . .Text4Baby</vt:lpstr>
      <vt:lpstr>Dr. Drew or Doppelganger?</vt:lpstr>
      <vt:lpstr>Sample Messages</vt:lpstr>
      <vt:lpstr>References</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 Pregnancy</dc:title>
  <dc:creator>Ronald Zviti</dc:creator>
  <cp:lastModifiedBy>cumcit</cp:lastModifiedBy>
  <cp:revision>33</cp:revision>
  <dcterms:created xsi:type="dcterms:W3CDTF">2011-10-02T14:16:00Z</dcterms:created>
  <dcterms:modified xsi:type="dcterms:W3CDTF">2011-12-21T14:00:26Z</dcterms:modified>
</cp:coreProperties>
</file>