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0" r:id="rId2"/>
    <p:sldId id="283" r:id="rId3"/>
    <p:sldId id="284" r:id="rId4"/>
    <p:sldId id="282" r:id="rId5"/>
    <p:sldId id="296" r:id="rId6"/>
    <p:sldId id="295" r:id="rId7"/>
    <p:sldId id="297" r:id="rId8"/>
    <p:sldId id="298" r:id="rId9"/>
    <p:sldId id="277" r:id="rId10"/>
    <p:sldId id="270" r:id="rId11"/>
    <p:sldId id="300" r:id="rId12"/>
    <p:sldId id="267" r:id="rId13"/>
    <p:sldId id="257" r:id="rId14"/>
    <p:sldId id="293" r:id="rId15"/>
    <p:sldId id="294" r:id="rId16"/>
    <p:sldId id="268" r:id="rId17"/>
    <p:sldId id="266" r:id="rId18"/>
    <p:sldId id="271" r:id="rId19"/>
    <p:sldId id="274" r:id="rId20"/>
    <p:sldId id="276" r:id="rId21"/>
    <p:sldId id="299" r:id="rId22"/>
    <p:sldId id="258" r:id="rId23"/>
    <p:sldId id="273" r:id="rId24"/>
    <p:sldId id="278"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84" autoAdjust="0"/>
  </p:normalViewPr>
  <p:slideViewPr>
    <p:cSldViewPr>
      <p:cViewPr varScale="1">
        <p:scale>
          <a:sx n="48" d="100"/>
          <a:sy n="48" d="100"/>
        </p:scale>
        <p:origin x="-1152" y="-90"/>
      </p:cViewPr>
      <p:guideLst>
        <p:guide orient="horz" pos="2160"/>
        <p:guide pos="2880"/>
      </p:guideLst>
    </p:cSldViewPr>
  </p:slideViewPr>
  <p:outlineViewPr>
    <p:cViewPr>
      <p:scale>
        <a:sx n="33" d="100"/>
        <a:sy n="33" d="100"/>
      </p:scale>
      <p:origin x="0" y="24630"/>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59C1422-7ACA-4728-9243-0D5E2F4A400F}" type="datetimeFigureOut">
              <a:rPr lang="en-US" smtClean="0"/>
              <a:t>1/3/2012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1A96682-F3BE-4647-A847-29A8FC5E34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C1422-7ACA-4728-9243-0D5E2F4A400F}" type="datetimeFigureOut">
              <a:rPr lang="en-US" smtClean="0"/>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6682-F3BE-4647-A847-29A8FC5E34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C1422-7ACA-4728-9243-0D5E2F4A400F}" type="datetimeFigureOut">
              <a:rPr lang="en-US" smtClean="0"/>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6682-F3BE-4647-A847-29A8FC5E34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59C1422-7ACA-4728-9243-0D5E2F4A400F}" type="datetimeFigureOut">
              <a:rPr lang="en-US" smtClean="0"/>
              <a:t>1/3/2012</a:t>
            </a:fld>
            <a:endParaRPr lang="en-US"/>
          </a:p>
        </p:txBody>
      </p:sp>
      <p:sp>
        <p:nvSpPr>
          <p:cNvPr id="9" name="Slide Number Placeholder 8"/>
          <p:cNvSpPr>
            <a:spLocks noGrp="1"/>
          </p:cNvSpPr>
          <p:nvPr>
            <p:ph type="sldNum" sz="quarter" idx="15"/>
          </p:nvPr>
        </p:nvSpPr>
        <p:spPr/>
        <p:txBody>
          <a:bodyPr rtlCol="0"/>
          <a:lstStyle/>
          <a:p>
            <a:fld id="{61A96682-F3BE-4647-A847-29A8FC5E34C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59C1422-7ACA-4728-9243-0D5E2F4A400F}" type="datetimeFigureOut">
              <a:rPr lang="en-US" smtClean="0"/>
              <a:t>1/3/2012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1A96682-F3BE-4647-A847-29A8FC5E34C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9C1422-7ACA-4728-9243-0D5E2F4A400F}" type="datetimeFigureOut">
              <a:rPr lang="en-US" smtClean="0"/>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6682-F3BE-4647-A847-29A8FC5E34C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59C1422-7ACA-4728-9243-0D5E2F4A400F}" type="datetimeFigureOut">
              <a:rPr lang="en-US" smtClean="0"/>
              <a:t>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96682-F3BE-4647-A847-29A8FC5E34C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59C1422-7ACA-4728-9243-0D5E2F4A400F}" type="datetimeFigureOut">
              <a:rPr lang="en-US" smtClean="0"/>
              <a:t>1/3/2012</a:t>
            </a:fld>
            <a:endParaRPr lang="en-US"/>
          </a:p>
        </p:txBody>
      </p:sp>
      <p:sp>
        <p:nvSpPr>
          <p:cNvPr id="7" name="Slide Number Placeholder 6"/>
          <p:cNvSpPr>
            <a:spLocks noGrp="1"/>
          </p:cNvSpPr>
          <p:nvPr>
            <p:ph type="sldNum" sz="quarter" idx="11"/>
          </p:nvPr>
        </p:nvSpPr>
        <p:spPr/>
        <p:txBody>
          <a:bodyPr rtlCol="0"/>
          <a:lstStyle/>
          <a:p>
            <a:fld id="{61A96682-F3BE-4647-A847-29A8FC5E34C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C1422-7ACA-4728-9243-0D5E2F4A400F}" type="datetimeFigureOut">
              <a:rPr lang="en-US" smtClean="0"/>
              <a:t>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96682-F3BE-4647-A847-29A8FC5E34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59C1422-7ACA-4728-9243-0D5E2F4A400F}" type="datetimeFigureOut">
              <a:rPr lang="en-US" smtClean="0"/>
              <a:t>1/3/2012</a:t>
            </a:fld>
            <a:endParaRPr lang="en-US"/>
          </a:p>
        </p:txBody>
      </p:sp>
      <p:sp>
        <p:nvSpPr>
          <p:cNvPr id="22" name="Slide Number Placeholder 21"/>
          <p:cNvSpPr>
            <a:spLocks noGrp="1"/>
          </p:cNvSpPr>
          <p:nvPr>
            <p:ph type="sldNum" sz="quarter" idx="15"/>
          </p:nvPr>
        </p:nvSpPr>
        <p:spPr/>
        <p:txBody>
          <a:bodyPr rtlCol="0"/>
          <a:lstStyle/>
          <a:p>
            <a:fld id="{61A96682-F3BE-4647-A847-29A8FC5E34C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59C1422-7ACA-4728-9243-0D5E2F4A400F}" type="datetimeFigureOut">
              <a:rPr lang="en-US" smtClean="0"/>
              <a:t>1/3/2012</a:t>
            </a:fld>
            <a:endParaRPr lang="en-US"/>
          </a:p>
        </p:txBody>
      </p:sp>
      <p:sp>
        <p:nvSpPr>
          <p:cNvPr id="18" name="Slide Number Placeholder 17"/>
          <p:cNvSpPr>
            <a:spLocks noGrp="1"/>
          </p:cNvSpPr>
          <p:nvPr>
            <p:ph type="sldNum" sz="quarter" idx="11"/>
          </p:nvPr>
        </p:nvSpPr>
        <p:spPr/>
        <p:txBody>
          <a:bodyPr rtlCol="0"/>
          <a:lstStyle/>
          <a:p>
            <a:fld id="{61A96682-F3BE-4647-A847-29A8FC5E34C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9C1422-7ACA-4728-9243-0D5E2F4A400F}" type="datetimeFigureOut">
              <a:rPr lang="en-US" smtClean="0"/>
              <a:t>1/3/2012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A96682-F3BE-4647-A847-29A8FC5E34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afeny.ny.gov/seat-vt.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feny.ny.gov/seat-v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htsa.dot.gov/cps/cpsfitting/index.cfm" TargetMode="External"/><Relationship Id="rId2" Type="http://schemas.openxmlformats.org/officeDocument/2006/relationships/hyperlink" Target="http://www.seatcheck.org/" TargetMode="External"/><Relationship Id="rId1" Type="http://schemas.openxmlformats.org/officeDocument/2006/relationships/slideLayout" Target="../slideLayouts/slideLayout2.xml"/><Relationship Id="rId4" Type="http://schemas.openxmlformats.org/officeDocument/2006/relationships/hyperlink" Target="http://www.safeskidweb.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feny.ny.gov/" TargetMode="External"/><Relationship Id="rId7" Type="http://schemas.openxmlformats.org/officeDocument/2006/relationships/hyperlink" Target="http://www.research.chop.edu/programs/carseat/" TargetMode="External"/><Relationship Id="rId2" Type="http://schemas.openxmlformats.org/officeDocument/2006/relationships/hyperlink" Target="http://www.nyc.gov/html/tlc/html/passenger/faq_pass.shtml" TargetMode="External"/><Relationship Id="rId1" Type="http://schemas.openxmlformats.org/officeDocument/2006/relationships/slideLayout" Target="../slideLayouts/slideLayout2.xml"/><Relationship Id="rId6" Type="http://schemas.openxmlformats.org/officeDocument/2006/relationships/hyperlink" Target="http://www.iihs.org/laws/SafetyBeltUse.aspx" TargetMode="External"/><Relationship Id="rId5" Type="http://schemas.openxmlformats.org/officeDocument/2006/relationships/hyperlink" Target="http://www.nhtsa.gov/" TargetMode="External"/><Relationship Id="rId4" Type="http://schemas.openxmlformats.org/officeDocument/2006/relationships/hyperlink" Target="http://www.healthychildren.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ihs.org/research/topics/child_restraints/defaul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667000"/>
            <a:ext cx="6172200" cy="1894362"/>
          </a:xfrm>
        </p:spPr>
        <p:txBody>
          <a:bodyPr/>
          <a:lstStyle/>
          <a:p>
            <a:r>
              <a:rPr lang="en-US" dirty="0" smtClean="0"/>
              <a:t>Child Passenger Safety </a:t>
            </a:r>
            <a:endParaRPr lang="en-US" dirty="0"/>
          </a:p>
        </p:txBody>
      </p:sp>
      <p:sp>
        <p:nvSpPr>
          <p:cNvPr id="3" name="Subtitle 2"/>
          <p:cNvSpPr>
            <a:spLocks noGrp="1"/>
          </p:cNvSpPr>
          <p:nvPr>
            <p:ph type="subTitle" idx="1"/>
          </p:nvPr>
        </p:nvSpPr>
        <p:spPr>
          <a:xfrm>
            <a:off x="2514600" y="4803035"/>
            <a:ext cx="6172200" cy="1371600"/>
          </a:xfrm>
        </p:spPr>
        <p:txBody>
          <a:bodyPr/>
          <a:lstStyle/>
          <a:p>
            <a:r>
              <a:rPr lang="en-US" dirty="0" smtClean="0"/>
              <a:t>Vanessa </a:t>
            </a:r>
            <a:r>
              <a:rPr lang="en-US" dirty="0" err="1" smtClean="0"/>
              <a:t>Salcedo</a:t>
            </a:r>
            <a:r>
              <a:rPr lang="en-US" dirty="0" smtClean="0"/>
              <a:t> &amp; Rebecca Turcotte</a:t>
            </a:r>
          </a:p>
          <a:p>
            <a:r>
              <a:rPr lang="en-US" dirty="0" smtClean="0"/>
              <a:t>Legislative Advocacy</a:t>
            </a:r>
          </a:p>
          <a:p>
            <a:r>
              <a:rPr lang="en-US" dirty="0" smtClean="0"/>
              <a:t>January 3, 2012</a:t>
            </a:r>
            <a:endParaRPr lang="en-US" dirty="0"/>
          </a:p>
        </p:txBody>
      </p:sp>
      <p:pic>
        <p:nvPicPr>
          <p:cNvPr id="10242" name="Picture 2" descr="C:\Users\Vaness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9" y="3432544"/>
            <a:ext cx="1803991"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60134"/>
            <a:ext cx="7586153" cy="70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729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Vanessa\Desktop\baby-seat-belt-500x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704975"/>
            <a:ext cx="47625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98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Seat Belt Laws</a:t>
            </a:r>
            <a:endParaRPr lang="en-US" dirty="0"/>
          </a:p>
        </p:txBody>
      </p:sp>
      <p:sp>
        <p:nvSpPr>
          <p:cNvPr id="3" name="Content Placeholder 2"/>
          <p:cNvSpPr>
            <a:spLocks noGrp="1"/>
          </p:cNvSpPr>
          <p:nvPr>
            <p:ph sz="quarter" idx="1"/>
          </p:nvPr>
        </p:nvSpPr>
        <p:spPr/>
        <p:txBody>
          <a:bodyPr>
            <a:normAutofit/>
          </a:bodyPr>
          <a:lstStyle/>
          <a:p>
            <a:r>
              <a:rPr lang="en-US" dirty="0" smtClean="0"/>
              <a:t>Primary (standard) safety belt laws allow law enforcement officers to stop a vehicle and issue a citation for simply observing an unbelted driver or passenger. </a:t>
            </a:r>
          </a:p>
          <a:p>
            <a:r>
              <a:rPr lang="en-US" dirty="0" smtClean="0"/>
              <a:t>Secondary safety belt laws allow law enforcement officers to only issue a citation for not wearing a seat belt only when the driver is stopped for another infraction. </a:t>
            </a:r>
            <a:endParaRPr lang="en-US" dirty="0"/>
          </a:p>
        </p:txBody>
      </p:sp>
      <p:pic>
        <p:nvPicPr>
          <p:cNvPr id="5122" name="Picture 2" descr="C:\Users\Vanessa\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768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17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Restraint Law</a:t>
            </a:r>
            <a:endParaRPr lang="en-US" dirty="0"/>
          </a:p>
        </p:txBody>
      </p:sp>
      <p:sp>
        <p:nvSpPr>
          <p:cNvPr id="3" name="Content Placeholder 2"/>
          <p:cNvSpPr>
            <a:spLocks noGrp="1"/>
          </p:cNvSpPr>
          <p:nvPr>
            <p:ph sz="quarter" idx="1"/>
          </p:nvPr>
        </p:nvSpPr>
        <p:spPr/>
        <p:txBody>
          <a:bodyPr>
            <a:normAutofit/>
          </a:bodyPr>
          <a:lstStyle/>
          <a:p>
            <a:r>
              <a:rPr lang="en-US" dirty="0"/>
              <a:t>R</a:t>
            </a:r>
            <a:r>
              <a:rPr lang="en-US" dirty="0" smtClean="0"/>
              <a:t>equire children to travel in approved child restraint devices and some permit or require older children to use adult safety belts</a:t>
            </a:r>
          </a:p>
          <a:p>
            <a:r>
              <a:rPr lang="en-US" dirty="0"/>
              <a:t>Most restraints were put into place to protect adults without regard for </a:t>
            </a:r>
            <a:r>
              <a:rPr lang="en-US" dirty="0" smtClean="0"/>
              <a:t>children or infants </a:t>
            </a:r>
          </a:p>
          <a:p>
            <a:r>
              <a:rPr lang="en-US" dirty="0"/>
              <a:t>First State was Tennessee in 1978</a:t>
            </a:r>
          </a:p>
          <a:p>
            <a:pPr lvl="1"/>
            <a:r>
              <a:rPr lang="en-US" dirty="0"/>
              <a:t>Robert Sander, Pediatrician</a:t>
            </a:r>
          </a:p>
          <a:p>
            <a:r>
              <a:rPr lang="en-US" dirty="0"/>
              <a:t>By 1985 all 50 states and DC had passed laws requiring child restraints for young </a:t>
            </a:r>
            <a:r>
              <a:rPr lang="en-US" dirty="0" smtClean="0"/>
              <a:t>children</a:t>
            </a:r>
          </a:p>
          <a:p>
            <a:pPr marL="0" indent="0">
              <a:buNone/>
            </a:pPr>
            <a:endParaRPr lang="en-US" dirty="0"/>
          </a:p>
        </p:txBody>
      </p:sp>
      <p:pic>
        <p:nvPicPr>
          <p:cNvPr id="8194" name="Picture 2" descr="C:\Users\Vanessa\Desktop\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84741"/>
            <a:ext cx="1821180" cy="176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83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Restraint Law</a:t>
            </a:r>
            <a:endParaRPr lang="en-US" dirty="0"/>
          </a:p>
        </p:txBody>
      </p:sp>
      <p:sp>
        <p:nvSpPr>
          <p:cNvPr id="3" name="Content Placeholder 2"/>
          <p:cNvSpPr>
            <a:spLocks noGrp="1"/>
          </p:cNvSpPr>
          <p:nvPr>
            <p:ph sz="quarter" idx="1"/>
          </p:nvPr>
        </p:nvSpPr>
        <p:spPr/>
        <p:txBody>
          <a:bodyPr>
            <a:normAutofit/>
          </a:bodyPr>
          <a:lstStyle/>
          <a:p>
            <a:r>
              <a:rPr lang="en-US" dirty="0" smtClean="0"/>
              <a:t>Laws </a:t>
            </a:r>
            <a:r>
              <a:rPr lang="en-US" dirty="0"/>
              <a:t>were inconsistent, several gaps</a:t>
            </a:r>
          </a:p>
          <a:p>
            <a:pPr lvl="1"/>
            <a:r>
              <a:rPr lang="en-US" dirty="0"/>
              <a:t>The age at which belts can be used differ among states</a:t>
            </a:r>
          </a:p>
          <a:p>
            <a:pPr lvl="1"/>
            <a:r>
              <a:rPr lang="en-US" dirty="0"/>
              <a:t>Young children usually are covered by child restraint laws</a:t>
            </a:r>
          </a:p>
          <a:p>
            <a:pPr lvl="1"/>
            <a:r>
              <a:rPr lang="en-US" dirty="0"/>
              <a:t>Older children and Adults are covered by Safety belt law</a:t>
            </a:r>
          </a:p>
          <a:p>
            <a:pPr lvl="1"/>
            <a:r>
              <a:rPr lang="en-US" dirty="0"/>
              <a:t>Enforcement and fines differ among states</a:t>
            </a:r>
          </a:p>
          <a:p>
            <a:pPr lvl="1"/>
            <a:r>
              <a:rPr lang="en-US" dirty="0"/>
              <a:t>Poor compliance </a:t>
            </a:r>
          </a:p>
          <a:p>
            <a:r>
              <a:rPr lang="en-US" dirty="0" smtClean="0"/>
              <a:t>In </a:t>
            </a:r>
            <a:r>
              <a:rPr lang="en-US" dirty="0"/>
              <a:t>the 1990s, protection for older children would take a leap forward. A</a:t>
            </a:r>
            <a:r>
              <a:rPr lang="en-US" dirty="0" smtClean="0"/>
              <a:t>utomakers </a:t>
            </a:r>
            <a:r>
              <a:rPr lang="en-US" dirty="0"/>
              <a:t>were finally required to install three-point belts in rear </a:t>
            </a:r>
          </a:p>
        </p:txBody>
      </p:sp>
      <p:pic>
        <p:nvPicPr>
          <p:cNvPr id="9218" name="Picture 2" descr="http://www.knowabouthealth.com/wp-content/uploads/2010/08/booster-se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458" y="304800"/>
            <a:ext cx="1478794" cy="206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05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Lower Anchor and Tethers for Children (LATCH)</a:t>
            </a:r>
          </a:p>
        </p:txBody>
      </p:sp>
      <p:pic>
        <p:nvPicPr>
          <p:cNvPr id="3074" name="Picture 2" descr="C:\Users\Vanessa\Desktop\latch_safet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752601"/>
            <a:ext cx="3391978" cy="2285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anessa\Desktop\carsafety_321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94689"/>
            <a:ext cx="2868134" cy="19120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anessa\Desktop\carsafety_318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41751"/>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9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Anton’s Law</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December 2002, the federal government passed legislation called "Anton's Law." Its goal was to improve federal standards for child restraint systems for kids weighing more than 50 pounds, typically children ages 4 to 8</a:t>
            </a:r>
          </a:p>
          <a:p>
            <a:r>
              <a:rPr lang="en-US" dirty="0"/>
              <a:t>The law is named for Anton Skeen, a Washington state four-year-old who was ejected from his seat belt and killed in a rollover crash. His mother, Autumn Alexander Skeen, succeeded in helping to get Washington's belt-positioning booster seat bill passed in 2000, the first ever in the U.S</a:t>
            </a:r>
            <a:endParaRPr lang="en-US" dirty="0" smtClean="0"/>
          </a:p>
          <a:p>
            <a:r>
              <a:rPr lang="en-US" dirty="0" smtClean="0"/>
              <a:t>Anton's mother worked for better federal standards for kids in the 4 to </a:t>
            </a:r>
            <a:r>
              <a:rPr lang="en-US" dirty="0"/>
              <a:t>8 age who may have outgrown their child safety seats but are too small for regular seat belts</a:t>
            </a:r>
            <a:endParaRPr lang="en-US" dirty="0" smtClean="0"/>
          </a:p>
          <a:p>
            <a:endParaRPr lang="en-US" dirty="0" smtClean="0"/>
          </a:p>
          <a:p>
            <a:endParaRPr lang="en-US" dirty="0"/>
          </a:p>
        </p:txBody>
      </p:sp>
    </p:spTree>
    <p:extLst>
      <p:ext uri="{BB962C8B-B14F-4D97-AF65-F5344CB8AC3E}">
        <p14:creationId xmlns:p14="http://schemas.microsoft.com/office/powerpoint/2010/main" val="3841970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Highway Traffic Safety Administration (NHTSA)</a:t>
            </a:r>
            <a:endParaRPr lang="en-US" dirty="0"/>
          </a:p>
        </p:txBody>
      </p:sp>
      <p:sp>
        <p:nvSpPr>
          <p:cNvPr id="3" name="Content Placeholder 2"/>
          <p:cNvSpPr>
            <a:spLocks noGrp="1"/>
          </p:cNvSpPr>
          <p:nvPr>
            <p:ph sz="quarter" idx="1"/>
          </p:nvPr>
        </p:nvSpPr>
        <p:spPr/>
        <p:txBody>
          <a:bodyPr>
            <a:normAutofit/>
          </a:bodyPr>
          <a:lstStyle/>
          <a:p>
            <a:r>
              <a:rPr lang="en-US" dirty="0" smtClean="0"/>
              <a:t>Develop federal regulation and strategies </a:t>
            </a:r>
            <a:r>
              <a:rPr lang="en-US" dirty="0"/>
              <a:t>for reducing the number of children killed and injured in motor vehicle crashes </a:t>
            </a:r>
            <a:endParaRPr lang="en-US" dirty="0" smtClean="0"/>
          </a:p>
          <a:p>
            <a:r>
              <a:rPr lang="en-US" dirty="0"/>
              <a:t>C</a:t>
            </a:r>
            <a:r>
              <a:rPr lang="en-US" dirty="0" smtClean="0"/>
              <a:t>onducts </a:t>
            </a:r>
            <a:r>
              <a:rPr lang="en-US" dirty="0"/>
              <a:t>national campaigns to educate the public about the importance of buckling children into child restraint systems</a:t>
            </a:r>
            <a:r>
              <a:rPr lang="en-US" dirty="0" smtClean="0"/>
              <a:t>.</a:t>
            </a:r>
          </a:p>
          <a:p>
            <a:r>
              <a:rPr lang="en-US" dirty="0"/>
              <a:t>T</a:t>
            </a:r>
            <a:r>
              <a:rPr lang="en-US" dirty="0" smtClean="0"/>
              <a:t>o </a:t>
            </a:r>
            <a:r>
              <a:rPr lang="en-US" dirty="0"/>
              <a:t>improve existing requirements for the performance and testing of child restraint </a:t>
            </a:r>
            <a:r>
              <a:rPr lang="en-US" dirty="0" smtClean="0"/>
              <a:t>system</a:t>
            </a:r>
          </a:p>
          <a:p>
            <a:r>
              <a:rPr lang="en-US" dirty="0" smtClean="0"/>
              <a:t>Federal Motor Vehicle Safety Standards (FMVSS) and Regulations to which manufacturers of motor vehicle and equipment items must conform and certify compliance</a:t>
            </a:r>
          </a:p>
          <a:p>
            <a:endParaRPr lang="en-US" dirty="0"/>
          </a:p>
        </p:txBody>
      </p:sp>
    </p:spTree>
    <p:extLst>
      <p:ext uri="{BB962C8B-B14F-4D97-AF65-F5344CB8AC3E}">
        <p14:creationId xmlns:p14="http://schemas.microsoft.com/office/powerpoint/2010/main" val="2422036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Campaigns</a:t>
            </a:r>
            <a:r>
              <a:rPr lang="en-US" dirty="0" smtClean="0"/>
              <a:t/>
            </a:r>
            <a:br>
              <a:rPr lang="en-US" dirty="0" smtClean="0"/>
            </a:br>
            <a:endParaRPr lang="en-US" dirty="0"/>
          </a:p>
        </p:txBody>
      </p:sp>
      <p:pic>
        <p:nvPicPr>
          <p:cNvPr id="4098" name="Picture 2" descr="C:\Users\Vanessa\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85588"/>
            <a:ext cx="20097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anessa\Desktop\Buckle-Up-Seat-Belt-Sign-K-204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444256"/>
            <a:ext cx="1752600" cy="23136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anessa\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721" y="4114800"/>
            <a:ext cx="2000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Vanessa\Desktop\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250" y="41862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Vanessa\Desktop\Buckle-Up-Seatbelt-Sign-X-R16-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585997"/>
            <a:ext cx="1676399" cy="220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07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State Law</a:t>
            </a:r>
            <a:endParaRPr lang="en-US" dirty="0"/>
          </a:p>
        </p:txBody>
      </p:sp>
      <p:sp>
        <p:nvSpPr>
          <p:cNvPr id="3" name="Content Placeholder 2"/>
          <p:cNvSpPr>
            <a:spLocks noGrp="1"/>
          </p:cNvSpPr>
          <p:nvPr>
            <p:ph sz="quarter" idx="1"/>
          </p:nvPr>
        </p:nvSpPr>
        <p:spPr/>
        <p:txBody>
          <a:bodyPr>
            <a:normAutofit fontScale="92500"/>
          </a:bodyPr>
          <a:lstStyle/>
          <a:p>
            <a:r>
              <a:rPr lang="en-US" dirty="0"/>
              <a:t>On April 1, 1982 New York State's first child passenger restraint law went into </a:t>
            </a:r>
            <a:r>
              <a:rPr lang="en-US" dirty="0" smtClean="0"/>
              <a:t>effect</a:t>
            </a:r>
            <a:endParaRPr lang="en-US" dirty="0"/>
          </a:p>
          <a:p>
            <a:r>
              <a:rPr lang="en-US" dirty="0" smtClean="0"/>
              <a:t>The </a:t>
            </a:r>
            <a:r>
              <a:rPr lang="en-US" dirty="0"/>
              <a:t>law requires children under the age of 4</a:t>
            </a:r>
            <a:r>
              <a:rPr lang="en-US" dirty="0" smtClean="0"/>
              <a:t> </a:t>
            </a:r>
            <a:r>
              <a:rPr lang="en-US" dirty="0"/>
              <a:t>to be restrained in a federally approved car seat when riding in a motor vehicle </a:t>
            </a:r>
            <a:r>
              <a:rPr lang="en-US" dirty="0" smtClean="0">
                <a:hlinkClick r:id="rId2" action="ppaction://hlinkfile"/>
              </a:rPr>
              <a:t>Section </a:t>
            </a:r>
            <a:r>
              <a:rPr lang="en-US" dirty="0">
                <a:hlinkClick r:id="rId2" action="ppaction://hlinkfile"/>
              </a:rPr>
              <a:t>1229-c(1</a:t>
            </a:r>
            <a:r>
              <a:rPr lang="en-US" dirty="0" smtClean="0">
                <a:hlinkClick r:id="rId2" action="ppaction://hlinkfile"/>
              </a:rPr>
              <a:t>)</a:t>
            </a:r>
            <a:endParaRPr lang="en-US" dirty="0"/>
          </a:p>
          <a:p>
            <a:r>
              <a:rPr lang="en-US" dirty="0"/>
              <a:t>If the weight of a child under the age of 4 exceeds 40 pounds, the child may be restrained in an appropriate child restraint system, allowing the child to use a booster </a:t>
            </a:r>
            <a:r>
              <a:rPr lang="en-US" dirty="0" smtClean="0"/>
              <a:t>seat</a:t>
            </a:r>
          </a:p>
          <a:p>
            <a:r>
              <a:rPr lang="en-US" dirty="0" smtClean="0"/>
              <a:t>Children </a:t>
            </a:r>
            <a:r>
              <a:rPr lang="en-US" dirty="0"/>
              <a:t>ages </a:t>
            </a:r>
            <a:r>
              <a:rPr lang="en-US" dirty="0" smtClean="0"/>
              <a:t>4</a:t>
            </a:r>
            <a:r>
              <a:rPr lang="en-US" dirty="0"/>
              <a:t> </a:t>
            </a:r>
            <a:r>
              <a:rPr lang="en-US" dirty="0" smtClean="0"/>
              <a:t>-8 </a:t>
            </a:r>
            <a:r>
              <a:rPr lang="en-US" dirty="0" err="1" smtClean="0"/>
              <a:t>yr</a:t>
            </a:r>
            <a:r>
              <a:rPr lang="en-US" dirty="0" smtClean="0"/>
              <a:t> </a:t>
            </a:r>
            <a:r>
              <a:rPr lang="en-US" dirty="0"/>
              <a:t>must be properly secured in an appropriate child restraint system, one for which your child meets the weight and height recommendations of the child restraint manufacturer. </a:t>
            </a:r>
            <a:r>
              <a:rPr lang="en-US" dirty="0" smtClean="0">
                <a:hlinkClick r:id="rId2" action="ppaction://hlinkfile"/>
              </a:rPr>
              <a:t>Section </a:t>
            </a:r>
            <a:r>
              <a:rPr lang="en-US" dirty="0">
                <a:hlinkClick r:id="rId2" action="ppaction://hlinkfile"/>
              </a:rPr>
              <a:t>1229-c(1</a:t>
            </a:r>
            <a:r>
              <a:rPr lang="en-US" dirty="0" smtClean="0">
                <a:hlinkClick r:id="rId2" action="ppaction://hlinkfile"/>
              </a:rPr>
              <a:t>)</a:t>
            </a:r>
            <a:endParaRPr lang="en-US" dirty="0"/>
          </a:p>
        </p:txBody>
      </p:sp>
      <p:pic>
        <p:nvPicPr>
          <p:cNvPr id="6146" name="Picture 2" descr="C:\Users\Vanessa\Desktop\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743" y="226735"/>
            <a:ext cx="2231287" cy="145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6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Current Recommendations</a:t>
            </a:r>
          </a:p>
          <a:p>
            <a:r>
              <a:rPr lang="en-US" dirty="0" smtClean="0"/>
              <a:t>Research</a:t>
            </a:r>
          </a:p>
          <a:p>
            <a:r>
              <a:rPr lang="en-US" dirty="0" smtClean="0"/>
              <a:t>Legislation</a:t>
            </a:r>
          </a:p>
          <a:p>
            <a:r>
              <a:rPr lang="en-US" dirty="0" smtClean="0"/>
              <a:t>NYC-Specific concerns</a:t>
            </a:r>
          </a:p>
          <a:p>
            <a:r>
              <a:rPr lang="en-US" dirty="0" smtClean="0"/>
              <a:t>Resources for providers and caregivers</a:t>
            </a:r>
          </a:p>
        </p:txBody>
      </p:sp>
      <p:pic>
        <p:nvPicPr>
          <p:cNvPr id="4" name="Picture 3"/>
          <p:cNvPicPr>
            <a:picLocks noChangeAspect="1"/>
          </p:cNvPicPr>
          <p:nvPr/>
        </p:nvPicPr>
        <p:blipFill>
          <a:blip r:embed="rId2"/>
          <a:stretch>
            <a:fillRect/>
          </a:stretch>
        </p:blipFill>
        <p:spPr>
          <a:xfrm>
            <a:off x="5562600" y="4495800"/>
            <a:ext cx="3156063" cy="2187725"/>
          </a:xfrm>
          <a:prstGeom prst="rect">
            <a:avLst/>
          </a:prstGeom>
        </p:spPr>
      </p:pic>
    </p:spTree>
    <p:extLst>
      <p:ext uri="{BB962C8B-B14F-4D97-AF65-F5344CB8AC3E}">
        <p14:creationId xmlns:p14="http://schemas.microsoft.com/office/powerpoint/2010/main" val="2005248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State Law</a:t>
            </a:r>
            <a:endParaRPr lang="en-US" dirty="0"/>
          </a:p>
        </p:txBody>
      </p:sp>
      <p:sp>
        <p:nvSpPr>
          <p:cNvPr id="3" name="Content Placeholder 2"/>
          <p:cNvSpPr>
            <a:spLocks noGrp="1"/>
          </p:cNvSpPr>
          <p:nvPr>
            <p:ph sz="quarter" idx="1"/>
          </p:nvPr>
        </p:nvSpPr>
        <p:spPr/>
        <p:txBody>
          <a:bodyPr/>
          <a:lstStyle/>
          <a:p>
            <a:r>
              <a:rPr lang="en-US" dirty="0" smtClean="0"/>
              <a:t>Children &lt; 4 </a:t>
            </a:r>
            <a:r>
              <a:rPr lang="en-US" dirty="0" err="1" smtClean="0"/>
              <a:t>y.o</a:t>
            </a:r>
            <a:r>
              <a:rPr lang="en-US" dirty="0" smtClean="0"/>
              <a:t>. </a:t>
            </a:r>
            <a:r>
              <a:rPr lang="en-US" dirty="0"/>
              <a:t>must be </a:t>
            </a:r>
            <a:r>
              <a:rPr lang="en-US" dirty="0" smtClean="0"/>
              <a:t>restrained </a:t>
            </a:r>
            <a:r>
              <a:rPr lang="en-US" dirty="0"/>
              <a:t>while riding on a school bus </a:t>
            </a:r>
            <a:r>
              <a:rPr lang="en-US" dirty="0" smtClean="0">
                <a:hlinkClick r:id="rId2" action="ppaction://hlinkfile"/>
              </a:rPr>
              <a:t>Section </a:t>
            </a:r>
            <a:r>
              <a:rPr lang="en-US" dirty="0">
                <a:hlinkClick r:id="rId2" action="ppaction://hlinkfile"/>
              </a:rPr>
              <a:t>1229-c(11</a:t>
            </a:r>
            <a:r>
              <a:rPr lang="en-US" dirty="0" smtClean="0">
                <a:hlinkClick r:id="rId2" action="ppaction://hlinkfile"/>
              </a:rPr>
              <a:t>)</a:t>
            </a:r>
            <a:endParaRPr lang="en-US" dirty="0" smtClean="0"/>
          </a:p>
          <a:p>
            <a:r>
              <a:rPr lang="en-US" dirty="0" smtClean="0"/>
              <a:t>It </a:t>
            </a:r>
            <a:r>
              <a:rPr lang="en-US" dirty="0"/>
              <a:t>is highly recommended that all children age 12 and under ride properly restrained in the back </a:t>
            </a:r>
            <a:r>
              <a:rPr lang="en-US" dirty="0" smtClean="0"/>
              <a:t>seat</a:t>
            </a:r>
            <a:r>
              <a:rPr lang="en-US" dirty="0"/>
              <a:t> </a:t>
            </a:r>
            <a:r>
              <a:rPr lang="en-US" dirty="0" smtClean="0"/>
              <a:t>but NO LAW against children riding in the front</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22320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818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taxis?</a:t>
            </a:r>
            <a:endParaRPr lang="en-US" dirty="0"/>
          </a:p>
        </p:txBody>
      </p:sp>
      <p:sp>
        <p:nvSpPr>
          <p:cNvPr id="3" name="Content Placeholder 2"/>
          <p:cNvSpPr>
            <a:spLocks noGrp="1"/>
          </p:cNvSpPr>
          <p:nvPr>
            <p:ph idx="1"/>
          </p:nvPr>
        </p:nvSpPr>
        <p:spPr/>
        <p:txBody>
          <a:bodyPr/>
          <a:lstStyle/>
          <a:p>
            <a:r>
              <a:rPr lang="en-US" dirty="0" smtClean="0"/>
              <a:t>Driver and passengers in NYC yellow cabs are exempt from car seat and seatbelt laws. </a:t>
            </a:r>
          </a:p>
          <a:p>
            <a:r>
              <a:rPr lang="en-US" dirty="0" smtClean="0"/>
              <a:t>Everyone is “encouraged” to buckle up in a taxi. </a:t>
            </a:r>
          </a:p>
          <a:p>
            <a:r>
              <a:rPr lang="en-US" dirty="0" smtClean="0"/>
              <a:t>Passengers with children are encouraged to bring their own car seats, and drivers must allow them to install their seats. </a:t>
            </a:r>
            <a:endParaRPr lang="en-US" dirty="0"/>
          </a:p>
        </p:txBody>
      </p:sp>
      <p:pic>
        <p:nvPicPr>
          <p:cNvPr id="4" name="Picture 3"/>
          <p:cNvPicPr>
            <a:picLocks noChangeAspect="1"/>
          </p:cNvPicPr>
          <p:nvPr/>
        </p:nvPicPr>
        <p:blipFill>
          <a:blip r:embed="rId2"/>
          <a:stretch>
            <a:fillRect/>
          </a:stretch>
        </p:blipFill>
        <p:spPr>
          <a:xfrm>
            <a:off x="6019800" y="4361010"/>
            <a:ext cx="2719552" cy="1989916"/>
          </a:xfrm>
          <a:prstGeom prst="rect">
            <a:avLst/>
          </a:prstGeom>
        </p:spPr>
      </p:pic>
    </p:spTree>
    <p:extLst>
      <p:ext uri="{BB962C8B-B14F-4D97-AF65-F5344CB8AC3E}">
        <p14:creationId xmlns:p14="http://schemas.microsoft.com/office/powerpoint/2010/main" val="2465944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NHTSA – Standardized child passenger safety training and certification program in 1998</a:t>
            </a:r>
          </a:p>
          <a:p>
            <a:pPr lvl="1"/>
            <a:r>
              <a:rPr lang="en-US" dirty="0" smtClean="0"/>
              <a:t>Community-base child safety clinics </a:t>
            </a:r>
          </a:p>
          <a:p>
            <a:pPr lvl="1"/>
            <a:r>
              <a:rPr lang="en-US" dirty="0" smtClean="0"/>
              <a:t>Source of info installation of all types of CSS and booster seats</a:t>
            </a:r>
          </a:p>
          <a:p>
            <a:r>
              <a:rPr lang="en-US" dirty="0" smtClean="0"/>
              <a:t>Formal Inspection Stations: </a:t>
            </a:r>
            <a:r>
              <a:rPr lang="en-US" dirty="0" smtClean="0">
                <a:hlinkClick r:id="rId2"/>
              </a:rPr>
              <a:t>www.seatcheck.org</a:t>
            </a:r>
            <a:endParaRPr lang="en-US" dirty="0" smtClean="0"/>
          </a:p>
          <a:p>
            <a:r>
              <a:rPr lang="en-US" dirty="0" smtClean="0"/>
              <a:t>National Child Passenger Safety Certification Web site  http://cert.safekids.org</a:t>
            </a:r>
          </a:p>
          <a:p>
            <a:r>
              <a:rPr lang="en-US" dirty="0" smtClean="0"/>
              <a:t>NHTSA child safety seat inspection station locator </a:t>
            </a:r>
            <a:r>
              <a:rPr lang="en-US" dirty="0" smtClean="0">
                <a:hlinkClick r:id="rId3"/>
              </a:rPr>
              <a:t>www.nhtsa.dot.gov/cps/cpsfitting/index.cfm</a:t>
            </a:r>
            <a:endParaRPr lang="en-US" dirty="0" smtClean="0"/>
          </a:p>
          <a:p>
            <a:r>
              <a:rPr lang="en-US" dirty="0" smtClean="0"/>
              <a:t>Car seat checkup events or updates </a:t>
            </a:r>
            <a:r>
              <a:rPr lang="en-US" dirty="0" smtClean="0">
                <a:hlinkClick r:id="rId4"/>
              </a:rPr>
              <a:t>www.safekidsweb.org</a:t>
            </a:r>
            <a:endParaRPr lang="en-US" dirty="0" smtClean="0"/>
          </a:p>
          <a:p>
            <a:r>
              <a:rPr lang="en-US" dirty="0" smtClean="0"/>
              <a:t>Guide for Families: Healthychildren.org</a:t>
            </a:r>
          </a:p>
          <a:p>
            <a:endParaRPr lang="en-US" dirty="0" smtClean="0"/>
          </a:p>
        </p:txBody>
      </p:sp>
    </p:spTree>
    <p:extLst>
      <p:ext uri="{BB962C8B-B14F-4D97-AF65-F5344CB8AC3E}">
        <p14:creationId xmlns:p14="http://schemas.microsoft.com/office/powerpoint/2010/main" val="2138140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Stations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New York City DOT Safety Programs</a:t>
            </a:r>
            <a:br>
              <a:rPr lang="en-US" dirty="0"/>
            </a:br>
            <a:r>
              <a:rPr lang="en-US" dirty="0"/>
              <a:t>Harrison Street, between West and Greenwich Streets, New York, NY </a:t>
            </a:r>
            <a:r>
              <a:rPr lang="en-US" dirty="0" smtClean="0"/>
              <a:t>10013</a:t>
            </a:r>
            <a:r>
              <a:rPr lang="en-US" dirty="0"/>
              <a:t/>
            </a:r>
            <a:br>
              <a:rPr lang="en-US" dirty="0"/>
            </a:br>
            <a:r>
              <a:rPr lang="en-US" i="1" dirty="0"/>
              <a:t>Spanish Speaking Technicians are available</a:t>
            </a:r>
            <a:r>
              <a:rPr lang="en-US" i="1" dirty="0" smtClean="0"/>
              <a:t>.</a:t>
            </a:r>
            <a:endParaRPr lang="en-US" dirty="0"/>
          </a:p>
          <a:p>
            <a:r>
              <a:rPr lang="en-US" dirty="0"/>
              <a:t>NYC Department of Transportation, Access Safety City</a:t>
            </a:r>
            <a:br>
              <a:rPr lang="en-US" dirty="0"/>
            </a:br>
            <a:r>
              <a:rPr lang="en-US" dirty="0"/>
              <a:t>672 West 158th Street, New York, NY </a:t>
            </a:r>
            <a:r>
              <a:rPr lang="en-US" dirty="0" smtClean="0"/>
              <a:t>10032</a:t>
            </a:r>
          </a:p>
          <a:p>
            <a:r>
              <a:rPr lang="en-US" dirty="0"/>
              <a:t>Bronx Safety City (NYC DOT) </a:t>
            </a:r>
            <a:br>
              <a:rPr lang="en-US" dirty="0"/>
            </a:br>
            <a:r>
              <a:rPr lang="en-US" dirty="0"/>
              <a:t>837 Brush Avenue, Bronx, NY 10465</a:t>
            </a:r>
            <a:br>
              <a:rPr lang="en-US" dirty="0"/>
            </a:br>
            <a:r>
              <a:rPr lang="en-US" dirty="0"/>
              <a:t>Appointment required</a:t>
            </a:r>
            <a:br>
              <a:rPr lang="en-US" dirty="0"/>
            </a:br>
            <a:r>
              <a:rPr lang="en-US" i="1" dirty="0"/>
              <a:t>Spanish Speaking Technicians are available</a:t>
            </a:r>
            <a:r>
              <a:rPr lang="en-US" i="1" dirty="0" smtClean="0"/>
              <a:t>.</a:t>
            </a:r>
          </a:p>
          <a:p>
            <a:r>
              <a:rPr lang="en-US" dirty="0"/>
              <a:t>Keeping Generations Safe</a:t>
            </a:r>
            <a:br>
              <a:rPr lang="en-US" dirty="0"/>
            </a:br>
            <a:r>
              <a:rPr lang="en-US" dirty="0"/>
              <a:t>Lincoln Medical &amp; Mental Health Center</a:t>
            </a:r>
            <a:br>
              <a:rPr lang="en-US" dirty="0"/>
            </a:br>
            <a:r>
              <a:rPr lang="en-US" dirty="0" smtClean="0"/>
              <a:t>234 </a:t>
            </a:r>
            <a:r>
              <a:rPr lang="en-US" dirty="0"/>
              <a:t>East 149th Street, Bronx, NY 10451</a:t>
            </a:r>
            <a:br>
              <a:rPr lang="en-US" dirty="0"/>
            </a:br>
            <a:endParaRPr lang="en-US" dirty="0"/>
          </a:p>
        </p:txBody>
      </p:sp>
      <p:pic>
        <p:nvPicPr>
          <p:cNvPr id="2049" name="Picture 1" descr="C:\Users\Vanessa\Desktop\nkut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526" y="5231219"/>
            <a:ext cx="1574552" cy="138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00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a:t>New York City Taxi and Limousine Commission </a:t>
            </a:r>
          </a:p>
          <a:p>
            <a:pPr marL="68580" indent="0">
              <a:buNone/>
            </a:pPr>
            <a:r>
              <a:rPr lang="en-US" dirty="0" smtClean="0"/>
              <a:t>(</a:t>
            </a:r>
            <a:r>
              <a:rPr lang="en-US" dirty="0">
                <a:hlinkClick r:id="rId2"/>
              </a:rPr>
              <a:t>http://www.nyc.gov/html/tlc/html/passenger/faq_pass.shtml#9</a:t>
            </a:r>
            <a:r>
              <a:rPr lang="en-US" dirty="0"/>
              <a:t>)</a:t>
            </a:r>
          </a:p>
          <a:p>
            <a:r>
              <a:rPr lang="en-US" dirty="0"/>
              <a:t>Durbin DR (2011) Pediatrics 127:e1050-e1066. </a:t>
            </a:r>
          </a:p>
          <a:p>
            <a:r>
              <a:rPr lang="en-US" dirty="0"/>
              <a:t>Durbin DR (2011) Pediatrics 127:788-793. </a:t>
            </a:r>
          </a:p>
          <a:p>
            <a:r>
              <a:rPr lang="en-US" dirty="0"/>
              <a:t>Bull MJ (2002) Pediatrics 109:550-553. </a:t>
            </a:r>
          </a:p>
          <a:p>
            <a:r>
              <a:rPr lang="en-US" dirty="0" smtClean="0">
                <a:hlinkClick r:id="rId3"/>
              </a:rPr>
              <a:t>http</a:t>
            </a:r>
            <a:r>
              <a:rPr lang="en-US" dirty="0">
                <a:hlinkClick r:id="rId3"/>
              </a:rPr>
              <a:t>://</a:t>
            </a:r>
            <a:r>
              <a:rPr lang="en-US" dirty="0" smtClean="0">
                <a:hlinkClick r:id="rId3"/>
              </a:rPr>
              <a:t>safeny.ny.gov</a:t>
            </a:r>
            <a:endParaRPr lang="en-US" dirty="0" smtClean="0"/>
          </a:p>
          <a:p>
            <a:r>
              <a:rPr lang="en-US" dirty="0">
                <a:hlinkClick r:id="rId4"/>
              </a:rPr>
              <a:t>http://</a:t>
            </a:r>
            <a:r>
              <a:rPr lang="en-US" dirty="0" smtClean="0">
                <a:hlinkClick r:id="rId4"/>
              </a:rPr>
              <a:t>www.healthychildren.org</a:t>
            </a:r>
            <a:endParaRPr lang="en-US" dirty="0" smtClean="0"/>
          </a:p>
          <a:p>
            <a:r>
              <a:rPr lang="en-US" dirty="0">
                <a:hlinkClick r:id="rId5"/>
              </a:rPr>
              <a:t>http://</a:t>
            </a:r>
            <a:r>
              <a:rPr lang="en-US" dirty="0" smtClean="0">
                <a:hlinkClick r:id="rId5"/>
              </a:rPr>
              <a:t>www.nhtsa.gov</a:t>
            </a:r>
            <a:endParaRPr lang="en-US" dirty="0" smtClean="0"/>
          </a:p>
          <a:p>
            <a:r>
              <a:rPr lang="en-US" dirty="0">
                <a:hlinkClick r:id="rId6"/>
              </a:rPr>
              <a:t>http://</a:t>
            </a:r>
            <a:r>
              <a:rPr lang="en-US" dirty="0" smtClean="0">
                <a:hlinkClick r:id="rId6"/>
              </a:rPr>
              <a:t>www.iihs.org/laws/SafetyBeltUse.aspx</a:t>
            </a:r>
            <a:endParaRPr lang="en-US" dirty="0" smtClean="0"/>
          </a:p>
          <a:p>
            <a:r>
              <a:rPr lang="en-US" dirty="0">
                <a:hlinkClick r:id="rId7"/>
              </a:rPr>
              <a:t>http://www.research.chop.edu/programs/carseat</a:t>
            </a:r>
            <a:r>
              <a:rPr lang="en-US" dirty="0" smtClean="0">
                <a:hlinkClick r:id="rId7"/>
              </a:rPr>
              <a: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753260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685800" y="1295400"/>
            <a:ext cx="8458200" cy="2336322"/>
          </a:xfrm>
        </p:spPr>
        <p:txBody>
          <a:bodyPr>
            <a:normAutofit/>
          </a:bodyPr>
          <a:lstStyle/>
          <a:p>
            <a:r>
              <a:rPr lang="en-US" sz="4000" dirty="0"/>
              <a:t>Thanks and Happy New Year!</a:t>
            </a:r>
          </a:p>
        </p:txBody>
      </p:sp>
      <p:pic>
        <p:nvPicPr>
          <p:cNvPr id="12291" name="Picture 3" descr="C:\Users\Vanessa\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429000"/>
            <a:ext cx="296101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2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Motor vehicle crashes are the leading cause of death in children 4 years of age and older. </a:t>
            </a:r>
          </a:p>
          <a:p>
            <a:r>
              <a:rPr lang="en-US" dirty="0" smtClean="0"/>
              <a:t>15% of people killed in motor vehicle crashes in the US are under 21. </a:t>
            </a:r>
          </a:p>
          <a:p>
            <a:r>
              <a:rPr lang="en-US" dirty="0" smtClean="0"/>
              <a:t>About 1500 children under 16 years old die in motor vehicle crashes in the US yearly; nearly half of them are unrestrained. </a:t>
            </a:r>
          </a:p>
          <a:p>
            <a:r>
              <a:rPr lang="en-US" dirty="0" smtClean="0"/>
              <a:t>Many more are improperly restrained. </a:t>
            </a:r>
          </a:p>
          <a:p>
            <a:r>
              <a:rPr lang="en-US" dirty="0" smtClean="0"/>
              <a:t>For every death, 18 children are hospitalized and 500 receive medical attention. </a:t>
            </a:r>
          </a:p>
          <a:p>
            <a:r>
              <a:rPr lang="en-US" dirty="0" smtClean="0"/>
              <a:t>Child safety seats reduce the risk of injury by 71-82%, and risk of death by 28% as compared to seat belts. </a:t>
            </a:r>
          </a:p>
          <a:p>
            <a:r>
              <a:rPr lang="en-US" dirty="0" smtClean="0"/>
              <a:t>Booster seats reduce risk on nonfatal injury by 45% in children 4-8 years old. </a:t>
            </a:r>
          </a:p>
          <a:p>
            <a:r>
              <a:rPr lang="en-US" dirty="0" smtClean="0"/>
              <a:t>Significant racial disparities exist, with highest mortality rates for black and American Indian/Alaskan Native children. </a:t>
            </a:r>
            <a:endParaRPr lang="en-US" dirty="0"/>
          </a:p>
        </p:txBody>
      </p:sp>
    </p:spTree>
    <p:extLst>
      <p:ext uri="{BB962C8B-B14F-4D97-AF65-F5344CB8AC3E}">
        <p14:creationId xmlns:p14="http://schemas.microsoft.com/office/powerpoint/2010/main" val="271412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AAP Recommendations</a:t>
            </a:r>
            <a:endParaRPr lang="en-US" dirty="0"/>
          </a:p>
        </p:txBody>
      </p:sp>
      <p:sp>
        <p:nvSpPr>
          <p:cNvPr id="4" name="Content Placeholder 2"/>
          <p:cNvSpPr>
            <a:spLocks noGrp="1"/>
          </p:cNvSpPr>
          <p:nvPr>
            <p:ph sz="quarter" idx="1"/>
          </p:nvPr>
        </p:nvSpPr>
        <p:spPr>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a:buFont typeface="Courier New" pitchFamily="49" charset="0"/>
              <a:buChar char="o"/>
            </a:pPr>
            <a:r>
              <a:rPr lang="en-US" dirty="0" smtClean="0"/>
              <a:t>Infants and toddlers under 2 </a:t>
            </a:r>
            <a:r>
              <a:rPr lang="en-US" dirty="0" err="1" smtClean="0"/>
              <a:t>yo</a:t>
            </a:r>
            <a:r>
              <a:rPr lang="en-US" dirty="0" smtClean="0"/>
              <a:t> should ride in rear-facing seats. </a:t>
            </a:r>
          </a:p>
          <a:p>
            <a:pPr>
              <a:buFont typeface="Courier New" pitchFamily="49" charset="0"/>
              <a:buChar char="o"/>
            </a:pPr>
            <a:r>
              <a:rPr lang="en-US" dirty="0" smtClean="0"/>
              <a:t>Children 2 and older should use a forward-facing seat for as long as possible (generally until 65-80 lbs.). </a:t>
            </a:r>
          </a:p>
          <a:p>
            <a:pPr>
              <a:buFont typeface="Courier New" pitchFamily="49" charset="0"/>
              <a:buChar char="o"/>
            </a:pPr>
            <a:r>
              <a:rPr lang="en-US" dirty="0" smtClean="0"/>
              <a:t>Children who have outgrown a forward-facing seat should use a booster seat until the lap-and-shoulder belt fits properly (generally 4 </a:t>
            </a:r>
            <a:r>
              <a:rPr lang="en-US" dirty="0" err="1" smtClean="0"/>
              <a:t>ft</a:t>
            </a:r>
            <a:r>
              <a:rPr lang="en-US" dirty="0" smtClean="0"/>
              <a:t> 9 in and between 8 and 12 </a:t>
            </a:r>
            <a:r>
              <a:rPr lang="en-US" dirty="0" err="1" smtClean="0"/>
              <a:t>yo</a:t>
            </a:r>
            <a:r>
              <a:rPr lang="en-US" dirty="0" smtClean="0"/>
              <a:t>). </a:t>
            </a:r>
          </a:p>
          <a:p>
            <a:pPr>
              <a:buFont typeface="Courier New" pitchFamily="49" charset="0"/>
              <a:buChar char="o"/>
            </a:pPr>
            <a:r>
              <a:rPr lang="en-US" dirty="0" smtClean="0"/>
              <a:t>Children should always use lap-and-shoulder belts once they’ve outgrown booster seats. </a:t>
            </a:r>
          </a:p>
          <a:p>
            <a:pPr>
              <a:buFont typeface="Courier New" pitchFamily="49" charset="0"/>
              <a:buChar char="o"/>
            </a:pPr>
            <a:r>
              <a:rPr lang="en-US" dirty="0" smtClean="0"/>
              <a:t>Children should ride in the back seat until age 13 </a:t>
            </a:r>
            <a:r>
              <a:rPr lang="en-US" dirty="0" err="1" smtClean="0"/>
              <a:t>yo</a:t>
            </a:r>
            <a:r>
              <a:rPr lang="en-US" dirty="0" smtClean="0"/>
              <a:t>. </a:t>
            </a:r>
          </a:p>
        </p:txBody>
      </p:sp>
      <p:pic>
        <p:nvPicPr>
          <p:cNvPr id="11266" name="Picture 2" descr="C:\Users\Vanessa\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7" y="5230886"/>
            <a:ext cx="31908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77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do I know when to transition? </a:t>
            </a:r>
            <a:endParaRPr lang="en-US" sz="2800" dirty="0"/>
          </a:p>
        </p:txBody>
      </p:sp>
      <p:sp>
        <p:nvSpPr>
          <p:cNvPr id="3" name="Content Placeholder 2"/>
          <p:cNvSpPr>
            <a:spLocks noGrp="1"/>
          </p:cNvSpPr>
          <p:nvPr>
            <p:ph idx="1"/>
          </p:nvPr>
        </p:nvSpPr>
        <p:spPr/>
        <p:txBody>
          <a:bodyPr/>
          <a:lstStyle/>
          <a:p>
            <a:r>
              <a:rPr lang="en-US" dirty="0" smtClean="0"/>
              <a:t>In general, try to delay progression from one step to another, as there is always slightly less safety. </a:t>
            </a:r>
          </a:p>
          <a:p>
            <a:r>
              <a:rPr lang="en-US" dirty="0" smtClean="0"/>
              <a:t>For test of </a:t>
            </a:r>
            <a:r>
              <a:rPr lang="en-US" dirty="0" err="1" smtClean="0"/>
              <a:t>selt</a:t>
            </a:r>
            <a:r>
              <a:rPr lang="en-US" dirty="0" smtClean="0"/>
              <a:t> belt fit, ask three questions:</a:t>
            </a:r>
          </a:p>
          <a:p>
            <a:pPr lvl="1"/>
            <a:r>
              <a:rPr lang="en-US" dirty="0" smtClean="0"/>
              <a:t>Is the child tall enough to sit against the seat back with his or her knees belt at the edge of the seat without slouching?</a:t>
            </a:r>
          </a:p>
          <a:p>
            <a:pPr lvl="1"/>
            <a:r>
              <a:rPr lang="en-US" dirty="0" smtClean="0"/>
              <a:t>Does the shoulder belt lie across the middle of the chest and should, not against the face or neck?</a:t>
            </a:r>
          </a:p>
          <a:p>
            <a:pPr lvl="1"/>
            <a:r>
              <a:rPr lang="en-US" dirty="0" smtClean="0"/>
              <a:t>Is the lap belt low and snug across upper thighs, not the abdomen?</a:t>
            </a:r>
          </a:p>
          <a:p>
            <a:r>
              <a:rPr lang="en-US" dirty="0" err="1" smtClean="0"/>
              <a:t>www.seatcheck.org</a:t>
            </a:r>
            <a:endParaRPr lang="en-US" dirty="0"/>
          </a:p>
        </p:txBody>
      </p:sp>
    </p:spTree>
    <p:extLst>
      <p:ext uri="{BB962C8B-B14F-4D97-AF65-F5344CB8AC3E}">
        <p14:creationId xmlns:p14="http://schemas.microsoft.com/office/powerpoint/2010/main" val="63754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behind Recommendations</a:t>
            </a:r>
            <a:endParaRPr lang="en-US" dirty="0"/>
          </a:p>
        </p:txBody>
      </p:sp>
      <p:sp>
        <p:nvSpPr>
          <p:cNvPr id="3" name="Content Placeholder 2"/>
          <p:cNvSpPr>
            <a:spLocks noGrp="1"/>
          </p:cNvSpPr>
          <p:nvPr>
            <p:ph idx="1"/>
          </p:nvPr>
        </p:nvSpPr>
        <p:spPr/>
        <p:txBody>
          <a:bodyPr>
            <a:normAutofit lnSpcReduction="10000"/>
          </a:bodyPr>
          <a:lstStyle/>
          <a:p>
            <a:r>
              <a:rPr lang="en-US" dirty="0" smtClean="0"/>
              <a:t>Restraint systems are designed to:</a:t>
            </a:r>
          </a:p>
          <a:p>
            <a:pPr lvl="1"/>
            <a:r>
              <a:rPr lang="en-US" dirty="0" smtClean="0"/>
              <a:t>Reduce risk of ejection during a crash</a:t>
            </a:r>
          </a:p>
          <a:p>
            <a:pPr lvl="1"/>
            <a:r>
              <a:rPr lang="en-US" dirty="0" smtClean="0"/>
              <a:t>Better distribute the energy load to bones rather than soft tissue</a:t>
            </a:r>
          </a:p>
          <a:p>
            <a:pPr lvl="1"/>
            <a:r>
              <a:rPr lang="en-US" dirty="0" smtClean="0"/>
              <a:t>Limit the forces experienced by the occupant by prolonging deceleration time and </a:t>
            </a:r>
          </a:p>
          <a:p>
            <a:pPr lvl="1"/>
            <a:r>
              <a:rPr lang="en-US" dirty="0" smtClean="0"/>
              <a:t>Limit contact of the occupant with interior structures. </a:t>
            </a:r>
          </a:p>
          <a:p>
            <a:r>
              <a:rPr lang="en-US" dirty="0" smtClean="0"/>
              <a:t>In 2008, restraint use was 99% among infants less than 1 </a:t>
            </a:r>
            <a:r>
              <a:rPr lang="en-US" dirty="0" err="1" smtClean="0"/>
              <a:t>yo</a:t>
            </a:r>
            <a:r>
              <a:rPr lang="en-US" dirty="0" smtClean="0"/>
              <a:t>, 92% among 1-3 </a:t>
            </a:r>
            <a:r>
              <a:rPr lang="en-US" dirty="0" err="1" smtClean="0"/>
              <a:t>yo</a:t>
            </a:r>
            <a:r>
              <a:rPr lang="en-US" dirty="0" smtClean="0"/>
              <a:t>, and 89% among 4-7 </a:t>
            </a:r>
            <a:r>
              <a:rPr lang="en-US" dirty="0" err="1" smtClean="0"/>
              <a:t>yo</a:t>
            </a:r>
            <a:r>
              <a:rPr lang="en-US" dirty="0" smtClean="0"/>
              <a:t>. </a:t>
            </a:r>
          </a:p>
          <a:p>
            <a:r>
              <a:rPr lang="en-US" dirty="0" smtClean="0"/>
              <a:t>21% of children are not compliant with recommendations. </a:t>
            </a:r>
            <a:endParaRPr lang="en-US" dirty="0"/>
          </a:p>
        </p:txBody>
      </p:sp>
    </p:spTree>
    <p:extLst>
      <p:ext uri="{BB962C8B-B14F-4D97-AF65-F5344CB8AC3E}">
        <p14:creationId xmlns:p14="http://schemas.microsoft.com/office/powerpoint/2010/main" val="307296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a:t>
            </a:r>
            <a:endParaRPr lang="en-US" dirty="0"/>
          </a:p>
        </p:txBody>
      </p:sp>
      <p:sp>
        <p:nvSpPr>
          <p:cNvPr id="3" name="Content Placeholder 2"/>
          <p:cNvSpPr>
            <a:spLocks noGrp="1"/>
          </p:cNvSpPr>
          <p:nvPr>
            <p:ph idx="1"/>
          </p:nvPr>
        </p:nvSpPr>
        <p:spPr>
          <a:xfrm>
            <a:off x="685800" y="1235050"/>
            <a:ext cx="7772400" cy="4505318"/>
          </a:xfrm>
        </p:spPr>
        <p:txBody>
          <a:bodyPr>
            <a:normAutofit fontScale="92500" lnSpcReduction="10000"/>
          </a:bodyPr>
          <a:lstStyle/>
          <a:p>
            <a:r>
              <a:rPr lang="en-US" dirty="0" smtClean="0"/>
              <a:t>Rear-facing</a:t>
            </a:r>
          </a:p>
          <a:p>
            <a:pPr lvl="1"/>
            <a:r>
              <a:rPr lang="en-US" dirty="0" smtClean="0"/>
              <a:t>Support posterior torso, neck, head, and pelvis, and distribute forces over entire body. </a:t>
            </a:r>
          </a:p>
          <a:p>
            <a:pPr lvl="1"/>
            <a:r>
              <a:rPr lang="en-US" dirty="0" smtClean="0"/>
              <a:t>Babies’ incomplete vertebral ossification, horizontally oriented spinal facet joints, and ligamentous laxity, as well as large heads, put them at risk for movement of the head relative to the small neck. </a:t>
            </a:r>
          </a:p>
          <a:p>
            <a:pPr lvl="1"/>
            <a:r>
              <a:rPr lang="en-US" dirty="0" smtClean="0"/>
              <a:t>Swedish research has found a 90% decrease in significant injuries relative to unrestrained passengers, and they require rear-facing seats until 4 </a:t>
            </a:r>
            <a:r>
              <a:rPr lang="en-US" dirty="0" err="1" smtClean="0"/>
              <a:t>yo</a:t>
            </a:r>
            <a:r>
              <a:rPr lang="en-US" dirty="0" smtClean="0"/>
              <a:t>. </a:t>
            </a:r>
          </a:p>
          <a:p>
            <a:r>
              <a:rPr lang="en-US" dirty="0" smtClean="0"/>
              <a:t>Forward-facing</a:t>
            </a:r>
          </a:p>
          <a:p>
            <a:pPr lvl="1"/>
            <a:r>
              <a:rPr lang="en-US" dirty="0" smtClean="0"/>
              <a:t>Spread crash forces over shoulders and hips, and control head excursion. </a:t>
            </a:r>
          </a:p>
          <a:p>
            <a:pPr lvl="1"/>
            <a:r>
              <a:rPr lang="en-US" dirty="0" smtClean="0"/>
              <a:t>54% reduction in death for children 1-4 </a:t>
            </a:r>
            <a:r>
              <a:rPr lang="en-US" dirty="0" err="1" smtClean="0"/>
              <a:t>yo</a:t>
            </a:r>
            <a:r>
              <a:rPr lang="en-US" dirty="0" smtClean="0"/>
              <a:t> compared to unrestrained. </a:t>
            </a:r>
          </a:p>
        </p:txBody>
      </p:sp>
    </p:spTree>
    <p:extLst>
      <p:ext uri="{BB962C8B-B14F-4D97-AF65-F5344CB8AC3E}">
        <p14:creationId xmlns:p14="http://schemas.microsoft.com/office/powerpoint/2010/main" val="1948488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a:t>
            </a:r>
            <a:endParaRPr lang="en-US" dirty="0"/>
          </a:p>
        </p:txBody>
      </p:sp>
      <p:sp>
        <p:nvSpPr>
          <p:cNvPr id="3" name="Content Placeholder 2"/>
          <p:cNvSpPr>
            <a:spLocks noGrp="1"/>
          </p:cNvSpPr>
          <p:nvPr>
            <p:ph idx="1"/>
          </p:nvPr>
        </p:nvSpPr>
        <p:spPr>
          <a:xfrm>
            <a:off x="685800" y="1235050"/>
            <a:ext cx="7772400" cy="4505318"/>
          </a:xfrm>
        </p:spPr>
        <p:txBody>
          <a:bodyPr>
            <a:normAutofit/>
          </a:bodyPr>
          <a:lstStyle/>
          <a:p>
            <a:r>
              <a:rPr lang="en-US" dirty="0" smtClean="0"/>
              <a:t>Booster seats and lap-and-shoulder systems. </a:t>
            </a:r>
          </a:p>
          <a:p>
            <a:pPr lvl="1"/>
            <a:r>
              <a:rPr lang="en-US" dirty="0" smtClean="0"/>
              <a:t>Prevention of “seat belt syndrome.” </a:t>
            </a:r>
          </a:p>
          <a:p>
            <a:pPr lvl="1"/>
            <a:r>
              <a:rPr lang="en-US" dirty="0" smtClean="0"/>
              <a:t>Use of shoulder belt reduces risk of injury by 81%. </a:t>
            </a:r>
          </a:p>
          <a:p>
            <a:r>
              <a:rPr lang="en-US" dirty="0" smtClean="0"/>
              <a:t>Back seat</a:t>
            </a:r>
          </a:p>
          <a:p>
            <a:pPr lvl="1"/>
            <a:r>
              <a:rPr lang="en-US" dirty="0" smtClean="0"/>
              <a:t>Particularly back rear. </a:t>
            </a:r>
          </a:p>
        </p:txBody>
      </p:sp>
      <p:pic>
        <p:nvPicPr>
          <p:cNvPr id="14338" name="Picture 2" descr="C:\Users\Vanessa\Deskto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95800"/>
            <a:ext cx="2743200" cy="198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2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www.iihs.org/research/topics/child_restraints/default.html</a:t>
            </a:r>
            <a:endParaRPr lang="en-US" dirty="0" smtClean="0"/>
          </a:p>
          <a:p>
            <a:endParaRPr lang="en-US" dirty="0"/>
          </a:p>
          <a:p>
            <a:endParaRPr lang="en-US" dirty="0" smtClean="0"/>
          </a:p>
          <a:p>
            <a:endParaRPr lang="en-US" dirty="0"/>
          </a:p>
          <a:p>
            <a:endParaRPr lang="en-US" dirty="0"/>
          </a:p>
        </p:txBody>
      </p:sp>
      <p:pic>
        <p:nvPicPr>
          <p:cNvPr id="13314" name="Picture 2" descr="C:\Users\Vanessa\Desktop\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24200"/>
            <a:ext cx="2286000" cy="297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822</TotalTime>
  <Words>1353</Words>
  <Application>Microsoft Office PowerPoint</Application>
  <PresentationFormat>On-screen Show (4:3)</PresentationFormat>
  <Paragraphs>125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Child Passenger Safety </vt:lpstr>
      <vt:lpstr>Outline</vt:lpstr>
      <vt:lpstr>Epidemiology</vt:lpstr>
      <vt:lpstr>Current AAP Recommendations</vt:lpstr>
      <vt:lpstr>How do I know when to transition? </vt:lpstr>
      <vt:lpstr>Research behind Recommendations</vt:lpstr>
      <vt:lpstr>Why?</vt:lpstr>
      <vt:lpstr>Why?</vt:lpstr>
      <vt:lpstr>Videos</vt:lpstr>
      <vt:lpstr>PowerPoint Presentation</vt:lpstr>
      <vt:lpstr>PowerPoint Presentation</vt:lpstr>
      <vt:lpstr>Types of Seat Belt Laws</vt:lpstr>
      <vt:lpstr>Child Restraint Law</vt:lpstr>
      <vt:lpstr>Child Restraint Law</vt:lpstr>
      <vt:lpstr>Lower Anchor and Tethers for Children (LATCH)</vt:lpstr>
      <vt:lpstr>Anton’s Law</vt:lpstr>
      <vt:lpstr>National Highway Traffic Safety Administration (NHTSA)</vt:lpstr>
      <vt:lpstr>Campaigns </vt:lpstr>
      <vt:lpstr>New York State Law</vt:lpstr>
      <vt:lpstr>New York State Law</vt:lpstr>
      <vt:lpstr>What about taxis?</vt:lpstr>
      <vt:lpstr>Resources</vt:lpstr>
      <vt:lpstr>Inspection Stations</vt:lpstr>
      <vt:lpstr>References</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dc:creator>
  <cp:lastModifiedBy>Vanessa</cp:lastModifiedBy>
  <cp:revision>31</cp:revision>
  <dcterms:created xsi:type="dcterms:W3CDTF">2012-01-02T17:30:31Z</dcterms:created>
  <dcterms:modified xsi:type="dcterms:W3CDTF">2012-01-03T07:15:47Z</dcterms:modified>
</cp:coreProperties>
</file>