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4" r:id="rId3"/>
    <p:sldId id="258" r:id="rId4"/>
    <p:sldId id="260" r:id="rId5"/>
    <p:sldId id="267" r:id="rId6"/>
    <p:sldId id="265" r:id="rId7"/>
    <p:sldId id="269" r:id="rId8"/>
    <p:sldId id="270" r:id="rId9"/>
    <p:sldId id="279" r:id="rId10"/>
    <p:sldId id="278" r:id="rId11"/>
    <p:sldId id="262" r:id="rId12"/>
    <p:sldId id="276" r:id="rId13"/>
    <p:sldId id="277" r:id="rId14"/>
    <p:sldId id="259" r:id="rId15"/>
    <p:sldId id="275" r:id="rId16"/>
    <p:sldId id="263" r:id="rId17"/>
    <p:sldId id="271" r:id="rId18"/>
    <p:sldId id="272" r:id="rId19"/>
    <p:sldId id="273" r:id="rId20"/>
    <p:sldId id="274"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2" autoAdjust="0"/>
    <p:restoredTop sz="97645" autoAdjust="0"/>
  </p:normalViewPr>
  <p:slideViewPr>
    <p:cSldViewPr snapToGrid="0" snapToObjects="1">
      <p:cViewPr>
        <p:scale>
          <a:sx n="100" d="100"/>
          <a:sy n="100" d="100"/>
        </p:scale>
        <p:origin x="-1488"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2A544-CBD1-E04D-9547-0B31711FB1FA}" type="datetimeFigureOut">
              <a:rPr lang="en-US" smtClean="0"/>
              <a:t>4/16/11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C8782-8BD6-6D45-BBAE-8B3FF4589219}" type="slidenum">
              <a:rPr lang="en-US" smtClean="0"/>
              <a:t>‹#›</a:t>
            </a:fld>
            <a:endParaRPr lang="en-US"/>
          </a:p>
        </p:txBody>
      </p:sp>
    </p:spTree>
    <p:extLst>
      <p:ext uri="{BB962C8B-B14F-4D97-AF65-F5344CB8AC3E}">
        <p14:creationId xmlns:p14="http://schemas.microsoft.com/office/powerpoint/2010/main" val="3862225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my legislative advocacy project this year, I was interested in the legislation around</a:t>
            </a:r>
            <a:r>
              <a:rPr lang="en-US" baseline="0" dirty="0" smtClean="0"/>
              <a:t> protecting children from food-related choking, particularly legislation that would require vendors to place warning labels on high risk foods (popcorn, hotdogs, grapes, </a:t>
            </a:r>
            <a:r>
              <a:rPr lang="en-US" baseline="0" dirty="0" err="1" smtClean="0"/>
              <a:t>etc</a:t>
            </a:r>
            <a:r>
              <a:rPr lang="en-US" baseline="0" dirty="0" smtClean="0"/>
              <a:t>) stating clearly that such foods present a choking hazard for children 3 and under. I was particularly interested in this topic because my son </a:t>
            </a:r>
            <a:r>
              <a:rPr lang="en-US" baseline="0" dirty="0" err="1" smtClean="0"/>
              <a:t>Rohan</a:t>
            </a:r>
            <a:r>
              <a:rPr lang="en-US" baseline="0" dirty="0" smtClean="0"/>
              <a:t>, at age 6.5 months, has reached the stage at which everything he handles goes into the mouth. Although he is happily enjoying his pureed diet of pears and carrots, I realize that he is rapidly approaching toddlerhood, table food, and self-feeding. After having cared for children in the PICU who were neurologically devastated after aspirating popcorn, I was interested to know what legislation exists to protect children (and warn/inform parents) with regard to food-related choking hazards.</a:t>
            </a: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a:t>
            </a:fld>
            <a:endParaRPr lang="en-US"/>
          </a:p>
        </p:txBody>
      </p:sp>
    </p:spTree>
    <p:extLst>
      <p:ext uri="{BB962C8B-B14F-4D97-AF65-F5344CB8AC3E}">
        <p14:creationId xmlns:p14="http://schemas.microsoft.com/office/powerpoint/2010/main" val="345691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Legislation focused on reducing the risk of choking on food by children was introduced by never enacted in each session of Congress from 2002 through 2006.</a:t>
            </a:r>
          </a:p>
          <a:p>
            <a:endParaRPr lang="en-US" baseline="0" dirty="0" smtClean="0"/>
          </a:p>
          <a:p>
            <a:r>
              <a:rPr lang="en-US" dirty="0" smtClean="0"/>
              <a:t>In a letter to the state </a:t>
            </a:r>
            <a:r>
              <a:rPr lang="en-US" dirty="0" err="1" smtClean="0"/>
              <a:t>Dept</a:t>
            </a:r>
            <a:r>
              <a:rPr lang="en-US" dirty="0" smtClean="0"/>
              <a:t> of Agriculture and Markets (agency in charge of food labeling), Sen. Kruger stressed the importance of “educating parents about foods they may have thought were safe for their children, and preventing deaths and life-changing injuries that are clearly preventable.”</a:t>
            </a:r>
            <a:r>
              <a:rPr lang="en-US" baseline="0" dirty="0" smtClean="0"/>
              <a:t> He m</a:t>
            </a:r>
            <a:r>
              <a:rPr lang="en-US" dirty="0" smtClean="0"/>
              <a:t>ade the point that babysitters and often grandparents lack the “parenting radar” that discerns between safe and choking-hazard foods.</a:t>
            </a:r>
            <a:r>
              <a:rPr lang="en-US" baseline="0" dirty="0" smtClean="0"/>
              <a:t> He said: </a:t>
            </a:r>
            <a:r>
              <a:rPr lang="en-US" dirty="0" smtClean="0"/>
              <a:t>“If fast-food cups can include warnings that coffee is hot, we can certainly mandate choking warnings on foods that aren’t as innocent as they appear – especially when that little label could save a life.”</a:t>
            </a:r>
          </a:p>
          <a:p>
            <a:endParaRPr lang="en-US" dirty="0" smtClean="0"/>
          </a:p>
          <a:p>
            <a:r>
              <a:rPr lang="en-US" dirty="0" smtClean="0"/>
              <a:t>Unfortunately, Senator Kruger’s bill was not enacted into law.</a:t>
            </a:r>
          </a:p>
          <a:p>
            <a:endParaRPr lang="en-US" dirty="0" smtClean="0"/>
          </a:p>
          <a:p>
            <a:r>
              <a:rPr lang="en-US" dirty="0" smtClean="0"/>
              <a:t>In 2008 Council Member </a:t>
            </a:r>
            <a:r>
              <a:rPr lang="en-US" dirty="0" err="1" smtClean="0"/>
              <a:t>Recchia</a:t>
            </a:r>
            <a:r>
              <a:rPr lang="en-US" baseline="0" dirty="0" smtClean="0"/>
              <a:t> introduced a bill requiring store owners to put up signs and labels warning that certain foods could endanger the lives of children under five years of age. The Department of Health and Mental Hygiene would determine the list of foods requiring labels.  Vendors who failed to alert customers to food that have been designated choking hazards would be fined $250 per violation. Has not been enacted into law. </a:t>
            </a:r>
            <a:endParaRPr lang="en-US" dirty="0" smtClean="0"/>
          </a:p>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CF0C8782-8BD6-6D45-BBAE-8B3FF4589219}" type="slidenum">
              <a:rPr lang="en-US" smtClean="0"/>
              <a:t>10</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the AAP Committee on Injury, Violence, and Poison Prevention issued a Policy Statement addressing</a:t>
            </a:r>
            <a:r>
              <a:rPr lang="en-US" baseline="0" dirty="0" smtClean="0"/>
              <a:t> the Prevention of Choking Among Children. In this policy statement, they stated that prevention of food-related choking among children in the US has been inadequately addressed on a federal level.</a:t>
            </a:r>
          </a:p>
          <a:p>
            <a:endParaRPr lang="en-US" baseline="0" dirty="0" smtClean="0"/>
          </a:p>
          <a:p>
            <a:r>
              <a:rPr lang="en-US" dirty="0" smtClean="0"/>
              <a:t>From the AAP’s point of view, increased federal action to prevent choking on food by young children should include surveillance,</a:t>
            </a:r>
            <a:r>
              <a:rPr lang="en-US" baseline="0" dirty="0" smtClean="0"/>
              <a:t> cautionary food labeling, recalls when necessary, and public education activities. The AAP believes that such actions will encourage food manufacturers to pay more attention to child safety and to modify products to prevent choking-related injury. The AAP noted that warning labels exist for toys but not for foods, despite the statistics we discussed earlier, namely, that food-related choking was responsible for 60% of choking-related ED visits in one study and is responsible for one death every 5 days in the US.</a:t>
            </a:r>
          </a:p>
          <a:p>
            <a:endParaRPr lang="en-US" baseline="0" dirty="0" smtClean="0"/>
          </a:p>
          <a:p>
            <a:r>
              <a:rPr lang="en-US" baseline="0" dirty="0" smtClean="0"/>
              <a:t>The AAP believes that current systems for conducting injury surveillance and strategies for prevention of choking associated with toys have direct application to the problem of food-related choking in the same high risk group of young children</a:t>
            </a:r>
          </a:p>
        </p:txBody>
      </p:sp>
      <p:sp>
        <p:nvSpPr>
          <p:cNvPr id="4" name="Slide Number Placeholder 3"/>
          <p:cNvSpPr>
            <a:spLocks noGrp="1"/>
          </p:cNvSpPr>
          <p:nvPr>
            <p:ph type="sldNum" sz="quarter" idx="10"/>
          </p:nvPr>
        </p:nvSpPr>
        <p:spPr/>
        <p:txBody>
          <a:bodyPr/>
          <a:lstStyle/>
          <a:p>
            <a:fld id="{CF0C8782-8BD6-6D45-BBAE-8B3FF4589219}" type="slidenum">
              <a:rPr lang="en-US" smtClean="0"/>
              <a:t>11</a:t>
            </a:fld>
            <a:endParaRPr lang="en-US"/>
          </a:p>
        </p:txBody>
      </p:sp>
    </p:spTree>
    <p:extLst>
      <p:ext uri="{BB962C8B-B14F-4D97-AF65-F5344CB8AC3E}">
        <p14:creationId xmlns:p14="http://schemas.microsoft.com/office/powerpoint/2010/main" val="261519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AAP, a “</a:t>
            </a:r>
            <a:r>
              <a:rPr lang="en-US" b="1" dirty="0" smtClean="0"/>
              <a:t>mandatory system”</a:t>
            </a:r>
            <a:r>
              <a:rPr lang="en-US" dirty="0" smtClean="0"/>
              <a:t> is needed:</a:t>
            </a:r>
          </a:p>
          <a:p>
            <a:pPr lvl="1"/>
            <a:r>
              <a:rPr lang="en-US" dirty="0" smtClean="0"/>
              <a:t>“to label foods with appropriate warnings according to their choking risk”</a:t>
            </a:r>
          </a:p>
          <a:p>
            <a:pPr lvl="1"/>
            <a:r>
              <a:rPr lang="en-US" dirty="0" smtClean="0"/>
              <a:t>“to conduct detailed surveillance and investigate food-related choking incidents”</a:t>
            </a:r>
          </a:p>
          <a:p>
            <a:pPr lvl="1"/>
            <a:r>
              <a:rPr lang="en-US" dirty="0" smtClean="0"/>
              <a:t>“to warn the public about emerging food-related choking hazards”</a:t>
            </a:r>
          </a:p>
          <a:p>
            <a:endParaRPr lang="en-US" baseline="0" dirty="0" smtClean="0"/>
          </a:p>
          <a:p>
            <a:r>
              <a:rPr lang="en-US" baseline="0" dirty="0" smtClean="0"/>
              <a:t>The AAP believes that the US FDA should be responsible for these measures and should work closely with the CSPC to integrate food-related hazards into product recalls and public notices.</a:t>
            </a:r>
          </a:p>
          <a:p>
            <a:endParaRPr lang="en-US" baseline="0" dirty="0" smtClean="0"/>
          </a:p>
          <a:p>
            <a:r>
              <a:rPr lang="en-US" baseline="0" dirty="0" smtClean="0"/>
              <a:t>The FDA has been involved in ensuring children’s safety from food-related choking before, in response to the danger of gel candy.</a:t>
            </a:r>
          </a:p>
        </p:txBody>
      </p:sp>
      <p:sp>
        <p:nvSpPr>
          <p:cNvPr id="4" name="Slide Number Placeholder 3"/>
          <p:cNvSpPr>
            <a:spLocks noGrp="1"/>
          </p:cNvSpPr>
          <p:nvPr>
            <p:ph type="sldNum" sz="quarter" idx="10"/>
          </p:nvPr>
        </p:nvSpPr>
        <p:spPr/>
        <p:txBody>
          <a:bodyPr/>
          <a:lstStyle/>
          <a:p>
            <a:fld id="{CF0C8782-8BD6-6D45-BBAE-8B3FF4589219}" type="slidenum">
              <a:rPr lang="en-US" smtClean="0"/>
              <a:t>12</a:t>
            </a:fld>
            <a:endParaRPr lang="en-US"/>
          </a:p>
        </p:txBody>
      </p:sp>
    </p:spTree>
    <p:extLst>
      <p:ext uri="{BB962C8B-B14F-4D97-AF65-F5344CB8AC3E}">
        <p14:creationId xmlns:p14="http://schemas.microsoft.com/office/powerpoint/2010/main" val="261519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AAP, a “</a:t>
            </a:r>
            <a:r>
              <a:rPr lang="en-US" b="1" dirty="0" smtClean="0"/>
              <a:t>mandatory system”</a:t>
            </a:r>
            <a:r>
              <a:rPr lang="en-US" dirty="0" smtClean="0"/>
              <a:t> is needed:</a:t>
            </a:r>
          </a:p>
          <a:p>
            <a:pPr lvl="1"/>
            <a:r>
              <a:rPr lang="en-US" dirty="0" smtClean="0"/>
              <a:t>“to label foods with appropriate warnings according to their choking risk”</a:t>
            </a:r>
          </a:p>
          <a:p>
            <a:pPr lvl="1"/>
            <a:r>
              <a:rPr lang="en-US" dirty="0" smtClean="0"/>
              <a:t>“to conduct detailed surveillance and investigate food-related choking incidents”</a:t>
            </a:r>
          </a:p>
          <a:p>
            <a:pPr lvl="1"/>
            <a:r>
              <a:rPr lang="en-US" dirty="0" smtClean="0"/>
              <a:t>“to warn the public about emerging food-related choking hazards”</a:t>
            </a:r>
          </a:p>
          <a:p>
            <a:endParaRPr lang="en-US" baseline="0" dirty="0" smtClean="0"/>
          </a:p>
          <a:p>
            <a:r>
              <a:rPr lang="en-US" baseline="0" dirty="0" smtClean="0"/>
              <a:t>The AAP believes that the US FDA should be responsible for these measures and should work closely with the </a:t>
            </a:r>
            <a:r>
              <a:rPr lang="en-US" baseline="0" dirty="0" smtClean="0"/>
              <a:t>CPSC (Consumer Product Safety Commission) </a:t>
            </a:r>
            <a:r>
              <a:rPr lang="en-US" baseline="0" dirty="0" smtClean="0"/>
              <a:t>to integrate food-related hazards into product recalls and public notices.</a:t>
            </a:r>
          </a:p>
          <a:p>
            <a:endParaRPr lang="en-US" baseline="0" dirty="0" smtClean="0"/>
          </a:p>
          <a:p>
            <a:r>
              <a:rPr lang="en-US" baseline="0" dirty="0" smtClean="0"/>
              <a:t>The FDA has been involved in ensuring children’s safety from food-related choking before, in response to the danger of gel candy. In 2002, there were 6 choking deaths and a series of aspirations/near-deaths associated with gel candy containing </a:t>
            </a:r>
            <a:r>
              <a:rPr lang="en-US" baseline="0" dirty="0" err="1" smtClean="0"/>
              <a:t>konjac</a:t>
            </a:r>
            <a:r>
              <a:rPr lang="en-US" baseline="0" dirty="0" smtClean="0"/>
              <a:t> (starchy Japanese plant used to make gel or gelatin). </a:t>
            </a:r>
            <a:r>
              <a:rPr lang="en-US" baseline="0" dirty="0" smtClean="0"/>
              <a:t>The dimensions of the candy, which approximated the diameter of a child’s upper airway,  and the candy’s rounded shape, consistency, and slipperiness contributed to a serious choking risk. Similar to the rounded end of a hot dog. Candies were packaged in mouth-sized servings intended to be sucked out of the cups by the consumer. The product did NOT dissolve in the mouth.</a:t>
            </a:r>
          </a:p>
          <a:p>
            <a:endParaRPr lang="en-US" baseline="0" dirty="0" smtClean="0"/>
          </a:p>
          <a:p>
            <a:r>
              <a:rPr lang="en-US" baseline="0" dirty="0" smtClean="0"/>
              <a:t>In 2002, the FDA seized the candies at the manufacturer’s facility; issued warnings against consuming products containing </a:t>
            </a:r>
            <a:r>
              <a:rPr lang="en-US" baseline="0" dirty="0" err="1" smtClean="0"/>
              <a:t>konjac</a:t>
            </a:r>
            <a:r>
              <a:rPr lang="en-US" baseline="0" dirty="0" smtClean="0"/>
              <a:t>, and issued an alert to prevent the product from entering the country. They declared the candy as “unfit for food” under the Federal Food Drug and Cosmetic Act.</a:t>
            </a:r>
          </a:p>
          <a:p>
            <a:endParaRPr lang="en-US" baseline="0" dirty="0" smtClean="0"/>
          </a:p>
          <a:p>
            <a:r>
              <a:rPr lang="en-US" baseline="0" dirty="0" smtClean="0"/>
              <a:t>However, the AAP made the point that if we already had a coordinated surveillance system in place, and a mechanism for determining choking hazards associated with food, then we might have prevented additional deaths and other children might have been saved. The fact that gel candy shared characteristics of small balls and other high risk toys that made it a serious choking hazard should have alerted public health officials to the inherent choking risk to children that this gel candy product posed.</a:t>
            </a:r>
          </a:p>
        </p:txBody>
      </p:sp>
      <p:sp>
        <p:nvSpPr>
          <p:cNvPr id="4" name="Slide Number Placeholder 3"/>
          <p:cNvSpPr>
            <a:spLocks noGrp="1"/>
          </p:cNvSpPr>
          <p:nvPr>
            <p:ph type="sldNum" sz="quarter" idx="10"/>
          </p:nvPr>
        </p:nvSpPr>
        <p:spPr/>
        <p:txBody>
          <a:bodyPr/>
          <a:lstStyle/>
          <a:p>
            <a:fld id="{CF0C8782-8BD6-6D45-BBAE-8B3FF4589219}" type="slidenum">
              <a:rPr lang="en-US" smtClean="0"/>
              <a:t>13</a:t>
            </a:fld>
            <a:endParaRPr lang="en-US"/>
          </a:p>
        </p:txBody>
      </p:sp>
    </p:spTree>
    <p:extLst>
      <p:ext uri="{BB962C8B-B14F-4D97-AF65-F5344CB8AC3E}">
        <p14:creationId xmlns:p14="http://schemas.microsoft.com/office/powerpoint/2010/main" val="261519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a:t>
            </a:r>
            <a:r>
              <a:rPr lang="en-US" baseline="0" dirty="0" smtClean="0"/>
              <a:t> the AAP’s policy statement, there was a very strong response, with much ridicule and outrage at the idea that hotdogs and grapes might need warning labels. People particularly made fun of the AAP’s recommendation that certain foods be redesigned. The following represents a cartoon issued making fun of a newspaper article entitled “Pediatricians push for hot dogs to get warning label; ‘kid-friendly’ food poses choking hazard.”</a:t>
            </a:r>
          </a:p>
          <a:p>
            <a:endParaRPr lang="en-US" baseline="0" dirty="0" smtClean="0"/>
          </a:p>
          <a:p>
            <a:r>
              <a:rPr lang="en-US" baseline="0" dirty="0" smtClean="0"/>
              <a:t>In case you are unable to read the text, it reads:</a:t>
            </a:r>
          </a:p>
          <a:p>
            <a:r>
              <a:rPr lang="en-US" dirty="0" smtClean="0"/>
              <a:t>“Hot dogs may soon join the dangerous</a:t>
            </a:r>
            <a:r>
              <a:rPr lang="en-US" baseline="0" dirty="0" smtClean="0"/>
              <a:t> company of products that carry a warning label. But it won’t point out the unhealthful amounts of fat, salt and preservatives they contain.</a:t>
            </a:r>
          </a:p>
          <a:p>
            <a:endParaRPr lang="en-US" baseline="0" dirty="0" smtClean="0"/>
          </a:p>
          <a:p>
            <a:r>
              <a:rPr lang="en-US" baseline="0" dirty="0" smtClean="0"/>
              <a:t>The American Academy of Pediatrics wants a label cautioning parents that the ballpark staple poses a choking hazard to young children, according to USA Today. The academy also would like to see the franks “re-designed” so that they would be less likely to stick in a kid’s throat.</a:t>
            </a:r>
          </a:p>
          <a:p>
            <a:endParaRPr lang="en-US" baseline="0" dirty="0" smtClean="0"/>
          </a:p>
          <a:p>
            <a:r>
              <a:rPr lang="en-US" baseline="0" dirty="0" smtClean="0"/>
              <a:t>Choking is a leading cause of injury and death among kids, according to the American Academy of Pediatrics. About 73 kids die in the U.S. from choking on food yearly…”</a:t>
            </a:r>
          </a:p>
          <a:p>
            <a:endParaRPr lang="en-US" baseline="0" dirty="0" smtClean="0"/>
          </a:p>
          <a:p>
            <a:r>
              <a:rPr lang="en-US" baseline="0" dirty="0" smtClean="0"/>
              <a:t>The cartoon on the upper right says: “</a:t>
            </a:r>
            <a:r>
              <a:rPr lang="en-US" baseline="0" dirty="0" err="1" smtClean="0"/>
              <a:t>Ph.D’s</a:t>
            </a:r>
            <a:r>
              <a:rPr lang="en-US" baseline="0" dirty="0" smtClean="0"/>
              <a:t> protest fun food.” They are carrying signs that say “Down with Dogs” and “Choking </a:t>
            </a:r>
            <a:r>
              <a:rPr lang="en-US" baseline="0" dirty="0" err="1" smtClean="0"/>
              <a:t>Hazzard</a:t>
            </a:r>
            <a:r>
              <a:rPr lang="en-US" baseline="0" dirty="0" smtClean="0"/>
              <a:t>” (spelled wrong)</a:t>
            </a:r>
          </a:p>
          <a:p>
            <a:endParaRPr lang="en-US" baseline="0" dirty="0" smtClean="0"/>
          </a:p>
          <a:p>
            <a:r>
              <a:rPr lang="en-US" baseline="0" dirty="0" smtClean="0"/>
              <a:t>The three pictures of hotdogs show the original hotdog design, and two possible hotdog redesigns, one in the shape of a pretzel, and one offered by clown college in the shape of a balloon animal</a:t>
            </a:r>
          </a:p>
          <a:p>
            <a:endParaRPr lang="en-US" baseline="0" dirty="0" smtClean="0"/>
          </a:p>
          <a:p>
            <a:r>
              <a:rPr lang="en-US" baseline="0" dirty="0" smtClean="0"/>
              <a:t>The bottom most panel reads: “Baffled scientists struggle to create buns for new hot dog design.”</a:t>
            </a: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14</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scanning articles,</a:t>
            </a:r>
            <a:r>
              <a:rPr lang="en-US" baseline="0" dirty="0" smtClean="0"/>
              <a:t> op-ed pieces, and blogs about this issue, I encountered a variety of opinions in response to the AAP policy statement. Many of these were expressed with anger and frustration at proposed legislation requiring certain foods to have choking hazard labels. People called it “paternalism” and “</a:t>
            </a:r>
            <a:r>
              <a:rPr lang="en-US" baseline="0" dirty="0" err="1" smtClean="0"/>
              <a:t>infantilization</a:t>
            </a:r>
            <a:r>
              <a:rPr lang="en-US" baseline="0" dirty="0" smtClean="0"/>
              <a:t>.”</a:t>
            </a:r>
          </a:p>
          <a:p>
            <a:endParaRPr lang="en-US" baseline="0" dirty="0" smtClean="0"/>
          </a:p>
          <a:p>
            <a:r>
              <a:rPr lang="en-US" baseline="0" dirty="0" smtClean="0"/>
              <a:t>The call to redesign the hot dog has been scoffed at and has become the </a:t>
            </a:r>
            <a:r>
              <a:rPr lang="en-US" baseline="0" dirty="0" smtClean="0"/>
              <a:t>object </a:t>
            </a:r>
            <a:r>
              <a:rPr lang="en-US" baseline="0" dirty="0" smtClean="0"/>
              <a:t>of many jokes. The President of the National Hot Dog and Sausage Council, Janet Riley, said she “redesigns” hot dogs herself with a knife, by cutting foods into small pieces before giving them to toddlers. She stated that a redesign of hot dogs is “not going to happen.” She also mentioned that many brands of hotdogs (roughly 2/3) already do have choking hazard warning labels. (This means 1/3 do NOT)</a:t>
            </a:r>
            <a:r>
              <a:rPr lang="en-US" baseline="0" dirty="0" smtClean="0"/>
              <a:t>. However, one food designer has come up with a new hot dog design that is the same shape as hotdogs but has deep slits cut into the sides that open as it cooks, causing the hotdog to break apart as the child eats 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0C8782-8BD6-6D45-BBAE-8B3FF4589219}" type="slidenum">
              <a:rPr lang="en-US" smtClean="0"/>
              <a:t>15</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16</a:t>
            </a:fld>
            <a:endParaRPr lang="en-US"/>
          </a:p>
        </p:txBody>
      </p:sp>
    </p:spTree>
    <p:extLst>
      <p:ext uri="{BB962C8B-B14F-4D97-AF65-F5344CB8AC3E}">
        <p14:creationId xmlns:p14="http://schemas.microsoft.com/office/powerpoint/2010/main" val="168438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fact that choking</a:t>
            </a:r>
            <a:r>
              <a:rPr lang="en-US" baseline="0" dirty="0" smtClean="0"/>
              <a:t> on food is responsible for &gt;10,000 ED visits a year and is responsible for the death of one child every five days, as we discussed earlier, and despite the fact that those foods which represent choking hazards for children 3 and under share many similar characteristics to the dangerous foods, THERE IS NO LAW REQUIRING LABELING OF FOODS THAT REPRESENT SIGNIFICANT CHOKING HAZARDS TO YOUNG CHILDREN</a:t>
            </a:r>
          </a:p>
          <a:p>
            <a:endParaRPr lang="en-US" baseline="0" dirty="0" smtClean="0"/>
          </a:p>
          <a:p>
            <a:r>
              <a:rPr lang="en-US" baseline="0" dirty="0" smtClean="0"/>
              <a:t>Some companies voluntarily include safety labels on their products to alert consumers of choking hazards to children. (Kraft’s Louis Rich Franks and Oscar Mayer Franks; Ballpark Singles hot dogs; Kraft’s Natural Cheese Cubes, Crème Savers hard candy, and Lifesavers fusions; Hershey’s Jolly Rancher hard candy; Mars’ Starburst; and </a:t>
            </a:r>
            <a:r>
              <a:rPr lang="en-US" baseline="0" dirty="0" err="1" smtClean="0"/>
              <a:t>Nestle’s</a:t>
            </a:r>
            <a:r>
              <a:rPr lang="en-US" baseline="0" dirty="0" smtClean="0"/>
              <a:t> </a:t>
            </a:r>
            <a:r>
              <a:rPr lang="en-US" baseline="0" dirty="0" err="1" smtClean="0"/>
              <a:t>Wonka</a:t>
            </a:r>
            <a:r>
              <a:rPr lang="en-US" baseline="0" dirty="0" smtClean="0"/>
              <a:t> Gobstoppers. The overwhelming majority of companies do not provide any such information. [Products that do NOT include safety notices include Nathan’s hot dogs, Kraft’s Louis Rich Sausage, Jimmy Dean Sausage, Hersey’s Milk Duds, ConAgra’s Orville Redenbacher popcorn; Unilever’s Skippy peanut butter, and Mars’ Peanut M&amp;Ms.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a:t>
            </a:r>
            <a:r>
              <a:rPr lang="en-US" baseline="0" dirty="0" smtClean="0"/>
              <a:t>, a food designer has come up with a new hot dog design that is the same shape as hotdogs but has deep slits cut into the sides that open as it cooks, causing the hotdog to break apart as the child eats it.</a:t>
            </a:r>
          </a:p>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17</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18</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19</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you</a:t>
            </a:r>
            <a:r>
              <a:rPr lang="en-US" baseline="0" dirty="0" smtClean="0"/>
              <a:t> all know what choking means, but for the sake of clarity, when I speak about choking I refer to blockage or hindrance of respiration by a foreign body obstruction in the internal airway, including the pharynx, </a:t>
            </a:r>
            <a:r>
              <a:rPr lang="en-US" baseline="0" dirty="0" err="1" smtClean="0"/>
              <a:t>hypopharynx</a:t>
            </a:r>
            <a:r>
              <a:rPr lang="en-US" baseline="0" dirty="0" smtClean="0"/>
              <a:t>, and trachea</a:t>
            </a:r>
          </a:p>
          <a:p>
            <a:endParaRPr lang="en-US" baseline="0" dirty="0" smtClean="0"/>
          </a:p>
          <a:p>
            <a:r>
              <a:rPr lang="en-US" baseline="0" dirty="0" smtClean="0"/>
              <a:t>Airway obstruction in the setting of choking can be fatal if it leads to serious impairment of oxygenation or ventilation</a:t>
            </a: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2</a:t>
            </a:fld>
            <a:endParaRPr lang="en-US"/>
          </a:p>
        </p:txBody>
      </p:sp>
    </p:spTree>
    <p:extLst>
      <p:ext uri="{BB962C8B-B14F-4D97-AF65-F5344CB8AC3E}">
        <p14:creationId xmlns:p14="http://schemas.microsoft.com/office/powerpoint/2010/main" val="155640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20</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21</a:t>
            </a:fld>
            <a:endParaRPr lang="en-US"/>
          </a:p>
        </p:txBody>
      </p:sp>
    </p:spTree>
    <p:extLst>
      <p:ext uri="{BB962C8B-B14F-4D97-AF65-F5344CB8AC3E}">
        <p14:creationId xmlns:p14="http://schemas.microsoft.com/office/powerpoint/2010/main" val="41377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0" kern="1200" dirty="0" smtClean="0">
                <a:solidFill>
                  <a:schemeClr val="tx1"/>
                </a:solidFill>
                <a:effectLst/>
                <a:latin typeface="+mn-lt"/>
                <a:ea typeface="+mn-ea"/>
                <a:cs typeface="+mn-cs"/>
              </a:rPr>
              <a:t>Choking is a leading cause of morbidity and mortality</a:t>
            </a:r>
            <a:r>
              <a:rPr lang="en-US" sz="1200" b="0" kern="1200" baseline="0" dirty="0" smtClean="0">
                <a:solidFill>
                  <a:schemeClr val="tx1"/>
                </a:solidFill>
                <a:effectLst/>
                <a:latin typeface="+mn-lt"/>
                <a:ea typeface="+mn-ea"/>
                <a:cs typeface="+mn-cs"/>
              </a:rPr>
              <a:t> in children, especially those under 3 </a:t>
            </a:r>
            <a:r>
              <a:rPr lang="en-US" sz="1200" b="0" kern="1200" baseline="0" dirty="0" err="1" smtClean="0">
                <a:solidFill>
                  <a:schemeClr val="tx1"/>
                </a:solidFill>
                <a:effectLst/>
                <a:latin typeface="+mn-lt"/>
                <a:ea typeface="+mn-ea"/>
                <a:cs typeface="+mn-cs"/>
              </a:rPr>
              <a:t>yrs</a:t>
            </a:r>
            <a:r>
              <a:rPr lang="en-US" sz="1200" b="0" kern="1200" baseline="0" dirty="0" smtClean="0">
                <a:solidFill>
                  <a:schemeClr val="tx1"/>
                </a:solidFill>
                <a:effectLst/>
                <a:latin typeface="+mn-lt"/>
                <a:ea typeface="+mn-ea"/>
                <a:cs typeface="+mn-cs"/>
              </a:rPr>
              <a:t> of age. 77% of deaths related to choking occurred in children 3 </a:t>
            </a:r>
            <a:r>
              <a:rPr lang="en-US" sz="1200" b="0" kern="1200" baseline="0" dirty="0" err="1" smtClean="0">
                <a:solidFill>
                  <a:schemeClr val="tx1"/>
                </a:solidFill>
                <a:effectLst/>
                <a:latin typeface="+mn-lt"/>
                <a:ea typeface="+mn-ea"/>
                <a:cs typeface="+mn-cs"/>
              </a:rPr>
              <a:t>yrs</a:t>
            </a:r>
            <a:r>
              <a:rPr lang="en-US" sz="1200" b="0" kern="1200" baseline="0" dirty="0" smtClean="0">
                <a:solidFill>
                  <a:schemeClr val="tx1"/>
                </a:solidFill>
                <a:effectLst/>
                <a:latin typeface="+mn-lt"/>
                <a:ea typeface="+mn-ea"/>
                <a:cs typeface="+mn-cs"/>
              </a:rPr>
              <a:t> of age and under. Every 5 days, one child in the US dies from food-related choking. 66 to 77 children under age 10 die from choking on food each year in the United states. &gt;10,000 ED visits can be attributed to choking on food among children aged 14 </a:t>
            </a:r>
            <a:r>
              <a:rPr lang="en-US" sz="1200" b="0" kern="1200" baseline="0" dirty="0" err="1" smtClean="0">
                <a:solidFill>
                  <a:schemeClr val="tx1"/>
                </a:solidFill>
                <a:effectLst/>
                <a:latin typeface="+mn-lt"/>
                <a:ea typeface="+mn-ea"/>
                <a:cs typeface="+mn-cs"/>
              </a:rPr>
              <a:t>yrs</a:t>
            </a:r>
            <a:r>
              <a:rPr lang="en-US" sz="1200" b="0" kern="1200" baseline="0" dirty="0" smtClean="0">
                <a:solidFill>
                  <a:schemeClr val="tx1"/>
                </a:solidFill>
                <a:effectLst/>
                <a:latin typeface="+mn-lt"/>
                <a:ea typeface="+mn-ea"/>
                <a:cs typeface="+mn-cs"/>
              </a:rPr>
              <a:t> and younger.</a:t>
            </a:r>
            <a:endParaRPr lang="en-US" sz="1200" b="0" kern="1200" dirty="0" smtClean="0">
              <a:solidFill>
                <a:schemeClr val="tx1"/>
              </a:solidFill>
              <a:effectLst/>
              <a:latin typeface="+mn-lt"/>
              <a:ea typeface="+mn-ea"/>
              <a:cs typeface="+mn-cs"/>
            </a:endParaRPr>
          </a:p>
          <a:p>
            <a:pPr lvl="2"/>
            <a:endParaRPr lang="en-US" sz="1200" b="0" kern="1200" dirty="0" smtClean="0">
              <a:solidFill>
                <a:schemeClr val="tx1"/>
              </a:solidFill>
              <a:effectLst/>
              <a:latin typeface="+mn-lt"/>
              <a:ea typeface="+mn-ea"/>
              <a:cs typeface="+mn-cs"/>
            </a:endParaRPr>
          </a:p>
          <a:p>
            <a:pPr lvl="2"/>
            <a:r>
              <a:rPr lang="en-US" sz="1200" b="0" kern="1200" dirty="0" smtClean="0">
                <a:solidFill>
                  <a:schemeClr val="tx1"/>
                </a:solidFill>
                <a:effectLst/>
                <a:latin typeface="+mn-lt"/>
                <a:ea typeface="+mn-ea"/>
                <a:cs typeface="+mn-cs"/>
              </a:rPr>
              <a:t>Nonfatal choking episodes are often not reported because many of these events are</a:t>
            </a:r>
            <a:r>
              <a:rPr lang="en-US" sz="1200" b="0" kern="1200" baseline="0" dirty="0" smtClean="0">
                <a:solidFill>
                  <a:schemeClr val="tx1"/>
                </a:solidFill>
                <a:effectLst/>
                <a:latin typeface="+mn-lt"/>
                <a:ea typeface="+mn-ea"/>
                <a:cs typeface="+mn-cs"/>
              </a:rPr>
              <a:t> transient, don’t result in aspiration, and so don’t result in visits to health professionals. </a:t>
            </a:r>
            <a:r>
              <a:rPr lang="en-US" sz="1200" b="0" kern="1200" dirty="0" smtClean="0">
                <a:solidFill>
                  <a:schemeClr val="tx1"/>
                </a:solidFill>
                <a:effectLst/>
                <a:latin typeface="+mn-lt"/>
                <a:ea typeface="+mn-ea"/>
                <a:cs typeface="+mn-cs"/>
              </a:rPr>
              <a:t>The CDC</a:t>
            </a:r>
            <a:r>
              <a:rPr lang="en-US" sz="1200" b="0" kern="1200" baseline="0" dirty="0" smtClean="0">
                <a:solidFill>
                  <a:schemeClr val="tx1"/>
                </a:solidFill>
                <a:effectLst/>
                <a:latin typeface="+mn-lt"/>
                <a:ea typeface="+mn-ea"/>
                <a:cs typeface="+mn-cs"/>
              </a:rPr>
              <a:t> did an</a:t>
            </a:r>
            <a:r>
              <a:rPr lang="en-US" sz="1200" b="0" kern="1200" dirty="0" smtClean="0">
                <a:solidFill>
                  <a:schemeClr val="tx1"/>
                </a:solidFill>
                <a:effectLst/>
                <a:latin typeface="+mn-lt"/>
                <a:ea typeface="+mn-ea"/>
                <a:cs typeface="+mn-cs"/>
              </a:rPr>
              <a:t> analysis of non-fatal choking episodes among children aged 14 or younger treated in US hospital ED’s in 2001.</a:t>
            </a:r>
            <a:r>
              <a:rPr lang="en-US" sz="1200" b="0" kern="1200" baseline="0" dirty="0" smtClean="0">
                <a:solidFill>
                  <a:schemeClr val="tx1"/>
                </a:solidFill>
                <a:effectLst/>
                <a:latin typeface="+mn-lt"/>
                <a:ea typeface="+mn-ea"/>
                <a:cs typeface="+mn-cs"/>
              </a:rPr>
              <a:t> This was on the basis of data reported through the National Electronic Injury Surveillance System – All Injury Program (NEISS-AIP). </a:t>
            </a:r>
          </a:p>
          <a:p>
            <a:pPr lvl="2"/>
            <a:endParaRPr lang="en-US" sz="1200" b="0" kern="1200" baseline="0" dirty="0" smtClean="0">
              <a:solidFill>
                <a:schemeClr val="tx1"/>
              </a:solidFill>
              <a:effectLst/>
              <a:latin typeface="+mn-lt"/>
              <a:ea typeface="+mn-ea"/>
              <a:cs typeface="+mn-cs"/>
            </a:endParaRPr>
          </a:p>
          <a:p>
            <a:pPr lvl="2"/>
            <a:r>
              <a:rPr lang="en-US" sz="1200" b="0" kern="1200" dirty="0" smtClean="0">
                <a:solidFill>
                  <a:schemeClr val="tx1"/>
                </a:solidFill>
                <a:effectLst/>
                <a:latin typeface="+mn-lt"/>
                <a:ea typeface="+mn-ea"/>
                <a:cs typeface="+mn-cs"/>
              </a:rPr>
              <a:t>Of 17,500</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children treated for nonfatal choking, 59.5% were treated for food-related choking, 31.4% for choking on non food items, and 9.1% had an unknown cause of choking.</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13% of choking episodes were caused by coins.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19% of choking episodes were caused by candy or gum.</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Latex balloons are the leading cause of choking death.</a:t>
            </a:r>
            <a:r>
              <a:rPr lang="en-US" sz="1200" b="0" kern="1200" baseline="0" dirty="0" smtClean="0">
                <a:solidFill>
                  <a:schemeClr val="tx1"/>
                </a:solidFill>
                <a:effectLst/>
                <a:latin typeface="+mn-lt"/>
                <a:ea typeface="+mn-ea"/>
                <a:cs typeface="+mn-cs"/>
              </a:rPr>
              <a:t> Between 1990 -2004, 68+ children died from choking on latex balloons. Most of these children were under 6 </a:t>
            </a:r>
            <a:r>
              <a:rPr lang="en-US" sz="1200" b="0" kern="1200" baseline="0" dirty="0" err="1" smtClean="0">
                <a:solidFill>
                  <a:schemeClr val="tx1"/>
                </a:solidFill>
                <a:effectLst/>
                <a:latin typeface="+mn-lt"/>
                <a:ea typeface="+mn-ea"/>
                <a:cs typeface="+mn-cs"/>
              </a:rPr>
              <a:t>yrs</a:t>
            </a:r>
            <a:r>
              <a:rPr lang="en-US" sz="1200" b="0" kern="1200" baseline="0" dirty="0" smtClean="0">
                <a:solidFill>
                  <a:schemeClr val="tx1"/>
                </a:solidFill>
                <a:effectLst/>
                <a:latin typeface="+mn-lt"/>
                <a:ea typeface="+mn-ea"/>
                <a:cs typeface="+mn-cs"/>
              </a:rPr>
              <a:t> of age.</a:t>
            </a:r>
          </a:p>
          <a:p>
            <a:pPr lvl="2"/>
            <a:endParaRPr lang="en-US" sz="1200" b="0" kern="1200" dirty="0" smtClean="0">
              <a:solidFill>
                <a:schemeClr val="tx1"/>
              </a:solidFill>
              <a:effectLst/>
              <a:latin typeface="+mn-lt"/>
              <a:ea typeface="+mn-ea"/>
              <a:cs typeface="+mn-cs"/>
            </a:endParaRPr>
          </a:p>
          <a:p>
            <a:pPr lvl="2"/>
            <a:r>
              <a:rPr lang="en-US" sz="1200" b="0" kern="1200" baseline="0" dirty="0" smtClean="0">
                <a:solidFill>
                  <a:schemeClr val="tx1"/>
                </a:solidFill>
                <a:effectLst/>
                <a:latin typeface="+mn-lt"/>
                <a:ea typeface="+mn-ea"/>
                <a:cs typeface="+mn-cs"/>
              </a:rPr>
              <a:t>Not surprisingly, choking </a:t>
            </a:r>
            <a:r>
              <a:rPr lang="en-US" sz="1200" b="0" kern="1200" dirty="0" smtClean="0">
                <a:solidFill>
                  <a:schemeClr val="tx1"/>
                </a:solidFill>
                <a:effectLst/>
                <a:latin typeface="+mn-lt"/>
                <a:ea typeface="+mn-ea"/>
                <a:cs typeface="+mn-cs"/>
              </a:rPr>
              <a:t>rates were highest among infants. 30.5% of choking episodes occur among infants, and 77.1%</a:t>
            </a:r>
            <a:r>
              <a:rPr lang="en-US" sz="1200" b="0" kern="1200" baseline="0" dirty="0" smtClean="0">
                <a:solidFill>
                  <a:schemeClr val="tx1"/>
                </a:solidFill>
                <a:effectLst/>
                <a:latin typeface="+mn-lt"/>
                <a:ea typeface="+mn-ea"/>
                <a:cs typeface="+mn-cs"/>
              </a:rPr>
              <a:t> of choking episodes occur among children aged 3 </a:t>
            </a:r>
            <a:r>
              <a:rPr lang="en-US" sz="1200" b="0" kern="1200" baseline="0" dirty="0" err="1" smtClean="0">
                <a:solidFill>
                  <a:schemeClr val="tx1"/>
                </a:solidFill>
                <a:effectLst/>
                <a:latin typeface="+mn-lt"/>
                <a:ea typeface="+mn-ea"/>
                <a:cs typeface="+mn-cs"/>
              </a:rPr>
              <a:t>yrs</a:t>
            </a:r>
            <a:r>
              <a:rPr lang="en-US" sz="1200" b="0" kern="1200" baseline="0" dirty="0" smtClean="0">
                <a:solidFill>
                  <a:schemeClr val="tx1"/>
                </a:solidFill>
                <a:effectLst/>
                <a:latin typeface="+mn-lt"/>
                <a:ea typeface="+mn-ea"/>
                <a:cs typeface="+mn-cs"/>
              </a:rPr>
              <a:t> or younger. Boys and girls were equally affected.</a:t>
            </a:r>
          </a:p>
          <a:p>
            <a:pPr lvl="2"/>
            <a:endParaRPr lang="en-US" sz="1200" b="0" kern="1200" baseline="0" dirty="0" smtClean="0">
              <a:solidFill>
                <a:schemeClr val="tx1"/>
              </a:solidFill>
              <a:effectLst/>
              <a:latin typeface="+mn-lt"/>
              <a:ea typeface="+mn-ea"/>
              <a:cs typeface="+mn-cs"/>
            </a:endParaRPr>
          </a:p>
          <a:p>
            <a:pPr lvl="2"/>
            <a:r>
              <a:rPr lang="en-US" sz="1200" b="0" kern="1200" baseline="0" dirty="0" smtClean="0">
                <a:solidFill>
                  <a:schemeClr val="tx1"/>
                </a:solidFill>
                <a:effectLst/>
                <a:latin typeface="+mn-lt"/>
                <a:ea typeface="+mn-ea"/>
                <a:cs typeface="+mn-cs"/>
              </a:rPr>
              <a:t>10.5% of the children receiving emergency medical treatment for choking were admitted to the hospital/transferred to a facility with an available ICU.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3</a:t>
            </a:fld>
            <a:endParaRPr lang="en-US"/>
          </a:p>
        </p:txBody>
      </p:sp>
    </p:spTree>
    <p:extLst>
      <p:ext uri="{BB962C8B-B14F-4D97-AF65-F5344CB8AC3E}">
        <p14:creationId xmlns:p14="http://schemas.microsoft.com/office/powerpoint/2010/main" val="137950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Latex balloons are the leading cause of choking death, mostly in children under 6 yrs.</a:t>
            </a:r>
          </a:p>
          <a:p>
            <a:r>
              <a:rPr lang="en-US" dirty="0" smtClean="0"/>
              <a:t>At least 68 children died from choking on latex balloons from 1990 thru 2004 in the United States.</a:t>
            </a:r>
            <a:r>
              <a:rPr lang="en-US" baseline="0" dirty="0" smtClean="0"/>
              <a:t> [US Public Interest Research Group. </a:t>
            </a:r>
            <a:r>
              <a:rPr lang="en-US" i="1" baseline="0" dirty="0" smtClean="0"/>
              <a:t>Trouble in Toyland: The 20</a:t>
            </a:r>
            <a:r>
              <a:rPr lang="en-US" i="1" baseline="30000" dirty="0" smtClean="0"/>
              <a:t>th</a:t>
            </a:r>
            <a:r>
              <a:rPr lang="en-US" i="1" baseline="0" dirty="0" smtClean="0"/>
              <a:t> Annual Survey of Toy Safety. </a:t>
            </a:r>
            <a:r>
              <a:rPr lang="en-US" i="0" baseline="0" dirty="0" smtClean="0"/>
              <a:t>Washington, DC: US Public Interest Research Group Educational Fund; 2005]</a:t>
            </a:r>
          </a:p>
          <a:p>
            <a:endParaRPr lang="en-US" i="0" baseline="0" dirty="0" smtClean="0"/>
          </a:p>
          <a:p>
            <a:r>
              <a:rPr lang="en-US" i="0" baseline="0" dirty="0" smtClean="0"/>
              <a:t>Balloons are a hazard because they can conform to a child’s airway and form an airtight seal.</a:t>
            </a:r>
          </a:p>
          <a:p>
            <a:endParaRPr lang="en-US" i="0" baseline="0" dirty="0" smtClean="0"/>
          </a:p>
          <a:p>
            <a:r>
              <a:rPr lang="en-US" i="0" baseline="0" dirty="0" smtClean="0"/>
              <a:t>Round, ovoid, or cylindrical objects (bouncing balls, marbles, spherical toys) pose great risk of choking death. If approximately the same diameter as a child’s upper airway, can completely occlude the airway with a snug fit and are difficult to dislodge with rescue maneuvers.</a:t>
            </a: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4</a:t>
            </a:fld>
            <a:endParaRPr lang="en-US"/>
          </a:p>
        </p:txBody>
      </p:sp>
    </p:spTree>
    <p:extLst>
      <p:ext uri="{BB962C8B-B14F-4D97-AF65-F5344CB8AC3E}">
        <p14:creationId xmlns:p14="http://schemas.microsoft.com/office/powerpoint/2010/main" val="18061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hot dog shares physical characteristics of high risk toys. It is cylindrical, airway sized, and compressible, which allows it to wedge tightly into a child’s </a:t>
            </a:r>
            <a:r>
              <a:rPr lang="en-US" baseline="0" dirty="0" err="1" smtClean="0"/>
              <a:t>hypopharynx</a:t>
            </a:r>
            <a:r>
              <a:rPr lang="en-US" baseline="0" dirty="0" smtClean="0"/>
              <a:t> and completely occlude the airway.</a:t>
            </a:r>
          </a:p>
          <a:p>
            <a:endParaRPr lang="en-US" baseline="0" dirty="0" smtClean="0"/>
          </a:p>
          <a:p>
            <a:r>
              <a:rPr lang="en-US" baseline="0" dirty="0" smtClean="0"/>
              <a:t>Other high risk foods include hard candy, peanuts/nuts, seeds, whole grapes, raw carrots, apples, popcorn, chunks of peanut butter, marshmallows, chewing gum, and sausages.</a:t>
            </a:r>
          </a:p>
          <a:p>
            <a:endParaRPr lang="en-US" baseline="0" dirty="0" smtClean="0"/>
          </a:p>
          <a:p>
            <a:r>
              <a:rPr lang="en-US" baseline="0" dirty="0" smtClean="0"/>
              <a:t>Round candy, grapes, marshmallows, and hotdogs share high risk physical characteristics that create effective plugs for the pediatric airway.</a:t>
            </a:r>
          </a:p>
          <a:p>
            <a:endParaRPr lang="en-US" baseline="0" dirty="0" smtClean="0"/>
          </a:p>
          <a:p>
            <a:r>
              <a:rPr lang="en-US" baseline="0" dirty="0" smtClean="0"/>
              <a:t>Peanut butter, like balloons, can conform to the airway and form a seal that is difficult to dislodge or extract.</a:t>
            </a: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5</a:t>
            </a:fld>
            <a:endParaRPr lang="en-US"/>
          </a:p>
        </p:txBody>
      </p:sp>
    </p:spTree>
    <p:extLst>
      <p:ext uri="{BB962C8B-B14F-4D97-AF65-F5344CB8AC3E}">
        <p14:creationId xmlns:p14="http://schemas.microsoft.com/office/powerpoint/2010/main" val="11137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a:cs typeface="Arial"/>
              </a:rPr>
              <a:t>Why is</a:t>
            </a:r>
            <a:r>
              <a:rPr lang="en-US" sz="1400" baseline="0" dirty="0" smtClean="0">
                <a:latin typeface="Arial"/>
                <a:cs typeface="Arial"/>
              </a:rPr>
              <a:t> choking so dangerous in children 3 </a:t>
            </a:r>
            <a:r>
              <a:rPr lang="en-US" sz="1400" baseline="0" dirty="0" err="1" smtClean="0">
                <a:latin typeface="Arial"/>
                <a:cs typeface="Arial"/>
              </a:rPr>
              <a:t>yrs</a:t>
            </a:r>
            <a:r>
              <a:rPr lang="en-US" sz="1400" baseline="0" dirty="0" smtClean="0">
                <a:latin typeface="Arial"/>
                <a:cs typeface="Arial"/>
              </a:rPr>
              <a:t> of age and younger?</a:t>
            </a:r>
            <a:endParaRPr lang="en-US" sz="1600" baseline="0" dirty="0" smtClean="0">
              <a:latin typeface="Arial"/>
              <a:cs typeface="Arial"/>
            </a:endParaRPr>
          </a:p>
          <a:p>
            <a:endParaRPr lang="en-US" sz="1400" baseline="0" dirty="0" smtClean="0">
              <a:latin typeface="Arial"/>
              <a:cs typeface="Arial"/>
            </a:endParaRPr>
          </a:p>
          <a:p>
            <a:r>
              <a:rPr lang="en-US" sz="1400" baseline="0" dirty="0" smtClean="0">
                <a:latin typeface="Arial"/>
                <a:cs typeface="Arial"/>
              </a:rPr>
              <a:t>Although infants are developmentally able to suck and swallow and have involuntary reflexes (gag, cough, </a:t>
            </a:r>
            <a:r>
              <a:rPr lang="en-US" sz="1400" baseline="0" dirty="0" err="1" smtClean="0">
                <a:latin typeface="Arial"/>
                <a:cs typeface="Arial"/>
              </a:rPr>
              <a:t>glottic</a:t>
            </a:r>
            <a:r>
              <a:rPr lang="en-US" sz="1400" baseline="0" dirty="0" smtClean="0">
                <a:latin typeface="Arial"/>
                <a:cs typeface="Arial"/>
              </a:rPr>
              <a:t> closure) that help protect against aspiration during swallowing, the molars required for chewing and grinding of food do not erupt until 13-19 months of age, and the second molars do not come in until 25-33 months of age. In addition, young children do not have the cognitive skills or the behavioral control to chew well and eat slowly.</a:t>
            </a:r>
          </a:p>
          <a:p>
            <a:endParaRPr lang="en-US" sz="1400" baseline="0" dirty="0" smtClean="0">
              <a:latin typeface="Arial"/>
              <a:cs typeface="Arial"/>
            </a:endParaRPr>
          </a:p>
          <a:p>
            <a:r>
              <a:rPr lang="en-US" sz="1400" dirty="0" smtClean="0">
                <a:latin typeface="Arial"/>
                <a:cs typeface="Arial"/>
              </a:rPr>
              <a:t>A young child’s airway is more vulnerable to obstruction than</a:t>
            </a:r>
            <a:r>
              <a:rPr lang="en-US" sz="1400" baseline="0" dirty="0" smtClean="0">
                <a:latin typeface="Arial"/>
                <a:cs typeface="Arial"/>
              </a:rPr>
              <a:t> that of an adult in several ways.</a:t>
            </a:r>
          </a:p>
          <a:p>
            <a:pPr marL="228600" indent="-228600">
              <a:buAutoNum type="arabicParenBoth"/>
            </a:pPr>
            <a:r>
              <a:rPr lang="en-US" sz="1400" baseline="0" dirty="0" smtClean="0">
                <a:latin typeface="Arial"/>
                <a:cs typeface="Arial"/>
              </a:rPr>
              <a:t>Smaller diameter airway is more likely to experience significant blockage by small foreign bodies. Remember that resistance to air flow is inversely related to the radius of the airway to the 4</a:t>
            </a:r>
            <a:r>
              <a:rPr lang="en-US" sz="1400" baseline="30000" dirty="0" smtClean="0">
                <a:latin typeface="Arial"/>
                <a:cs typeface="Arial"/>
              </a:rPr>
              <a:t>th</a:t>
            </a:r>
            <a:r>
              <a:rPr lang="en-US" sz="1400" baseline="0" dirty="0" smtClean="0">
                <a:latin typeface="Arial"/>
                <a:cs typeface="Arial"/>
              </a:rPr>
              <a:t> power, so small changes in the cross-section of the airway of a young child can lead to dramatic changes in airway resistance and air flow. If the radius is reduced by ½, the resistance increases 16-fold.</a:t>
            </a:r>
          </a:p>
          <a:p>
            <a:pPr marL="228600" indent="-228600">
              <a:buAutoNum type="arabicParenBoth"/>
            </a:pPr>
            <a:r>
              <a:rPr lang="en-US" sz="1400" baseline="0" dirty="0" smtClean="0">
                <a:latin typeface="Arial"/>
                <a:cs typeface="Arial"/>
              </a:rPr>
              <a:t>Mucous and secretions around a foreign body in the airway will reduce the radius of the airway even further and may also form a seal around the foreign body, making it harder to dislodge by forced air (such as the Heimlich maneuver)</a:t>
            </a:r>
          </a:p>
          <a:p>
            <a:pPr marL="228600" indent="-228600">
              <a:buAutoNum type="arabicParenBoth"/>
            </a:pPr>
            <a:r>
              <a:rPr lang="en-US" sz="1400" baseline="0" dirty="0" smtClean="0">
                <a:latin typeface="Arial"/>
                <a:cs typeface="Arial"/>
              </a:rPr>
              <a:t>The force of air generated by a cough in an infant or a young child is less than an adult so a cough may be less effective in dislodging a complete or partial airway obstruction during early childhood</a:t>
            </a:r>
          </a:p>
          <a:p>
            <a:pPr marL="0" indent="0">
              <a:buNone/>
            </a:pPr>
            <a:endParaRPr lang="en-US" sz="1400" baseline="0" dirty="0" smtClean="0">
              <a:latin typeface="Arial"/>
              <a:cs typeface="Arial"/>
            </a:endParaRPr>
          </a:p>
          <a:p>
            <a:pPr marL="0" indent="0">
              <a:buNone/>
            </a:pPr>
            <a:r>
              <a:rPr lang="en-US" sz="1400" baseline="0" dirty="0" smtClean="0">
                <a:latin typeface="Arial"/>
                <a:cs typeface="Arial"/>
              </a:rPr>
              <a:t>Behavioral factors may increase choking risk:</a:t>
            </a:r>
          </a:p>
          <a:p>
            <a:pPr marL="0" indent="0">
              <a:buNone/>
            </a:pPr>
            <a:r>
              <a:rPr lang="en-US" sz="1400" baseline="0" dirty="0" smtClean="0">
                <a:latin typeface="Arial"/>
                <a:cs typeface="Arial"/>
              </a:rPr>
              <a:t>(1) High activity levels while eating (such as walking or running, talking, laughing), and eating quickly may increase a child’s risk of choking.</a:t>
            </a:r>
          </a:p>
          <a:p>
            <a:pPr marL="0" indent="0">
              <a:buNone/>
            </a:pPr>
            <a:r>
              <a:rPr lang="en-US" sz="1400" baseline="0" dirty="0" smtClean="0">
                <a:latin typeface="Arial"/>
                <a:cs typeface="Arial"/>
              </a:rPr>
              <a:t>(2) Child games which involve throwing food in the air and catching it in the mouth, or stuffing large numbers of marshmallows or other food in the mouth (Chubby Bunny) may also increase the risk of choking</a:t>
            </a:r>
          </a:p>
          <a:p>
            <a:pPr marL="228600" indent="-228600">
              <a:buAutoNum type="arabicParenBoth"/>
            </a:pPr>
            <a:endParaRPr lang="en-US" baseline="0" dirty="0" smtClean="0"/>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6</a:t>
            </a:fld>
            <a:endParaRPr lang="en-US"/>
          </a:p>
        </p:txBody>
      </p:sp>
    </p:spTree>
    <p:extLst>
      <p:ext uri="{BB962C8B-B14F-4D97-AF65-F5344CB8AC3E}">
        <p14:creationId xmlns:p14="http://schemas.microsoft.com/office/powerpoint/2010/main" val="417889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there are several laws that try to ensure that toys are safe for children and address choking hazards.</a:t>
            </a:r>
          </a:p>
          <a:p>
            <a:endParaRPr lang="en-US" baseline="0" dirty="0" smtClean="0"/>
          </a:p>
          <a:p>
            <a:r>
              <a:rPr lang="en-US" baseline="0" dirty="0" smtClean="0"/>
              <a:t>The Federal Hazardous Substance Act was amended in 1994 by the Child Safety Protection Act. Section 1501 of the FHSA defines a test of object size using the small-parts test fixture (SPTF). This is a truncated cylinder with a diameter of 3.17 cm simulating the mouth, and a depth between 2.54 and 5.71 cm, simulating the pharynx. An object is considered a small part if it fits completely within the SPTF. (FYI: The SPTF was developed on the basis of data regarding the dimensions of airway foreign bodies recovered by bronchoscopy by Chevalier Jackson in the early 1900s.)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Child Safety Protection Act r</a:t>
            </a:r>
            <a:r>
              <a:rPr lang="en-US" dirty="0" smtClean="0"/>
              <a:t>equires choking-hazard warning labels on packaging for small balls, balloons, marbles, and certain toys and games that contain small parts when these items are intended for use by children in defined age groups. The Child Safety Protection Act also bans any toy intended for use by children younger than 3 years that may pose a choking, aspiration,</a:t>
            </a:r>
            <a:r>
              <a:rPr lang="en-US" baseline="0" dirty="0" smtClean="0"/>
              <a:t> or ingestion hazard.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Consumer Product Safety Improvement Act was passed in 2008 and amended the federal hazardous substance act to require choking hazard warnings to be displayed on product ads on websites, in catalogs, or in other printed materials that provide a direct means for purchase of a product that requires an FHSA warning label</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F0C8782-8BD6-6D45-BBAE-8B3FF4589219}" type="slidenum">
              <a:rPr lang="en-US" smtClean="0"/>
              <a:t>7</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CF0C8782-8BD6-6D45-BBAE-8B3FF4589219}" type="slidenum">
              <a:rPr lang="en-US" smtClean="0"/>
              <a:t>8</a:t>
            </a:fld>
            <a:endParaRPr lang="en-US"/>
          </a:p>
        </p:txBody>
      </p:sp>
    </p:spTree>
    <p:extLst>
      <p:ext uri="{BB962C8B-B14F-4D97-AF65-F5344CB8AC3E}">
        <p14:creationId xmlns:p14="http://schemas.microsoft.com/office/powerpoint/2010/main" val="424338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a:t>
            </a:r>
            <a:r>
              <a:rPr lang="en-US" baseline="0" dirty="0" smtClean="0"/>
              <a:t>23 month old F choked on popcorn and died. Her family sued the company because the warning label was small and printed on the bottom of the box. The family claims they were unaware it was a choking hazard. It seems that many consumers are unaware of which foods are hazardous to young children and may need to be warned. The question is, is providing knowledge of which foods are dangerous the manufacturer’s/vendor’s responsibility or the parents’ responsibility?</a:t>
            </a:r>
          </a:p>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CF0C8782-8BD6-6D45-BBAE-8B3FF4589219}" type="slidenum">
              <a:rPr lang="en-US" smtClean="0"/>
              <a:t>9</a:t>
            </a:fld>
            <a:endParaRPr lang="en-US"/>
          </a:p>
        </p:txBody>
      </p:sp>
    </p:spTree>
    <p:extLst>
      <p:ext uri="{BB962C8B-B14F-4D97-AF65-F5344CB8AC3E}">
        <p14:creationId xmlns:p14="http://schemas.microsoft.com/office/powerpoint/2010/main" val="424338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4/16/11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4/16/11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4/16/11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4/16/11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4/16/11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4/16/11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hyperlink" Target="http://www.fda.gov/fdac" TargetMode="External"/><Relationship Id="rId12" Type="http://schemas.openxmlformats.org/officeDocument/2006/relationships/hyperlink" Target="http://www.cdc.gov"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governor.ny.gov" TargetMode="External"/><Relationship Id="rId4" Type="http://schemas.openxmlformats.org/officeDocument/2006/relationships/hyperlink" Target="http://www.house.gov" TargetMode="External"/><Relationship Id="rId5" Type="http://schemas.openxmlformats.org/officeDocument/2006/relationships/hyperlink" Target="http://www.Gillibrand.senate.gov" TargetMode="External"/><Relationship Id="rId6" Type="http://schemas.openxmlformats.org/officeDocument/2006/relationships/hyperlink" Target="http://www.Schumer.senate.gov" TargetMode="External"/><Relationship Id="rId7" Type="http://schemas.openxmlformats.org/officeDocument/2006/relationships/hyperlink" Target="http://www.health.state.ny.us/prevention/injury_prevention/choking/" TargetMode="External"/><Relationship Id="rId8" Type="http://schemas.openxmlformats.org/officeDocument/2006/relationships/hyperlink" Target="http://www.mayoclinic.com/health/first-aid-choking/FA00025" TargetMode="External"/><Relationship Id="rId9" Type="http://schemas.openxmlformats.org/officeDocument/2006/relationships/hyperlink" Target="http://www.safekids.org" TargetMode="External"/><Relationship Id="rId10" Type="http://schemas.openxmlformats.org/officeDocument/2006/relationships/hyperlink" Target="http://www.nysconsume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toyssafety.net/2005/troubleintoyland2005.pdf" TargetMode="External"/><Relationship Id="rId4" Type="http://schemas.openxmlformats.org/officeDocument/2006/relationships/hyperlink" Target="http://www.ericsadler.net/food/faic.htm" TargetMode="External"/><Relationship Id="rId5" Type="http://schemas.openxmlformats.org/officeDocument/2006/relationships/hyperlink" Target="http://www.nysenate.gov/press-release/sen-kruger-introduce-legislation-reuiring-warning-labels-choking-hazard-foods" TargetMode="External"/><Relationship Id="rId6" Type="http://schemas.openxmlformats.org/officeDocument/2006/relationships/hyperlink" Target="http://caselaw.lp.findlaw.com/nycodes/PBH2500-ITXPBH02500-I.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424" y="1626586"/>
            <a:ext cx="6868823" cy="1255415"/>
          </a:xfrm>
        </p:spPr>
        <p:txBody>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“TO LABEL OR NOT TO LABEL?”</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
            </a:r>
            <a:b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b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Childhood Choking Hazards &amp; The Law</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Subtitle 2"/>
          <p:cNvSpPr>
            <a:spLocks noGrp="1"/>
          </p:cNvSpPr>
          <p:nvPr>
            <p:ph type="subTitle" idx="1"/>
          </p:nvPr>
        </p:nvSpPr>
        <p:spPr>
          <a:xfrm>
            <a:off x="1322921" y="3140126"/>
            <a:ext cx="6498159" cy="1075527"/>
          </a:xfrm>
        </p:spPr>
        <p:txBody>
          <a:bodyPr>
            <a:noAutofit/>
          </a:bodyPr>
          <a:lstStyle/>
          <a:p>
            <a:r>
              <a:rPr lang="en-US" sz="2000" dirty="0" smtClean="0"/>
              <a:t>Legislative Advocacy Project</a:t>
            </a:r>
          </a:p>
          <a:p>
            <a:r>
              <a:rPr lang="en-US" sz="2000" dirty="0" smtClean="0"/>
              <a:t>Rakhee M. Bowker, MD/PGY-2</a:t>
            </a:r>
          </a:p>
          <a:p>
            <a:r>
              <a:rPr lang="en-US" sz="2000" dirty="0" smtClean="0"/>
              <a:t>April 19</a:t>
            </a:r>
            <a:r>
              <a:rPr lang="en-US" sz="2000" baseline="30000" dirty="0" smtClean="0"/>
              <a:t>th</a:t>
            </a:r>
            <a:r>
              <a:rPr lang="en-US" sz="2000" dirty="0" smtClean="0"/>
              <a:t>, 2011</a:t>
            </a:r>
          </a:p>
        </p:txBody>
      </p:sp>
    </p:spTree>
    <p:extLst>
      <p:ext uri="{BB962C8B-B14F-4D97-AF65-F5344CB8AC3E}">
        <p14:creationId xmlns:p14="http://schemas.microsoft.com/office/powerpoint/2010/main" val="21050980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7924"/>
          </a:xfrm>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Other </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Legislation </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and Developments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174625" y="1111250"/>
            <a:ext cx="4215130" cy="4375149"/>
          </a:xfrm>
        </p:spPr>
        <p:txBody>
          <a:bodyPr>
            <a:normAutofit fontScale="47500" lnSpcReduction="20000"/>
          </a:bodyPr>
          <a:lstStyle/>
          <a:p>
            <a:pPr marL="638175" indent="-342900">
              <a:lnSpc>
                <a:spcPct val="120000"/>
              </a:lnSpc>
            </a:pPr>
            <a:r>
              <a:rPr lang="en-US" sz="2900" b="1" dirty="0" smtClean="0"/>
              <a:t>Food Choking Prevention Act of 2003 (Bill HR# 2773)</a:t>
            </a:r>
          </a:p>
          <a:p>
            <a:pPr marL="974725" lvl="1" indent="-342900">
              <a:lnSpc>
                <a:spcPct val="120000"/>
              </a:lnSpc>
            </a:pPr>
            <a:r>
              <a:rPr lang="en-US" sz="2300" dirty="0" smtClean="0"/>
              <a:t>Representatives</a:t>
            </a:r>
            <a:r>
              <a:rPr lang="en-US" sz="2300" dirty="0" smtClean="0"/>
              <a:t> Mike Honda (D-CA) and Michael Ferguson (R-NJ) proposed legislation which would do the following:</a:t>
            </a:r>
          </a:p>
          <a:p>
            <a:pPr marL="1257300" lvl="2" indent="-342900">
              <a:lnSpc>
                <a:spcPct val="120000"/>
              </a:lnSpc>
            </a:pPr>
            <a:r>
              <a:rPr lang="en-US" sz="2200" dirty="0" smtClean="0"/>
              <a:t>Establish an Office of Choking Hazards within the FDA</a:t>
            </a:r>
          </a:p>
          <a:p>
            <a:pPr marL="1257300" lvl="2" indent="-342900">
              <a:lnSpc>
                <a:spcPct val="120000"/>
              </a:lnSpc>
            </a:pPr>
            <a:r>
              <a:rPr lang="en-US" sz="2200" dirty="0" smtClean="0"/>
              <a:t>Establish a national database of choking incidents</a:t>
            </a:r>
          </a:p>
          <a:p>
            <a:pPr marL="1257300" lvl="2" indent="-342900">
              <a:lnSpc>
                <a:spcPct val="120000"/>
              </a:lnSpc>
            </a:pPr>
            <a:r>
              <a:rPr lang="en-US" sz="2200" dirty="0" smtClean="0"/>
              <a:t>Authorize the FDA to require informational labels for certain foods</a:t>
            </a:r>
          </a:p>
          <a:p>
            <a:pPr marL="1257300" lvl="2" indent="-342900">
              <a:lnSpc>
                <a:spcPct val="120000"/>
              </a:lnSpc>
            </a:pPr>
            <a:r>
              <a:rPr lang="en-US" sz="2200" dirty="0" smtClean="0"/>
              <a:t>Possess mandatory recall authority for significant and unacceptable choking hazards</a:t>
            </a:r>
          </a:p>
          <a:p>
            <a:pPr marL="1257300" lvl="2" indent="-342900">
              <a:lnSpc>
                <a:spcPct val="120000"/>
              </a:lnSpc>
            </a:pPr>
            <a:r>
              <a:rPr lang="en-US" sz="2200" dirty="0" smtClean="0"/>
              <a:t>Provide educational materials on food chocking prevention to pediatricians and hospitals</a:t>
            </a:r>
          </a:p>
          <a:p>
            <a:pPr marL="974725" lvl="1" indent="-342900">
              <a:lnSpc>
                <a:spcPct val="120000"/>
              </a:lnSpc>
            </a:pPr>
            <a:r>
              <a:rPr lang="en-US" sz="2500" b="1" dirty="0" smtClean="0"/>
              <a:t>Current Status of the Bill</a:t>
            </a:r>
          </a:p>
          <a:p>
            <a:pPr marL="1257300" lvl="2" indent="-342900">
              <a:lnSpc>
                <a:spcPct val="120000"/>
              </a:lnSpc>
            </a:pPr>
            <a:r>
              <a:rPr lang="en-US" sz="2300" dirty="0" smtClean="0"/>
              <a:t>Went to “purgatory” (referred to a subcommittee)</a:t>
            </a:r>
          </a:p>
          <a:p>
            <a:pPr marL="1257300" lvl="2" indent="-342900">
              <a:lnSpc>
                <a:spcPct val="120000"/>
              </a:lnSpc>
            </a:pPr>
            <a:r>
              <a:rPr lang="en-US" sz="2300" dirty="0" smtClean="0"/>
              <a:t>Went through 3 iterations </a:t>
            </a:r>
            <a:r>
              <a:rPr lang="en-US" sz="2300" dirty="0" smtClean="0"/>
              <a:t>but was never enacted into law</a:t>
            </a:r>
            <a:endParaRPr lang="en-US" sz="2300" dirty="0" smtClean="0"/>
          </a:p>
        </p:txBody>
      </p:sp>
      <p:sp>
        <p:nvSpPr>
          <p:cNvPr id="4" name="Content Placeholder 3"/>
          <p:cNvSpPr>
            <a:spLocks noGrp="1"/>
          </p:cNvSpPr>
          <p:nvPr>
            <p:ph sz="half" idx="2"/>
          </p:nvPr>
        </p:nvSpPr>
        <p:spPr>
          <a:xfrm>
            <a:off x="4635499" y="1111250"/>
            <a:ext cx="3956051" cy="4832351"/>
          </a:xfrm>
        </p:spPr>
        <p:txBody>
          <a:bodyPr>
            <a:normAutofit fontScale="47500" lnSpcReduction="20000"/>
          </a:bodyPr>
          <a:lstStyle/>
          <a:p>
            <a:pPr>
              <a:lnSpc>
                <a:spcPct val="120000"/>
              </a:lnSpc>
            </a:pPr>
            <a:r>
              <a:rPr lang="en-US" sz="2900" b="1" dirty="0" smtClean="0"/>
              <a:t>In New York State:</a:t>
            </a:r>
          </a:p>
          <a:p>
            <a:pPr lvl="1">
              <a:lnSpc>
                <a:spcPct val="120000"/>
              </a:lnSpc>
            </a:pPr>
            <a:r>
              <a:rPr lang="en-US" sz="2200" dirty="0" smtClean="0"/>
              <a:t>Senator Carl Kruger (D-Brooklyn) i</a:t>
            </a:r>
            <a:r>
              <a:rPr lang="en-US" sz="2200" dirty="0" smtClean="0"/>
              <a:t>ntroduced legislation in 2007 requiring warning labels on choking-hazard foods</a:t>
            </a:r>
          </a:p>
          <a:p>
            <a:pPr lvl="2">
              <a:lnSpc>
                <a:spcPct val="120000"/>
              </a:lnSpc>
            </a:pPr>
            <a:r>
              <a:rPr lang="en-US" sz="2000" dirty="0" smtClean="0"/>
              <a:t>Requires labels reading: “Warning: this product is a choking hazard to children under four” on items including popcorn, chewing gum, hard candies, peanut butter, and packages of nuts/seeds</a:t>
            </a:r>
          </a:p>
          <a:p>
            <a:pPr lvl="2">
              <a:lnSpc>
                <a:spcPct val="120000"/>
              </a:lnSpc>
            </a:pPr>
            <a:r>
              <a:rPr lang="en-US" sz="2000" dirty="0" smtClean="0"/>
              <a:t>Would fine vendors $100 for every day they failed to comply</a:t>
            </a:r>
          </a:p>
          <a:p>
            <a:pPr lvl="2">
              <a:lnSpc>
                <a:spcPct val="120000"/>
              </a:lnSpc>
            </a:pPr>
            <a:r>
              <a:rPr lang="en-US" sz="2000" dirty="0" smtClean="0"/>
              <a:t>Has not been enacted into law</a:t>
            </a:r>
          </a:p>
          <a:p>
            <a:pPr lvl="2">
              <a:lnSpc>
                <a:spcPct val="120000"/>
              </a:lnSpc>
            </a:pPr>
            <a:endParaRPr lang="en-US" dirty="0" smtClean="0"/>
          </a:p>
          <a:p>
            <a:pPr lvl="1">
              <a:lnSpc>
                <a:spcPct val="120000"/>
              </a:lnSpc>
            </a:pPr>
            <a:r>
              <a:rPr lang="en-US" sz="2200" dirty="0" smtClean="0"/>
              <a:t>Council Member Domenic </a:t>
            </a:r>
            <a:r>
              <a:rPr lang="en-US" sz="2200" dirty="0" err="1" smtClean="0"/>
              <a:t>Rechhia</a:t>
            </a:r>
            <a:r>
              <a:rPr lang="en-US" sz="2200" dirty="0" smtClean="0"/>
              <a:t> (Brooklyn) introduced a bill in</a:t>
            </a:r>
            <a:r>
              <a:rPr lang="en-US" sz="2200" b="1" dirty="0" smtClean="0"/>
              <a:t> </a:t>
            </a:r>
            <a:r>
              <a:rPr lang="en-US" sz="2200" dirty="0" smtClean="0"/>
              <a:t>2008 requiring store owners to put up signs/labels warning that certain foods could endanger lives of children &lt; 5 </a:t>
            </a:r>
            <a:r>
              <a:rPr lang="en-US" sz="2200" dirty="0" err="1" smtClean="0"/>
              <a:t>yrs</a:t>
            </a:r>
            <a:r>
              <a:rPr lang="en-US" sz="2200" dirty="0" smtClean="0"/>
              <a:t> old</a:t>
            </a:r>
          </a:p>
          <a:p>
            <a:pPr lvl="2">
              <a:lnSpc>
                <a:spcPct val="120000"/>
              </a:lnSpc>
            </a:pPr>
            <a:r>
              <a:rPr lang="en-US" sz="2000" dirty="0" err="1" smtClean="0"/>
              <a:t>Dept</a:t>
            </a:r>
            <a:r>
              <a:rPr lang="en-US" sz="2000" dirty="0" smtClean="0"/>
              <a:t> of Health and Mental Hygiene would determine the list of foods requiring labels</a:t>
            </a:r>
          </a:p>
          <a:p>
            <a:pPr lvl="2">
              <a:lnSpc>
                <a:spcPct val="120000"/>
              </a:lnSpc>
            </a:pPr>
            <a:r>
              <a:rPr lang="en-US" sz="2000" dirty="0" smtClean="0"/>
              <a:t>Vendors who fail to alert customers to food that has been designated a choking hazard would be fined $250 per violation</a:t>
            </a:r>
            <a:endParaRPr lang="en-US" sz="2000" dirty="0"/>
          </a:p>
          <a:p>
            <a:pPr lvl="2">
              <a:lnSpc>
                <a:spcPct val="120000"/>
              </a:lnSpc>
            </a:pPr>
            <a:r>
              <a:rPr lang="en-US" sz="2000" dirty="0" smtClean="0"/>
              <a:t>Has not been enacted into law</a:t>
            </a:r>
          </a:p>
        </p:txBody>
      </p:sp>
    </p:spTree>
    <p:extLst>
      <p:ext uri="{BB962C8B-B14F-4D97-AF65-F5344CB8AC3E}">
        <p14:creationId xmlns:p14="http://schemas.microsoft.com/office/powerpoint/2010/main" val="30405326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The AAP’s Position</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p:txBody>
          <a:bodyPr>
            <a:normAutofit fontScale="92500" lnSpcReduction="20000"/>
          </a:bodyPr>
          <a:lstStyle/>
          <a:p>
            <a:r>
              <a:rPr lang="en-US" dirty="0" smtClean="0"/>
              <a:t>“Prevention of food-related choking among children in the United States has been inadequately addressed at the federal level.”</a:t>
            </a:r>
          </a:p>
          <a:p>
            <a:r>
              <a:rPr lang="en-US" dirty="0" smtClean="0"/>
              <a:t>The FDA “should establish a systemic, institutionalized process for examining and address the hazards of food-related </a:t>
            </a:r>
            <a:r>
              <a:rPr lang="en-US" dirty="0" smtClean="0"/>
              <a:t>choking.”</a:t>
            </a:r>
            <a:endParaRPr lang="en-US" dirty="0" smtClean="0"/>
          </a:p>
          <a:p>
            <a:pPr lvl="1"/>
            <a:r>
              <a:rPr lang="en-US" dirty="0" smtClean="0"/>
              <a:t>Surveillance and hazard evaluation</a:t>
            </a:r>
          </a:p>
          <a:p>
            <a:pPr lvl="1"/>
            <a:r>
              <a:rPr lang="en-US" dirty="0" smtClean="0"/>
              <a:t>Cautionary food labeling</a:t>
            </a:r>
          </a:p>
          <a:p>
            <a:pPr lvl="1"/>
            <a:r>
              <a:rPr lang="en-US" dirty="0" smtClean="0"/>
              <a:t>Recalls when necessary</a:t>
            </a:r>
          </a:p>
          <a:p>
            <a:pPr lvl="1"/>
            <a:r>
              <a:rPr lang="en-US" dirty="0" smtClean="0"/>
              <a:t>Public education activities</a:t>
            </a:r>
          </a:p>
        </p:txBody>
      </p:sp>
      <p:sp>
        <p:nvSpPr>
          <p:cNvPr id="4" name="Content Placeholder 3"/>
          <p:cNvSpPr>
            <a:spLocks noGrp="1"/>
          </p:cNvSpPr>
          <p:nvPr>
            <p:ph sz="half" idx="2"/>
          </p:nvPr>
        </p:nvSpPr>
        <p:spPr/>
        <p:txBody>
          <a:bodyPr>
            <a:normAutofit fontScale="92500" lnSpcReduction="20000"/>
          </a:bodyPr>
          <a:lstStyle/>
          <a:p>
            <a:r>
              <a:rPr lang="en-US" dirty="0" smtClean="0"/>
              <a:t>“Food manufacturers should design new foods and redesign existing foods to avoid shapes, sizes, textures and other characteristics that increase choking risk to children.”</a:t>
            </a:r>
          </a:p>
          <a:p>
            <a:r>
              <a:rPr lang="en-US" dirty="0" smtClean="0"/>
              <a:t>“Pediatricians, dentists, and other infant and child health care providers should provide choking-prevention counseling to parents as an integral part of anticipatory guidance </a:t>
            </a:r>
            <a:r>
              <a:rPr lang="en-US" dirty="0" smtClean="0"/>
              <a:t>activities.”</a:t>
            </a:r>
            <a:endParaRPr lang="en-US" dirty="0"/>
          </a:p>
        </p:txBody>
      </p:sp>
      <p:sp>
        <p:nvSpPr>
          <p:cNvPr id="5" name="TextBox 4"/>
          <p:cNvSpPr txBox="1"/>
          <p:nvPr/>
        </p:nvSpPr>
        <p:spPr>
          <a:xfrm>
            <a:off x="127000" y="6211669"/>
            <a:ext cx="8874125" cy="461665"/>
          </a:xfrm>
          <a:prstGeom prst="rect">
            <a:avLst/>
          </a:prstGeom>
          <a:noFill/>
        </p:spPr>
        <p:txBody>
          <a:bodyPr wrap="square" rtlCol="0">
            <a:spAutoFit/>
          </a:bodyPr>
          <a:lstStyle/>
          <a:p>
            <a:r>
              <a:rPr lang="en-US" sz="1200" dirty="0" smtClean="0"/>
              <a:t>Committee on Injury, Violence and Poison Prevention. “Policy Statement: Prevention of Choking Among Children.” </a:t>
            </a:r>
            <a:r>
              <a:rPr lang="en-US" sz="1200" i="1" dirty="0" smtClean="0"/>
              <a:t>Pediatrics</a:t>
            </a:r>
            <a:r>
              <a:rPr lang="en-US" sz="1200" dirty="0" smtClean="0"/>
              <a:t> 2010; 125 (3): 601-607</a:t>
            </a:r>
            <a:endParaRPr lang="en-US" sz="1200" dirty="0"/>
          </a:p>
        </p:txBody>
      </p:sp>
    </p:spTree>
    <p:extLst>
      <p:ext uri="{BB962C8B-B14F-4D97-AF65-F5344CB8AC3E}">
        <p14:creationId xmlns:p14="http://schemas.microsoft.com/office/powerpoint/2010/main" val="1052402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The AAP’s Position</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1015999" y="1600201"/>
            <a:ext cx="7191375" cy="4343400"/>
          </a:xfrm>
        </p:spPr>
        <p:txBody>
          <a:bodyPr>
            <a:normAutofit/>
          </a:bodyPr>
          <a:lstStyle/>
          <a:p>
            <a:r>
              <a:rPr lang="en-US" dirty="0" smtClean="0"/>
              <a:t>“Although the CPSC has well-established surveillance systems and an array of legislation and regulations to protect children against choking and injury on toys and other consumer products, </a:t>
            </a:r>
            <a:r>
              <a:rPr lang="en-US" b="1" dirty="0" smtClean="0"/>
              <a:t>there are currently no counterpart surveillance systems, laws, regulations, or dedicated resources to protect children against choking on food, yet food is more likely to go into a child’s mouth than a toy.”</a:t>
            </a:r>
          </a:p>
          <a:p>
            <a:r>
              <a:rPr lang="en-US" dirty="0" smtClean="0"/>
              <a:t>“A </a:t>
            </a:r>
            <a:r>
              <a:rPr lang="en-US" b="1" dirty="0" smtClean="0"/>
              <a:t>mandatory system</a:t>
            </a:r>
            <a:r>
              <a:rPr lang="en-US" dirty="0" smtClean="0"/>
              <a:t> is needed to label foods with appropriate warnings according to their choking risk, to conduct detailed surveillance and investigate food-related choking incidents, and to warn the public about emerging food-related choking hazards.”</a:t>
            </a:r>
          </a:p>
        </p:txBody>
      </p:sp>
      <p:sp>
        <p:nvSpPr>
          <p:cNvPr id="5" name="TextBox 4"/>
          <p:cNvSpPr txBox="1"/>
          <p:nvPr/>
        </p:nvSpPr>
        <p:spPr>
          <a:xfrm>
            <a:off x="127000" y="6211669"/>
            <a:ext cx="8874125" cy="461665"/>
          </a:xfrm>
          <a:prstGeom prst="rect">
            <a:avLst/>
          </a:prstGeom>
          <a:noFill/>
        </p:spPr>
        <p:txBody>
          <a:bodyPr wrap="square" rtlCol="0">
            <a:spAutoFit/>
          </a:bodyPr>
          <a:lstStyle/>
          <a:p>
            <a:r>
              <a:rPr lang="en-US" sz="1200" dirty="0" smtClean="0"/>
              <a:t>Committee on Injury, Violence and Poison Prevention. “Policy Statement: Prevention of Choking Among Children.” </a:t>
            </a:r>
            <a:r>
              <a:rPr lang="en-US" sz="1200" i="1" dirty="0" smtClean="0"/>
              <a:t>Pediatrics</a:t>
            </a:r>
            <a:r>
              <a:rPr lang="en-US" sz="1200" dirty="0" smtClean="0"/>
              <a:t> 2010; 125 (3): 601-607</a:t>
            </a:r>
            <a:endParaRPr lang="en-US" sz="1200" dirty="0"/>
          </a:p>
        </p:txBody>
      </p:sp>
    </p:spTree>
    <p:extLst>
      <p:ext uri="{BB962C8B-B14F-4D97-AF65-F5344CB8AC3E}">
        <p14:creationId xmlns:p14="http://schemas.microsoft.com/office/powerpoint/2010/main" val="34069296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The FDA’s Role</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1015999" y="1600201"/>
            <a:ext cx="7191375" cy="4343400"/>
          </a:xfrm>
        </p:spPr>
        <p:txBody>
          <a:bodyPr>
            <a:normAutofit lnSpcReduction="10000"/>
          </a:bodyPr>
          <a:lstStyle/>
          <a:p>
            <a:r>
              <a:rPr lang="en-US" dirty="0" smtClean="0"/>
              <a:t>The AAP believes that the FDA should be responsible for these measures </a:t>
            </a:r>
          </a:p>
          <a:p>
            <a:pPr lvl="1"/>
            <a:r>
              <a:rPr lang="en-US" dirty="0" smtClean="0"/>
              <a:t>The FDA should work closely with the </a:t>
            </a:r>
            <a:r>
              <a:rPr lang="en-US" dirty="0" smtClean="0"/>
              <a:t>CPSC </a:t>
            </a:r>
            <a:r>
              <a:rPr lang="en-US" dirty="0" smtClean="0"/>
              <a:t>(Consumer Product Safety Commission) to integrate food-related hazards into product recalls and public notices</a:t>
            </a:r>
          </a:p>
          <a:p>
            <a:r>
              <a:rPr lang="en-US" b="1" dirty="0" smtClean="0"/>
              <a:t>Historical precedent</a:t>
            </a:r>
          </a:p>
          <a:p>
            <a:pPr lvl="1"/>
            <a:r>
              <a:rPr lang="en-US" dirty="0" smtClean="0"/>
              <a:t>In 2002, the FDA played a critical role in eliminating choking danger to children from gel candy</a:t>
            </a:r>
          </a:p>
          <a:p>
            <a:pPr lvl="2"/>
            <a:r>
              <a:rPr lang="en-US" dirty="0" smtClean="0"/>
              <a:t>6 choking deaths and a series of aspirations/near-deaths associated with gel candy containing </a:t>
            </a:r>
            <a:r>
              <a:rPr lang="en-US" dirty="0" err="1" smtClean="0"/>
              <a:t>konjac</a:t>
            </a:r>
            <a:endParaRPr lang="en-US" dirty="0" smtClean="0"/>
          </a:p>
          <a:p>
            <a:pPr lvl="2"/>
            <a:r>
              <a:rPr lang="en-US" dirty="0" smtClean="0"/>
              <a:t>FDA seized the candies, issued warnings, issued an alert to prevent the product from entering the US, and declared gel candy as “unfit for food” under the Federal Food Drug and Cosmetic Act</a:t>
            </a:r>
          </a:p>
        </p:txBody>
      </p:sp>
      <p:sp>
        <p:nvSpPr>
          <p:cNvPr id="5" name="TextBox 4"/>
          <p:cNvSpPr txBox="1"/>
          <p:nvPr/>
        </p:nvSpPr>
        <p:spPr>
          <a:xfrm>
            <a:off x="127000" y="6211669"/>
            <a:ext cx="8874125" cy="461665"/>
          </a:xfrm>
          <a:prstGeom prst="rect">
            <a:avLst/>
          </a:prstGeom>
          <a:noFill/>
        </p:spPr>
        <p:txBody>
          <a:bodyPr wrap="square" rtlCol="0">
            <a:spAutoFit/>
          </a:bodyPr>
          <a:lstStyle/>
          <a:p>
            <a:r>
              <a:rPr lang="en-US" sz="1200" dirty="0" smtClean="0"/>
              <a:t>Committee on Injury, Violence and Poison Prevention. “Policy Statement: Prevention of Choking Among Children.” </a:t>
            </a:r>
            <a:r>
              <a:rPr lang="en-US" sz="1200" i="1" dirty="0" smtClean="0"/>
              <a:t>Pediatrics</a:t>
            </a:r>
            <a:r>
              <a:rPr lang="en-US" sz="1200" dirty="0" smtClean="0"/>
              <a:t> 2010; 125 (3): 601-607</a:t>
            </a:r>
            <a:endParaRPr lang="en-US" sz="1200" dirty="0"/>
          </a:p>
        </p:txBody>
      </p:sp>
    </p:spTree>
    <p:extLst>
      <p:ext uri="{BB962C8B-B14F-4D97-AF65-F5344CB8AC3E}">
        <p14:creationId xmlns:p14="http://schemas.microsoft.com/office/powerpoint/2010/main" val="41100104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chemeClr val="tx1"/>
          </a:fgClr>
          <a:bgClr>
            <a:prstClr val="white"/>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3400" y="0"/>
            <a:ext cx="5527067" cy="6858000"/>
          </a:xfrm>
          <a:prstGeom prst="rect">
            <a:avLst/>
          </a:prstGeom>
        </p:spPr>
      </p:pic>
    </p:spTree>
    <p:extLst>
      <p:ext uri="{BB962C8B-B14F-4D97-AF65-F5344CB8AC3E}">
        <p14:creationId xmlns:p14="http://schemas.microsoft.com/office/powerpoint/2010/main" val="31525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2900" y="292100"/>
            <a:ext cx="8614834" cy="830997"/>
          </a:xfrm>
          <a:prstGeom prst="rect">
            <a:avLst/>
          </a:prstGeom>
          <a:noFill/>
        </p:spPr>
        <p:txBody>
          <a:bodyPr wrap="square" rtlCol="0">
            <a:spAutoFit/>
          </a:bodyPr>
          <a:lstStyle/>
          <a:p>
            <a:r>
              <a:rPr 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Some Arguments Against Warning </a:t>
            </a:r>
            <a:r>
              <a:rPr 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Labels and Food Redesign</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342900" y="1173871"/>
            <a:ext cx="4046855" cy="4830186"/>
          </a:xfrm>
        </p:spPr>
        <p:txBody>
          <a:bodyPr>
            <a:normAutofit fontScale="92500" lnSpcReduction="10000"/>
          </a:bodyPr>
          <a:lstStyle/>
          <a:p>
            <a:pPr marL="406400" indent="-285750">
              <a:lnSpc>
                <a:spcPct val="110000"/>
              </a:lnSpc>
              <a:buFont typeface="Arial"/>
              <a:buChar char="•"/>
            </a:pPr>
            <a:r>
              <a:rPr lang="en-US" sz="1600" b="1" dirty="0"/>
              <a:t>Big government overstepping its </a:t>
            </a:r>
            <a:r>
              <a:rPr lang="en-US" sz="1600" b="1" dirty="0" smtClean="0"/>
              <a:t>bounds:</a:t>
            </a:r>
          </a:p>
          <a:p>
            <a:pPr marL="742950" lvl="1" indent="-285750">
              <a:lnSpc>
                <a:spcPct val="110000"/>
              </a:lnSpc>
              <a:buFont typeface="Arial"/>
              <a:buChar char="•"/>
            </a:pPr>
            <a:r>
              <a:rPr lang="en-US" sz="1400" dirty="0" smtClean="0"/>
              <a:t>The </a:t>
            </a:r>
            <a:r>
              <a:rPr lang="en-US" sz="1400" dirty="0"/>
              <a:t>government should not decide </a:t>
            </a:r>
            <a:r>
              <a:rPr lang="en-US" sz="1400" dirty="0" smtClean="0"/>
              <a:t>what </a:t>
            </a:r>
            <a:r>
              <a:rPr lang="en-US" sz="1400" dirty="0"/>
              <a:t>parents can and cannot feed their </a:t>
            </a:r>
            <a:r>
              <a:rPr lang="en-US" sz="1400" dirty="0" smtClean="0"/>
              <a:t>children</a:t>
            </a:r>
            <a:endParaRPr lang="en-US" sz="1400" dirty="0"/>
          </a:p>
          <a:p>
            <a:pPr marL="406400" indent="-285750">
              <a:lnSpc>
                <a:spcPct val="110000"/>
              </a:lnSpc>
              <a:buFont typeface="Arial"/>
              <a:buChar char="•"/>
            </a:pPr>
            <a:r>
              <a:rPr lang="en-US" sz="1600" b="1" dirty="0"/>
              <a:t>Overly burdensome to vendors</a:t>
            </a:r>
            <a:r>
              <a:rPr lang="en-US" sz="1600" b="1" dirty="0" smtClean="0"/>
              <a:t>:</a:t>
            </a:r>
          </a:p>
          <a:p>
            <a:pPr marL="742950" lvl="1" indent="-285750">
              <a:lnSpc>
                <a:spcPct val="110000"/>
              </a:lnSpc>
              <a:buFont typeface="Arial"/>
              <a:buChar char="•"/>
            </a:pPr>
            <a:r>
              <a:rPr lang="en-US" sz="1400" b="1" dirty="0" smtClean="0"/>
              <a:t>I</a:t>
            </a:r>
            <a:r>
              <a:rPr lang="en-US" sz="1400" dirty="0" smtClean="0"/>
              <a:t>t </a:t>
            </a:r>
            <a:r>
              <a:rPr lang="en-US" sz="1400" dirty="0"/>
              <a:t>is the responsibility of parents to monitor what their children eat, NOT </a:t>
            </a:r>
            <a:r>
              <a:rPr lang="en-US" sz="1400" dirty="0" smtClean="0"/>
              <a:t>supermarkets</a:t>
            </a:r>
            <a:endParaRPr lang="en-US" sz="1400" dirty="0"/>
          </a:p>
          <a:p>
            <a:pPr marL="406400" indent="-285750">
              <a:lnSpc>
                <a:spcPct val="110000"/>
              </a:lnSpc>
              <a:buFont typeface="Arial"/>
              <a:buChar char="•"/>
            </a:pPr>
            <a:r>
              <a:rPr lang="en-US" sz="1600" b="1" dirty="0" smtClean="0"/>
              <a:t>Redesigning </a:t>
            </a:r>
            <a:r>
              <a:rPr lang="en-US" sz="1600" b="1" dirty="0"/>
              <a:t>foods is NOT </a:t>
            </a:r>
            <a:r>
              <a:rPr lang="en-US" sz="1600" b="1" dirty="0" smtClean="0"/>
              <a:t>necessary: </a:t>
            </a:r>
          </a:p>
          <a:p>
            <a:pPr marL="742950" lvl="1" indent="-285750">
              <a:lnSpc>
                <a:spcPct val="110000"/>
              </a:lnSpc>
              <a:buFont typeface="Arial"/>
              <a:buChar char="•"/>
            </a:pPr>
            <a:r>
              <a:rPr lang="en-US" sz="1400" dirty="0" smtClean="0"/>
              <a:t>Parents </a:t>
            </a:r>
            <a:r>
              <a:rPr lang="en-US" sz="1400" dirty="0"/>
              <a:t>can (and SHOULD) cut food into small bite-size pieces before serving to </a:t>
            </a:r>
            <a:r>
              <a:rPr lang="en-US" sz="1400" dirty="0" smtClean="0"/>
              <a:t>toddlers</a:t>
            </a:r>
            <a:endParaRPr lang="en-US" sz="1600" dirty="0"/>
          </a:p>
          <a:p>
            <a:pPr marL="406400" indent="-285750">
              <a:lnSpc>
                <a:spcPct val="110000"/>
              </a:lnSpc>
              <a:buFont typeface="Arial"/>
              <a:buChar char="•"/>
            </a:pPr>
            <a:r>
              <a:rPr lang="en-US" sz="1600" b="1" dirty="0"/>
              <a:t>Preaching to the c</a:t>
            </a:r>
            <a:r>
              <a:rPr lang="en-US" sz="1600" b="1" dirty="0" smtClean="0"/>
              <a:t>hoir</a:t>
            </a:r>
            <a:r>
              <a:rPr lang="en-US" sz="1600" b="1" dirty="0"/>
              <a:t>: </a:t>
            </a:r>
          </a:p>
          <a:p>
            <a:pPr marL="742950" lvl="1" indent="-285750">
              <a:lnSpc>
                <a:spcPct val="110000"/>
              </a:lnSpc>
              <a:buFont typeface="Arial"/>
              <a:buChar char="•"/>
            </a:pPr>
            <a:r>
              <a:rPr lang="en-US" sz="1400" dirty="0"/>
              <a:t>The type of parents who read warning labels on foods will already know not to feed their children “dangerous” </a:t>
            </a:r>
            <a:r>
              <a:rPr lang="en-US" sz="1400" dirty="0" smtClean="0"/>
              <a:t>foods</a:t>
            </a:r>
            <a:endParaRPr lang="en-US" sz="1400" dirty="0"/>
          </a:p>
        </p:txBody>
      </p:sp>
      <p:sp>
        <p:nvSpPr>
          <p:cNvPr id="4" name="Content Placeholder 3"/>
          <p:cNvSpPr>
            <a:spLocks noGrp="1"/>
          </p:cNvSpPr>
          <p:nvPr>
            <p:ph sz="half" idx="2"/>
          </p:nvPr>
        </p:nvSpPr>
        <p:spPr>
          <a:xfrm>
            <a:off x="4389755" y="3051307"/>
            <a:ext cx="4201795" cy="2603500"/>
          </a:xfrm>
        </p:spPr>
        <p:txBody>
          <a:bodyPr>
            <a:normAutofit fontScale="92500" lnSpcReduction="20000"/>
          </a:bodyPr>
          <a:lstStyle/>
          <a:p>
            <a:pPr marL="581025" indent="-285750">
              <a:lnSpc>
                <a:spcPct val="110000"/>
              </a:lnSpc>
            </a:pPr>
            <a:r>
              <a:rPr lang="en-US" sz="1600" b="1" dirty="0" smtClean="0"/>
              <a:t>Parents must use common sense when feeding kids</a:t>
            </a:r>
          </a:p>
          <a:p>
            <a:pPr marL="917575" lvl="1" indent="-285750">
              <a:lnSpc>
                <a:spcPct val="110000"/>
              </a:lnSpc>
              <a:buFont typeface="Arial"/>
              <a:buChar char="•"/>
            </a:pPr>
            <a:r>
              <a:rPr lang="en-US" sz="1400" dirty="0" smtClean="0"/>
              <a:t>It </a:t>
            </a:r>
            <a:r>
              <a:rPr lang="en-US" sz="1400" dirty="0"/>
              <a:t>is common sense to avoid giving young children peanuts, popcorn, carrots and other foods that represent choking </a:t>
            </a:r>
            <a:r>
              <a:rPr lang="en-US" sz="1400" dirty="0" smtClean="0"/>
              <a:t>hazards</a:t>
            </a:r>
          </a:p>
          <a:p>
            <a:pPr marL="917575" lvl="1" indent="-285750">
              <a:lnSpc>
                <a:spcPct val="110000"/>
              </a:lnSpc>
              <a:buFont typeface="Arial"/>
              <a:buChar char="•"/>
            </a:pPr>
            <a:r>
              <a:rPr lang="en-US" sz="1400" dirty="0" smtClean="0"/>
              <a:t>Parents are already warned to avoid these foods by their pediatricians</a:t>
            </a:r>
            <a:endParaRPr lang="en-US" sz="1400" dirty="0"/>
          </a:p>
          <a:p>
            <a:pPr marL="917575" lvl="1" indent="-285750">
              <a:lnSpc>
                <a:spcPct val="110000"/>
              </a:lnSpc>
              <a:buFont typeface="Arial"/>
              <a:buChar char="•"/>
            </a:pPr>
            <a:r>
              <a:rPr lang="en-US" sz="1400" dirty="0"/>
              <a:t>Parents must use discretion when monitoring what their children eat</a:t>
            </a:r>
          </a:p>
          <a:p>
            <a:pPr marL="917575" lvl="1" indent="-285750">
              <a:lnSpc>
                <a:spcPct val="110000"/>
              </a:lnSpc>
              <a:buFont typeface="Arial"/>
              <a:buChar char="•"/>
            </a:pPr>
            <a:r>
              <a:rPr lang="en-US" sz="1400" dirty="0"/>
              <a:t>Young children must be supervised while </a:t>
            </a:r>
            <a:r>
              <a:rPr lang="en-US" sz="1400" dirty="0" smtClean="0"/>
              <a:t>eating</a:t>
            </a:r>
            <a:endParaRPr lang="en-US" sz="1400" dirty="0"/>
          </a:p>
        </p:txBody>
      </p:sp>
      <p:pic>
        <p:nvPicPr>
          <p:cNvPr id="7" name="Picture 6"/>
          <p:cNvPicPr>
            <a:picLocks noChangeAspect="1"/>
          </p:cNvPicPr>
          <p:nvPr/>
        </p:nvPicPr>
        <p:blipFill>
          <a:blip r:embed="rId3"/>
          <a:stretch>
            <a:fillRect/>
          </a:stretch>
        </p:blipFill>
        <p:spPr>
          <a:xfrm>
            <a:off x="5005071" y="1558798"/>
            <a:ext cx="3757927" cy="1041654"/>
          </a:xfrm>
          <a:prstGeom prst="rect">
            <a:avLst/>
          </a:prstGeom>
          <a:ln w="28575" cmpd="sng">
            <a:solidFill>
              <a:srgbClr val="0D0D0D"/>
            </a:solidFill>
          </a:ln>
        </p:spPr>
      </p:pic>
      <p:sp>
        <p:nvSpPr>
          <p:cNvPr id="8" name="TextBox 7"/>
          <p:cNvSpPr txBox="1"/>
          <p:nvPr/>
        </p:nvSpPr>
        <p:spPr>
          <a:xfrm flipH="1">
            <a:off x="7667624" y="1848792"/>
            <a:ext cx="1095374" cy="276999"/>
          </a:xfrm>
          <a:prstGeom prst="rect">
            <a:avLst/>
          </a:prstGeom>
          <a:solidFill>
            <a:srgbClr val="FFFFFF"/>
          </a:solidFill>
        </p:spPr>
        <p:txBody>
          <a:bodyPr wrap="square" rtlCol="0">
            <a:spAutoFit/>
          </a:bodyPr>
          <a:lstStyle/>
          <a:p>
            <a:r>
              <a:rPr lang="en-US" sz="1200" b="1" dirty="0" smtClean="0"/>
              <a:t>This</a:t>
            </a:r>
            <a:endParaRPr lang="en-US" sz="1200" b="1" dirty="0"/>
          </a:p>
        </p:txBody>
      </p:sp>
      <p:sp>
        <p:nvSpPr>
          <p:cNvPr id="2" name="TextBox 1"/>
          <p:cNvSpPr txBox="1"/>
          <p:nvPr/>
        </p:nvSpPr>
        <p:spPr>
          <a:xfrm>
            <a:off x="5826124" y="2079625"/>
            <a:ext cx="2936875" cy="461665"/>
          </a:xfrm>
          <a:prstGeom prst="rect">
            <a:avLst/>
          </a:prstGeom>
          <a:solidFill>
            <a:schemeClr val="bg1"/>
          </a:solidFill>
        </p:spPr>
        <p:txBody>
          <a:bodyPr wrap="square" rtlCol="0">
            <a:spAutoFit/>
          </a:bodyPr>
          <a:lstStyle/>
          <a:p>
            <a:r>
              <a:rPr lang="en-US" sz="1200" b="1" dirty="0" smtClean="0"/>
              <a:t>product is a choking hazard for children under 4 yrs.</a:t>
            </a:r>
            <a:endParaRPr lang="en-US" sz="1200" b="1" dirty="0"/>
          </a:p>
        </p:txBody>
      </p:sp>
      <p:sp>
        <p:nvSpPr>
          <p:cNvPr id="6" name="&quot;No&quot; Symbol 5"/>
          <p:cNvSpPr/>
          <p:nvPr/>
        </p:nvSpPr>
        <p:spPr>
          <a:xfrm>
            <a:off x="6207124" y="1385113"/>
            <a:ext cx="1460500" cy="1389024"/>
          </a:xfrm>
          <a:prstGeom prst="noSmoking">
            <a:avLst/>
          </a:prstGeom>
          <a:gradFill flip="none" rotWithShape="1">
            <a:gsLst>
              <a:gs pos="31000">
                <a:schemeClr val="accent6">
                  <a:tint val="100000"/>
                  <a:shade val="100000"/>
                  <a:satMod val="120000"/>
                  <a:alpha val="39000"/>
                </a:schemeClr>
              </a:gs>
              <a:gs pos="100000">
                <a:schemeClr val="accent6">
                  <a:tint val="50000"/>
                  <a:satMod val="150000"/>
                  <a:alpha val="39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3008021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5000"/>
          </a:blip>
          <a:stretch>
            <a:fillRect/>
          </a:stretch>
        </p:blipFill>
        <p:spPr>
          <a:xfrm>
            <a:off x="0" y="1185332"/>
            <a:ext cx="9144000" cy="5672668"/>
          </a:xfrm>
          <a:prstGeom prst="rect">
            <a:avLst/>
          </a:prstGeom>
          <a:ln>
            <a:noFill/>
          </a:ln>
        </p:spPr>
      </p:pic>
      <p:sp>
        <p:nvSpPr>
          <p:cNvPr id="10" name="TextBox 9"/>
          <p:cNvSpPr txBox="1"/>
          <p:nvPr/>
        </p:nvSpPr>
        <p:spPr>
          <a:xfrm>
            <a:off x="6007100" y="585231"/>
            <a:ext cx="3530600" cy="369332"/>
          </a:xfrm>
          <a:prstGeom prst="rect">
            <a:avLst/>
          </a:prstGeom>
          <a:noFill/>
        </p:spPr>
        <p:txBody>
          <a:bodyPr wrap="square" rtlCol="0">
            <a:spAutoFit/>
          </a:bodyPr>
          <a:lstStyle/>
          <a:p>
            <a:endParaRPr lang="en-US"/>
          </a:p>
        </p:txBody>
      </p:sp>
      <p:sp>
        <p:nvSpPr>
          <p:cNvPr id="12" name="Title 11"/>
          <p:cNvSpPr>
            <a:spLocks noGrp="1"/>
          </p:cNvSpPr>
          <p:nvPr>
            <p:ph type="title"/>
          </p:nvPr>
        </p:nvSpPr>
        <p:spPr>
          <a:xfrm>
            <a:off x="549275" y="423364"/>
            <a:ext cx="8239126" cy="531200"/>
          </a:xfrm>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Arguments in Favor of Warning Labels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13" name="Content Placeholder 12"/>
          <p:cNvSpPr>
            <a:spLocks noGrp="1"/>
          </p:cNvSpPr>
          <p:nvPr>
            <p:ph sz="half" idx="1"/>
          </p:nvPr>
        </p:nvSpPr>
        <p:spPr>
          <a:xfrm>
            <a:off x="381000" y="1185333"/>
            <a:ext cx="4008755" cy="5130800"/>
          </a:xfrm>
        </p:spPr>
        <p:txBody>
          <a:bodyPr>
            <a:noAutofit/>
          </a:bodyPr>
          <a:lstStyle/>
          <a:p>
            <a:pPr lvl="1">
              <a:lnSpc>
                <a:spcPct val="120000"/>
              </a:lnSpc>
            </a:pPr>
            <a:r>
              <a:rPr lang="en-US" sz="1600" b="1" dirty="0">
                <a:cs typeface="Chalkboard"/>
              </a:rPr>
              <a:t>Precedent</a:t>
            </a:r>
          </a:p>
          <a:p>
            <a:pPr lvl="2">
              <a:lnSpc>
                <a:spcPct val="120000"/>
              </a:lnSpc>
            </a:pPr>
            <a:r>
              <a:rPr lang="en-US" sz="1400" dirty="0">
                <a:cs typeface="Chalkboard"/>
              </a:rPr>
              <a:t>We label toys as choking hazards for children 3 and under; why NOT label similarly shaped </a:t>
            </a:r>
            <a:r>
              <a:rPr lang="en-US" sz="1400" dirty="0" smtClean="0">
                <a:cs typeface="Chalkboard"/>
              </a:rPr>
              <a:t>foods which present similar risk?</a:t>
            </a:r>
            <a:endParaRPr lang="en-US" sz="1400" dirty="0">
              <a:cs typeface="Chalkboard"/>
            </a:endParaRPr>
          </a:p>
          <a:p>
            <a:pPr lvl="1">
              <a:lnSpc>
                <a:spcPct val="120000"/>
              </a:lnSpc>
            </a:pPr>
            <a:r>
              <a:rPr lang="en-US" sz="1600" b="1" dirty="0">
                <a:cs typeface="Chalkboard"/>
              </a:rPr>
              <a:t>Risk/Benefit Ratio</a:t>
            </a:r>
          </a:p>
          <a:p>
            <a:pPr lvl="2">
              <a:lnSpc>
                <a:spcPct val="120000"/>
              </a:lnSpc>
            </a:pPr>
            <a:r>
              <a:rPr lang="en-US" sz="1400" dirty="0">
                <a:cs typeface="Chalkboard"/>
              </a:rPr>
              <a:t>If labeling foods can avert death, the additional expense/hassle experienced by vendors is a small price to pay.</a:t>
            </a:r>
          </a:p>
          <a:p>
            <a:pPr lvl="1">
              <a:lnSpc>
                <a:spcPct val="120000"/>
              </a:lnSpc>
            </a:pPr>
            <a:r>
              <a:rPr lang="en-US" sz="1600" b="1" dirty="0">
                <a:cs typeface="Chalkboard"/>
              </a:rPr>
              <a:t>Parental Autonomy</a:t>
            </a:r>
          </a:p>
          <a:p>
            <a:pPr lvl="2">
              <a:lnSpc>
                <a:spcPct val="120000"/>
              </a:lnSpc>
            </a:pPr>
            <a:r>
              <a:rPr lang="en-US" sz="1400" dirty="0">
                <a:cs typeface="Chalkboard"/>
              </a:rPr>
              <a:t>Labeling foods as choking hazards is empowering parents to make well informed decisions about the foods they feed their </a:t>
            </a:r>
            <a:r>
              <a:rPr lang="en-US" sz="1400" dirty="0" smtClean="0">
                <a:cs typeface="Chalkboard"/>
              </a:rPr>
              <a:t>children</a:t>
            </a:r>
            <a:r>
              <a:rPr lang="en-US" sz="1400" dirty="0" smtClean="0">
                <a:latin typeface="Chalkboard"/>
                <a:cs typeface="Chalkboard"/>
              </a:rPr>
              <a:t>.</a:t>
            </a:r>
          </a:p>
        </p:txBody>
      </p:sp>
      <p:sp>
        <p:nvSpPr>
          <p:cNvPr id="3" name="Content Placeholder 2"/>
          <p:cNvSpPr>
            <a:spLocks noGrp="1"/>
          </p:cNvSpPr>
          <p:nvPr>
            <p:ph sz="half" idx="2"/>
          </p:nvPr>
        </p:nvSpPr>
        <p:spPr>
          <a:xfrm>
            <a:off x="4292601" y="1185333"/>
            <a:ext cx="4495800" cy="5130800"/>
          </a:xfrm>
        </p:spPr>
        <p:txBody>
          <a:bodyPr>
            <a:normAutofit fontScale="47500" lnSpcReduction="20000"/>
          </a:bodyPr>
          <a:lstStyle/>
          <a:p>
            <a:pPr marL="800100" lvl="1" indent="-342900">
              <a:lnSpc>
                <a:spcPct val="140000"/>
              </a:lnSpc>
              <a:buFont typeface="Arial"/>
              <a:buChar char="•"/>
            </a:pPr>
            <a:r>
              <a:rPr lang="en-US" sz="3400" b="1" dirty="0" smtClean="0">
                <a:latin typeface="+mj-lt"/>
                <a:cs typeface="Chalkboard"/>
              </a:rPr>
              <a:t>Supervision </a:t>
            </a:r>
            <a:r>
              <a:rPr lang="en-US" sz="3400" b="1" dirty="0">
                <a:latin typeface="+mj-lt"/>
                <a:cs typeface="Chalkboard"/>
              </a:rPr>
              <a:t>does </a:t>
            </a:r>
            <a:r>
              <a:rPr lang="en-US" sz="3400" b="1" dirty="0" smtClean="0">
                <a:latin typeface="+mj-lt"/>
                <a:cs typeface="Chalkboard"/>
              </a:rPr>
              <a:t>NOT </a:t>
            </a:r>
            <a:r>
              <a:rPr lang="en-US" sz="3400" b="1" dirty="0">
                <a:latin typeface="+mj-lt"/>
                <a:cs typeface="Chalkboard"/>
              </a:rPr>
              <a:t>prevent aspiration </a:t>
            </a:r>
            <a:r>
              <a:rPr lang="en-US" sz="3400" b="1" dirty="0" smtClean="0">
                <a:latin typeface="+mj-lt"/>
                <a:cs typeface="Chalkboard"/>
              </a:rPr>
              <a:t>events</a:t>
            </a:r>
          </a:p>
          <a:p>
            <a:pPr marL="1082675" lvl="2" indent="-342900">
              <a:lnSpc>
                <a:spcPct val="140000"/>
              </a:lnSpc>
              <a:buFont typeface="Arial"/>
              <a:buChar char="•"/>
            </a:pPr>
            <a:r>
              <a:rPr lang="en-US" sz="2700" dirty="0" smtClean="0">
                <a:latin typeface="+mj-lt"/>
                <a:cs typeface="Chalkboard"/>
              </a:rPr>
              <a:t>Parents </a:t>
            </a:r>
            <a:r>
              <a:rPr lang="en-US" sz="2700" dirty="0">
                <a:latin typeface="+mj-lt"/>
                <a:cs typeface="Chalkboard"/>
              </a:rPr>
              <a:t>are usually with </a:t>
            </a:r>
            <a:r>
              <a:rPr lang="en-US" sz="2700" dirty="0" smtClean="0">
                <a:latin typeface="+mj-lt"/>
                <a:cs typeface="Chalkboard"/>
              </a:rPr>
              <a:t>their children when they (fatally) choke on foods, but </a:t>
            </a:r>
            <a:r>
              <a:rPr lang="en-US" sz="2700" dirty="0">
                <a:latin typeface="+mj-lt"/>
                <a:cs typeface="Chalkboard"/>
              </a:rPr>
              <a:t>are unable to dislodge the food in </a:t>
            </a:r>
            <a:r>
              <a:rPr lang="en-US" sz="2700" dirty="0" smtClean="0">
                <a:latin typeface="+mj-lt"/>
                <a:cs typeface="Chalkboard"/>
              </a:rPr>
              <a:t>time.</a:t>
            </a:r>
            <a:endParaRPr lang="en-US" sz="2700" dirty="0">
              <a:latin typeface="+mj-lt"/>
              <a:cs typeface="Chalkboard"/>
            </a:endParaRPr>
          </a:p>
          <a:p>
            <a:pPr marL="800100" lvl="1" indent="-342900">
              <a:lnSpc>
                <a:spcPct val="140000"/>
              </a:lnSpc>
              <a:buFont typeface="Arial"/>
              <a:buChar char="•"/>
            </a:pPr>
            <a:r>
              <a:rPr lang="en-US" sz="3400" b="1" dirty="0">
                <a:latin typeface="+mj-lt"/>
                <a:cs typeface="Chalkboard"/>
              </a:rPr>
              <a:t>Knowledge </a:t>
            </a:r>
            <a:r>
              <a:rPr lang="en-US" sz="3400" b="1" dirty="0" smtClean="0">
                <a:latin typeface="+mj-lt"/>
                <a:cs typeface="Chalkboard"/>
              </a:rPr>
              <a:t>Gap</a:t>
            </a:r>
          </a:p>
          <a:p>
            <a:pPr marL="1082675" lvl="2" indent="-342900">
              <a:lnSpc>
                <a:spcPct val="140000"/>
              </a:lnSpc>
              <a:buFont typeface="Arial"/>
              <a:buChar char="•"/>
            </a:pPr>
            <a:r>
              <a:rPr lang="en-US" sz="2500" dirty="0" smtClean="0">
                <a:latin typeface="+mj-lt"/>
                <a:cs typeface="Chalkboard"/>
              </a:rPr>
              <a:t>Parents </a:t>
            </a:r>
            <a:r>
              <a:rPr lang="en-US" sz="2500" dirty="0">
                <a:latin typeface="+mj-lt"/>
                <a:cs typeface="Chalkboard"/>
              </a:rPr>
              <a:t>often believe their </a:t>
            </a:r>
            <a:r>
              <a:rPr lang="en-US" sz="2500" dirty="0" smtClean="0">
                <a:latin typeface="+mj-lt"/>
                <a:cs typeface="Chalkboard"/>
              </a:rPr>
              <a:t>child is </a:t>
            </a:r>
            <a:r>
              <a:rPr lang="en-US" sz="2500" dirty="0">
                <a:latin typeface="+mj-lt"/>
                <a:cs typeface="Chalkboard"/>
              </a:rPr>
              <a:t>mature enough to handle a </a:t>
            </a:r>
            <a:r>
              <a:rPr lang="en-US" sz="2500" dirty="0" smtClean="0">
                <a:latin typeface="+mj-lt"/>
                <a:cs typeface="Chalkboard"/>
              </a:rPr>
              <a:t>grape, popcorn, or a hot </a:t>
            </a:r>
            <a:r>
              <a:rPr lang="en-US" sz="2500" dirty="0" smtClean="0">
                <a:latin typeface="+mj-lt"/>
                <a:cs typeface="Chalkboard"/>
              </a:rPr>
              <a:t>dog, not realizing the child is </a:t>
            </a:r>
            <a:r>
              <a:rPr lang="en-US" sz="2500" dirty="0">
                <a:latin typeface="+mj-lt"/>
                <a:cs typeface="Chalkboard"/>
              </a:rPr>
              <a:t>not cognitively or developmentally capable of chewing and swallowing </a:t>
            </a:r>
            <a:r>
              <a:rPr lang="en-US" sz="2500" dirty="0" smtClean="0">
                <a:latin typeface="+mj-lt"/>
                <a:cs typeface="Chalkboard"/>
              </a:rPr>
              <a:t>such </a:t>
            </a:r>
            <a:r>
              <a:rPr lang="en-US" sz="2500" dirty="0">
                <a:latin typeface="+mj-lt"/>
                <a:cs typeface="Chalkboard"/>
              </a:rPr>
              <a:t>foods safely</a:t>
            </a:r>
            <a:r>
              <a:rPr lang="en-US" sz="2500" dirty="0" smtClean="0">
                <a:latin typeface="+mj-lt"/>
                <a:cs typeface="Chalkboard"/>
              </a:rPr>
              <a:t>.</a:t>
            </a:r>
            <a:r>
              <a:rPr lang="en-US" sz="2500" dirty="0">
                <a:latin typeface="+mj-lt"/>
                <a:cs typeface="Chalkboard"/>
              </a:rPr>
              <a:t> </a:t>
            </a:r>
          </a:p>
          <a:p>
            <a:pPr marL="800100" lvl="1" indent="-342900">
              <a:lnSpc>
                <a:spcPct val="140000"/>
              </a:lnSpc>
              <a:buFont typeface="Arial"/>
              <a:buChar char="•"/>
            </a:pPr>
            <a:r>
              <a:rPr lang="en-US" sz="2900" b="1" dirty="0" smtClean="0">
                <a:latin typeface="+mj-lt"/>
                <a:cs typeface="Chalkboard"/>
              </a:rPr>
              <a:t>Every </a:t>
            </a:r>
            <a:r>
              <a:rPr lang="en-US" sz="2900" b="1" dirty="0">
                <a:latin typeface="+mj-lt"/>
                <a:cs typeface="Chalkboard"/>
              </a:rPr>
              <a:t>5 days 1</a:t>
            </a:r>
            <a:r>
              <a:rPr lang="en-US" sz="2900" b="1" dirty="0" smtClean="0">
                <a:latin typeface="+mj-lt"/>
                <a:cs typeface="Chalkboard"/>
              </a:rPr>
              <a:t> </a:t>
            </a:r>
            <a:r>
              <a:rPr lang="en-US" sz="2900" b="1" dirty="0">
                <a:latin typeface="+mj-lt"/>
                <a:cs typeface="Chalkboard"/>
              </a:rPr>
              <a:t>child (in the US) dies from a food-related choking </a:t>
            </a:r>
            <a:r>
              <a:rPr lang="en-US" sz="2900" b="1" dirty="0" smtClean="0">
                <a:latin typeface="+mj-lt"/>
                <a:cs typeface="Chalkboard"/>
              </a:rPr>
              <a:t>event</a:t>
            </a:r>
          </a:p>
          <a:p>
            <a:pPr marL="1082675" lvl="2" indent="-342900">
              <a:lnSpc>
                <a:spcPct val="140000"/>
              </a:lnSpc>
              <a:buFont typeface="Arial"/>
              <a:buChar char="•"/>
            </a:pPr>
            <a:r>
              <a:rPr lang="en-US" sz="2500" dirty="0" smtClean="0">
                <a:latin typeface="+mj-lt"/>
                <a:cs typeface="Chalkboard"/>
              </a:rPr>
              <a:t>Many </a:t>
            </a:r>
            <a:r>
              <a:rPr lang="en-US" sz="2500" dirty="0">
                <a:latin typeface="+mj-lt"/>
                <a:cs typeface="Chalkboard"/>
              </a:rPr>
              <a:t>of these deaths could have been prevented if parents were appropriately </a:t>
            </a:r>
            <a:r>
              <a:rPr lang="en-US" sz="2500" dirty="0" smtClean="0">
                <a:latin typeface="+mj-lt"/>
                <a:cs typeface="Chalkboard"/>
              </a:rPr>
              <a:t>educated/informed.</a:t>
            </a:r>
            <a:endParaRPr lang="en-US" sz="2500" dirty="0">
              <a:latin typeface="+mj-lt"/>
            </a:endParaRPr>
          </a:p>
          <a:p>
            <a:pPr marL="1257300" lvl="2" indent="-342900">
              <a:lnSpc>
                <a:spcPct val="140000"/>
              </a:lnSpc>
              <a:buFont typeface="Arial"/>
              <a:buChar char="•"/>
            </a:pPr>
            <a:endParaRPr lang="en-US" sz="2000" dirty="0">
              <a:latin typeface="Chalkboard"/>
              <a:cs typeface="Chalkboard"/>
            </a:endParaRPr>
          </a:p>
          <a:p>
            <a:endParaRPr lang="en-US" dirty="0"/>
          </a:p>
        </p:txBody>
      </p:sp>
    </p:spTree>
    <p:extLst>
      <p:ext uri="{BB962C8B-B14F-4D97-AF65-F5344CB8AC3E}">
        <p14:creationId xmlns:p14="http://schemas.microsoft.com/office/powerpoint/2010/main" val="2261275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Where are we now?</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549275" y="1261535"/>
            <a:ext cx="4201796" cy="4343400"/>
          </a:xfrm>
        </p:spPr>
        <p:txBody>
          <a:bodyPr>
            <a:normAutofit lnSpcReduction="10000"/>
          </a:bodyPr>
          <a:lstStyle/>
          <a:p>
            <a:pPr marL="1200150" lvl="2" indent="-285750">
              <a:buFont typeface="Arial"/>
              <a:buChar char="•"/>
            </a:pPr>
            <a:endParaRPr lang="en-US" sz="1300" dirty="0"/>
          </a:p>
          <a:p>
            <a:r>
              <a:rPr lang="en-US" sz="1900" dirty="0" smtClean="0"/>
              <a:t>JT’s Law has not been implemented in New York State</a:t>
            </a:r>
          </a:p>
          <a:p>
            <a:r>
              <a:rPr lang="en-US" sz="1900" dirty="0" smtClean="0"/>
              <a:t>There are NO active federal laws regarding food-related choking</a:t>
            </a:r>
          </a:p>
          <a:p>
            <a:r>
              <a:rPr lang="en-US" sz="1900" dirty="0"/>
              <a:t>P</a:t>
            </a:r>
            <a:r>
              <a:rPr lang="en-US" sz="1900" dirty="0" smtClean="0"/>
              <a:t>reviously proposed legislation has been referred to subcommittees or shelved</a:t>
            </a:r>
            <a:endParaRPr lang="en-US" sz="1700" dirty="0" smtClean="0"/>
          </a:p>
          <a:p>
            <a:r>
              <a:rPr lang="en-US" sz="1900" dirty="0"/>
              <a:t>The FDA does NOT have mandatory recall authority for foods that are known to be hazardous to children</a:t>
            </a:r>
          </a:p>
          <a:p>
            <a:endParaRPr lang="en-US" sz="1600" dirty="0"/>
          </a:p>
          <a:p>
            <a:endParaRPr lang="en-US" sz="1600" dirty="0"/>
          </a:p>
          <a:p>
            <a:endParaRPr lang="en-US" dirty="0"/>
          </a:p>
        </p:txBody>
      </p:sp>
      <p:sp>
        <p:nvSpPr>
          <p:cNvPr id="4" name="Content Placeholder 3"/>
          <p:cNvSpPr>
            <a:spLocks noGrp="1"/>
          </p:cNvSpPr>
          <p:nvPr>
            <p:ph sz="half" idx="2"/>
          </p:nvPr>
        </p:nvSpPr>
        <p:spPr/>
        <p:txBody>
          <a:bodyPr>
            <a:normAutofit lnSpcReduction="10000"/>
          </a:bodyPr>
          <a:lstStyle/>
          <a:p>
            <a:pPr marL="581025" indent="-285750">
              <a:buFont typeface="Arial"/>
              <a:buChar char="•"/>
            </a:pPr>
            <a:r>
              <a:rPr lang="en-US" dirty="0"/>
              <a:t>Currently, no </a:t>
            </a:r>
            <a:r>
              <a:rPr lang="en-US" dirty="0" smtClean="0"/>
              <a:t>enacted law (state or federal) </a:t>
            </a:r>
            <a:r>
              <a:rPr lang="en-US" dirty="0"/>
              <a:t>requires labeling of foods that represent significant choking hazards to young children</a:t>
            </a:r>
          </a:p>
          <a:p>
            <a:pPr marL="917575" lvl="1" indent="-285750">
              <a:buFont typeface="Arial"/>
              <a:buChar char="•"/>
            </a:pPr>
            <a:r>
              <a:rPr lang="en-US" dirty="0"/>
              <a:t>Some companies voluntarily include safety labels on their products</a:t>
            </a:r>
          </a:p>
          <a:p>
            <a:pPr marL="917575" lvl="1" indent="-285750">
              <a:buFont typeface="Arial"/>
              <a:buChar char="•"/>
            </a:pPr>
            <a:r>
              <a:rPr lang="en-US" dirty="0"/>
              <a:t>Vast majority of companies do NOT provide such information</a:t>
            </a:r>
          </a:p>
          <a:p>
            <a:endParaRPr lang="en-US" dirty="0"/>
          </a:p>
        </p:txBody>
      </p:sp>
    </p:spTree>
    <p:extLst>
      <p:ext uri="{BB962C8B-B14F-4D97-AF65-F5344CB8AC3E}">
        <p14:creationId xmlns:p14="http://schemas.microsoft.com/office/powerpoint/2010/main" val="1980574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5632"/>
            <a:ext cx="8042276" cy="692776"/>
          </a:xfrm>
        </p:spPr>
        <p:txBody>
          <a:bodyPr/>
          <a:lstStyle/>
          <a:p>
            <a:pPr algn="l"/>
            <a:r>
              <a:rPr 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How Can We Prevent Food-Related Choking?</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549275" y="1253812"/>
            <a:ext cx="3840480" cy="4904195"/>
          </a:xfrm>
        </p:spPr>
        <p:txBody>
          <a:bodyPr>
            <a:normAutofit fontScale="55000" lnSpcReduction="20000"/>
          </a:bodyPr>
          <a:lstStyle/>
          <a:p>
            <a:pPr marL="0" indent="0">
              <a:buNone/>
            </a:pPr>
            <a:r>
              <a:rPr lang="en-US" sz="2500" b="1" dirty="0" smtClean="0"/>
              <a:t>The Pediatrician’s Role as an Advocate:</a:t>
            </a:r>
          </a:p>
          <a:p>
            <a:r>
              <a:rPr lang="en-US" sz="2400" dirty="0" smtClean="0"/>
              <a:t>Write letters to manufacturers of the more than 300 brands of hotdogs, candy, popcorn and other foods that do NOT currently carry warning labels, urging them to voluntarily add safety notices to their products</a:t>
            </a:r>
          </a:p>
          <a:p>
            <a:r>
              <a:rPr lang="en-US" sz="2400" dirty="0" smtClean="0"/>
              <a:t>Contact our Senators and Congressmen urging them to implement the changes recommended by the AAP</a:t>
            </a:r>
          </a:p>
          <a:p>
            <a:pPr lvl="1"/>
            <a:r>
              <a:rPr lang="en-US" sz="2200" dirty="0" smtClean="0"/>
              <a:t>Sen. Kirsten </a:t>
            </a:r>
            <a:r>
              <a:rPr lang="en-US" sz="2200" dirty="0" err="1" smtClean="0"/>
              <a:t>Gillibrand</a:t>
            </a:r>
            <a:r>
              <a:rPr lang="en-US" sz="2200" dirty="0" smtClean="0"/>
              <a:t> (D-NY)</a:t>
            </a:r>
          </a:p>
          <a:p>
            <a:pPr lvl="1"/>
            <a:r>
              <a:rPr lang="en-US" sz="2200" dirty="0" smtClean="0"/>
              <a:t>Sen. Charles Schumer (D-NY)</a:t>
            </a:r>
          </a:p>
          <a:p>
            <a:pPr lvl="1"/>
            <a:r>
              <a:rPr lang="en-US" sz="2200" dirty="0" smtClean="0"/>
              <a:t>Rep. Charles Rangel (D-NY)</a:t>
            </a:r>
            <a:endParaRPr lang="en-US" sz="2200" dirty="0" smtClean="0"/>
          </a:p>
          <a:p>
            <a:pPr lvl="1"/>
            <a:r>
              <a:rPr lang="en-US" sz="2200" dirty="0" smtClean="0"/>
              <a:t>Remaining NY Representatives (28)</a:t>
            </a:r>
            <a:endParaRPr lang="en-US" sz="2200" dirty="0" smtClean="0"/>
          </a:p>
          <a:p>
            <a:r>
              <a:rPr lang="en-US" sz="2400" dirty="0" smtClean="0"/>
              <a:t>Contact our Governor, State </a:t>
            </a:r>
            <a:r>
              <a:rPr lang="en-US" sz="2400" dirty="0"/>
              <a:t>S</a:t>
            </a:r>
            <a:r>
              <a:rPr lang="en-US" sz="2400" dirty="0" smtClean="0"/>
              <a:t>enators and State </a:t>
            </a:r>
            <a:r>
              <a:rPr lang="en-US" sz="2400" dirty="0"/>
              <a:t>A</a:t>
            </a:r>
            <a:r>
              <a:rPr lang="en-US" sz="2400" dirty="0" smtClean="0"/>
              <a:t>ssembly </a:t>
            </a:r>
            <a:r>
              <a:rPr lang="en-US" sz="2400" dirty="0"/>
              <a:t>M</a:t>
            </a:r>
            <a:r>
              <a:rPr lang="en-US" sz="2400" dirty="0" smtClean="0"/>
              <a:t>embers, urging them to implement JT’s law as it currently exists, and further, asking them to amend JT’s law to include provisions for choking hazard warning labels on unsafe foods</a:t>
            </a:r>
          </a:p>
          <a:p>
            <a:pPr lvl="1"/>
            <a:r>
              <a:rPr lang="en-US" sz="2200" dirty="0" smtClean="0"/>
              <a:t>NY Governor Andrew M. Cuomo (D)</a:t>
            </a:r>
          </a:p>
          <a:p>
            <a:pPr lvl="1"/>
            <a:r>
              <a:rPr lang="en-US" sz="2200" dirty="0" smtClean="0"/>
              <a:t>State Senators</a:t>
            </a:r>
          </a:p>
          <a:p>
            <a:pPr lvl="1"/>
            <a:r>
              <a:rPr lang="en-US" sz="2200" dirty="0" smtClean="0"/>
              <a:t>State Assembly Members</a:t>
            </a:r>
            <a:endParaRPr lang="en-US" sz="2200" dirty="0"/>
          </a:p>
          <a:p>
            <a:pPr lvl="1"/>
            <a:endParaRPr lang="en-US" dirty="0"/>
          </a:p>
        </p:txBody>
      </p:sp>
      <p:sp>
        <p:nvSpPr>
          <p:cNvPr id="4" name="Content Placeholder 3"/>
          <p:cNvSpPr>
            <a:spLocks noGrp="1"/>
          </p:cNvSpPr>
          <p:nvPr>
            <p:ph sz="half" idx="2"/>
          </p:nvPr>
        </p:nvSpPr>
        <p:spPr>
          <a:xfrm>
            <a:off x="4751071" y="4294328"/>
            <a:ext cx="3840480" cy="1632754"/>
          </a:xfrm>
        </p:spPr>
        <p:txBody>
          <a:bodyPr>
            <a:normAutofit fontScale="55000" lnSpcReduction="20000"/>
          </a:bodyPr>
          <a:lstStyle/>
          <a:p>
            <a:pPr marL="0" indent="0">
              <a:buNone/>
            </a:pPr>
            <a:r>
              <a:rPr lang="en-US" sz="2900" b="1" dirty="0" smtClean="0"/>
              <a:t>AAP Recommendation:</a:t>
            </a:r>
          </a:p>
          <a:p>
            <a:r>
              <a:rPr lang="en-US" sz="2600" dirty="0" smtClean="0">
                <a:cs typeface="Chalkboard"/>
              </a:rPr>
              <a:t>“</a:t>
            </a:r>
            <a:r>
              <a:rPr lang="en-US" sz="2600" dirty="0">
                <a:cs typeface="Chalkboard"/>
              </a:rPr>
              <a:t>Pediatricians, dentists, and other infant and child health care providers should provide choking-prevention counseling to parents as an integral part of anticipatory guidance activities</a:t>
            </a:r>
            <a:r>
              <a:rPr lang="en-US" sz="2600" dirty="0" smtClean="0">
                <a:cs typeface="Chalkboard"/>
              </a:rPr>
              <a:t>”</a:t>
            </a:r>
          </a:p>
          <a:p>
            <a:pPr marL="0" indent="0">
              <a:buNone/>
            </a:pPr>
            <a:endParaRPr lang="en-US" dirty="0" smtClean="0"/>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455490" y="1253812"/>
            <a:ext cx="2136061" cy="2848080"/>
          </a:xfrm>
          <a:prstGeom prst="rect">
            <a:avLst/>
          </a:prstGeom>
          <a:ln w="38100" cmpd="sng">
            <a:solidFill>
              <a:schemeClr val="bg1"/>
            </a:solidFill>
          </a:ln>
        </p:spPr>
      </p:pic>
      <p:pic>
        <p:nvPicPr>
          <p:cNvPr id="6" name="Picture 5"/>
          <p:cNvPicPr>
            <a:picLocks noChangeAspect="1"/>
          </p:cNvPicPr>
          <p:nvPr/>
        </p:nvPicPr>
        <p:blipFill>
          <a:blip r:embed="rId4"/>
          <a:stretch>
            <a:fillRect/>
          </a:stretch>
        </p:blipFill>
        <p:spPr>
          <a:xfrm>
            <a:off x="4389755" y="1253812"/>
            <a:ext cx="1894510" cy="2848079"/>
          </a:xfrm>
          <a:prstGeom prst="rect">
            <a:avLst/>
          </a:prstGeom>
        </p:spPr>
      </p:pic>
    </p:spTree>
    <p:extLst>
      <p:ext uri="{BB962C8B-B14F-4D97-AF65-F5344CB8AC3E}">
        <p14:creationId xmlns:p14="http://schemas.microsoft.com/office/powerpoint/2010/main" val="16575389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5632"/>
            <a:ext cx="8042276" cy="750507"/>
          </a:xfrm>
        </p:spPr>
        <p:txBody>
          <a:bodyPr/>
          <a:lstStyle/>
          <a:p>
            <a:pPr algn="l"/>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Helpful Resources</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549275" y="1600201"/>
            <a:ext cx="4141258" cy="4343400"/>
          </a:xfrm>
        </p:spPr>
        <p:txBody>
          <a:bodyPr>
            <a:normAutofit fontScale="77500" lnSpcReduction="20000"/>
          </a:bodyPr>
          <a:lstStyle/>
          <a:p>
            <a:pPr marL="581025" indent="-285750">
              <a:buFont typeface="Arial"/>
              <a:buChar char="•"/>
            </a:pPr>
            <a:r>
              <a:rPr lang="en-US" dirty="0" smtClean="0"/>
              <a:t>Governor Andrew Cuomo</a:t>
            </a:r>
          </a:p>
          <a:p>
            <a:pPr marL="917575" lvl="1" indent="-285750">
              <a:buFont typeface="Arial"/>
              <a:buChar char="•"/>
            </a:pPr>
            <a:r>
              <a:rPr lang="en-US" dirty="0" smtClean="0">
                <a:hlinkClick r:id="rId3"/>
              </a:rPr>
              <a:t>www.governor.ny</a:t>
            </a:r>
            <a:r>
              <a:rPr lang="en-US" dirty="0" smtClean="0">
                <a:hlinkClick r:id="rId3"/>
              </a:rPr>
              <a:t>.gov</a:t>
            </a:r>
            <a:endParaRPr lang="en-US" dirty="0" smtClean="0"/>
          </a:p>
          <a:p>
            <a:pPr marL="581025" indent="-285750">
              <a:buFont typeface="Arial"/>
              <a:buChar char="•"/>
            </a:pPr>
            <a:r>
              <a:rPr lang="en-US" dirty="0" smtClean="0"/>
              <a:t>U.S. Congressmen for NY: </a:t>
            </a:r>
            <a:r>
              <a:rPr lang="en-US" dirty="0" smtClean="0">
                <a:hlinkClick r:id="rId4"/>
              </a:rPr>
              <a:t>http://www.house.gov</a:t>
            </a:r>
            <a:endParaRPr lang="en-US" dirty="0" smtClean="0"/>
          </a:p>
          <a:p>
            <a:pPr marL="581025" indent="-285750">
              <a:buFont typeface="Arial"/>
              <a:buChar char="•"/>
            </a:pPr>
            <a:r>
              <a:rPr lang="en-US" dirty="0" smtClean="0"/>
              <a:t>U.S. Senators for NY:</a:t>
            </a:r>
          </a:p>
          <a:p>
            <a:pPr marL="917575" lvl="1" indent="-285750">
              <a:buFont typeface="Arial"/>
              <a:buChar char="•"/>
            </a:pPr>
            <a:r>
              <a:rPr lang="en-US" dirty="0" smtClean="0">
                <a:hlinkClick r:id="rId5"/>
              </a:rPr>
              <a:t>http://www.gillibrand.senate.gov</a:t>
            </a:r>
            <a:endParaRPr lang="en-US" dirty="0" smtClean="0"/>
          </a:p>
          <a:p>
            <a:pPr marL="917575" lvl="1" indent="-285750">
              <a:buFont typeface="Arial"/>
              <a:buChar char="•"/>
            </a:pPr>
            <a:r>
              <a:rPr lang="en-US" dirty="0" smtClean="0">
                <a:hlinkClick r:id="rId6"/>
              </a:rPr>
              <a:t>http://www.schumer.senate.gov</a:t>
            </a:r>
            <a:endParaRPr lang="en-US" dirty="0" smtClean="0"/>
          </a:p>
          <a:p>
            <a:pPr marL="581025" indent="-285750">
              <a:buFont typeface="Arial"/>
              <a:buChar char="•"/>
            </a:pPr>
            <a:r>
              <a:rPr lang="en-US" dirty="0" smtClean="0"/>
              <a:t>Choking Hazard </a:t>
            </a:r>
            <a:r>
              <a:rPr lang="en-US" dirty="0"/>
              <a:t>Product Recalls: </a:t>
            </a:r>
            <a:r>
              <a:rPr lang="en-US" dirty="0">
                <a:hlinkClick r:id="rId7"/>
              </a:rPr>
              <a:t>http://www.health.state.ny.us/prevention/injury_prevention/choking</a:t>
            </a:r>
            <a:r>
              <a:rPr lang="en-US" dirty="0" smtClean="0">
                <a:hlinkClick r:id="rId7"/>
              </a:rPr>
              <a:t>/</a:t>
            </a:r>
            <a:endParaRPr lang="en-US" dirty="0" smtClean="0"/>
          </a:p>
          <a:p>
            <a:pPr marL="581025" indent="-285750">
              <a:buFont typeface="Arial"/>
              <a:buChar char="•"/>
            </a:pPr>
            <a:r>
              <a:rPr lang="en-US" dirty="0"/>
              <a:t>Choking: First </a:t>
            </a:r>
            <a:r>
              <a:rPr lang="en-US" dirty="0" smtClean="0"/>
              <a:t>Aid: </a:t>
            </a:r>
            <a:r>
              <a:rPr lang="en-US" dirty="0" smtClean="0">
                <a:hlinkClick r:id="rId8"/>
              </a:rPr>
              <a:t>http</a:t>
            </a:r>
            <a:r>
              <a:rPr lang="en-US" dirty="0">
                <a:hlinkClick r:id="rId8"/>
              </a:rPr>
              <a:t>://www.mayoclinic.com/health/first-aid-choking/</a:t>
            </a:r>
            <a:r>
              <a:rPr lang="en-US" dirty="0" smtClean="0">
                <a:hlinkClick r:id="rId8"/>
              </a:rPr>
              <a:t>FA00025</a:t>
            </a:r>
            <a:endParaRPr lang="en-US" dirty="0" smtClean="0"/>
          </a:p>
        </p:txBody>
      </p:sp>
      <p:sp>
        <p:nvSpPr>
          <p:cNvPr id="4" name="Content Placeholder 3"/>
          <p:cNvSpPr>
            <a:spLocks noGrp="1"/>
          </p:cNvSpPr>
          <p:nvPr>
            <p:ph sz="half" idx="2"/>
          </p:nvPr>
        </p:nvSpPr>
        <p:spPr>
          <a:xfrm>
            <a:off x="4751071" y="1600201"/>
            <a:ext cx="4172796" cy="4343400"/>
          </a:xfrm>
        </p:spPr>
        <p:txBody>
          <a:bodyPr>
            <a:normAutofit fontScale="77500" lnSpcReduction="20000"/>
          </a:bodyPr>
          <a:lstStyle/>
          <a:p>
            <a:pPr marL="581025" indent="-285750">
              <a:buFont typeface="Arial"/>
              <a:buChar char="•"/>
            </a:pPr>
            <a:r>
              <a:rPr lang="en-US" dirty="0"/>
              <a:t>Safe Kids Worldwide: </a:t>
            </a:r>
            <a:r>
              <a:rPr lang="en-US" dirty="0">
                <a:hlinkClick r:id="rId9"/>
              </a:rPr>
              <a:t>http://www.safekids.org</a:t>
            </a:r>
            <a:r>
              <a:rPr lang="en-US" dirty="0"/>
              <a:t> </a:t>
            </a:r>
          </a:p>
          <a:p>
            <a:pPr marL="581025" indent="-285750">
              <a:buFont typeface="Arial"/>
              <a:buChar char="•"/>
            </a:pPr>
            <a:r>
              <a:rPr lang="en-US" dirty="0"/>
              <a:t>Consumer Product Safety Commission: </a:t>
            </a:r>
            <a:r>
              <a:rPr lang="en-US" dirty="0">
                <a:hlinkClick r:id="rId10"/>
              </a:rPr>
              <a:t>http://www.nysconsumer.gov</a:t>
            </a:r>
            <a:endParaRPr lang="en-US" dirty="0"/>
          </a:p>
          <a:p>
            <a:pPr marL="581025" indent="-285750">
              <a:buFont typeface="Arial"/>
              <a:buChar char="•"/>
            </a:pPr>
            <a:r>
              <a:rPr lang="en-US" dirty="0"/>
              <a:t>CPSC Recall Hotline Choking Hazard number: 1 (800) 638-</a:t>
            </a:r>
            <a:r>
              <a:rPr lang="en-US" dirty="0" smtClean="0"/>
              <a:t>2772</a:t>
            </a:r>
          </a:p>
          <a:p>
            <a:pPr marL="581025" indent="-285750">
              <a:buFont typeface="Arial"/>
              <a:buChar char="•"/>
            </a:pPr>
            <a:r>
              <a:rPr lang="en-US" dirty="0"/>
              <a:t>New York State Consumer Protection Board: </a:t>
            </a:r>
            <a:r>
              <a:rPr lang="en-US" dirty="0">
                <a:hlinkClick r:id="rId10"/>
              </a:rPr>
              <a:t>http://www.nysconsumer.gov</a:t>
            </a:r>
            <a:endParaRPr lang="en-US" dirty="0"/>
          </a:p>
          <a:p>
            <a:pPr marL="581025" indent="-285750">
              <a:buFont typeface="Arial"/>
              <a:buChar char="•"/>
            </a:pPr>
            <a:r>
              <a:rPr lang="en-US" dirty="0"/>
              <a:t>U.S. Food and Drug Administration: </a:t>
            </a:r>
            <a:r>
              <a:rPr lang="en-US" dirty="0">
                <a:hlinkClick r:id="rId11"/>
              </a:rPr>
              <a:t>http://www.fda.gov/</a:t>
            </a:r>
            <a:r>
              <a:rPr lang="en-US" dirty="0" smtClean="0">
                <a:hlinkClick r:id="rId11"/>
              </a:rPr>
              <a:t>fdac</a:t>
            </a:r>
            <a:endParaRPr lang="en-US" dirty="0" smtClean="0"/>
          </a:p>
          <a:p>
            <a:pPr marL="581025" indent="-285750">
              <a:buFont typeface="Arial"/>
              <a:buChar char="•"/>
            </a:pPr>
            <a:r>
              <a:rPr lang="en-US" dirty="0" smtClean="0"/>
              <a:t>Centers </a:t>
            </a:r>
            <a:r>
              <a:rPr lang="en-US" dirty="0"/>
              <a:t>for Disease Control and Prevention: </a:t>
            </a:r>
            <a:r>
              <a:rPr lang="en-US" dirty="0">
                <a:hlinkClick r:id="rId12"/>
              </a:rPr>
              <a:t>http://www.cdc.gov</a:t>
            </a:r>
            <a:endParaRPr lang="en-US" dirty="0"/>
          </a:p>
          <a:p>
            <a:pPr marL="581025" indent="-285750">
              <a:buFont typeface="Arial"/>
              <a:buChar char="•"/>
            </a:pPr>
            <a:endParaRPr lang="en-US" dirty="0"/>
          </a:p>
          <a:p>
            <a:pPr marL="581025" indent="-285750">
              <a:buFont typeface="Arial"/>
              <a:buChar char="•"/>
            </a:pPr>
            <a:endParaRPr lang="en-US" dirty="0"/>
          </a:p>
          <a:p>
            <a:endParaRPr lang="en-US" dirty="0"/>
          </a:p>
        </p:txBody>
      </p:sp>
    </p:spTree>
    <p:extLst>
      <p:ext uri="{BB962C8B-B14F-4D97-AF65-F5344CB8AC3E}">
        <p14:creationId xmlns:p14="http://schemas.microsoft.com/office/powerpoint/2010/main" val="36538106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365631"/>
            <a:ext cx="8042276" cy="828731"/>
          </a:xfrm>
        </p:spPr>
        <p:txBody>
          <a:bodyPr/>
          <a:lstStyle/>
          <a:p>
            <a:pPr algn="l"/>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Choking</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idx="1"/>
          </p:nvPr>
        </p:nvSpPr>
        <p:spPr>
          <a:xfrm>
            <a:off x="4386811" y="1194362"/>
            <a:ext cx="4204740" cy="4791573"/>
          </a:xfrm>
        </p:spPr>
        <p:txBody>
          <a:bodyPr>
            <a:normAutofit lnSpcReduction="10000"/>
          </a:bodyPr>
          <a:lstStyle/>
          <a:p>
            <a:pPr marL="349250" lvl="1" indent="-349250">
              <a:spcBef>
                <a:spcPts val="2000"/>
              </a:spcBef>
              <a:buClr>
                <a:schemeClr val="accent1">
                  <a:lumMod val="60000"/>
                  <a:lumOff val="40000"/>
                </a:schemeClr>
              </a:buClr>
            </a:pPr>
            <a:r>
              <a:rPr lang="en-US" dirty="0" smtClean="0"/>
              <a:t>Choking is the </a:t>
            </a:r>
            <a:r>
              <a:rPr lang="en-US" sz="2400" dirty="0" smtClean="0"/>
              <a:t>blockage </a:t>
            </a:r>
            <a:r>
              <a:rPr lang="en-US" sz="2400" dirty="0"/>
              <a:t>or hindrance of respiration by a foreign-body</a:t>
            </a:r>
            <a:r>
              <a:rPr lang="en-US" sz="2400" baseline="30000" dirty="0"/>
              <a:t> </a:t>
            </a:r>
            <a:r>
              <a:rPr lang="en-US" sz="2400" dirty="0"/>
              <a:t>obstruction in the internal airway, including the pharynx, </a:t>
            </a:r>
            <a:r>
              <a:rPr lang="en-US" sz="2400" dirty="0" err="1"/>
              <a:t>hypopharynx</a:t>
            </a:r>
            <a:r>
              <a:rPr lang="en-US" sz="2400" dirty="0"/>
              <a:t>,</a:t>
            </a:r>
            <a:r>
              <a:rPr lang="en-US" sz="2400" baseline="30000" dirty="0"/>
              <a:t> </a:t>
            </a:r>
            <a:r>
              <a:rPr lang="en-US" sz="2400" dirty="0"/>
              <a:t>and </a:t>
            </a:r>
            <a:r>
              <a:rPr lang="en-US" sz="2400" dirty="0" smtClean="0"/>
              <a:t>trachea.</a:t>
            </a:r>
          </a:p>
          <a:p>
            <a:pPr marL="349250" lvl="1" indent="-349250">
              <a:spcBef>
                <a:spcPts val="2000"/>
              </a:spcBef>
              <a:buClr>
                <a:schemeClr val="accent1">
                  <a:lumMod val="60000"/>
                  <a:lumOff val="40000"/>
                </a:schemeClr>
              </a:buClr>
            </a:pPr>
            <a:r>
              <a:rPr lang="en-US" sz="2400" dirty="0" smtClean="0"/>
              <a:t>Airway </a:t>
            </a:r>
            <a:r>
              <a:rPr lang="en-US" sz="2400" dirty="0"/>
              <a:t>obstruction can be fatal if it leads to</a:t>
            </a:r>
            <a:r>
              <a:rPr lang="en-US" sz="2400" baseline="30000" dirty="0"/>
              <a:t> </a:t>
            </a:r>
            <a:r>
              <a:rPr lang="en-US" sz="2400" dirty="0"/>
              <a:t>serious impairment of oxygenation and ventilation</a:t>
            </a:r>
            <a:r>
              <a:rPr lang="en-US" sz="2400" dirty="0" smtClean="0"/>
              <a:t>.</a:t>
            </a:r>
            <a:endParaRPr lang="en-US" sz="2400" dirty="0"/>
          </a:p>
          <a:p>
            <a:endParaRPr lang="en-US" dirty="0"/>
          </a:p>
        </p:txBody>
      </p:sp>
      <p:pic>
        <p:nvPicPr>
          <p:cNvPr id="5" name="Picture 4"/>
          <p:cNvPicPr>
            <a:picLocks noChangeAspect="1"/>
          </p:cNvPicPr>
          <p:nvPr/>
        </p:nvPicPr>
        <p:blipFill rotWithShape="1">
          <a:blip r:embed="rId3"/>
          <a:srcRect t="-3831" r="40000" b="1"/>
          <a:stretch/>
        </p:blipFill>
        <p:spPr>
          <a:xfrm>
            <a:off x="549276" y="1123952"/>
            <a:ext cx="3279564" cy="4540249"/>
          </a:xfrm>
          <a:prstGeom prst="rect">
            <a:avLst/>
          </a:prstGeom>
        </p:spPr>
      </p:pic>
      <p:sp>
        <p:nvSpPr>
          <p:cNvPr id="7" name="TextBox 6"/>
          <p:cNvSpPr txBox="1"/>
          <p:nvPr/>
        </p:nvSpPr>
        <p:spPr>
          <a:xfrm>
            <a:off x="203200" y="6119336"/>
            <a:ext cx="8940800" cy="738664"/>
          </a:xfrm>
          <a:prstGeom prst="rect">
            <a:avLst/>
          </a:prstGeom>
          <a:noFill/>
        </p:spPr>
        <p:txBody>
          <a:bodyPr wrap="square" rtlCol="0">
            <a:spAutoFit/>
          </a:bodyPr>
          <a:lstStyle/>
          <a:p>
            <a:r>
              <a:rPr lang="en-US" sz="1200" dirty="0"/>
              <a:t>Committee on Injury, Violence, and Poison Prevention. “Policy Statement: Prevention of Choking Among Children.” </a:t>
            </a:r>
            <a:r>
              <a:rPr lang="en-US" sz="1200" i="1" dirty="0"/>
              <a:t>Pediatrics</a:t>
            </a:r>
            <a:r>
              <a:rPr lang="en-US" sz="1200" dirty="0"/>
              <a:t> 2010; 125 (3): 601-607</a:t>
            </a:r>
          </a:p>
          <a:p>
            <a:endParaRPr lang="en-US" dirty="0"/>
          </a:p>
        </p:txBody>
      </p:sp>
    </p:spTree>
    <p:extLst>
      <p:ext uri="{BB962C8B-B14F-4D97-AF65-F5344CB8AC3E}">
        <p14:creationId xmlns:p14="http://schemas.microsoft.com/office/powerpoint/2010/main" val="23108347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5632"/>
            <a:ext cx="8042276" cy="655257"/>
          </a:xfrm>
        </p:spPr>
        <p:txBody>
          <a:bodyPr/>
          <a:lstStyle/>
          <a:p>
            <a:pPr algn="l"/>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Thanks for Listening!</a:t>
            </a:r>
            <a:endParaRPr lang="en-US" sz="3600" dirty="0">
              <a:ln w="17780" cmpd="sng">
                <a:solidFill>
                  <a:schemeClr val="accent1">
                    <a:tint val="3000"/>
                  </a:schemeClr>
                </a:solidFill>
                <a:prstDash val="solid"/>
                <a:miter lim="800000"/>
              </a:ln>
              <a:solidFill>
                <a:srgbClr val="404040"/>
              </a:solidFill>
              <a:effectLst>
                <a:outerShdw blurRad="55000" dist="50800" dir="5400000" algn="tl">
                  <a:srgbClr val="000000">
                    <a:alpha val="33000"/>
                  </a:srgbClr>
                </a:outerShdw>
              </a:effectLst>
              <a:cs typeface="Chalkboard"/>
            </a:endParaRPr>
          </a:p>
        </p:txBody>
      </p:sp>
      <p:sp>
        <p:nvSpPr>
          <p:cNvPr id="3" name="Content Placeholder 2"/>
          <p:cNvSpPr>
            <a:spLocks noGrp="1"/>
          </p:cNvSpPr>
          <p:nvPr>
            <p:ph sz="half" idx="1"/>
          </p:nvPr>
        </p:nvSpPr>
        <p:spPr/>
        <p:txBody>
          <a:bodyPr>
            <a:normAutofit/>
          </a:bodyPr>
          <a:lstStyle/>
          <a:p>
            <a:pPr marL="1200150" lvl="2" indent="-285750">
              <a:buFont typeface="Arial"/>
              <a:buChar char="•"/>
            </a:pPr>
            <a:endParaRPr lang="en-US" sz="1600" dirty="0"/>
          </a:p>
          <a:p>
            <a:endParaRPr lang="en-US" sz="1600" dirty="0"/>
          </a:p>
          <a:p>
            <a:endParaRPr lang="en-US" dirty="0"/>
          </a:p>
        </p:txBody>
      </p:sp>
      <p:pic>
        <p:nvPicPr>
          <p:cNvPr id="5" name="Content Placeholder 4" descr="DSCF3186.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9534" t="-565" r="23458" b="31342"/>
          <a:stretch/>
        </p:blipFill>
        <p:spPr>
          <a:xfrm>
            <a:off x="4925542" y="1410056"/>
            <a:ext cx="3217153" cy="4533545"/>
          </a:xfrm>
        </p:spPr>
      </p:pic>
      <p:pic>
        <p:nvPicPr>
          <p:cNvPr id="6" name="Picture 5" descr="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6827" y="1976751"/>
            <a:ext cx="4533545" cy="3400158"/>
          </a:xfrm>
          <a:prstGeom prst="rect">
            <a:avLst/>
          </a:prstGeom>
        </p:spPr>
      </p:pic>
    </p:spTree>
    <p:extLst>
      <p:ext uri="{BB962C8B-B14F-4D97-AF65-F5344CB8AC3E}">
        <p14:creationId xmlns:p14="http://schemas.microsoft.com/office/powerpoint/2010/main" val="3885310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0508"/>
            <a:ext cx="8042276" cy="576583"/>
          </a:xfrm>
        </p:spPr>
        <p:txBody>
          <a:bodyPr/>
          <a:lstStyle/>
          <a:p>
            <a:pPr algn="l"/>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References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idx="1"/>
          </p:nvPr>
        </p:nvSpPr>
        <p:spPr>
          <a:xfrm>
            <a:off x="549275" y="881405"/>
            <a:ext cx="8042276" cy="5077389"/>
          </a:xfrm>
        </p:spPr>
        <p:txBody>
          <a:bodyPr>
            <a:noAutofit/>
          </a:bodyPr>
          <a:lstStyle/>
          <a:p>
            <a:pPr>
              <a:buFont typeface="+mj-lt"/>
              <a:buAutoNum type="arabicPeriod"/>
            </a:pPr>
            <a:r>
              <a:rPr lang="en-US" sz="1000" dirty="0"/>
              <a:t>The Federal Hazardous Substance Act (FHSA</a:t>
            </a:r>
            <a:r>
              <a:rPr lang="en-US" sz="1000" dirty="0" smtClean="0"/>
              <a:t>). </a:t>
            </a:r>
            <a:r>
              <a:rPr lang="en-US" sz="1000" dirty="0"/>
              <a:t>Pub L No.86-613 (1960</a:t>
            </a:r>
            <a:r>
              <a:rPr lang="en-US" sz="1000" dirty="0" smtClean="0"/>
              <a:t>)</a:t>
            </a:r>
          </a:p>
          <a:p>
            <a:pPr>
              <a:buFont typeface="+mj-lt"/>
              <a:buAutoNum type="arabicPeriod"/>
            </a:pPr>
            <a:r>
              <a:rPr lang="en-US" sz="1000" dirty="0" smtClean="0"/>
              <a:t>Child </a:t>
            </a:r>
            <a:r>
              <a:rPr lang="en-US" sz="1000" dirty="0"/>
              <a:t>Safety Protection </a:t>
            </a:r>
            <a:r>
              <a:rPr lang="en-US" sz="1000" dirty="0" smtClean="0"/>
              <a:t>Act. Pub </a:t>
            </a:r>
            <a:r>
              <a:rPr lang="en-US" sz="1000" dirty="0"/>
              <a:t>L No. 109-248 (1994</a:t>
            </a:r>
            <a:r>
              <a:rPr lang="en-US" sz="1000" dirty="0" smtClean="0"/>
              <a:t>)</a:t>
            </a:r>
          </a:p>
          <a:p>
            <a:pPr>
              <a:buFont typeface="+mj-lt"/>
              <a:buAutoNum type="arabicPeriod"/>
            </a:pPr>
            <a:r>
              <a:rPr lang="en-US" sz="1000" dirty="0"/>
              <a:t>Consumer Product Safety Improvement </a:t>
            </a:r>
            <a:r>
              <a:rPr lang="en-US" sz="1000" dirty="0" smtClean="0"/>
              <a:t>Act. Pub </a:t>
            </a:r>
            <a:r>
              <a:rPr lang="en-US" sz="1000" dirty="0"/>
              <a:t>L No. 110-314 (2008</a:t>
            </a:r>
            <a:r>
              <a:rPr lang="en-US" sz="1000" dirty="0" smtClean="0"/>
              <a:t>)</a:t>
            </a:r>
            <a:endParaRPr lang="en-US" sz="1000" dirty="0"/>
          </a:p>
          <a:p>
            <a:pPr>
              <a:buFont typeface="+mj-lt"/>
              <a:buAutoNum type="arabicPeriod"/>
            </a:pPr>
            <a:r>
              <a:rPr lang="en-US" sz="1000" dirty="0" smtClean="0"/>
              <a:t>Committee on Injury, Violence, and Poison Prevention. “Policy Statement: Prevention of Choking Among Children.” </a:t>
            </a:r>
            <a:r>
              <a:rPr lang="en-US" sz="1000" i="1" dirty="0" smtClean="0"/>
              <a:t>Pediatrics</a:t>
            </a:r>
            <a:r>
              <a:rPr lang="en-US" sz="1000" dirty="0" smtClean="0"/>
              <a:t> 2010; 125 (3): 601-607</a:t>
            </a:r>
          </a:p>
          <a:p>
            <a:pPr>
              <a:buFont typeface="+mj-lt"/>
              <a:buAutoNum type="arabicPeriod"/>
            </a:pPr>
            <a:r>
              <a:rPr lang="en-US" sz="1000" dirty="0" smtClean="0"/>
              <a:t>Centers for Disease Control and Prevention. Nonfatal choking-related episodes among children: United States, 2001. </a:t>
            </a:r>
            <a:r>
              <a:rPr lang="en-US" sz="1000" i="1" dirty="0" smtClean="0"/>
              <a:t>MMWR </a:t>
            </a:r>
            <a:r>
              <a:rPr lang="en-US" sz="1000" i="1" dirty="0" err="1" smtClean="0"/>
              <a:t>Morb</a:t>
            </a:r>
            <a:r>
              <a:rPr lang="en-US" sz="1000" i="1" dirty="0" smtClean="0"/>
              <a:t> Mortal </a:t>
            </a:r>
            <a:r>
              <a:rPr lang="en-US" sz="1000" i="1" dirty="0" err="1" smtClean="0"/>
              <a:t>Wkly</a:t>
            </a:r>
            <a:r>
              <a:rPr lang="en-US" sz="1000" i="1" dirty="0" smtClean="0"/>
              <a:t> Rep </a:t>
            </a:r>
            <a:r>
              <a:rPr lang="en-US" sz="1000" dirty="0" smtClean="0"/>
              <a:t>2002; 51 (42): 945-948</a:t>
            </a:r>
          </a:p>
          <a:p>
            <a:pPr>
              <a:buFont typeface="+mj-lt"/>
              <a:buAutoNum type="arabicPeriod"/>
            </a:pPr>
            <a:r>
              <a:rPr lang="en-US" sz="1000" dirty="0" smtClean="0"/>
              <a:t>Harris CS, Baker SP, Smith GA, Harris RM. Childhood asphyxiation by food: a national analysis and overview. </a:t>
            </a:r>
            <a:r>
              <a:rPr lang="en-US" sz="1000" i="1" dirty="0" smtClean="0"/>
              <a:t>JAMA</a:t>
            </a:r>
            <a:r>
              <a:rPr lang="en-US" sz="1000" dirty="0"/>
              <a:t> </a:t>
            </a:r>
            <a:r>
              <a:rPr lang="en-US" sz="1000" dirty="0" smtClean="0"/>
              <a:t>1984; 251 (17): 2231-2235</a:t>
            </a:r>
          </a:p>
          <a:p>
            <a:pPr>
              <a:buFont typeface="+mj-lt"/>
              <a:buAutoNum type="arabicPeriod"/>
            </a:pPr>
            <a:r>
              <a:rPr lang="en-US" sz="1000" dirty="0" smtClean="0"/>
              <a:t>US Public Interest Research Group. </a:t>
            </a:r>
            <a:r>
              <a:rPr lang="en-US" sz="1000" i="1" dirty="0" smtClean="0"/>
              <a:t>Trouble in Toyland: The 20</a:t>
            </a:r>
            <a:r>
              <a:rPr lang="en-US" sz="1000" i="1" baseline="30000" dirty="0" smtClean="0"/>
              <a:t>th</a:t>
            </a:r>
            <a:r>
              <a:rPr lang="en-US" sz="1000" i="1" dirty="0" smtClean="0"/>
              <a:t> Annual Survey of Toy Safety. </a:t>
            </a:r>
            <a:r>
              <a:rPr lang="en-US" sz="1000" dirty="0" smtClean="0"/>
              <a:t>Washington, DC: US Public Interest Research Group Educational Fund; 2005. Available at </a:t>
            </a:r>
            <a:r>
              <a:rPr lang="en-US" sz="1000" dirty="0" smtClean="0">
                <a:hlinkClick r:id="rId3"/>
              </a:rPr>
              <a:t>http://toyssafety.net/2005/troubleintoyland2005.pdf</a:t>
            </a:r>
            <a:r>
              <a:rPr lang="en-US" sz="1000" dirty="0" smtClean="0"/>
              <a:t>. (Accessed April 9, 2011)</a:t>
            </a:r>
          </a:p>
          <a:p>
            <a:pPr>
              <a:buFont typeface="+mj-lt"/>
              <a:buAutoNum type="arabicPeriod"/>
            </a:pPr>
            <a:r>
              <a:rPr lang="en-US" sz="1000" dirty="0" smtClean="0"/>
              <a:t>Sadler, Eric. “Food asphyxiation in children.” </a:t>
            </a:r>
            <a:r>
              <a:rPr lang="en-US" sz="1000" dirty="0" smtClean="0">
                <a:hlinkClick r:id="rId4"/>
              </a:rPr>
              <a:t>http://www.ericsadler.net/food/faic.htm</a:t>
            </a:r>
            <a:r>
              <a:rPr lang="en-US" sz="1000" dirty="0" smtClean="0"/>
              <a:t>. (Accessed April 7, 2011)</a:t>
            </a:r>
          </a:p>
          <a:p>
            <a:pPr>
              <a:buFont typeface="+mj-lt"/>
              <a:buAutoNum type="arabicPeriod"/>
            </a:pPr>
            <a:r>
              <a:rPr lang="en-US" sz="1000" dirty="0" smtClean="0">
                <a:hlinkClick r:id="rId5"/>
              </a:rPr>
              <a:t>http://www.nysenate.gov/press-release/sen-kruger-introduce-legislation-requiring-warning-labels-choking-hazard-foods</a:t>
            </a:r>
            <a:r>
              <a:rPr lang="en-US" sz="1000" dirty="0" smtClean="0"/>
              <a:t> (Accessed April 5, 2011)</a:t>
            </a:r>
          </a:p>
          <a:p>
            <a:pPr>
              <a:buFont typeface="+mj-lt"/>
              <a:buAutoNum type="arabicPeriod"/>
            </a:pPr>
            <a:r>
              <a:rPr lang="en-US" sz="1000" dirty="0"/>
              <a:t>JT’s Law. Public Health, Article 2, Title 1, §201, subdivision 2-a, Consolidated Laws of New York. Available at: </a:t>
            </a:r>
            <a:r>
              <a:rPr lang="en-US" sz="1000" dirty="0">
                <a:hlinkClick r:id="rId6"/>
              </a:rPr>
              <a:t>http://caselaw.lp.findlaw.com/nycodes/PBH2500-ITXPBH02500-</a:t>
            </a:r>
            <a:r>
              <a:rPr lang="en-US" sz="1000" dirty="0" smtClean="0">
                <a:hlinkClick r:id="rId6"/>
              </a:rPr>
              <a:t>I.html</a:t>
            </a:r>
            <a:r>
              <a:rPr lang="en-US" sz="1000" dirty="0" smtClean="0"/>
              <a:t>. (Accessed April 6, 2011)</a:t>
            </a:r>
            <a:endParaRPr lang="en-US" sz="1000" dirty="0"/>
          </a:p>
          <a:p>
            <a:endParaRPr lang="en-US" sz="1200" dirty="0"/>
          </a:p>
        </p:txBody>
      </p:sp>
    </p:spTree>
    <p:extLst>
      <p:ext uri="{BB962C8B-B14F-4D97-AF65-F5344CB8AC3E}">
        <p14:creationId xmlns:p14="http://schemas.microsoft.com/office/powerpoint/2010/main" val="4179925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910" t="19565" b="-4313"/>
          <a:stretch/>
        </p:blipFill>
        <p:spPr>
          <a:xfrm>
            <a:off x="5562137" y="1168400"/>
            <a:ext cx="3209029" cy="4544866"/>
          </a:xfrm>
          <a:prstGeom prst="rect">
            <a:avLst/>
          </a:prstGeom>
        </p:spPr>
      </p:pic>
      <p:sp>
        <p:nvSpPr>
          <p:cNvPr id="5" name="Title 4"/>
          <p:cNvSpPr>
            <a:spLocks noGrp="1"/>
          </p:cNvSpPr>
          <p:nvPr>
            <p:ph type="title"/>
          </p:nvPr>
        </p:nvSpPr>
        <p:spPr>
          <a:xfrm>
            <a:off x="533399" y="394011"/>
            <a:ext cx="7831668" cy="590395"/>
          </a:xfrm>
        </p:spPr>
        <p:txBody>
          <a:bodyPr/>
          <a:lstStyle/>
          <a:p>
            <a:pPr algn="l"/>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Epidemiology of Choking</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6" name="Text Placeholder 5"/>
          <p:cNvSpPr>
            <a:spLocks noGrp="1"/>
          </p:cNvSpPr>
          <p:nvPr>
            <p:ph type="body" sz="half" idx="2"/>
          </p:nvPr>
        </p:nvSpPr>
        <p:spPr>
          <a:xfrm>
            <a:off x="389466" y="1168400"/>
            <a:ext cx="5008034" cy="5367867"/>
          </a:xfrm>
        </p:spPr>
        <p:txBody>
          <a:bodyPr>
            <a:normAutofit fontScale="92500" lnSpcReduction="10000"/>
          </a:bodyPr>
          <a:lstStyle/>
          <a:p>
            <a:pPr marL="285750" indent="-285750" algn="l">
              <a:lnSpc>
                <a:spcPct val="110000"/>
              </a:lnSpc>
              <a:buFont typeface="Arial"/>
              <a:buChar char="•"/>
            </a:pPr>
            <a:r>
              <a:rPr lang="en-US" b="1" dirty="0"/>
              <a:t>Choking is a leading cause of morbidity </a:t>
            </a:r>
            <a:r>
              <a:rPr lang="en-US" b="1" dirty="0" smtClean="0"/>
              <a:t>and </a:t>
            </a:r>
            <a:r>
              <a:rPr lang="en-US" b="1" dirty="0"/>
              <a:t>mortality in children, </a:t>
            </a:r>
            <a:r>
              <a:rPr lang="en-US" b="1" dirty="0" smtClean="0"/>
              <a:t>especially those </a:t>
            </a:r>
            <a:r>
              <a:rPr lang="en-US" b="1" u="sng" dirty="0" smtClean="0"/>
              <a:t>&lt;</a:t>
            </a:r>
            <a:r>
              <a:rPr lang="en-US" b="1" dirty="0" smtClean="0"/>
              <a:t> 3 </a:t>
            </a:r>
            <a:r>
              <a:rPr lang="en-US" b="1" dirty="0" err="1" smtClean="0"/>
              <a:t>yrs</a:t>
            </a:r>
            <a:r>
              <a:rPr lang="en-US" b="1" dirty="0" smtClean="0"/>
              <a:t> of age </a:t>
            </a:r>
          </a:p>
          <a:p>
            <a:pPr marL="742950" lvl="1" indent="-285750">
              <a:lnSpc>
                <a:spcPct val="110000"/>
              </a:lnSpc>
              <a:buFont typeface="Arial"/>
              <a:buChar char="•"/>
            </a:pPr>
            <a:r>
              <a:rPr lang="en-US" sz="1600" dirty="0" smtClean="0">
                <a:solidFill>
                  <a:srgbClr val="404040"/>
                </a:solidFill>
              </a:rPr>
              <a:t>77% of choking episodes occur in children 3 </a:t>
            </a:r>
            <a:r>
              <a:rPr lang="en-US" sz="1600" dirty="0" err="1" smtClean="0">
                <a:solidFill>
                  <a:srgbClr val="404040"/>
                </a:solidFill>
              </a:rPr>
              <a:t>yrs</a:t>
            </a:r>
            <a:r>
              <a:rPr lang="en-US" sz="1600" dirty="0" smtClean="0">
                <a:solidFill>
                  <a:srgbClr val="404040"/>
                </a:solidFill>
              </a:rPr>
              <a:t> and under</a:t>
            </a:r>
            <a:endParaRPr lang="en-US" sz="1600" u="sng" dirty="0" smtClean="0">
              <a:solidFill>
                <a:srgbClr val="404040"/>
              </a:solidFill>
            </a:endParaRPr>
          </a:p>
          <a:p>
            <a:pPr marL="742950" lvl="1" indent="-285750">
              <a:lnSpc>
                <a:spcPct val="110000"/>
              </a:lnSpc>
              <a:buFont typeface="Arial"/>
              <a:buChar char="•"/>
            </a:pPr>
            <a:r>
              <a:rPr lang="en-US" sz="1600" dirty="0" smtClean="0">
                <a:ln w="1905"/>
                <a:solidFill>
                  <a:srgbClr val="404040"/>
                </a:solidFill>
                <a:effectLst>
                  <a:innerShdw blurRad="69850" dist="43180" dir="5400000">
                    <a:srgbClr val="000000">
                      <a:alpha val="65000"/>
                    </a:srgbClr>
                  </a:innerShdw>
                </a:effectLst>
              </a:rPr>
              <a:t>Every 5 days, 1 child in the U.S. dies from food-related choking, with 66-77 such deaths annually</a:t>
            </a:r>
          </a:p>
          <a:p>
            <a:pPr marL="742950" lvl="1" indent="-285750">
              <a:lnSpc>
                <a:spcPct val="110000"/>
              </a:lnSpc>
              <a:buFont typeface="Arial"/>
              <a:buChar char="•"/>
            </a:pPr>
            <a:r>
              <a:rPr lang="en-US" sz="1600" dirty="0" smtClean="0">
                <a:ln w="1905"/>
                <a:solidFill>
                  <a:srgbClr val="404040"/>
                </a:solidFill>
                <a:effectLst>
                  <a:innerShdw blurRad="69850" dist="43180" dir="5400000">
                    <a:srgbClr val="000000">
                      <a:alpha val="65000"/>
                    </a:srgbClr>
                  </a:innerShdw>
                </a:effectLst>
              </a:rPr>
              <a:t>&gt;10,000 ED visits annually for food-</a:t>
            </a:r>
            <a:r>
              <a:rPr lang="en-US" sz="1600" dirty="0" smtClean="0">
                <a:ln w="1905"/>
                <a:solidFill>
                  <a:srgbClr val="404040"/>
                </a:solidFill>
                <a:effectLst>
                  <a:innerShdw blurRad="69850" dist="43180" dir="5400000">
                    <a:srgbClr val="000000">
                      <a:alpha val="65000"/>
                    </a:srgbClr>
                  </a:innerShdw>
                </a:effectLst>
              </a:rPr>
              <a:t>related choking </a:t>
            </a:r>
            <a:r>
              <a:rPr lang="en-US" sz="1600" dirty="0" smtClean="0">
                <a:ln w="1905"/>
                <a:solidFill>
                  <a:srgbClr val="404040"/>
                </a:solidFill>
                <a:effectLst>
                  <a:innerShdw blurRad="69850" dist="43180" dir="5400000">
                    <a:srgbClr val="000000">
                      <a:alpha val="65000"/>
                    </a:srgbClr>
                  </a:innerShdw>
                </a:effectLst>
              </a:rPr>
              <a:t>among children </a:t>
            </a:r>
            <a:r>
              <a:rPr lang="en-US" sz="1600" u="sng" dirty="0" smtClean="0">
                <a:ln w="1905"/>
                <a:solidFill>
                  <a:srgbClr val="404040"/>
                </a:solidFill>
                <a:effectLst>
                  <a:innerShdw blurRad="69850" dist="43180" dir="5400000">
                    <a:srgbClr val="000000">
                      <a:alpha val="65000"/>
                    </a:srgbClr>
                  </a:innerShdw>
                </a:effectLst>
              </a:rPr>
              <a:t>&lt;</a:t>
            </a:r>
            <a:r>
              <a:rPr lang="en-US" sz="1600" dirty="0" smtClean="0">
                <a:ln w="1905"/>
                <a:solidFill>
                  <a:srgbClr val="404040"/>
                </a:solidFill>
                <a:effectLst>
                  <a:innerShdw blurRad="69850" dist="43180" dir="5400000">
                    <a:srgbClr val="000000">
                      <a:alpha val="65000"/>
                    </a:srgbClr>
                  </a:innerShdw>
                </a:effectLst>
              </a:rPr>
              <a:t> 14 </a:t>
            </a:r>
            <a:r>
              <a:rPr lang="en-US" sz="1600" dirty="0" err="1" smtClean="0">
                <a:ln w="1905"/>
                <a:solidFill>
                  <a:srgbClr val="404040"/>
                </a:solidFill>
                <a:effectLst>
                  <a:innerShdw blurRad="69850" dist="43180" dir="5400000">
                    <a:srgbClr val="000000">
                      <a:alpha val="65000"/>
                    </a:srgbClr>
                  </a:innerShdw>
                </a:effectLst>
              </a:rPr>
              <a:t>yrs</a:t>
            </a:r>
            <a:endParaRPr lang="en-US" sz="1600" dirty="0" smtClean="0">
              <a:ln w="1905"/>
              <a:solidFill>
                <a:srgbClr val="404040"/>
              </a:solidFill>
              <a:effectLst>
                <a:innerShdw blurRad="69850" dist="43180" dir="5400000">
                  <a:srgbClr val="000000">
                    <a:alpha val="65000"/>
                  </a:srgbClr>
                </a:innerShdw>
              </a:effectLst>
            </a:endParaRPr>
          </a:p>
          <a:p>
            <a:pPr marL="742950" lvl="1" indent="-285750">
              <a:lnSpc>
                <a:spcPct val="110000"/>
              </a:lnSpc>
              <a:buFont typeface="Arial"/>
              <a:buChar char="•"/>
            </a:pPr>
            <a:endParaRPr lang="en-US" sz="1600" dirty="0" smtClean="0">
              <a:ln w="1905"/>
              <a:solidFill>
                <a:srgbClr val="404040"/>
              </a:solidFill>
              <a:effectLst>
                <a:innerShdw blurRad="69850" dist="43180" dir="5400000">
                  <a:srgbClr val="000000">
                    <a:alpha val="65000"/>
                  </a:srgbClr>
                </a:innerShdw>
              </a:effectLst>
            </a:endParaRPr>
          </a:p>
          <a:p>
            <a:pPr marL="285750" indent="-285750" algn="l">
              <a:lnSpc>
                <a:spcPct val="110000"/>
              </a:lnSpc>
              <a:buFont typeface="Arial"/>
              <a:buChar char="•"/>
            </a:pPr>
            <a:r>
              <a:rPr lang="en-US" dirty="0" smtClean="0"/>
              <a:t>CDC: Analysis of </a:t>
            </a:r>
            <a:r>
              <a:rPr lang="en-US" b="1" dirty="0" smtClean="0"/>
              <a:t>non-fatal choking episodes </a:t>
            </a:r>
            <a:r>
              <a:rPr lang="en-US" dirty="0" smtClean="0"/>
              <a:t>among children </a:t>
            </a:r>
            <a:r>
              <a:rPr lang="en-US" u="sng" dirty="0" smtClean="0"/>
              <a:t>&lt;</a:t>
            </a:r>
            <a:r>
              <a:rPr lang="en-US" dirty="0" smtClean="0"/>
              <a:t> 14 </a:t>
            </a:r>
            <a:r>
              <a:rPr lang="en-US" dirty="0" err="1" smtClean="0"/>
              <a:t>yrs</a:t>
            </a:r>
            <a:r>
              <a:rPr lang="en-US" dirty="0" smtClean="0"/>
              <a:t> old treated in US hospital EDs in 2001:</a:t>
            </a:r>
          </a:p>
          <a:p>
            <a:pPr marL="742950" lvl="1" indent="-285750">
              <a:lnSpc>
                <a:spcPct val="110000"/>
              </a:lnSpc>
              <a:buFont typeface="Arial"/>
              <a:buChar char="•"/>
            </a:pPr>
            <a:r>
              <a:rPr lang="en-US" sz="1600" dirty="0" smtClean="0">
                <a:ln w="1905"/>
                <a:solidFill>
                  <a:schemeClr val="tx1">
                    <a:lumMod val="75000"/>
                    <a:lumOff val="25000"/>
                  </a:schemeClr>
                </a:solidFill>
                <a:effectLst>
                  <a:innerShdw blurRad="69850" dist="43180" dir="5400000">
                    <a:srgbClr val="000000">
                      <a:alpha val="65000"/>
                    </a:srgbClr>
                  </a:innerShdw>
                </a:effectLst>
              </a:rPr>
              <a:t>17,537</a:t>
            </a:r>
            <a:r>
              <a:rPr lang="en-US" sz="1600" dirty="0" smtClean="0">
                <a:solidFill>
                  <a:schemeClr val="tx1">
                    <a:lumMod val="75000"/>
                    <a:lumOff val="25000"/>
                  </a:schemeClr>
                </a:solidFill>
              </a:rPr>
              <a:t> kids treated for </a:t>
            </a:r>
            <a:r>
              <a:rPr lang="en-US" sz="1600" dirty="0">
                <a:solidFill>
                  <a:schemeClr val="tx1">
                    <a:lumMod val="75000"/>
                    <a:lumOff val="25000"/>
                  </a:schemeClr>
                </a:solidFill>
              </a:rPr>
              <a:t>non-fatal </a:t>
            </a:r>
            <a:r>
              <a:rPr lang="en-US" sz="1600" dirty="0" smtClean="0">
                <a:solidFill>
                  <a:schemeClr val="tx1">
                    <a:lumMod val="75000"/>
                    <a:lumOff val="25000"/>
                  </a:schemeClr>
                </a:solidFill>
              </a:rPr>
              <a:t>choking in 2001</a:t>
            </a:r>
          </a:p>
          <a:p>
            <a:pPr marL="742950" lvl="1" indent="-285750">
              <a:lnSpc>
                <a:spcPct val="110000"/>
              </a:lnSpc>
              <a:buFont typeface="Arial"/>
              <a:buChar char="•"/>
            </a:pPr>
            <a:r>
              <a:rPr lang="en-US" sz="1600" b="1" dirty="0" smtClean="0">
                <a:ln w="1905"/>
                <a:solidFill>
                  <a:srgbClr val="404040"/>
                </a:solidFill>
                <a:effectLst>
                  <a:innerShdw blurRad="69850" dist="43180" dir="5400000">
                    <a:srgbClr val="000000">
                      <a:alpha val="65000"/>
                    </a:srgbClr>
                  </a:innerShdw>
                </a:effectLst>
              </a:rPr>
              <a:t>60% w/ food</a:t>
            </a:r>
            <a:r>
              <a:rPr lang="en-US" sz="1600" b="1" dirty="0">
                <a:ln w="1905"/>
                <a:solidFill>
                  <a:srgbClr val="404040"/>
                </a:solidFill>
                <a:effectLst>
                  <a:innerShdw blurRad="69850" dist="43180" dir="5400000">
                    <a:srgbClr val="000000">
                      <a:alpha val="65000"/>
                    </a:srgbClr>
                  </a:innerShdw>
                </a:effectLst>
              </a:rPr>
              <a:t>-related choking </a:t>
            </a:r>
            <a:endParaRPr lang="en-US" sz="1600" b="1" dirty="0" smtClean="0">
              <a:ln w="1905"/>
              <a:solidFill>
                <a:srgbClr val="404040"/>
              </a:solidFill>
              <a:effectLst>
                <a:innerShdw blurRad="69850" dist="43180" dir="5400000">
                  <a:srgbClr val="000000">
                    <a:alpha val="65000"/>
                  </a:srgbClr>
                </a:innerShdw>
              </a:effectLst>
            </a:endParaRPr>
          </a:p>
          <a:p>
            <a:pPr marL="742950" lvl="1" indent="-285750">
              <a:lnSpc>
                <a:spcPct val="110000"/>
              </a:lnSpc>
              <a:buFont typeface="Arial"/>
              <a:buChar char="•"/>
            </a:pPr>
            <a:r>
              <a:rPr lang="en-US" sz="1600" dirty="0" smtClean="0"/>
              <a:t>31% w/ </a:t>
            </a:r>
            <a:r>
              <a:rPr lang="en-US" sz="1600" dirty="0"/>
              <a:t>non-food </a:t>
            </a:r>
            <a:r>
              <a:rPr lang="en-US" sz="1600" dirty="0" smtClean="0"/>
              <a:t>choking</a:t>
            </a:r>
          </a:p>
          <a:p>
            <a:pPr marL="742950" lvl="1" indent="-285750">
              <a:lnSpc>
                <a:spcPct val="110000"/>
              </a:lnSpc>
              <a:buFont typeface="Arial"/>
              <a:buChar char="•"/>
            </a:pPr>
            <a:r>
              <a:rPr lang="en-US" sz="1600" dirty="0" smtClean="0"/>
              <a:t>9% cause of choking unknown</a:t>
            </a:r>
            <a:endParaRPr lang="en-US" sz="1100" dirty="0"/>
          </a:p>
        </p:txBody>
      </p:sp>
      <p:sp>
        <p:nvSpPr>
          <p:cNvPr id="2" name="TextBox 1"/>
          <p:cNvSpPr txBox="1"/>
          <p:nvPr/>
        </p:nvSpPr>
        <p:spPr>
          <a:xfrm>
            <a:off x="5562137" y="5657671"/>
            <a:ext cx="3463330" cy="738664"/>
          </a:xfrm>
          <a:prstGeom prst="rect">
            <a:avLst/>
          </a:prstGeom>
          <a:noFill/>
        </p:spPr>
        <p:txBody>
          <a:bodyPr wrap="square" rtlCol="0">
            <a:spAutoFit/>
          </a:bodyPr>
          <a:lstStyle/>
          <a:p>
            <a:r>
              <a:rPr lang="en-US" sz="1400" b="1" dirty="0">
                <a:ln w="1905"/>
                <a:solidFill>
                  <a:srgbClr val="000000"/>
                </a:solidFill>
                <a:effectLst>
                  <a:innerShdw blurRad="69850" dist="43180" dir="5400000">
                    <a:srgbClr val="000000">
                      <a:alpha val="65000"/>
                    </a:srgbClr>
                  </a:innerShdw>
                </a:effectLst>
              </a:rPr>
              <a:t>Hot dogs </a:t>
            </a:r>
            <a:r>
              <a:rPr lang="en-US" sz="1400" dirty="0"/>
              <a:t>account for </a:t>
            </a:r>
            <a:r>
              <a:rPr lang="en-US" sz="1400" b="1" dirty="0">
                <a:ln w="1905"/>
                <a:solidFill>
                  <a:srgbClr val="000000"/>
                </a:solidFill>
                <a:effectLst>
                  <a:innerShdw blurRad="69850" dist="43180" dir="5400000">
                    <a:srgbClr val="000000">
                      <a:alpha val="65000"/>
                    </a:srgbClr>
                  </a:innerShdw>
                </a:effectLst>
              </a:rPr>
              <a:t>17%</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dirty="0"/>
              <a:t>of food-related asphyxiations among children &lt; 10 </a:t>
            </a:r>
            <a:r>
              <a:rPr lang="en-US" sz="1400" dirty="0" err="1" smtClean="0"/>
              <a:t>yrs</a:t>
            </a:r>
            <a:r>
              <a:rPr lang="en-US" sz="1400" dirty="0" smtClean="0"/>
              <a:t> old (Harris, 1984)</a:t>
            </a:r>
            <a:endParaRPr lang="en-US" sz="1400" dirty="0"/>
          </a:p>
        </p:txBody>
      </p:sp>
      <p:sp>
        <p:nvSpPr>
          <p:cNvPr id="3" name="TextBox 2"/>
          <p:cNvSpPr txBox="1"/>
          <p:nvPr/>
        </p:nvSpPr>
        <p:spPr>
          <a:xfrm>
            <a:off x="152400" y="6534834"/>
            <a:ext cx="8991600" cy="507831"/>
          </a:xfrm>
          <a:prstGeom prst="rect">
            <a:avLst/>
          </a:prstGeom>
          <a:noFill/>
        </p:spPr>
        <p:txBody>
          <a:bodyPr wrap="square" rtlCol="0">
            <a:spAutoFit/>
          </a:bodyPr>
          <a:lstStyle/>
          <a:p>
            <a:r>
              <a:rPr lang="en-US" sz="900" dirty="0"/>
              <a:t>Centers for Disease Control and Prevention</a:t>
            </a:r>
            <a:r>
              <a:rPr lang="en-US" sz="900" dirty="0" smtClean="0"/>
              <a:t>. Nonfatal </a:t>
            </a:r>
            <a:r>
              <a:rPr lang="en-US" sz="900" dirty="0"/>
              <a:t>choking-related episodes among children: United States, 2001</a:t>
            </a:r>
            <a:r>
              <a:rPr lang="en-US" sz="900" dirty="0" smtClean="0"/>
              <a:t>. </a:t>
            </a:r>
            <a:r>
              <a:rPr lang="en-US" sz="900" i="1" dirty="0" smtClean="0"/>
              <a:t>MMWR </a:t>
            </a:r>
            <a:r>
              <a:rPr lang="en-US" sz="900" dirty="0" smtClean="0"/>
              <a:t> </a:t>
            </a:r>
            <a:r>
              <a:rPr lang="en-US" sz="900" dirty="0"/>
              <a:t>2002;51(42):945–948</a:t>
            </a:r>
          </a:p>
          <a:p>
            <a:endParaRPr lang="en-US" dirty="0"/>
          </a:p>
        </p:txBody>
      </p:sp>
    </p:spTree>
    <p:extLst>
      <p:ext uri="{BB962C8B-B14F-4D97-AF65-F5344CB8AC3E}">
        <p14:creationId xmlns:p14="http://schemas.microsoft.com/office/powerpoint/2010/main" val="3716292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21300" y="609600"/>
            <a:ext cx="3530600" cy="369332"/>
          </a:xfrm>
          <a:prstGeom prst="rect">
            <a:avLst/>
          </a:prstGeom>
          <a:noFill/>
        </p:spPr>
        <p:txBody>
          <a:bodyPr wrap="square" rtlCol="0">
            <a:spAutoFit/>
          </a:bodyPr>
          <a:lstStyle/>
          <a:p>
            <a:endParaRPr lang="en-US"/>
          </a:p>
        </p:txBody>
      </p:sp>
      <p:sp>
        <p:nvSpPr>
          <p:cNvPr id="7" name="Title 6"/>
          <p:cNvSpPr>
            <a:spLocks noGrp="1"/>
          </p:cNvSpPr>
          <p:nvPr>
            <p:ph type="ctrTitle"/>
          </p:nvPr>
        </p:nvSpPr>
        <p:spPr>
          <a:xfrm>
            <a:off x="331225" y="345130"/>
            <a:ext cx="8416925" cy="599936"/>
          </a:xfrm>
        </p:spPr>
        <p:txBody>
          <a:bodyPr/>
          <a:lstStyle/>
          <a:p>
            <a:pPr algn="l"/>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Common Non-Food Choking Hazards</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pic>
        <p:nvPicPr>
          <p:cNvPr id="8" name="Picture 7"/>
          <p:cNvPicPr>
            <a:picLocks noChangeAspect="1"/>
          </p:cNvPicPr>
          <p:nvPr/>
        </p:nvPicPr>
        <p:blipFill>
          <a:blip r:embed="rId3"/>
          <a:stretch>
            <a:fillRect/>
          </a:stretch>
        </p:blipFill>
        <p:spPr>
          <a:xfrm>
            <a:off x="1190654" y="3637433"/>
            <a:ext cx="3382902" cy="2490317"/>
          </a:xfrm>
          <a:prstGeom prst="rect">
            <a:avLst/>
          </a:prstGeom>
        </p:spPr>
      </p:pic>
      <p:pic>
        <p:nvPicPr>
          <p:cNvPr id="12" name="Picture 11"/>
          <p:cNvPicPr>
            <a:picLocks noChangeAspect="1"/>
          </p:cNvPicPr>
          <p:nvPr/>
        </p:nvPicPr>
        <p:blipFill>
          <a:blip r:embed="rId4"/>
          <a:stretch>
            <a:fillRect/>
          </a:stretch>
        </p:blipFill>
        <p:spPr>
          <a:xfrm>
            <a:off x="4573556" y="1230344"/>
            <a:ext cx="3417980" cy="2407089"/>
          </a:xfrm>
          <a:prstGeom prst="rect">
            <a:avLst/>
          </a:prstGeom>
        </p:spPr>
      </p:pic>
      <p:pic>
        <p:nvPicPr>
          <p:cNvPr id="16" name="Picture 15"/>
          <p:cNvPicPr>
            <a:picLocks noChangeAspect="1"/>
          </p:cNvPicPr>
          <p:nvPr/>
        </p:nvPicPr>
        <p:blipFill>
          <a:blip r:embed="rId5"/>
          <a:stretch>
            <a:fillRect/>
          </a:stretch>
        </p:blipFill>
        <p:spPr>
          <a:xfrm>
            <a:off x="4573556" y="3667332"/>
            <a:ext cx="3417980" cy="2479488"/>
          </a:xfrm>
          <a:prstGeom prst="rect">
            <a:avLst/>
          </a:prstGeom>
        </p:spPr>
      </p:pic>
      <p:pic>
        <p:nvPicPr>
          <p:cNvPr id="17" name="Picture 16"/>
          <p:cNvPicPr>
            <a:picLocks noChangeAspect="1"/>
          </p:cNvPicPr>
          <p:nvPr/>
        </p:nvPicPr>
        <p:blipFill>
          <a:blip r:embed="rId6"/>
          <a:stretch>
            <a:fillRect/>
          </a:stretch>
        </p:blipFill>
        <p:spPr>
          <a:xfrm>
            <a:off x="1190654" y="1230344"/>
            <a:ext cx="3382902" cy="2436988"/>
          </a:xfrm>
          <a:prstGeom prst="rect">
            <a:avLst/>
          </a:prstGeom>
        </p:spPr>
      </p:pic>
    </p:spTree>
    <p:extLst>
      <p:ext uri="{BB962C8B-B14F-4D97-AF65-F5344CB8AC3E}">
        <p14:creationId xmlns:p14="http://schemas.microsoft.com/office/powerpoint/2010/main" val="11860094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21300" y="609600"/>
            <a:ext cx="3530600" cy="369332"/>
          </a:xfrm>
          <a:prstGeom prst="rect">
            <a:avLst/>
          </a:prstGeom>
          <a:noFill/>
        </p:spPr>
        <p:txBody>
          <a:bodyPr wrap="square" rtlCol="0">
            <a:spAutoFit/>
          </a:bodyPr>
          <a:lstStyle/>
          <a:p>
            <a:endParaRPr lang="en-US"/>
          </a:p>
        </p:txBody>
      </p:sp>
      <p:pic>
        <p:nvPicPr>
          <p:cNvPr id="4" name="Picture 3"/>
          <p:cNvPicPr>
            <a:picLocks noChangeAspect="1"/>
          </p:cNvPicPr>
          <p:nvPr/>
        </p:nvPicPr>
        <p:blipFill>
          <a:blip r:embed="rId3"/>
          <a:stretch>
            <a:fillRect/>
          </a:stretch>
        </p:blipFill>
        <p:spPr>
          <a:xfrm>
            <a:off x="904299" y="4311988"/>
            <a:ext cx="3901865" cy="2256565"/>
          </a:xfrm>
          <a:prstGeom prst="rect">
            <a:avLst/>
          </a:prstGeom>
        </p:spPr>
      </p:pic>
      <p:pic>
        <p:nvPicPr>
          <p:cNvPr id="3" name="Picture 2"/>
          <p:cNvPicPr>
            <a:picLocks noChangeAspect="1"/>
          </p:cNvPicPr>
          <p:nvPr/>
        </p:nvPicPr>
        <p:blipFill>
          <a:blip r:embed="rId4"/>
          <a:stretch>
            <a:fillRect/>
          </a:stretch>
        </p:blipFill>
        <p:spPr>
          <a:xfrm>
            <a:off x="904299" y="1558068"/>
            <a:ext cx="3901865" cy="2753921"/>
          </a:xfrm>
          <a:prstGeom prst="rect">
            <a:avLst/>
          </a:prstGeom>
        </p:spPr>
      </p:pic>
      <p:pic>
        <p:nvPicPr>
          <p:cNvPr id="5" name="Picture 4"/>
          <p:cNvPicPr>
            <a:picLocks noChangeAspect="1"/>
          </p:cNvPicPr>
          <p:nvPr/>
        </p:nvPicPr>
        <p:blipFill>
          <a:blip r:embed="rId5"/>
          <a:stretch>
            <a:fillRect/>
          </a:stretch>
        </p:blipFill>
        <p:spPr>
          <a:xfrm>
            <a:off x="4806164" y="1558068"/>
            <a:ext cx="3384267" cy="2753921"/>
          </a:xfrm>
          <a:prstGeom prst="rect">
            <a:avLst/>
          </a:prstGeom>
        </p:spPr>
      </p:pic>
      <p:pic>
        <p:nvPicPr>
          <p:cNvPr id="6" name="Picture 5"/>
          <p:cNvPicPr>
            <a:picLocks noChangeAspect="1"/>
          </p:cNvPicPr>
          <p:nvPr/>
        </p:nvPicPr>
        <p:blipFill>
          <a:blip r:embed="rId6">
            <a:alphaModFix/>
          </a:blip>
          <a:stretch>
            <a:fillRect/>
          </a:stretch>
        </p:blipFill>
        <p:spPr>
          <a:xfrm>
            <a:off x="4806164" y="4311989"/>
            <a:ext cx="3540233" cy="2256564"/>
          </a:xfrm>
          <a:prstGeom prst="rect">
            <a:avLst/>
          </a:prstGeom>
        </p:spPr>
      </p:pic>
      <p:sp>
        <p:nvSpPr>
          <p:cNvPr id="7" name="Title 6"/>
          <p:cNvSpPr>
            <a:spLocks noGrp="1"/>
          </p:cNvSpPr>
          <p:nvPr>
            <p:ph type="ctrTitle"/>
          </p:nvPr>
        </p:nvSpPr>
        <p:spPr>
          <a:xfrm>
            <a:off x="363538" y="363539"/>
            <a:ext cx="8416925" cy="981464"/>
          </a:xfrm>
        </p:spPr>
        <p:txBody>
          <a:bodyPr/>
          <a:lstStyle/>
          <a:p>
            <a:pPr algn="l"/>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Deceptively Dangerous: </a:t>
            </a:r>
            <a:b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b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Common Choking Hazards in the Kitchen</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Tree>
    <p:extLst>
      <p:ext uri="{BB962C8B-B14F-4D97-AF65-F5344CB8AC3E}">
        <p14:creationId xmlns:p14="http://schemas.microsoft.com/office/powerpoint/2010/main" val="13564797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blip>
          <a:srcRect l="36372"/>
          <a:stretch/>
        </p:blipFill>
        <p:spPr>
          <a:xfrm>
            <a:off x="5156428" y="1481771"/>
            <a:ext cx="3405236" cy="3558946"/>
          </a:xfrm>
          <a:prstGeom prst="rect">
            <a:avLst/>
          </a:prstGeom>
        </p:spPr>
      </p:pic>
      <p:sp>
        <p:nvSpPr>
          <p:cNvPr id="2" name="Title 1"/>
          <p:cNvSpPr>
            <a:spLocks noGrp="1"/>
          </p:cNvSpPr>
          <p:nvPr>
            <p:ph type="title"/>
          </p:nvPr>
        </p:nvSpPr>
        <p:spPr>
          <a:xfrm>
            <a:off x="549274" y="239924"/>
            <a:ext cx="8042276" cy="905706"/>
          </a:xfrm>
        </p:spPr>
        <p:txBody>
          <a:bodyPr/>
          <a:lstStyle/>
          <a:p>
            <a:pPr algn="l"/>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Choking is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Particularly </a:t>
            </a:r>
            <a:r>
              <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D</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angerous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in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Children </a:t>
            </a:r>
            <a:r>
              <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U</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nder Age </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3 </a:t>
            </a:r>
            <a:r>
              <a:rPr lang="en-US" sz="2800" b="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Y</a:t>
            </a:r>
            <a:r>
              <a:rPr lang="en-US" sz="28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rs</a:t>
            </a:r>
            <a:endPar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5" name="Content Placeholder 4"/>
          <p:cNvSpPr>
            <a:spLocks noGrp="1"/>
          </p:cNvSpPr>
          <p:nvPr>
            <p:ph sz="half" idx="2"/>
          </p:nvPr>
        </p:nvSpPr>
        <p:spPr>
          <a:xfrm>
            <a:off x="307846" y="1308577"/>
            <a:ext cx="4443224" cy="4926406"/>
          </a:xfrm>
        </p:spPr>
        <p:txBody>
          <a:bodyPr>
            <a:noAutofit/>
          </a:bodyPr>
          <a:lstStyle/>
          <a:p>
            <a:r>
              <a:rPr lang="en-US" sz="1600" b="1" dirty="0" smtClean="0">
                <a:latin typeface="Arial"/>
                <a:cs typeface="Arial"/>
              </a:rPr>
              <a:t>Underdeveloped ability to chew and swallow food</a:t>
            </a:r>
          </a:p>
          <a:p>
            <a:pPr lvl="1"/>
            <a:r>
              <a:rPr lang="en-US" sz="1400" dirty="0" smtClean="0">
                <a:latin typeface="Arial"/>
                <a:cs typeface="Arial"/>
              </a:rPr>
              <a:t>Molars required for chewing and grinding food erupt at 13-19 months (1</a:t>
            </a:r>
            <a:r>
              <a:rPr lang="en-US" sz="1400" baseline="30000" dirty="0" smtClean="0">
                <a:latin typeface="Arial"/>
                <a:cs typeface="Arial"/>
              </a:rPr>
              <a:t>st</a:t>
            </a:r>
            <a:r>
              <a:rPr lang="en-US" sz="1400" dirty="0" smtClean="0">
                <a:latin typeface="Arial"/>
                <a:cs typeface="Arial"/>
              </a:rPr>
              <a:t> molars) and 25-33 months (2</a:t>
            </a:r>
            <a:r>
              <a:rPr lang="en-US" sz="1400" baseline="30000" dirty="0" smtClean="0">
                <a:latin typeface="Arial"/>
                <a:cs typeface="Arial"/>
              </a:rPr>
              <a:t>nd</a:t>
            </a:r>
            <a:r>
              <a:rPr lang="en-US" sz="1400" dirty="0" smtClean="0">
                <a:latin typeface="Arial"/>
                <a:cs typeface="Arial"/>
              </a:rPr>
              <a:t> molars)</a:t>
            </a:r>
          </a:p>
          <a:p>
            <a:pPr lvl="1"/>
            <a:r>
              <a:rPr lang="en-US" sz="1400" dirty="0" smtClean="0">
                <a:latin typeface="Arial"/>
                <a:cs typeface="Arial"/>
              </a:rPr>
              <a:t>Kids </a:t>
            </a:r>
            <a:r>
              <a:rPr lang="en-US" sz="1400" dirty="0" smtClean="0">
                <a:latin typeface="Arial"/>
                <a:cs typeface="Arial"/>
              </a:rPr>
              <a:t>3 </a:t>
            </a:r>
            <a:r>
              <a:rPr lang="en-US" sz="1400" dirty="0" err="1" smtClean="0">
                <a:latin typeface="Arial"/>
                <a:cs typeface="Arial"/>
              </a:rPr>
              <a:t>yrs</a:t>
            </a:r>
            <a:r>
              <a:rPr lang="en-US" sz="1400" dirty="0" smtClean="0">
                <a:latin typeface="Arial"/>
                <a:cs typeface="Arial"/>
              </a:rPr>
              <a:t> and under lack </a:t>
            </a:r>
            <a:r>
              <a:rPr lang="en-US" sz="1400" dirty="0" smtClean="0">
                <a:latin typeface="Arial"/>
                <a:cs typeface="Arial"/>
              </a:rPr>
              <a:t>the cognitive skills and behavioral control to chew well/eat slowly</a:t>
            </a:r>
          </a:p>
          <a:p>
            <a:r>
              <a:rPr lang="en-US" sz="1600" b="1" dirty="0" smtClean="0">
                <a:latin typeface="Arial"/>
                <a:cs typeface="Arial"/>
              </a:rPr>
              <a:t>Behavioral </a:t>
            </a:r>
            <a:r>
              <a:rPr lang="en-US" sz="1600" b="1" dirty="0">
                <a:latin typeface="Arial"/>
                <a:cs typeface="Arial"/>
              </a:rPr>
              <a:t>Factors</a:t>
            </a:r>
          </a:p>
          <a:p>
            <a:pPr lvl="1"/>
            <a:r>
              <a:rPr lang="en-US" sz="1400" dirty="0" smtClean="0">
                <a:latin typeface="Arial"/>
                <a:cs typeface="Arial"/>
              </a:rPr>
              <a:t>Children explore their environment by placing objects in the mouth</a:t>
            </a:r>
          </a:p>
          <a:p>
            <a:pPr lvl="1"/>
            <a:r>
              <a:rPr lang="en-US" sz="1400" dirty="0" smtClean="0">
                <a:latin typeface="Arial"/>
                <a:cs typeface="Arial"/>
              </a:rPr>
              <a:t>High </a:t>
            </a:r>
            <a:r>
              <a:rPr lang="en-US" sz="1400" dirty="0">
                <a:latin typeface="Arial"/>
                <a:cs typeface="Arial"/>
              </a:rPr>
              <a:t>activity while </a:t>
            </a:r>
            <a:r>
              <a:rPr lang="en-US" sz="1400" dirty="0" smtClean="0">
                <a:latin typeface="Arial"/>
                <a:cs typeface="Arial"/>
              </a:rPr>
              <a:t>eating/eating quickly</a:t>
            </a:r>
            <a:endParaRPr lang="en-US" sz="1400" dirty="0">
              <a:latin typeface="Arial"/>
              <a:cs typeface="Arial"/>
            </a:endParaRPr>
          </a:p>
          <a:p>
            <a:r>
              <a:rPr lang="en-US" sz="1600" b="1" dirty="0" smtClean="0">
                <a:latin typeface="Arial"/>
                <a:cs typeface="Arial"/>
              </a:rPr>
              <a:t>Small airway is more vulnerable to obstruction</a:t>
            </a:r>
          </a:p>
          <a:p>
            <a:pPr lvl="1"/>
            <a:r>
              <a:rPr lang="en-US" sz="1400" dirty="0" smtClean="0">
                <a:latin typeface="Arial"/>
                <a:cs typeface="Arial"/>
              </a:rPr>
              <a:t>Smaller diameter airway more likely to experience significant blockage by small foreign bodies</a:t>
            </a:r>
          </a:p>
          <a:p>
            <a:pPr lvl="1"/>
            <a:r>
              <a:rPr lang="en-US" sz="1400" dirty="0" smtClean="0">
                <a:latin typeface="Arial"/>
                <a:cs typeface="Arial"/>
              </a:rPr>
              <a:t>Resistance to Air </a:t>
            </a:r>
            <a:r>
              <a:rPr lang="en-US" sz="1400" dirty="0">
                <a:latin typeface="Arial"/>
                <a:cs typeface="Arial"/>
              </a:rPr>
              <a:t>F</a:t>
            </a:r>
            <a:r>
              <a:rPr lang="en-US" sz="1400" dirty="0" smtClean="0">
                <a:latin typeface="Arial"/>
                <a:cs typeface="Arial"/>
              </a:rPr>
              <a:t>low </a:t>
            </a:r>
            <a:r>
              <a:rPr lang="en-US" sz="1400" dirty="0" smtClean="0">
                <a:latin typeface="Arial"/>
                <a:ea typeface="ＭＳ ゴシック"/>
                <a:cs typeface="Arial"/>
              </a:rPr>
              <a:t>≅ </a:t>
            </a:r>
            <a:r>
              <a:rPr lang="en-US" sz="1400" dirty="0" smtClean="0">
                <a:latin typeface="Arial"/>
                <a:cs typeface="Arial"/>
              </a:rPr>
              <a:t>1/(radius</a:t>
            </a:r>
            <a:r>
              <a:rPr lang="en-US" sz="1400" baseline="30000" dirty="0" smtClean="0">
                <a:latin typeface="Arial"/>
                <a:cs typeface="Arial"/>
              </a:rPr>
              <a:t>4</a:t>
            </a:r>
            <a:r>
              <a:rPr lang="en-US" sz="1400" dirty="0" smtClean="0">
                <a:latin typeface="Arial"/>
                <a:cs typeface="Arial"/>
              </a:rPr>
              <a:t>)</a:t>
            </a:r>
            <a:endParaRPr lang="en-US" sz="1400" baseline="30000" dirty="0" smtClean="0">
              <a:latin typeface="Arial"/>
              <a:cs typeface="Arial"/>
            </a:endParaRPr>
          </a:p>
        </p:txBody>
      </p:sp>
      <p:sp>
        <p:nvSpPr>
          <p:cNvPr id="11" name="Content Placeholder 10"/>
          <p:cNvSpPr>
            <a:spLocks noGrp="1"/>
          </p:cNvSpPr>
          <p:nvPr>
            <p:ph sz="quarter" idx="4"/>
          </p:nvPr>
        </p:nvSpPr>
        <p:spPr>
          <a:xfrm>
            <a:off x="4751070" y="5292037"/>
            <a:ext cx="4003312" cy="1285455"/>
          </a:xfrm>
        </p:spPr>
        <p:txBody>
          <a:bodyPr>
            <a:normAutofit/>
          </a:bodyPr>
          <a:lstStyle/>
          <a:p>
            <a:r>
              <a:rPr lang="en-US" sz="1600" b="1" dirty="0">
                <a:latin typeface="Arial"/>
                <a:cs typeface="Arial"/>
              </a:rPr>
              <a:t>Decreased ability to dislodge foreign body</a:t>
            </a:r>
          </a:p>
          <a:p>
            <a:pPr lvl="1"/>
            <a:r>
              <a:rPr lang="en-US" sz="1400" dirty="0">
                <a:latin typeface="Arial"/>
                <a:cs typeface="Arial"/>
              </a:rPr>
              <a:t>Child’s cough has less force than an adult’s cough</a:t>
            </a:r>
          </a:p>
          <a:p>
            <a:pPr marL="0" indent="0">
              <a:buNone/>
            </a:pPr>
            <a:endParaRPr lang="en-US" sz="1200" dirty="0">
              <a:latin typeface="Arial"/>
              <a:cs typeface="Arial"/>
            </a:endParaRPr>
          </a:p>
        </p:txBody>
      </p:sp>
      <p:sp>
        <p:nvSpPr>
          <p:cNvPr id="12" name="TextBox 11"/>
          <p:cNvSpPr txBox="1"/>
          <p:nvPr/>
        </p:nvSpPr>
        <p:spPr>
          <a:xfrm>
            <a:off x="144739" y="6377437"/>
            <a:ext cx="8416925" cy="400110"/>
          </a:xfrm>
          <a:prstGeom prst="rect">
            <a:avLst/>
          </a:prstGeom>
          <a:noFill/>
        </p:spPr>
        <p:txBody>
          <a:bodyPr wrap="square" rtlCol="0">
            <a:spAutoFit/>
          </a:bodyPr>
          <a:lstStyle/>
          <a:p>
            <a:r>
              <a:rPr lang="en-US" sz="1000" dirty="0" smtClean="0"/>
              <a:t>Committee on Injury, Violence, and Poison Prevention. “Policy Statement: Prevention of Choking Among Children.” </a:t>
            </a:r>
            <a:r>
              <a:rPr lang="en-US" sz="1000" i="1" dirty="0" smtClean="0"/>
              <a:t>Pediatrics</a:t>
            </a:r>
            <a:r>
              <a:rPr lang="en-US" sz="1000" dirty="0" smtClean="0"/>
              <a:t> 2010; 125 (3): 601-607</a:t>
            </a:r>
            <a:endParaRPr lang="en-US" sz="1000" dirty="0"/>
          </a:p>
        </p:txBody>
      </p:sp>
    </p:spTree>
    <p:extLst>
      <p:ext uri="{BB962C8B-B14F-4D97-AF65-F5344CB8AC3E}">
        <p14:creationId xmlns:p14="http://schemas.microsoft.com/office/powerpoint/2010/main" val="3960440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86224"/>
          </a:xfrm>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Existing Legislation Protecting Children from Choking Hazards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3" name="Content Placeholder 2"/>
          <p:cNvSpPr>
            <a:spLocks noGrp="1"/>
          </p:cNvSpPr>
          <p:nvPr>
            <p:ph sz="half" idx="1"/>
          </p:nvPr>
        </p:nvSpPr>
        <p:spPr>
          <a:xfrm>
            <a:off x="549274" y="1600201"/>
            <a:ext cx="4054475" cy="4343400"/>
          </a:xfrm>
        </p:spPr>
        <p:txBody>
          <a:bodyPr>
            <a:normAutofit fontScale="70000" lnSpcReduction="20000"/>
          </a:bodyPr>
          <a:lstStyle/>
          <a:p>
            <a:pPr marL="581025" indent="-285750">
              <a:lnSpc>
                <a:spcPct val="120000"/>
              </a:lnSpc>
              <a:buFont typeface="Arial"/>
              <a:buChar char="•"/>
            </a:pPr>
            <a:r>
              <a:rPr lang="en-US" sz="2300" b="1" dirty="0" smtClean="0"/>
              <a:t>The Federal Hazardous Substance Act (FHSA)</a:t>
            </a:r>
          </a:p>
          <a:p>
            <a:pPr marL="917575" lvl="1" indent="-285750">
              <a:lnSpc>
                <a:spcPct val="120000"/>
              </a:lnSpc>
              <a:buFont typeface="Arial"/>
              <a:buChar char="•"/>
            </a:pPr>
            <a:r>
              <a:rPr lang="en-US" dirty="0" smtClean="0"/>
              <a:t>Pub L No.86-613 (1960)</a:t>
            </a:r>
          </a:p>
          <a:p>
            <a:pPr marL="917575" lvl="1" indent="-285750">
              <a:lnSpc>
                <a:spcPct val="120000"/>
              </a:lnSpc>
              <a:buFont typeface="Arial"/>
              <a:buChar char="•"/>
            </a:pPr>
            <a:r>
              <a:rPr lang="en-US" dirty="0" smtClean="0"/>
              <a:t>Amended in 1994 by the CSPA</a:t>
            </a:r>
          </a:p>
          <a:p>
            <a:pPr marL="917575" lvl="1" indent="-285750">
              <a:lnSpc>
                <a:spcPct val="120000"/>
              </a:lnSpc>
              <a:buFont typeface="Arial"/>
              <a:buChar char="•"/>
            </a:pPr>
            <a:r>
              <a:rPr lang="en-US" dirty="0" smtClean="0"/>
              <a:t>Section 1501: SPTF (small parts test fixture) test of object size</a:t>
            </a:r>
          </a:p>
          <a:p>
            <a:pPr marL="581025" indent="-285750">
              <a:lnSpc>
                <a:spcPct val="120000"/>
              </a:lnSpc>
              <a:buFont typeface="Arial"/>
              <a:buChar char="•"/>
            </a:pPr>
            <a:r>
              <a:rPr lang="en-US" sz="2300" b="1" dirty="0" smtClean="0"/>
              <a:t>Child Safety Protection Act</a:t>
            </a:r>
          </a:p>
          <a:p>
            <a:pPr marL="917575" lvl="1" indent="-285750">
              <a:lnSpc>
                <a:spcPct val="120000"/>
              </a:lnSpc>
              <a:buFont typeface="Arial"/>
              <a:buChar char="•"/>
            </a:pPr>
            <a:r>
              <a:rPr lang="en-US" sz="1900" dirty="0" smtClean="0"/>
              <a:t>Pub L No. 109-248 (1994)</a:t>
            </a:r>
          </a:p>
          <a:p>
            <a:pPr marL="917575" lvl="1" indent="-285750">
              <a:lnSpc>
                <a:spcPct val="120000"/>
              </a:lnSpc>
              <a:buFont typeface="Arial"/>
              <a:buChar char="•"/>
            </a:pPr>
            <a:r>
              <a:rPr lang="en-US" sz="1900" dirty="0" smtClean="0"/>
              <a:t>Requires choking-hazard warning labels on packaging for small balls, balloons, marbles, and certain toys and games that contain small parts </a:t>
            </a:r>
          </a:p>
          <a:p>
            <a:pPr marL="917575" lvl="1" indent="-285750">
              <a:lnSpc>
                <a:spcPct val="120000"/>
              </a:lnSpc>
              <a:buFont typeface="Arial"/>
              <a:buChar char="•"/>
            </a:pPr>
            <a:r>
              <a:rPr lang="en-US" sz="1900" dirty="0" smtClean="0"/>
              <a:t>This act also bans any toy intended for use by children younger than 3 years that may pose a choking, aspiration, or ingestion hazard</a:t>
            </a:r>
          </a:p>
          <a:p>
            <a:pPr marL="581025" indent="-285750">
              <a:buFont typeface="Arial"/>
              <a:buChar char="•"/>
            </a:pPr>
            <a:endParaRPr lang="en-US" dirty="0"/>
          </a:p>
          <a:p>
            <a:endParaRPr lang="en-US" sz="1600" dirty="0"/>
          </a:p>
          <a:p>
            <a:endParaRPr lang="en-US" dirty="0"/>
          </a:p>
        </p:txBody>
      </p:sp>
      <p:sp>
        <p:nvSpPr>
          <p:cNvPr id="4" name="Content Placeholder 3"/>
          <p:cNvSpPr>
            <a:spLocks noGrp="1"/>
          </p:cNvSpPr>
          <p:nvPr>
            <p:ph sz="half" idx="2"/>
          </p:nvPr>
        </p:nvSpPr>
        <p:spPr>
          <a:xfrm>
            <a:off x="4751071" y="3292382"/>
            <a:ext cx="3840480" cy="4343400"/>
          </a:xfrm>
        </p:spPr>
        <p:txBody>
          <a:bodyPr>
            <a:normAutofit fontScale="70000" lnSpcReduction="20000"/>
          </a:bodyPr>
          <a:lstStyle/>
          <a:p>
            <a:r>
              <a:rPr lang="en-US" sz="2300" b="1" dirty="0" smtClean="0"/>
              <a:t>Consumer Product Safety Improvement Act</a:t>
            </a:r>
          </a:p>
          <a:p>
            <a:pPr lvl="1"/>
            <a:r>
              <a:rPr lang="en-US" dirty="0" smtClean="0"/>
              <a:t>Pub L No. 110-314 (2008)</a:t>
            </a:r>
          </a:p>
          <a:p>
            <a:pPr lvl="1">
              <a:lnSpc>
                <a:spcPct val="120000"/>
              </a:lnSpc>
            </a:pPr>
            <a:r>
              <a:rPr lang="en-US" dirty="0" smtClean="0"/>
              <a:t>Amended the FHSA to require choking-hazard warnings to be displayed on (or adjacent to) product ads on websites, in catalogs, or in other printed materials that provide a direct means for purchase of a product that requires an FHSA warning label</a:t>
            </a:r>
            <a:endParaRPr lang="en-US" dirty="0"/>
          </a:p>
        </p:txBody>
      </p:sp>
      <p:pic>
        <p:nvPicPr>
          <p:cNvPr id="5" name="Picture 4"/>
          <p:cNvPicPr>
            <a:picLocks noChangeAspect="1"/>
          </p:cNvPicPr>
          <p:nvPr/>
        </p:nvPicPr>
        <p:blipFill>
          <a:blip r:embed="rId3"/>
          <a:stretch>
            <a:fillRect/>
          </a:stretch>
        </p:blipFill>
        <p:spPr>
          <a:xfrm>
            <a:off x="4751071" y="1717422"/>
            <a:ext cx="3472179" cy="1041654"/>
          </a:xfrm>
          <a:prstGeom prst="rect">
            <a:avLst/>
          </a:prstGeom>
        </p:spPr>
      </p:pic>
    </p:spTree>
    <p:extLst>
      <p:ext uri="{BB962C8B-B14F-4D97-AF65-F5344CB8AC3E}">
        <p14:creationId xmlns:p14="http://schemas.microsoft.com/office/powerpoint/2010/main" val="225865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 y="1206501"/>
            <a:ext cx="4135755" cy="4961926"/>
          </a:xfrm>
        </p:spPr>
        <p:txBody>
          <a:bodyPr>
            <a:normAutofit fontScale="62500" lnSpcReduction="20000"/>
          </a:bodyPr>
          <a:lstStyle/>
          <a:p>
            <a:pPr marL="295275" indent="0">
              <a:buNone/>
            </a:pPr>
            <a:r>
              <a:rPr lang="en-US" sz="2200" b="1" dirty="0" smtClean="0"/>
              <a:t>POPCORN RELATED DEATH: Allison Hale</a:t>
            </a:r>
          </a:p>
          <a:p>
            <a:pPr marL="581025" indent="-285750">
              <a:buFont typeface="Arial"/>
              <a:buChar char="•"/>
            </a:pPr>
            <a:r>
              <a:rPr lang="en-US" dirty="0" smtClean="0"/>
              <a:t>Allison died at age 23 months </a:t>
            </a:r>
            <a:r>
              <a:rPr lang="en-US" dirty="0" smtClean="0"/>
              <a:t>after choking on </a:t>
            </a:r>
            <a:r>
              <a:rPr lang="en-US" dirty="0" smtClean="0"/>
              <a:t>popcorn (July 2006 in Keller, TX)</a:t>
            </a:r>
          </a:p>
          <a:p>
            <a:pPr marL="917575" lvl="1" indent="-285750">
              <a:buFont typeface="Arial"/>
              <a:buChar char="•"/>
            </a:pPr>
            <a:r>
              <a:rPr lang="en-US" dirty="0" smtClean="0"/>
              <a:t>Patrick Hale, a CPR-certified Marine, was sitting down with his children watching TV and eating popcorn, when he witnessed his daughter </a:t>
            </a:r>
            <a:r>
              <a:rPr lang="en-US" dirty="0" smtClean="0"/>
              <a:t>turning purple and unable to breathe. </a:t>
            </a:r>
          </a:p>
          <a:p>
            <a:pPr marL="917575" lvl="1" indent="-285750">
              <a:buFont typeface="Arial"/>
              <a:buChar char="•"/>
            </a:pPr>
            <a:r>
              <a:rPr lang="en-US" dirty="0" smtClean="0"/>
              <a:t>He could not dislodge the popcorn with blows to her back and finger swipes down her throat. He called 911 but was too late; by the time they arrived at the hospital, Allison’s heart had stopped beating.</a:t>
            </a:r>
          </a:p>
          <a:p>
            <a:pPr marL="917575" lvl="1" indent="-285750">
              <a:buFont typeface="Arial"/>
              <a:buChar char="•"/>
            </a:pPr>
            <a:r>
              <a:rPr lang="en-US" dirty="0" smtClean="0"/>
              <a:t>Autopsy indicated that she had </a:t>
            </a:r>
            <a:r>
              <a:rPr lang="en-US" dirty="0" smtClean="0"/>
              <a:t>aspirated popcorn into her vocal cords, bronchial tree, and lung</a:t>
            </a:r>
          </a:p>
          <a:p>
            <a:pPr marL="581025" indent="-285750">
              <a:buFont typeface="Arial"/>
              <a:buChar char="•"/>
            </a:pPr>
            <a:r>
              <a:rPr lang="en-US" sz="2200" b="1" dirty="0" smtClean="0"/>
              <a:t>“Neither one of us knew that popcorn was unsafe.” – Christie Hale (mother)</a:t>
            </a:r>
          </a:p>
          <a:p>
            <a:pPr marL="917575" lvl="1" indent="-285750">
              <a:buFont typeface="Arial"/>
              <a:buChar char="•"/>
            </a:pPr>
            <a:r>
              <a:rPr lang="en-US" dirty="0" smtClean="0"/>
              <a:t>After her daughter died, Mrs. Hale found that some brands of microwave popcorn had a small warning on the bottom of the box, which she had never </a:t>
            </a:r>
            <a:r>
              <a:rPr lang="en-US" dirty="0" smtClean="0"/>
              <a:t>noticed. “What person reads the bottom of a box?” she asked.</a:t>
            </a:r>
          </a:p>
          <a:p>
            <a:pPr marL="917575" lvl="1" indent="-285750">
              <a:buFont typeface="Arial"/>
              <a:buChar char="•"/>
            </a:pPr>
            <a:r>
              <a:rPr lang="en-US" dirty="0" smtClean="0"/>
              <a:t>The Hale family sued the popcorn manufacturer for wrongful death and settled out of court.</a:t>
            </a:r>
            <a:endParaRPr lang="en-US" dirty="0" smtClean="0"/>
          </a:p>
          <a:p>
            <a:pPr marL="917575" lvl="1" indent="-285750">
              <a:buFont typeface="Arial"/>
              <a:buChar char="•"/>
            </a:pPr>
            <a:endParaRPr lang="en-US" dirty="0"/>
          </a:p>
          <a:p>
            <a:endParaRPr lang="en-US" sz="1600" dirty="0"/>
          </a:p>
          <a:p>
            <a:endParaRPr lang="en-US" baseline="30000" dirty="0"/>
          </a:p>
        </p:txBody>
      </p:sp>
      <p:sp>
        <p:nvSpPr>
          <p:cNvPr id="5" name="Content Placeholder 4"/>
          <p:cNvSpPr>
            <a:spLocks noGrp="1"/>
          </p:cNvSpPr>
          <p:nvPr>
            <p:ph sz="half" idx="2"/>
          </p:nvPr>
        </p:nvSpPr>
        <p:spPr>
          <a:xfrm>
            <a:off x="4751071" y="2425700"/>
            <a:ext cx="3840480" cy="4648200"/>
          </a:xfrm>
        </p:spPr>
        <p:txBody>
          <a:bodyPr>
            <a:normAutofit fontScale="62500" lnSpcReduction="20000"/>
          </a:bodyPr>
          <a:lstStyle/>
          <a:p>
            <a:pPr marL="295275" indent="0">
              <a:buNone/>
            </a:pPr>
            <a:r>
              <a:rPr lang="en-US" sz="2200" b="1" dirty="0" smtClean="0"/>
              <a:t>HOT DOG RELATED DEATH: Joseph Tyler (“J.T.”) </a:t>
            </a:r>
            <a:r>
              <a:rPr lang="en-US" sz="2200" b="1" dirty="0" err="1" smtClean="0"/>
              <a:t>Bartolomeo</a:t>
            </a:r>
            <a:endParaRPr lang="en-US" sz="2200" b="1" dirty="0" smtClean="0"/>
          </a:p>
          <a:p>
            <a:pPr marL="581025" indent="-285750">
              <a:buFont typeface="Arial"/>
              <a:buChar char="•"/>
            </a:pPr>
            <a:r>
              <a:rPr lang="en-US" dirty="0" smtClean="0"/>
              <a:t>J.T</a:t>
            </a:r>
            <a:r>
              <a:rPr lang="en-US" dirty="0"/>
              <a:t>. died at age 3 from asphyxiation after choking on a hotdog. His family and friends became involved in advocacy attempting to prevent similar deaths, and helped propel the</a:t>
            </a:r>
            <a:r>
              <a:rPr lang="en-US" b="1" dirty="0"/>
              <a:t> Food Choking Prevention Act </a:t>
            </a:r>
            <a:r>
              <a:rPr lang="en-US" dirty="0"/>
              <a:t>into being</a:t>
            </a:r>
            <a:r>
              <a:rPr lang="en-US" dirty="0" smtClean="0"/>
              <a:t>.</a:t>
            </a:r>
          </a:p>
          <a:p>
            <a:pPr marL="581025" indent="-285750">
              <a:buFont typeface="Arial"/>
              <a:buChar char="•"/>
            </a:pPr>
            <a:r>
              <a:rPr lang="en-US" dirty="0" smtClean="0">
                <a:cs typeface="Papyrus"/>
              </a:rPr>
              <a:t>“</a:t>
            </a:r>
            <a:r>
              <a:rPr lang="en-US" dirty="0">
                <a:cs typeface="Papyrus"/>
              </a:rPr>
              <a:t>My advocacy of JT’s Law, endearingly named after my godson Joseph Tyler </a:t>
            </a:r>
            <a:r>
              <a:rPr lang="en-US" dirty="0" err="1">
                <a:cs typeface="Papyrus"/>
              </a:rPr>
              <a:t>Bartolomeo</a:t>
            </a:r>
            <a:r>
              <a:rPr lang="en-US" dirty="0">
                <a:cs typeface="Papyrus"/>
              </a:rPr>
              <a:t>, was prompted by his tragic choking death on a hot dog at the age of 3. This horrific devastation catapulted me into the legislative arena seeking solace in the knowledge that his story will be told and save hundreds of children from such a preventable waste of life and other families from the same incomprehensible pain.</a:t>
            </a:r>
            <a:r>
              <a:rPr lang="en-US" dirty="0" smtClean="0">
                <a:cs typeface="Papyrus"/>
              </a:rPr>
              <a:t>”</a:t>
            </a:r>
          </a:p>
          <a:p>
            <a:pPr marL="914400" lvl="2" indent="0">
              <a:buNone/>
            </a:pPr>
            <a:r>
              <a:rPr lang="en-US" b="1" dirty="0" smtClean="0">
                <a:cs typeface="Papyrus"/>
              </a:rPr>
              <a:t> </a:t>
            </a:r>
            <a:r>
              <a:rPr lang="en-US" b="1" dirty="0"/>
              <a:t>– </a:t>
            </a:r>
            <a:r>
              <a:rPr lang="en-US" sz="1900" b="1" dirty="0" err="1"/>
              <a:t>Joannie</a:t>
            </a:r>
            <a:r>
              <a:rPr lang="en-US" sz="1900" b="1" dirty="0"/>
              <a:t> </a:t>
            </a:r>
            <a:r>
              <a:rPr lang="en-US" sz="1900" b="1" dirty="0" err="1"/>
              <a:t>Hugues</a:t>
            </a:r>
            <a:r>
              <a:rPr lang="en-US" sz="1900" b="1" dirty="0"/>
              <a:t>, J.T.’s godmother</a:t>
            </a:r>
          </a:p>
          <a:p>
            <a:endParaRPr lang="en-US" dirty="0"/>
          </a:p>
        </p:txBody>
      </p:sp>
      <p:pic>
        <p:nvPicPr>
          <p:cNvPr id="6" name="Picture 5"/>
          <p:cNvPicPr>
            <a:picLocks noChangeAspect="1"/>
          </p:cNvPicPr>
          <p:nvPr/>
        </p:nvPicPr>
        <p:blipFill>
          <a:blip r:embed="rId3">
            <a:alphaModFix amt="52000"/>
          </a:blip>
          <a:stretch>
            <a:fillRect/>
          </a:stretch>
        </p:blipFill>
        <p:spPr>
          <a:xfrm>
            <a:off x="6649604" y="520700"/>
            <a:ext cx="2393184" cy="1689100"/>
          </a:xfrm>
          <a:prstGeom prst="rect">
            <a:avLst/>
          </a:prstGeom>
        </p:spPr>
      </p:pic>
      <p:pic>
        <p:nvPicPr>
          <p:cNvPr id="7" name="Picture 6"/>
          <p:cNvPicPr>
            <a:picLocks noChangeAspect="1"/>
          </p:cNvPicPr>
          <p:nvPr/>
        </p:nvPicPr>
        <p:blipFill>
          <a:blip r:embed="rId4">
            <a:alphaModFix amt="52000"/>
          </a:blip>
          <a:stretch>
            <a:fillRect/>
          </a:stretch>
        </p:blipFill>
        <p:spPr>
          <a:xfrm>
            <a:off x="4751071" y="520700"/>
            <a:ext cx="1729000" cy="1689100"/>
          </a:xfrm>
          <a:prstGeom prst="rect">
            <a:avLst/>
          </a:prstGeom>
        </p:spPr>
      </p:pic>
      <p:sp>
        <p:nvSpPr>
          <p:cNvPr id="2" name="Title 1"/>
          <p:cNvSpPr>
            <a:spLocks noGrp="1"/>
          </p:cNvSpPr>
          <p:nvPr>
            <p:ph type="title"/>
          </p:nvPr>
        </p:nvSpPr>
        <p:spPr>
          <a:xfrm>
            <a:off x="549275" y="107576"/>
            <a:ext cx="8042276" cy="933824"/>
          </a:xfrm>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Two Illustrative Cases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Tree>
    <p:extLst>
      <p:ext uri="{BB962C8B-B14F-4D97-AF65-F5344CB8AC3E}">
        <p14:creationId xmlns:p14="http://schemas.microsoft.com/office/powerpoint/2010/main" val="3791316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4534"/>
            <a:ext cx="8042276" cy="733332"/>
          </a:xfrm>
        </p:spPr>
        <p:txBody>
          <a:bodyPr/>
          <a:lstStyle/>
          <a:p>
            <a:pPr algn="l"/>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rPr>
              <a:t>J.T.’s Law</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halkboard"/>
              <a:cs typeface="Chalkboard"/>
            </a:endParaRPr>
          </a:p>
        </p:txBody>
      </p:sp>
      <p:sp>
        <p:nvSpPr>
          <p:cNvPr id="5" name="Content Placeholder 4"/>
          <p:cNvSpPr>
            <a:spLocks noGrp="1"/>
          </p:cNvSpPr>
          <p:nvPr>
            <p:ph sz="half" idx="1"/>
          </p:nvPr>
        </p:nvSpPr>
        <p:spPr>
          <a:xfrm>
            <a:off x="549275" y="1219201"/>
            <a:ext cx="5013326" cy="4343400"/>
          </a:xfrm>
          <a:ln>
            <a:noFill/>
          </a:ln>
        </p:spPr>
        <p:txBody>
          <a:bodyPr>
            <a:normAutofit fontScale="62500" lnSpcReduction="20000"/>
          </a:bodyPr>
          <a:lstStyle/>
          <a:p>
            <a:pPr>
              <a:lnSpc>
                <a:spcPct val="120000"/>
              </a:lnSpc>
            </a:pPr>
            <a:r>
              <a:rPr lang="en-US" sz="2900" b="1" dirty="0" smtClean="0"/>
              <a:t>Food </a:t>
            </a:r>
            <a:r>
              <a:rPr lang="en-US" sz="2900" b="1" dirty="0"/>
              <a:t>Choking Prevention </a:t>
            </a:r>
            <a:r>
              <a:rPr lang="en-US" sz="2900" b="1" dirty="0" smtClean="0"/>
              <a:t>Act (J.T.’s Law)</a:t>
            </a:r>
          </a:p>
          <a:p>
            <a:pPr lvl="1">
              <a:lnSpc>
                <a:spcPct val="120000"/>
              </a:lnSpc>
            </a:pPr>
            <a:r>
              <a:rPr lang="en-US" sz="2500" dirty="0" smtClean="0"/>
              <a:t>On </a:t>
            </a:r>
            <a:r>
              <a:rPr lang="en-US" sz="2500" dirty="0"/>
              <a:t>April 23, 2008, JT’s Law </a:t>
            </a:r>
            <a:r>
              <a:rPr lang="en-US" sz="2500" dirty="0" smtClean="0"/>
              <a:t>was </a:t>
            </a:r>
            <a:r>
              <a:rPr lang="en-US" sz="2500" dirty="0"/>
              <a:t>enacted by </a:t>
            </a:r>
            <a:r>
              <a:rPr lang="en-US" sz="2500" dirty="0" err="1" smtClean="0"/>
              <a:t>Gov</a:t>
            </a:r>
            <a:r>
              <a:rPr lang="en-US" sz="2500" dirty="0" smtClean="0"/>
              <a:t> </a:t>
            </a:r>
            <a:r>
              <a:rPr lang="en-US" sz="2500" dirty="0"/>
              <a:t>Paterson after 3 </a:t>
            </a:r>
            <a:r>
              <a:rPr lang="en-US" sz="2500" dirty="0" err="1" smtClean="0"/>
              <a:t>yrs</a:t>
            </a:r>
            <a:r>
              <a:rPr lang="en-US" sz="2500" dirty="0" smtClean="0"/>
              <a:t> </a:t>
            </a:r>
            <a:r>
              <a:rPr lang="en-US" sz="2500" dirty="0"/>
              <a:t>in the NY legislature</a:t>
            </a:r>
          </a:p>
          <a:p>
            <a:pPr lvl="2">
              <a:lnSpc>
                <a:spcPct val="120000"/>
              </a:lnSpc>
            </a:pPr>
            <a:r>
              <a:rPr lang="en-US" dirty="0"/>
              <a:t>The Bill was originally introduced by Assemblyman Bob Barra (R) and State </a:t>
            </a:r>
            <a:r>
              <a:rPr lang="en-US" dirty="0" smtClean="0"/>
              <a:t>Sen. Dean </a:t>
            </a:r>
            <a:r>
              <a:rPr lang="en-US" dirty="0" err="1"/>
              <a:t>Skelos</a:t>
            </a:r>
            <a:r>
              <a:rPr lang="en-US" dirty="0"/>
              <a:t>  (R) in </a:t>
            </a:r>
            <a:r>
              <a:rPr lang="en-US" dirty="0" smtClean="0"/>
              <a:t>March 2005</a:t>
            </a:r>
          </a:p>
          <a:p>
            <a:pPr lvl="2">
              <a:lnSpc>
                <a:spcPct val="120000"/>
              </a:lnSpc>
            </a:pPr>
            <a:endParaRPr lang="en-US" dirty="0" smtClean="0"/>
          </a:p>
          <a:p>
            <a:pPr lvl="1">
              <a:lnSpc>
                <a:spcPct val="120000"/>
              </a:lnSpc>
            </a:pPr>
            <a:r>
              <a:rPr lang="en-US" sz="2500" dirty="0" smtClean="0"/>
              <a:t>Bill gives the New York Department of Health the authority to:</a:t>
            </a:r>
          </a:p>
          <a:p>
            <a:pPr lvl="2">
              <a:lnSpc>
                <a:spcPct val="120000"/>
              </a:lnSpc>
            </a:pPr>
            <a:r>
              <a:rPr lang="en-US" dirty="0" smtClean="0"/>
              <a:t>Establish </a:t>
            </a:r>
            <a:r>
              <a:rPr lang="en-US" dirty="0"/>
              <a:t>criteria for determining which foods &amp; food products may pose a significant choking risk for children in various age groups.</a:t>
            </a:r>
          </a:p>
          <a:p>
            <a:pPr lvl="2">
              <a:lnSpc>
                <a:spcPct val="120000"/>
              </a:lnSpc>
            </a:pPr>
            <a:r>
              <a:rPr lang="en-US" dirty="0"/>
              <a:t>Conduct public awareness and education programs on choking risks, precautions and life-saving procedures</a:t>
            </a:r>
          </a:p>
          <a:p>
            <a:pPr lvl="2">
              <a:lnSpc>
                <a:spcPct val="120000"/>
              </a:lnSpc>
            </a:pPr>
            <a:r>
              <a:rPr lang="en-US" dirty="0"/>
              <a:t>Produce and distribute educational materials on food choking risks, precautions and life-saving procedures to child care centers, pediatricians, nursery schools, elementary and secondary schools, hospitals, and other health care </a:t>
            </a:r>
            <a:r>
              <a:rPr lang="en-US" dirty="0" smtClean="0"/>
              <a:t>providers</a:t>
            </a:r>
            <a:endParaRPr lang="en-US" dirty="0"/>
          </a:p>
        </p:txBody>
      </p:sp>
      <p:sp>
        <p:nvSpPr>
          <p:cNvPr id="6" name="Content Placeholder 5"/>
          <p:cNvSpPr>
            <a:spLocks noGrp="1"/>
          </p:cNvSpPr>
          <p:nvPr>
            <p:ph sz="half" idx="2"/>
          </p:nvPr>
        </p:nvSpPr>
        <p:spPr>
          <a:xfrm>
            <a:off x="5689599" y="1333501"/>
            <a:ext cx="2901952" cy="3949699"/>
          </a:xfrm>
          <a:solidFill>
            <a:schemeClr val="bg1"/>
          </a:solidFill>
          <a:ln w="28575" cmpd="sng">
            <a:solidFill>
              <a:schemeClr val="accent6"/>
            </a:solidFill>
          </a:ln>
        </p:spPr>
        <p:txBody>
          <a:bodyPr>
            <a:normAutofit fontScale="62500" lnSpcReduction="20000"/>
          </a:bodyPr>
          <a:lstStyle/>
          <a:p>
            <a:pPr marL="336550" lvl="1" indent="0">
              <a:lnSpc>
                <a:spcPct val="120000"/>
              </a:lnSpc>
              <a:buNone/>
            </a:pPr>
            <a:r>
              <a:rPr lang="en-US" sz="2300" b="1" dirty="0" smtClean="0"/>
              <a:t>What’s </a:t>
            </a:r>
            <a:r>
              <a:rPr lang="en-US" sz="2300" b="1" dirty="0"/>
              <a:t>missing in this bill?</a:t>
            </a:r>
          </a:p>
          <a:p>
            <a:pPr lvl="1">
              <a:lnSpc>
                <a:spcPct val="120000"/>
              </a:lnSpc>
            </a:pPr>
            <a:r>
              <a:rPr lang="en-US" b="1" dirty="0">
                <a:solidFill>
                  <a:srgbClr val="C00000"/>
                </a:solidFill>
              </a:rPr>
              <a:t>NO MENTION OF WARNING LABELS FOR FOODS THAT REPRESENT CHOKING HAZARDS</a:t>
            </a:r>
          </a:p>
          <a:p>
            <a:pPr lvl="1">
              <a:lnSpc>
                <a:spcPct val="120000"/>
              </a:lnSpc>
            </a:pPr>
            <a:r>
              <a:rPr lang="en-US" dirty="0"/>
              <a:t>The original bill encompassed food labeling and corresponding warning signs for food that pose choking danger to young children</a:t>
            </a:r>
          </a:p>
          <a:p>
            <a:pPr lvl="1">
              <a:lnSpc>
                <a:spcPct val="120000"/>
              </a:lnSpc>
            </a:pPr>
            <a:r>
              <a:rPr lang="en-US" dirty="0"/>
              <a:t>Text was removed b/c generating negative press; believed the bill would not pass if the text was not removed</a:t>
            </a:r>
          </a:p>
          <a:p>
            <a:pPr marL="336550" lvl="1" indent="0">
              <a:lnSpc>
                <a:spcPct val="120000"/>
              </a:lnSpc>
              <a:buNone/>
            </a:pPr>
            <a:r>
              <a:rPr lang="en-US" sz="2300" b="1" dirty="0"/>
              <a:t>Current </a:t>
            </a:r>
            <a:r>
              <a:rPr lang="en-US" sz="2300" b="1" dirty="0" smtClean="0"/>
              <a:t>Status?</a:t>
            </a:r>
            <a:endParaRPr lang="en-US" sz="2300" b="1" dirty="0"/>
          </a:p>
          <a:p>
            <a:pPr lvl="1">
              <a:lnSpc>
                <a:spcPct val="120000"/>
              </a:lnSpc>
            </a:pPr>
            <a:r>
              <a:rPr lang="en-US" dirty="0"/>
              <a:t>JT’s law STILL has not been implemented by the New York Department of Health</a:t>
            </a:r>
          </a:p>
          <a:p>
            <a:endParaRPr lang="en-US" dirty="0"/>
          </a:p>
        </p:txBody>
      </p:sp>
      <p:sp>
        <p:nvSpPr>
          <p:cNvPr id="7" name="TextBox 6"/>
          <p:cNvSpPr txBox="1"/>
          <p:nvPr/>
        </p:nvSpPr>
        <p:spPr>
          <a:xfrm>
            <a:off x="241300" y="6263332"/>
            <a:ext cx="8483600" cy="400110"/>
          </a:xfrm>
          <a:prstGeom prst="rect">
            <a:avLst/>
          </a:prstGeom>
          <a:noFill/>
        </p:spPr>
        <p:txBody>
          <a:bodyPr wrap="square" rtlCol="0">
            <a:spAutoFit/>
          </a:bodyPr>
          <a:lstStyle/>
          <a:p>
            <a:r>
              <a:rPr lang="en-US" sz="1000" dirty="0" smtClean="0"/>
              <a:t>JT’s Law. Public Health, Article 2, Title 1, §201, subdivision 2-a, Consolidated Laws of New York. Available at: http://</a:t>
            </a:r>
            <a:r>
              <a:rPr lang="en-US" sz="1000" dirty="0" err="1" smtClean="0"/>
              <a:t>caselaw.lp.findlaw.com</a:t>
            </a:r>
            <a:r>
              <a:rPr lang="en-US" sz="1000" dirty="0" smtClean="0"/>
              <a:t>/</a:t>
            </a:r>
            <a:r>
              <a:rPr lang="en-US" sz="1000" dirty="0" err="1" smtClean="0"/>
              <a:t>nycodes</a:t>
            </a:r>
            <a:r>
              <a:rPr lang="en-US" sz="1000" dirty="0" smtClean="0"/>
              <a:t>/PBH2500-ITXPBH02500-I.html</a:t>
            </a:r>
            <a:endParaRPr lang="en-US" sz="1000" dirty="0"/>
          </a:p>
        </p:txBody>
      </p:sp>
    </p:spTree>
    <p:extLst>
      <p:ext uri="{BB962C8B-B14F-4D97-AF65-F5344CB8AC3E}">
        <p14:creationId xmlns:p14="http://schemas.microsoft.com/office/powerpoint/2010/main" val="1275724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3963</TotalTime>
  <Words>6281</Words>
  <Application>Microsoft Macintosh PowerPoint</Application>
  <PresentationFormat>On-screen Show (4:3)</PresentationFormat>
  <Paragraphs>329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“TO LABEL OR NOT TO LABEL?” Childhood Choking Hazards &amp; The Law</vt:lpstr>
      <vt:lpstr>Choking</vt:lpstr>
      <vt:lpstr>Epidemiology of Choking</vt:lpstr>
      <vt:lpstr>Common Non-Food Choking Hazards</vt:lpstr>
      <vt:lpstr>Deceptively Dangerous:  Common Choking Hazards in the Kitchen</vt:lpstr>
      <vt:lpstr>Choking is Particularly Dangerous in Children Under Age 3 Yrs</vt:lpstr>
      <vt:lpstr>Existing Legislation Protecting Children from Choking Hazards</vt:lpstr>
      <vt:lpstr>Two Illustrative Cases</vt:lpstr>
      <vt:lpstr>J.T.’s Law</vt:lpstr>
      <vt:lpstr>Other Legislation and Developments</vt:lpstr>
      <vt:lpstr>The AAP’s Position</vt:lpstr>
      <vt:lpstr>The AAP’s Position</vt:lpstr>
      <vt:lpstr>The FDA’s Role</vt:lpstr>
      <vt:lpstr>PowerPoint Presentation</vt:lpstr>
      <vt:lpstr>PowerPoint Presentation</vt:lpstr>
      <vt:lpstr>Arguments in Favor of Warning Labels</vt:lpstr>
      <vt:lpstr>Where are we now?</vt:lpstr>
      <vt:lpstr>How Can We Prevent Food-Related Choking?</vt:lpstr>
      <vt:lpstr>Helpful Resources</vt:lpstr>
      <vt:lpstr>Thanks for Listening!</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LABEL OR NOT TO LABEL?”  The Choking Hazard Controversy</dc:title>
  <dc:creator>Rakhee Bowker</dc:creator>
  <cp:lastModifiedBy>Rakhee Bowker</cp:lastModifiedBy>
  <cp:revision>157</cp:revision>
  <dcterms:created xsi:type="dcterms:W3CDTF">2011-04-12T20:02:24Z</dcterms:created>
  <dcterms:modified xsi:type="dcterms:W3CDTF">2011-04-16T21:22:28Z</dcterms:modified>
</cp:coreProperties>
</file>