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60" r:id="rId4"/>
    <p:sldId id="261" r:id="rId5"/>
    <p:sldId id="258" r:id="rId6"/>
    <p:sldId id="259" r:id="rId7"/>
    <p:sldId id="262" r:id="rId8"/>
    <p:sldId id="263" r:id="rId9"/>
    <p:sldId id="264" r:id="rId10"/>
    <p:sldId id="265" r:id="rId11"/>
    <p:sldId id="267" r:id="rId12"/>
    <p:sldId id="268" r:id="rId13"/>
    <p:sldId id="266" r:id="rId14"/>
    <p:sldId id="269" r:id="rId15"/>
    <p:sldId id="270" r:id="rId16"/>
    <p:sldId id="271" r:id="rId17"/>
    <p:sldId id="272" r:id="rId18"/>
    <p:sldId id="273" r:id="rId19"/>
    <p:sldId id="274" r:id="rId20"/>
    <p:sldId id="280" r:id="rId21"/>
    <p:sldId id="281" r:id="rId22"/>
    <p:sldId id="282" r:id="rId23"/>
    <p:sldId id="275" r:id="rId24"/>
    <p:sldId id="276" r:id="rId25"/>
    <p:sldId id="277" r:id="rId26"/>
    <p:sldId id="278" r:id="rId27"/>
    <p:sldId id="279"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4660"/>
  </p:normalViewPr>
  <p:slideViewPr>
    <p:cSldViewPr>
      <p:cViewPr varScale="1">
        <p:scale>
          <a:sx n="87" d="100"/>
          <a:sy n="87" d="100"/>
        </p:scale>
        <p:origin x="-10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5C8FD-9FC8-46F6-8424-C6E09ECF7727}" type="datetimeFigureOut">
              <a:rPr lang="en-US" smtClean="0"/>
              <a:t>2/27/2011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BFF25-B98C-4FB7-8403-95482C75F568}" type="slidenum">
              <a:rPr lang="en-US" smtClean="0"/>
              <a:t>‹#›</a:t>
            </a:fld>
            <a:endParaRPr lang="en-US"/>
          </a:p>
        </p:txBody>
      </p:sp>
    </p:spTree>
    <p:extLst>
      <p:ext uri="{BB962C8B-B14F-4D97-AF65-F5344CB8AC3E}">
        <p14:creationId xmlns:p14="http://schemas.microsoft.com/office/powerpoint/2010/main" val="276756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ubmed?term=%22Guralnick%20MJ%22%5bAuthor%5d"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ncbi.nlm.nih.gov/pubmed?term=%22Hauser-Cram%20P%22%5bAuthor%5d" TargetMode="External"/><Relationship Id="rId4" Type="http://schemas.openxmlformats.org/officeDocument/2006/relationships/hyperlink" Target="http://www.ncbi.nlm.nih.gov/pubmed?term=%22Shonkoff%20JP%22%5bAuthor%5d"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term=%22Shonkoff%20JP%22%5bAuthor%5d"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ncbi.nlm.nih.gov/pubmed?term=%22Hauser-Cram%20P%22%5bAuthor%5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 of Inequality:</a:t>
            </a:r>
            <a:r>
              <a:rPr lang="en-US" baseline="0" dirty="0" smtClean="0"/>
              <a:t> induction proceedings for WWII with intelligence testing showing that men from poorer, less educated  men performed worse on standardized tests than those from more affluent backgrounds and better education</a:t>
            </a:r>
          </a:p>
          <a:p>
            <a:r>
              <a:rPr lang="en-US" baseline="0" dirty="0" smtClean="0"/>
              <a:t>-1959: Life Magazine ran a story on poor cognitive development and social situation of poor families along Appalachian chain</a:t>
            </a:r>
          </a:p>
          <a:p>
            <a:r>
              <a:rPr lang="en-US" baseline="0" dirty="0" smtClean="0"/>
              <a:t>-multiple studies demonstrating the role of early experience and its ability to alter development/intelligence</a:t>
            </a:r>
          </a:p>
          <a:p>
            <a:r>
              <a:rPr lang="en-US" baseline="0" dirty="0" smtClean="0"/>
              <a:t>-1975: creation of a special education system throughout the US</a:t>
            </a:r>
            <a:endParaRPr lang="en-US" dirty="0"/>
          </a:p>
        </p:txBody>
      </p:sp>
      <p:sp>
        <p:nvSpPr>
          <p:cNvPr id="4" name="Slide Number Placeholder 3"/>
          <p:cNvSpPr>
            <a:spLocks noGrp="1"/>
          </p:cNvSpPr>
          <p:nvPr>
            <p:ph type="sldNum" sz="quarter" idx="10"/>
          </p:nvPr>
        </p:nvSpPr>
        <p:spPr/>
        <p:txBody>
          <a:bodyPr/>
          <a:lstStyle/>
          <a:p>
            <a:fld id="{3FDBFF25-B98C-4FB7-8403-95482C75F568}" type="slidenum">
              <a:rPr lang="en-US" smtClean="0"/>
              <a:t>3</a:t>
            </a:fld>
            <a:endParaRPr lang="en-US"/>
          </a:p>
        </p:txBody>
      </p:sp>
    </p:spTree>
    <p:extLst>
      <p:ext uri="{BB962C8B-B14F-4D97-AF65-F5344CB8AC3E}">
        <p14:creationId xmlns:p14="http://schemas.microsoft.com/office/powerpoint/2010/main" val="151869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a:t>
            </a:r>
            <a:r>
              <a:rPr lang="en-US" baseline="0" dirty="0" smtClean="0"/>
              <a:t> coordinator must send all records/previous evaluations to CPSE and reevaluation done to determine if child is </a:t>
            </a:r>
            <a:r>
              <a:rPr lang="en-US" baseline="0" dirty="0" err="1" smtClean="0"/>
              <a:t>eligibe</a:t>
            </a:r>
            <a:r>
              <a:rPr lang="en-US" baseline="0" dirty="0" smtClean="0"/>
              <a:t> for further preschool special education services</a:t>
            </a:r>
          </a:p>
          <a:p>
            <a:r>
              <a:rPr lang="en-US" baseline="0" dirty="0" smtClean="0"/>
              <a:t>-of note: the initial evaluation is of no cost to the family</a:t>
            </a:r>
            <a:endParaRPr lang="en-US" dirty="0"/>
          </a:p>
        </p:txBody>
      </p:sp>
      <p:sp>
        <p:nvSpPr>
          <p:cNvPr id="4" name="Slide Number Placeholder 3"/>
          <p:cNvSpPr>
            <a:spLocks noGrp="1"/>
          </p:cNvSpPr>
          <p:nvPr>
            <p:ph type="sldNum" sz="quarter" idx="10"/>
          </p:nvPr>
        </p:nvSpPr>
        <p:spPr/>
        <p:txBody>
          <a:bodyPr/>
          <a:lstStyle/>
          <a:p>
            <a:fld id="{3FDBFF25-B98C-4FB7-8403-95482C75F568}" type="slidenum">
              <a:rPr lang="en-US" smtClean="0"/>
              <a:t>6</a:t>
            </a:fld>
            <a:endParaRPr lang="en-US"/>
          </a:p>
        </p:txBody>
      </p:sp>
    </p:spTree>
    <p:extLst>
      <p:ext uri="{BB962C8B-B14F-4D97-AF65-F5344CB8AC3E}">
        <p14:creationId xmlns:p14="http://schemas.microsoft.com/office/powerpoint/2010/main" val="359058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Except Child. 1991 Oct-Nov;58(2):174-83.</a:t>
            </a:r>
          </a:p>
          <a:p>
            <a:r>
              <a:rPr lang="en-US" b="1" dirty="0" smtClean="0"/>
              <a:t>The next decade of research on the effectiveness of early intervention.</a:t>
            </a:r>
          </a:p>
          <a:p>
            <a:r>
              <a:rPr lang="en-US" dirty="0" err="1" smtClean="0">
                <a:hlinkClick r:id="rId3" action="ppaction://hlinkfile"/>
              </a:rPr>
              <a:t>Guralnick</a:t>
            </a:r>
            <a:r>
              <a:rPr lang="en-US" dirty="0" smtClean="0">
                <a:hlinkClick r:id="rId3" action="ppaction://hlinkfile"/>
              </a:rPr>
              <a:t> MJ</a:t>
            </a:r>
            <a:r>
              <a:rPr lang="en-US" dirty="0" smtClean="0"/>
              <a:t>.</a:t>
            </a:r>
          </a:p>
          <a:p>
            <a:r>
              <a:rPr lang="en-US" dirty="0" smtClean="0"/>
              <a:t>Child Development and Mental Retardation Center, University of Washington, Seattle.</a:t>
            </a:r>
          </a:p>
          <a:p>
            <a:r>
              <a:rPr lang="en-US" b="1" dirty="0" smtClean="0"/>
              <a:t>Abstract</a:t>
            </a:r>
          </a:p>
          <a:p>
            <a:r>
              <a:rPr lang="en-US" dirty="0" smtClean="0"/>
              <a:t>The effectiveness of early intervention programs for children with developmental disabilities and for children at biologic risk was reviewed and analyzed. A general pattern indicating important effects of early intervention programs was noted, with effect sizes averaging between one-half and three-quarters of a standard deviation. The ability of early intervention programs to minimize declines in development was identified as a significant outcome. The effects of specific program features--age of start and family involvement--were selected for more detailed examination, and the moderating influence of the levels of severity of children's disabilities was also analyzed. Future directions for improving the effectiveness of early intervention include using the emerging knowledge of </a:t>
            </a:r>
            <a:r>
              <a:rPr lang="en-US" dirty="0" err="1" smtClean="0"/>
              <a:t>biobehavioral</a:t>
            </a:r>
            <a:r>
              <a:rPr lang="en-US" dirty="0" smtClean="0"/>
              <a:t> and child development research, as well as enhancing children's social competence.</a:t>
            </a:r>
          </a:p>
          <a:p>
            <a:endParaRPr lang="en-US" dirty="0" smtClean="0"/>
          </a:p>
          <a:p>
            <a:r>
              <a:rPr lang="en-US" dirty="0" smtClean="0"/>
              <a:t>Pediatrics. 1987 Nov;80(5):650-8.</a:t>
            </a:r>
          </a:p>
          <a:p>
            <a:r>
              <a:rPr lang="en-US" b="1" dirty="0" smtClean="0"/>
              <a:t>Early intervention for disabled infants and their families: a quantitative analysis.</a:t>
            </a:r>
          </a:p>
          <a:p>
            <a:r>
              <a:rPr lang="en-US" dirty="0" err="1" smtClean="0">
                <a:hlinkClick r:id="rId4" action="ppaction://hlinkfile"/>
              </a:rPr>
              <a:t>Shonkoff</a:t>
            </a:r>
            <a:r>
              <a:rPr lang="en-US" dirty="0" smtClean="0">
                <a:hlinkClick r:id="rId4" action="ppaction://hlinkfile"/>
              </a:rPr>
              <a:t> JP</a:t>
            </a:r>
            <a:r>
              <a:rPr lang="en-US" dirty="0" smtClean="0"/>
              <a:t>, </a:t>
            </a:r>
            <a:r>
              <a:rPr lang="en-US" dirty="0" smtClean="0">
                <a:hlinkClick r:id="rId5" action="ppaction://hlinkfile"/>
              </a:rPr>
              <a:t>Hauser-Cram P</a:t>
            </a:r>
            <a:r>
              <a:rPr lang="en-US" dirty="0" smtClean="0"/>
              <a:t>.</a:t>
            </a:r>
          </a:p>
          <a:p>
            <a:r>
              <a:rPr lang="en-US" dirty="0" smtClean="0"/>
              <a:t>Department of Pediatrics, University of Massachusetts Medical School, Worcester 01605.</a:t>
            </a:r>
          </a:p>
          <a:p>
            <a:r>
              <a:rPr lang="en-US" b="1" dirty="0" smtClean="0"/>
              <a:t>Abstract</a:t>
            </a:r>
          </a:p>
          <a:p>
            <a:r>
              <a:rPr lang="en-US" dirty="0" smtClean="0"/>
              <a:t>In an evaluation of 31 selected studies, statistical procedures for synthesizing data (meta-analysis) were used to assess the effects of early intervention services on disabled children younger than 3 years of age and on their families. Results indicate that early intervention is effective in promoting developmental progress in infants and toddlers with biologically based disabilities. Programs that served a heterogeneous group of children, provided a structured curriculum, and targeted their efforts on parents and children together appeared to be the most effective. Definitive evaluation of the efficacy of early intervention programs is tempered by the restricted range of outcomes measured and by a paucity of information about the children and families enrolled in such programs, as well as about the specific nature of the services received. Despite their limitations, available data provide the basis for a rational pediatric approach to early intervention programs, while highlighting specific directions for further investigation.</a:t>
            </a:r>
          </a:p>
          <a:p>
            <a:r>
              <a:rPr lang="en-US" dirty="0" smtClean="0"/>
              <a:t>PMID: 3313255 [PubMed - indexed for MEDLINE]</a:t>
            </a:r>
          </a:p>
          <a:p>
            <a:endParaRPr lang="en-US" dirty="0"/>
          </a:p>
        </p:txBody>
      </p:sp>
      <p:sp>
        <p:nvSpPr>
          <p:cNvPr id="4" name="Slide Number Placeholder 3"/>
          <p:cNvSpPr>
            <a:spLocks noGrp="1"/>
          </p:cNvSpPr>
          <p:nvPr>
            <p:ph type="sldNum" sz="quarter" idx="10"/>
          </p:nvPr>
        </p:nvSpPr>
        <p:spPr/>
        <p:txBody>
          <a:bodyPr/>
          <a:lstStyle/>
          <a:p>
            <a:fld id="{3FDBFF25-B98C-4FB7-8403-95482C75F568}" type="slidenum">
              <a:rPr lang="en-US" smtClean="0"/>
              <a:t>8</a:t>
            </a:fld>
            <a:endParaRPr lang="en-US"/>
          </a:p>
        </p:txBody>
      </p:sp>
    </p:spTree>
    <p:extLst>
      <p:ext uri="{BB962C8B-B14F-4D97-AF65-F5344CB8AC3E}">
        <p14:creationId xmlns:p14="http://schemas.microsoft.com/office/powerpoint/2010/main" val="406383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Early intervention for disabled infants and their families: a quantitative analysis.</a:t>
            </a:r>
          </a:p>
          <a:p>
            <a:r>
              <a:rPr lang="en-US" dirty="0" err="1" smtClean="0">
                <a:hlinkClick r:id="rId3" action="ppaction://hlinkfile"/>
              </a:rPr>
              <a:t>Shonkoff</a:t>
            </a:r>
            <a:r>
              <a:rPr lang="en-US" dirty="0" smtClean="0">
                <a:hlinkClick r:id="rId3" action="ppaction://hlinkfile"/>
              </a:rPr>
              <a:t> JP</a:t>
            </a:r>
            <a:r>
              <a:rPr lang="en-US" dirty="0" smtClean="0"/>
              <a:t>, </a:t>
            </a:r>
            <a:r>
              <a:rPr lang="en-US" dirty="0" smtClean="0">
                <a:hlinkClick r:id="rId4" action="ppaction://hlinkfile"/>
              </a:rPr>
              <a:t>Hauser-Cram P</a:t>
            </a:r>
            <a:r>
              <a:rPr lang="en-US" dirty="0" smtClean="0"/>
              <a:t>.</a:t>
            </a:r>
          </a:p>
          <a:p>
            <a:r>
              <a:rPr lang="en-US" dirty="0" smtClean="0"/>
              <a:t>Department of Pediatrics, University of Massachusetts Medical School, Worcester 01605.</a:t>
            </a:r>
          </a:p>
          <a:p>
            <a:r>
              <a:rPr lang="en-US" b="1" dirty="0" smtClean="0"/>
              <a:t>Abstract</a:t>
            </a:r>
          </a:p>
          <a:p>
            <a:r>
              <a:rPr lang="en-US" dirty="0" smtClean="0"/>
              <a:t>In an evaluation of 31 selected studies, statistical procedures for synthesizing data (meta-analysis) were used to assess the effects of early intervention services on disabled children younger than 3 years of age and on their families. Results indicate that early intervention is effective in promoting developmental progress in infants and toddlers with biologically based disabilities. Programs that served a heterogeneous group of children, provided a structured curriculum, and targeted their efforts on parents and children together appeared to be the most effective. Definitive evaluation of the efficacy of early intervention programs is tempered by the restricted range of outcomes measured and by a paucity of information about the children and families enrolled in such programs, as well as about the specific nature of the services received. Despite their limitations, available data provide the basis for a rational pediatric approach to early intervention programs, while highlighting specific directions for further investigation.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FDBFF25-B98C-4FB7-8403-95482C75F568}" type="slidenum">
              <a:rPr lang="en-US" smtClean="0"/>
              <a:t>9</a:t>
            </a:fld>
            <a:endParaRPr lang="en-US"/>
          </a:p>
        </p:txBody>
      </p:sp>
    </p:spTree>
    <p:extLst>
      <p:ext uri="{BB962C8B-B14F-4D97-AF65-F5344CB8AC3E}">
        <p14:creationId xmlns:p14="http://schemas.microsoft.com/office/powerpoint/2010/main" val="209273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15 Early Childhood</a:t>
            </a:r>
            <a:r>
              <a:rPr lang="en-US" baseline="0" dirty="0" smtClean="0"/>
              <a:t> Direction Centers throughout the state and they are funded by the NY State Education Department. They provide info about programs and services for young children birth </a:t>
            </a:r>
            <a:r>
              <a:rPr lang="en-US" baseline="0" dirty="0" err="1" smtClean="0"/>
              <a:t>thorugh</a:t>
            </a:r>
            <a:r>
              <a:rPr lang="en-US" baseline="0" dirty="0" smtClean="0"/>
              <a:t> age 5 and can help families obtain those services</a:t>
            </a:r>
          </a:p>
          <a:p>
            <a:r>
              <a:rPr lang="en-US" baseline="0" dirty="0" smtClean="0"/>
              <a:t>-these are 4 centers staffed both by experienced parents as well as professionals that can provide info and training to families with children with disabilities</a:t>
            </a:r>
          </a:p>
          <a:p>
            <a:r>
              <a:rPr lang="en-US" baseline="0" dirty="0" smtClean="0"/>
              <a:t>-parent run organization with nine offices statewide that brings parents of children with disabilities together with other parents who have children with the same or similar disabilities</a:t>
            </a:r>
          </a:p>
        </p:txBody>
      </p:sp>
      <p:sp>
        <p:nvSpPr>
          <p:cNvPr id="4" name="Slide Number Placeholder 3"/>
          <p:cNvSpPr>
            <a:spLocks noGrp="1"/>
          </p:cNvSpPr>
          <p:nvPr>
            <p:ph type="sldNum" sz="quarter" idx="10"/>
          </p:nvPr>
        </p:nvSpPr>
        <p:spPr/>
        <p:txBody>
          <a:bodyPr/>
          <a:lstStyle/>
          <a:p>
            <a:fld id="{3FDBFF25-B98C-4FB7-8403-95482C75F568}" type="slidenum">
              <a:rPr lang="en-US" smtClean="0"/>
              <a:t>29</a:t>
            </a:fld>
            <a:endParaRPr lang="en-US"/>
          </a:p>
        </p:txBody>
      </p:sp>
    </p:spTree>
    <p:extLst>
      <p:ext uri="{BB962C8B-B14F-4D97-AF65-F5344CB8AC3E}">
        <p14:creationId xmlns:p14="http://schemas.microsoft.com/office/powerpoint/2010/main" val="116407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a:t>
            </a:r>
            <a:r>
              <a:rPr lang="en-US" baseline="0" dirty="0" smtClean="0"/>
              <a:t> York State Commission on Quality of Care for the Mentally Disabled provides advocacy services for persons with disabilities with a statewide network of legal and advocacy services</a:t>
            </a:r>
            <a:endParaRPr lang="en-US" dirty="0"/>
          </a:p>
        </p:txBody>
      </p:sp>
      <p:sp>
        <p:nvSpPr>
          <p:cNvPr id="4" name="Slide Number Placeholder 3"/>
          <p:cNvSpPr>
            <a:spLocks noGrp="1"/>
          </p:cNvSpPr>
          <p:nvPr>
            <p:ph type="sldNum" sz="quarter" idx="10"/>
          </p:nvPr>
        </p:nvSpPr>
        <p:spPr/>
        <p:txBody>
          <a:bodyPr/>
          <a:lstStyle/>
          <a:p>
            <a:fld id="{3FDBFF25-B98C-4FB7-8403-95482C75F568}" type="slidenum">
              <a:rPr lang="en-US" smtClean="0"/>
              <a:t>30</a:t>
            </a:fld>
            <a:endParaRPr lang="en-US"/>
          </a:p>
        </p:txBody>
      </p:sp>
    </p:spTree>
    <p:extLst>
      <p:ext uri="{BB962C8B-B14F-4D97-AF65-F5344CB8AC3E}">
        <p14:creationId xmlns:p14="http://schemas.microsoft.com/office/powerpoint/2010/main" val="440678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5BAF943-D1B0-46A2-B064-5E02D202A72B}" type="datetimeFigureOut">
              <a:rPr lang="en-US" smtClean="0"/>
              <a:t>2/27/2011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DD9323B-9BC0-444B-B02C-8DAD2F756C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AF943-D1B0-46A2-B064-5E02D202A72B}" type="datetimeFigureOut">
              <a:rPr lang="en-US" smtClean="0"/>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323B-9BC0-444B-B02C-8DAD2F756C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AF943-D1B0-46A2-B064-5E02D202A72B}" type="datetimeFigureOut">
              <a:rPr lang="en-US" smtClean="0"/>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323B-9BC0-444B-B02C-8DAD2F756C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AF943-D1B0-46A2-B064-5E02D202A72B}" type="datetimeFigureOut">
              <a:rPr lang="en-US" smtClean="0"/>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323B-9BC0-444B-B02C-8DAD2F756CA3}"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BAF943-D1B0-46A2-B064-5E02D202A72B}" type="datetimeFigureOut">
              <a:rPr lang="en-US" smtClean="0"/>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323B-9BC0-444B-B02C-8DAD2F756CA3}"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5BAF943-D1B0-46A2-B064-5E02D202A72B}" type="datetimeFigureOut">
              <a:rPr lang="en-US" smtClean="0"/>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323B-9BC0-444B-B02C-8DAD2F756CA3}"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5BAF943-D1B0-46A2-B064-5E02D202A72B}" type="datetimeFigureOut">
              <a:rPr lang="en-US" smtClean="0"/>
              <a:t>2/27/2011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9323B-9BC0-444B-B02C-8DAD2F756C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BAF943-D1B0-46A2-B064-5E02D202A72B}" type="datetimeFigureOut">
              <a:rPr lang="en-US" smtClean="0"/>
              <a:t>2/27/2011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9323B-9BC0-444B-B02C-8DAD2F756CA3}"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BAF943-D1B0-46A2-B064-5E02D202A72B}" type="datetimeFigureOut">
              <a:rPr lang="en-US" smtClean="0"/>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323B-9BC0-444B-B02C-8DAD2F756C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AF943-D1B0-46A2-B064-5E02D202A72B}" type="datetimeFigureOut">
              <a:rPr lang="en-US" smtClean="0"/>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323B-9BC0-444B-B02C-8DAD2F756CA3}"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AF943-D1B0-46A2-B064-5E02D202A72B}" type="datetimeFigureOut">
              <a:rPr lang="en-US" smtClean="0"/>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323B-9BC0-444B-B02C-8DAD2F756C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5BAF943-D1B0-46A2-B064-5E02D202A72B}" type="datetimeFigureOut">
              <a:rPr lang="en-US" smtClean="0"/>
              <a:t>2/27/2011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DD9323B-9BC0-444B-B02C-8DAD2F756C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enate.state.ny.us/senatehomepage.nsf/senators?OpenForm" TargetMode="External"/><Relationship Id="rId2" Type="http://schemas.openxmlformats.org/officeDocument/2006/relationships/hyperlink" Target="http://capwiz.com/iacny/state/main/?state=NY" TargetMode="External"/><Relationship Id="rId1" Type="http://schemas.openxmlformats.org/officeDocument/2006/relationships/slideLayout" Target="../slideLayouts/slideLayout2.xml"/><Relationship Id="rId4" Type="http://schemas.openxmlformats.org/officeDocument/2006/relationships/hyperlink" Target="http://www.assembly.state.ny.us/me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resourcesnyc.org/" TargetMode="External"/><Relationship Id="rId3" Type="http://schemas.openxmlformats.org/officeDocument/2006/relationships/hyperlink" Target="http://www.vesid.nysed.gov/specialed/transition/whocan.htm" TargetMode="External"/><Relationship Id="rId7" Type="http://schemas.openxmlformats.org/officeDocument/2006/relationships/hyperlink" Target="http://www.advocatesforchildre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advocacycenter.com/" TargetMode="External"/><Relationship Id="rId5" Type="http://schemas.openxmlformats.org/officeDocument/2006/relationships/hyperlink" Target="http://www.taalliance.org/" TargetMode="External"/><Relationship Id="rId4" Type="http://schemas.openxmlformats.org/officeDocument/2006/relationships/hyperlink" Target="http://www.parenttoparentny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qc.state.ny.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nysdra.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health.state.ny.us/community/infants_children/early_intervention/memoranda/2005-02/appendix_f.htm" TargetMode="External"/><Relationship Id="rId3" Type="http://schemas.openxmlformats.org/officeDocument/2006/relationships/hyperlink" Target="http://nyc.gov/html/doh/html/earlyint/earlydif.shtml" TargetMode="External"/><Relationship Id="rId7" Type="http://schemas.openxmlformats.org/officeDocument/2006/relationships/hyperlink" Target="http://www.health.state.ny.us/community/infants_children/early_intervention/memoranda/2005-02/eligibility_criteria.htm" TargetMode="External"/><Relationship Id="rId2" Type="http://schemas.openxmlformats.org/officeDocument/2006/relationships/hyperlink" Target="http://nyc.gov/html/doh/html/earlyint/earlyservices.shtml" TargetMode="External"/><Relationship Id="rId1" Type="http://schemas.openxmlformats.org/officeDocument/2006/relationships/slideLayout" Target="../slideLayouts/slideLayout2.xml"/><Relationship Id="rId6" Type="http://schemas.openxmlformats.org/officeDocument/2006/relationships/hyperlink" Target="http://www.health.state.ny.us/statistics/community/infants_children/early_intervention/local_program_performance/new_york_city.htm#three" TargetMode="External"/><Relationship Id="rId5" Type="http://schemas.openxmlformats.org/officeDocument/2006/relationships/hyperlink" Target="http://www.health.state.ny.us/community/infants_children/early_intervention/ei_revised_regulations_webinar-1_overview_faqs.htm" TargetMode="External"/><Relationship Id="rId4" Type="http://schemas.openxmlformats.org/officeDocument/2006/relationships/hyperlink" Target="http://www.health.state.ny.us/" TargetMode="External"/><Relationship Id="rId9" Type="http://schemas.openxmlformats.org/officeDocument/2006/relationships/hyperlink" Target="http://www.health.state.ny.us/community/infants_children/early_intervention/memoranda/2005-02/appendix_g.ht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budget.state.ny.us/pubs/archive/fy0304archive/fy0304littlebook/health.html" TargetMode="External"/><Relationship Id="rId2" Type="http://schemas.openxmlformats.org/officeDocument/2006/relationships/hyperlink" Target="http://www.nysslha.org/i4a/headlines/headlinedetails.cfm?id=52" TargetMode="External"/><Relationship Id="rId1" Type="http://schemas.openxmlformats.org/officeDocument/2006/relationships/slideLayout" Target="../slideLayouts/slideLayout2.xml"/><Relationship Id="rId4" Type="http://schemas.openxmlformats.org/officeDocument/2006/relationships/hyperlink" Target="http://www.resourcesnyc.org/advocates039-voices-blog/important-action-alert-oppose-harmful-changes-early-interven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intervention</a:t>
            </a:r>
            <a:endParaRPr lang="en-US" dirty="0"/>
          </a:p>
        </p:txBody>
      </p:sp>
      <p:sp>
        <p:nvSpPr>
          <p:cNvPr id="3" name="Subtitle 2"/>
          <p:cNvSpPr>
            <a:spLocks noGrp="1"/>
          </p:cNvSpPr>
          <p:nvPr>
            <p:ph type="subTitle" idx="1"/>
          </p:nvPr>
        </p:nvSpPr>
        <p:spPr/>
        <p:txBody>
          <a:bodyPr/>
          <a:lstStyle/>
          <a:p>
            <a:r>
              <a:rPr lang="en-US" dirty="0" smtClean="0"/>
              <a:t>Advocating for Those Who Can’t Speak</a:t>
            </a:r>
            <a:endParaRPr lang="en-US" dirty="0"/>
          </a:p>
        </p:txBody>
      </p:sp>
    </p:spTree>
    <p:extLst>
      <p:ext uri="{BB962C8B-B14F-4D97-AF65-F5344CB8AC3E}">
        <p14:creationId xmlns:p14="http://schemas.microsoft.com/office/powerpoint/2010/main" val="223612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838200"/>
          </a:xfrm>
        </p:spPr>
        <p:txBody>
          <a:bodyPr>
            <a:normAutofit fontScale="90000"/>
          </a:bodyPr>
          <a:lstStyle/>
          <a:p>
            <a:r>
              <a:rPr lang="en-US" sz="1800" b="1" dirty="0"/>
              <a:t>Early Intervention Municipality </a:t>
            </a:r>
            <a:r>
              <a:rPr lang="en-US" sz="1800" dirty="0"/>
              <a:t>Performance Data - New York City </a:t>
            </a:r>
            <a:br>
              <a:rPr lang="en-US" sz="1800" dirty="0"/>
            </a:br>
            <a:endParaRPr lang="en-US" sz="1800" dirty="0"/>
          </a:p>
        </p:txBody>
      </p:sp>
      <p:sp>
        <p:nvSpPr>
          <p:cNvPr id="5" name="Content Placeholder 4"/>
          <p:cNvSpPr>
            <a:spLocks noGrp="1"/>
          </p:cNvSpPr>
          <p:nvPr>
            <p:ph idx="1"/>
          </p:nvPr>
        </p:nvSpPr>
        <p:spPr/>
        <p:txBody>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607556055"/>
              </p:ext>
            </p:extLst>
          </p:nvPr>
        </p:nvGraphicFramePr>
        <p:xfrm>
          <a:off x="762000" y="1905000"/>
          <a:ext cx="7588250" cy="4125913"/>
        </p:xfrm>
        <a:graphic>
          <a:graphicData uri="http://schemas.openxmlformats.org/presentationml/2006/ole">
            <mc:AlternateContent xmlns:mc="http://schemas.openxmlformats.org/markup-compatibility/2006">
              <mc:Choice xmlns:v="urn:schemas-microsoft-com:vml" Requires="v">
                <p:oleObj spid="_x0000_s2062" name="Document" r:id="rId4" imgW="15617411" imgH="8582193" progId="Word.Document.12">
                  <p:embed/>
                </p:oleObj>
              </mc:Choice>
              <mc:Fallback>
                <p:oleObj name="Document" r:id="rId4" imgW="15617411" imgH="8582193" progId="Word.Document.12">
                  <p:embed/>
                  <p:pic>
                    <p:nvPicPr>
                      <p:cNvPr id="0" name=""/>
                      <p:cNvPicPr/>
                      <p:nvPr/>
                    </p:nvPicPr>
                    <p:blipFill>
                      <a:blip r:embed="rId5"/>
                      <a:stretch>
                        <a:fillRect/>
                      </a:stretch>
                    </p:blipFill>
                    <p:spPr>
                      <a:xfrm>
                        <a:off x="762000" y="1905000"/>
                        <a:ext cx="7588250" cy="4125913"/>
                      </a:xfrm>
                      <a:prstGeom prst="rect">
                        <a:avLst/>
                      </a:prstGeom>
                    </p:spPr>
                  </p:pic>
                </p:oleObj>
              </mc:Fallback>
            </mc:AlternateContent>
          </a:graphicData>
        </a:graphic>
      </p:graphicFrame>
    </p:spTree>
    <p:extLst>
      <p:ext uri="{BB962C8B-B14F-4D97-AF65-F5344CB8AC3E}">
        <p14:creationId xmlns:p14="http://schemas.microsoft.com/office/powerpoint/2010/main" val="915761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a:bodyPr>
          <a:lstStyle/>
          <a:p>
            <a:r>
              <a:rPr lang="en-US" dirty="0" smtClean="0"/>
              <a:t>Why make changes?</a:t>
            </a:r>
            <a:endParaRPr lang="en-US" dirty="0"/>
          </a:p>
        </p:txBody>
      </p:sp>
      <p:sp>
        <p:nvSpPr>
          <p:cNvPr id="3" name="Content Placeholder 2"/>
          <p:cNvSpPr>
            <a:spLocks noGrp="1"/>
          </p:cNvSpPr>
          <p:nvPr>
            <p:ph idx="1"/>
          </p:nvPr>
        </p:nvSpPr>
        <p:spPr/>
        <p:txBody>
          <a:bodyPr/>
          <a:lstStyle/>
          <a:p>
            <a:pPr indent="0">
              <a:buNone/>
            </a:pPr>
            <a:r>
              <a:rPr lang="en-US" dirty="0" smtClean="0"/>
              <a:t>Exploding costs to the state for EI:</a:t>
            </a:r>
          </a:p>
          <a:p>
            <a:pPr indent="0">
              <a:buNone/>
            </a:pPr>
            <a:r>
              <a:rPr lang="en-US" dirty="0" smtClean="0"/>
              <a:t>-previously, state paid for all services regardless of parents’ income level</a:t>
            </a:r>
          </a:p>
          <a:p>
            <a:pPr indent="0">
              <a:buNone/>
            </a:pPr>
            <a:r>
              <a:rPr lang="en-US" dirty="0" smtClean="0"/>
              <a:t>-75,000 children participating in EI, each costing the state 9,000$ annually</a:t>
            </a:r>
          </a:p>
          <a:p>
            <a:pPr indent="0">
              <a:buNone/>
            </a:pPr>
            <a:r>
              <a:rPr lang="en-US" dirty="0" smtClean="0"/>
              <a:t>-other states pay 4,000$ per child</a:t>
            </a:r>
            <a:endParaRPr lang="en-US" dirty="0"/>
          </a:p>
        </p:txBody>
      </p:sp>
    </p:spTree>
    <p:extLst>
      <p:ext uri="{BB962C8B-B14F-4D97-AF65-F5344CB8AC3E}">
        <p14:creationId xmlns:p14="http://schemas.microsoft.com/office/powerpoint/2010/main" val="3664210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Explosion in </a:t>
            </a:r>
            <a:r>
              <a:rPr lang="en-US" dirty="0" err="1" smtClean="0"/>
              <a:t>ei</a:t>
            </a:r>
            <a:r>
              <a:rPr lang="en-US" dirty="0" smtClean="0"/>
              <a:t> costs</a:t>
            </a:r>
            <a:endParaRPr lang="en-US" dirty="0"/>
          </a:p>
        </p:txBody>
      </p:sp>
      <p:pic>
        <p:nvPicPr>
          <p:cNvPr id="4" name="Content Placeholder 3" descr="Chart: Early Intervention Spending Soar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438400"/>
            <a:ext cx="5562600" cy="3276600"/>
          </a:xfrm>
          <a:prstGeom prst="rect">
            <a:avLst/>
          </a:prstGeom>
          <a:noFill/>
          <a:ln>
            <a:noFill/>
          </a:ln>
        </p:spPr>
      </p:pic>
    </p:spTree>
    <p:extLst>
      <p:ext uri="{BB962C8B-B14F-4D97-AF65-F5344CB8AC3E}">
        <p14:creationId xmlns:p14="http://schemas.microsoft.com/office/powerpoint/2010/main" val="11658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Budget cuts and what they mean specifically for eligibility</a:t>
            </a:r>
            <a:endParaRPr lang="en-US" sz="1600" dirty="0"/>
          </a:p>
        </p:txBody>
      </p:sp>
      <p:sp>
        <p:nvSpPr>
          <p:cNvPr id="3" name="Content Placeholder 2"/>
          <p:cNvSpPr>
            <a:spLocks noGrp="1"/>
          </p:cNvSpPr>
          <p:nvPr>
            <p:ph idx="1"/>
          </p:nvPr>
        </p:nvSpPr>
        <p:spPr>
          <a:xfrm>
            <a:off x="1371600" y="2362200"/>
            <a:ext cx="6400800" cy="3581400"/>
          </a:xfrm>
        </p:spPr>
        <p:txBody>
          <a:bodyPr>
            <a:normAutofit fontScale="92500" lnSpcReduction="20000"/>
          </a:bodyPr>
          <a:lstStyle/>
          <a:p>
            <a:r>
              <a:rPr lang="en-US" b="1" dirty="0" smtClean="0"/>
              <a:t>2010-2011 Budget Cuts and regulation changes (finalized June 3):</a:t>
            </a:r>
            <a:r>
              <a:rPr lang="en-US" dirty="0" smtClean="0"/>
              <a:t> </a:t>
            </a:r>
          </a:p>
          <a:p>
            <a:r>
              <a:rPr lang="en-US" dirty="0" smtClean="0"/>
              <a:t>1. </a:t>
            </a:r>
            <a:r>
              <a:rPr lang="en-US" b="1" dirty="0" smtClean="0"/>
              <a:t>Parent fees</a:t>
            </a:r>
            <a:r>
              <a:rPr lang="en-US" dirty="0" smtClean="0"/>
              <a:t>-previously all covered by the state regardless of income level </a:t>
            </a:r>
          </a:p>
          <a:p>
            <a:r>
              <a:rPr lang="en-US" dirty="0" smtClean="0"/>
              <a:t>2. Decreasing reimbursement rate to providers by 10% for home-based services</a:t>
            </a:r>
          </a:p>
          <a:p>
            <a:r>
              <a:rPr lang="en-US" dirty="0" smtClean="0"/>
              <a:t>4.. Providers/Agencies to bill Medicaid or private insurers directly</a:t>
            </a:r>
          </a:p>
          <a:p>
            <a:r>
              <a:rPr lang="en-US" dirty="0" smtClean="0"/>
              <a:t>5.. </a:t>
            </a:r>
            <a:r>
              <a:rPr lang="en-US" b="1" dirty="0" smtClean="0"/>
              <a:t>New eligibility criteria</a:t>
            </a:r>
          </a:p>
          <a:p>
            <a:r>
              <a:rPr lang="en-US" dirty="0" smtClean="0"/>
              <a:t>6.Use of ABA aides</a:t>
            </a:r>
          </a:p>
          <a:p>
            <a:r>
              <a:rPr lang="en-US" dirty="0" smtClean="0"/>
              <a:t>7. New standards for provider approval</a:t>
            </a:r>
          </a:p>
          <a:p>
            <a:endParaRPr lang="en-US" dirty="0"/>
          </a:p>
        </p:txBody>
      </p:sp>
    </p:spTree>
    <p:extLst>
      <p:ext uri="{BB962C8B-B14F-4D97-AF65-F5344CB8AC3E}">
        <p14:creationId xmlns:p14="http://schemas.microsoft.com/office/powerpoint/2010/main" val="2841953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47800"/>
            <a:ext cx="6400800" cy="685800"/>
          </a:xfrm>
        </p:spPr>
        <p:txBody>
          <a:bodyPr>
            <a:normAutofit fontScale="90000"/>
          </a:bodyPr>
          <a:lstStyle/>
          <a:p>
            <a:r>
              <a:rPr lang="en-US" dirty="0" smtClean="0"/>
              <a:t>How are our patients affected?</a:t>
            </a:r>
            <a:endParaRPr lang="en-US" dirty="0"/>
          </a:p>
        </p:txBody>
      </p:sp>
      <p:sp>
        <p:nvSpPr>
          <p:cNvPr id="3" name="Content Placeholder 2"/>
          <p:cNvSpPr>
            <a:spLocks noGrp="1"/>
          </p:cNvSpPr>
          <p:nvPr>
            <p:ph idx="1"/>
          </p:nvPr>
        </p:nvSpPr>
        <p:spPr/>
        <p:txBody>
          <a:bodyPr>
            <a:normAutofit lnSpcReduction="10000"/>
          </a:bodyPr>
          <a:lstStyle/>
          <a:p>
            <a:r>
              <a:rPr lang="en-US" b="1" dirty="0" smtClean="0"/>
              <a:t>Parent fees: </a:t>
            </a:r>
            <a:endParaRPr lang="en-US" dirty="0" smtClean="0"/>
          </a:p>
          <a:p>
            <a:r>
              <a:rPr lang="en-US" dirty="0" smtClean="0"/>
              <a:t>State proposes a “Medicare-like” funding structure where 80% of funding would come from the state and counties and 20% would be from parents and health insurers</a:t>
            </a:r>
          </a:p>
          <a:p>
            <a:r>
              <a:rPr lang="en-US" dirty="0" smtClean="0"/>
              <a:t>Families earning less than 250% of the Federal Poverty Level are exempt (= 46,000$ a year for a family of 3)</a:t>
            </a:r>
          </a:p>
          <a:p>
            <a:r>
              <a:rPr lang="en-US" dirty="0" smtClean="0"/>
              <a:t>Health insurers would need to cover the first 5,000$ in EI costs</a:t>
            </a:r>
          </a:p>
          <a:p>
            <a:endParaRPr lang="en-US" dirty="0"/>
          </a:p>
        </p:txBody>
      </p:sp>
    </p:spTree>
    <p:extLst>
      <p:ext uri="{BB962C8B-B14F-4D97-AF65-F5344CB8AC3E}">
        <p14:creationId xmlns:p14="http://schemas.microsoft.com/office/powerpoint/2010/main" val="3815227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this a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Payments would need to be made quarterly</a:t>
            </a:r>
          </a:p>
          <a:p>
            <a:r>
              <a:rPr lang="en-US" dirty="0" smtClean="0"/>
              <a:t>If a parent missed one payment the child will lose EI services and become ineligible</a:t>
            </a:r>
          </a:p>
          <a:p>
            <a:r>
              <a:rPr lang="en-US" dirty="0" smtClean="0"/>
              <a:t>Families must now provide proof of income, otherwise they have to pay at the highest fee level which could impede the children of homeless families, children in foster care, and particularly the children of undocumented immigrants from access to services</a:t>
            </a:r>
          </a:p>
        </p:txBody>
      </p:sp>
    </p:spTree>
    <p:extLst>
      <p:ext uri="{BB962C8B-B14F-4D97-AF65-F5344CB8AC3E}">
        <p14:creationId xmlns:p14="http://schemas.microsoft.com/office/powerpoint/2010/main" val="2812983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Defining developmental delay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State definition: a child who has not attained developmental milestones expected for the child’s chronological age, adjusted for prematurity in one of the following areas</a:t>
            </a:r>
          </a:p>
          <a:p>
            <a:r>
              <a:rPr lang="en-US" dirty="0" smtClean="0"/>
              <a:t>1. cognitive</a:t>
            </a:r>
          </a:p>
          <a:p>
            <a:r>
              <a:rPr lang="en-US" dirty="0" smtClean="0"/>
              <a:t>2. physical </a:t>
            </a:r>
          </a:p>
          <a:p>
            <a:r>
              <a:rPr lang="en-US" dirty="0" smtClean="0"/>
              <a:t>3. communication</a:t>
            </a:r>
          </a:p>
          <a:p>
            <a:r>
              <a:rPr lang="en-US" dirty="0" smtClean="0"/>
              <a:t>4. social or emotional development</a:t>
            </a:r>
          </a:p>
          <a:p>
            <a:r>
              <a:rPr lang="en-US" dirty="0" smtClean="0"/>
              <a:t>5. adaptive development</a:t>
            </a:r>
            <a:endParaRPr lang="en-US" dirty="0"/>
          </a:p>
        </p:txBody>
      </p:sp>
    </p:spTree>
    <p:extLst>
      <p:ext uri="{BB962C8B-B14F-4D97-AF65-F5344CB8AC3E}">
        <p14:creationId xmlns:p14="http://schemas.microsoft.com/office/powerpoint/2010/main" val="3382417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80412886"/>
              </p:ext>
            </p:extLst>
          </p:nvPr>
        </p:nvGraphicFramePr>
        <p:xfrm>
          <a:off x="914401" y="1219201"/>
          <a:ext cx="7315201" cy="4012275"/>
        </p:xfrm>
        <a:graphic>
          <a:graphicData uri="http://schemas.openxmlformats.org/drawingml/2006/table">
            <a:tbl>
              <a:tblPr firstRow="1" firstCol="1" bandRow="1"/>
              <a:tblGrid>
                <a:gridCol w="2165809"/>
                <a:gridCol w="2089608"/>
                <a:gridCol w="3059784"/>
              </a:tblGrid>
              <a:tr h="304799">
                <a:tc>
                  <a:txBody>
                    <a:bodyPr/>
                    <a:lstStyle/>
                    <a:p>
                      <a:pPr marL="0" marR="0" algn="ctr">
                        <a:lnSpc>
                          <a:spcPts val="1125"/>
                        </a:lnSpc>
                        <a:spcBef>
                          <a:spcPts val="0"/>
                        </a:spcBef>
                        <a:spcAft>
                          <a:spcPts val="0"/>
                        </a:spcAft>
                      </a:pPr>
                      <a:r>
                        <a:rPr lang="en-US" sz="1200" b="1" dirty="0">
                          <a:solidFill>
                            <a:srgbClr val="000000"/>
                          </a:solidFill>
                          <a:effectLst/>
                          <a:latin typeface="Verdana"/>
                          <a:ea typeface="Times New Roman"/>
                          <a:cs typeface="Times New Roman"/>
                        </a:rPr>
                        <a:t>At three months</a:t>
                      </a:r>
                      <a:endParaRPr lang="en-US" sz="1200" dirty="0">
                        <a:effectLst/>
                        <a:latin typeface="Calibri"/>
                        <a:ea typeface="Calibri"/>
                        <a:cs typeface="Times New Roman"/>
                      </a:endParaRPr>
                    </a:p>
                  </a:txBody>
                  <a:tcPr marL="24938" marR="24938" marT="24938" marB="24938">
                    <a:lnL>
                      <a:noFill/>
                    </a:lnL>
                    <a:lnR w="12700" cap="flat" cmpd="sng" algn="ctr">
                      <a:solidFill>
                        <a:srgbClr val="CCCCCC"/>
                      </a:solidFill>
                      <a:prstDash val="solid"/>
                      <a:round/>
                      <a:headEnd type="none" w="med" len="med"/>
                      <a:tailEnd type="none" w="med" len="med"/>
                    </a:lnR>
                    <a:lnT>
                      <a:noFill/>
                    </a:lnT>
                    <a:lnB w="12700" cap="flat" cmpd="sng" algn="ctr">
                      <a:solidFill>
                        <a:srgbClr val="CCCCCC"/>
                      </a:solidFill>
                      <a:prstDash val="solid"/>
                      <a:round/>
                      <a:headEnd type="none" w="med" len="med"/>
                      <a:tailEnd type="none" w="med" len="med"/>
                    </a:lnB>
                    <a:solidFill>
                      <a:srgbClr val="EEEEEE"/>
                    </a:solidFill>
                  </a:tcPr>
                </a:tc>
                <a:tc>
                  <a:txBody>
                    <a:bodyPr/>
                    <a:lstStyle/>
                    <a:p>
                      <a:pPr marL="0" marR="0" algn="ctr">
                        <a:lnSpc>
                          <a:spcPts val="1125"/>
                        </a:lnSpc>
                        <a:spcBef>
                          <a:spcPts val="0"/>
                        </a:spcBef>
                        <a:spcAft>
                          <a:spcPts val="0"/>
                        </a:spcAft>
                      </a:pPr>
                      <a:r>
                        <a:rPr lang="en-US" sz="1200" b="1" dirty="0">
                          <a:solidFill>
                            <a:srgbClr val="000000"/>
                          </a:solidFill>
                          <a:effectLst/>
                          <a:latin typeface="Verdana"/>
                          <a:ea typeface="Times New Roman"/>
                          <a:cs typeface="Times New Roman"/>
                        </a:rPr>
                        <a:t>At six months</a:t>
                      </a:r>
                      <a:endParaRPr lang="en-US" sz="1200" dirty="0">
                        <a:effectLst/>
                        <a:latin typeface="Calibri"/>
                        <a:ea typeface="Calibri"/>
                        <a:cs typeface="Times New Roman"/>
                      </a:endParaRPr>
                    </a:p>
                  </a:txBody>
                  <a:tcPr marL="24938" marR="24938" marT="24938" marB="2493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rgbClr val="CCCCCC"/>
                      </a:solidFill>
                      <a:prstDash val="solid"/>
                      <a:round/>
                      <a:headEnd type="none" w="med" len="med"/>
                      <a:tailEnd type="none" w="med" len="med"/>
                    </a:lnB>
                    <a:solidFill>
                      <a:srgbClr val="EEEEEE"/>
                    </a:solidFill>
                  </a:tcPr>
                </a:tc>
                <a:tc>
                  <a:txBody>
                    <a:bodyPr/>
                    <a:lstStyle/>
                    <a:p>
                      <a:pPr marL="0" marR="0" algn="ctr">
                        <a:lnSpc>
                          <a:spcPts val="1125"/>
                        </a:lnSpc>
                        <a:spcBef>
                          <a:spcPts val="0"/>
                        </a:spcBef>
                        <a:spcAft>
                          <a:spcPts val="0"/>
                        </a:spcAft>
                      </a:pPr>
                      <a:r>
                        <a:rPr lang="en-US" sz="1200" b="1" dirty="0">
                          <a:solidFill>
                            <a:srgbClr val="000000"/>
                          </a:solidFill>
                          <a:effectLst/>
                          <a:latin typeface="Verdana"/>
                          <a:ea typeface="Times New Roman"/>
                          <a:cs typeface="Times New Roman"/>
                        </a:rPr>
                        <a:t>At twelve months:</a:t>
                      </a:r>
                      <a:endParaRPr lang="en-US" sz="1200" dirty="0">
                        <a:effectLst/>
                        <a:latin typeface="Calibri"/>
                        <a:ea typeface="Calibri"/>
                        <a:cs typeface="Times New Roman"/>
                      </a:endParaRPr>
                    </a:p>
                  </a:txBody>
                  <a:tcPr marL="24938" marR="24938" marT="24938" marB="2493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rgbClr val="CCCCCC"/>
                      </a:solidFill>
                      <a:prstDash val="solid"/>
                      <a:round/>
                      <a:headEnd type="none" w="med" len="med"/>
                      <a:tailEnd type="none" w="med" len="med"/>
                    </a:lnB>
                    <a:solidFill>
                      <a:srgbClr val="EEEEEE"/>
                    </a:solidFill>
                  </a:tcPr>
                </a:tc>
              </a:tr>
              <a:tr h="2876203">
                <a:tc>
                  <a:txBody>
                    <a:bodyPr/>
                    <a:lstStyle/>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turn their heads toward bright colors and lights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move both eyes in the same direction together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recognize bottle or breast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react to sudden sounds or voices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make cooing sounds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make fists with both hands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grasp toys or hair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wiggle and kick with arms and legs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lift head and chest when on stomach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smile</a:t>
                      </a:r>
                      <a:endParaRPr lang="en-US" sz="1100" dirty="0">
                        <a:solidFill>
                          <a:schemeClr val="tx1"/>
                        </a:solidFill>
                        <a:effectLst/>
                        <a:latin typeface="Calibri"/>
                        <a:ea typeface="Calibri"/>
                        <a:cs typeface="Times New Roman"/>
                      </a:endParaRPr>
                    </a:p>
                  </a:txBody>
                  <a:tcPr marL="24938" marR="24938" marT="24938" marB="24938">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tc>
                  <a:txBody>
                    <a:bodyPr/>
                    <a:lstStyle/>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follow moving objects with their eye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turn toward the source of normal sound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reach for objects and pick them up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switch toys from one hand to the other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play with their toes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help hold the bottle during feeding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recognize familiar faces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babble</a:t>
                      </a:r>
                      <a:endParaRPr lang="en-US" sz="1100" dirty="0">
                        <a:solidFill>
                          <a:schemeClr val="tx1"/>
                        </a:solidFill>
                        <a:effectLst/>
                        <a:latin typeface="Calibri"/>
                        <a:ea typeface="Calibri"/>
                        <a:cs typeface="Times New Roman"/>
                      </a:endParaRPr>
                    </a:p>
                  </a:txBody>
                  <a:tcPr marL="24938" marR="24938" marT="24938" marB="2493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tc>
                  <a:txBody>
                    <a:bodyPr/>
                    <a:lstStyle/>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sit without support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pull to a standing position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crawl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drink from a cup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play peek-a-boo and patty cake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wave bye-bye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hold out their arms and legs while being dressed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put objects in a container know five or six words </a:t>
                      </a:r>
                      <a:endParaRPr lang="en-US" sz="1100" dirty="0">
                        <a:solidFill>
                          <a:schemeClr val="tx1"/>
                        </a:solidFill>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100" dirty="0">
                          <a:solidFill>
                            <a:schemeClr val="tx1"/>
                          </a:solidFill>
                          <a:effectLst/>
                          <a:latin typeface="Verdana"/>
                          <a:ea typeface="Times New Roman"/>
                          <a:cs typeface="Times New Roman"/>
                        </a:rPr>
                        <a:t>• stack two blocks</a:t>
                      </a:r>
                      <a:endParaRPr lang="en-US" sz="1100" dirty="0">
                        <a:solidFill>
                          <a:schemeClr val="tx1"/>
                        </a:solidFill>
                        <a:effectLst/>
                        <a:latin typeface="Calibri"/>
                        <a:ea typeface="Calibri"/>
                        <a:cs typeface="Times New Roman"/>
                      </a:endParaRPr>
                    </a:p>
                  </a:txBody>
                  <a:tcPr marL="24938" marR="24938" marT="24938" marB="2493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2694644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4865557"/>
              </p:ext>
            </p:extLst>
          </p:nvPr>
        </p:nvGraphicFramePr>
        <p:xfrm>
          <a:off x="990600" y="1143000"/>
          <a:ext cx="6934200" cy="4807538"/>
        </p:xfrm>
        <a:graphic>
          <a:graphicData uri="http://schemas.openxmlformats.org/drawingml/2006/table">
            <a:tbl>
              <a:tblPr firstRow="1" firstCol="1" bandRow="1"/>
              <a:tblGrid>
                <a:gridCol w="2478447"/>
                <a:gridCol w="1868847"/>
                <a:gridCol w="2586906"/>
              </a:tblGrid>
              <a:tr h="274380">
                <a:tc>
                  <a:txBody>
                    <a:bodyPr/>
                    <a:lstStyle/>
                    <a:p>
                      <a:pPr marL="0" marR="0" algn="ctr">
                        <a:lnSpc>
                          <a:spcPts val="1125"/>
                        </a:lnSpc>
                        <a:spcBef>
                          <a:spcPts val="0"/>
                        </a:spcBef>
                        <a:spcAft>
                          <a:spcPts val="0"/>
                        </a:spcAft>
                      </a:pPr>
                      <a:r>
                        <a:rPr lang="en-US" sz="1200" b="1" dirty="0">
                          <a:solidFill>
                            <a:srgbClr val="000000"/>
                          </a:solidFill>
                          <a:effectLst/>
                          <a:latin typeface="Verdana"/>
                          <a:ea typeface="Times New Roman"/>
                          <a:cs typeface="Times New Roman"/>
                        </a:rPr>
                        <a:t>At one and 1/2 years</a:t>
                      </a:r>
                      <a:endParaRPr lang="en-US" sz="1200" dirty="0">
                        <a:effectLst/>
                        <a:latin typeface="Calibri"/>
                        <a:ea typeface="Calibri"/>
                        <a:cs typeface="Times New Roman"/>
                      </a:endParaRPr>
                    </a:p>
                  </a:txBody>
                  <a:tcPr marL="25029" marR="25029" marT="25029" marB="25029">
                    <a:lnL>
                      <a:noFill/>
                    </a:lnL>
                    <a:lnR w="12700" cap="flat" cmpd="sng" algn="ctr">
                      <a:solidFill>
                        <a:srgbClr val="CCCCCC"/>
                      </a:solidFill>
                      <a:prstDash val="solid"/>
                      <a:round/>
                      <a:headEnd type="none" w="med" len="med"/>
                      <a:tailEnd type="none" w="med" len="med"/>
                    </a:lnR>
                    <a:lnT>
                      <a:noFill/>
                    </a:lnT>
                    <a:lnB w="12700" cap="flat" cmpd="sng" algn="ctr">
                      <a:solidFill>
                        <a:srgbClr val="CCCCCC"/>
                      </a:solidFill>
                      <a:prstDash val="solid"/>
                      <a:round/>
                      <a:headEnd type="none" w="med" len="med"/>
                      <a:tailEnd type="none" w="med" len="med"/>
                    </a:lnB>
                    <a:solidFill>
                      <a:srgbClr val="EEEEEE"/>
                    </a:solidFill>
                  </a:tcPr>
                </a:tc>
                <a:tc>
                  <a:txBody>
                    <a:bodyPr/>
                    <a:lstStyle/>
                    <a:p>
                      <a:pPr marL="0" marR="0" algn="ctr">
                        <a:lnSpc>
                          <a:spcPts val="1125"/>
                        </a:lnSpc>
                        <a:spcBef>
                          <a:spcPts val="0"/>
                        </a:spcBef>
                        <a:spcAft>
                          <a:spcPts val="0"/>
                        </a:spcAft>
                      </a:pPr>
                      <a:r>
                        <a:rPr lang="en-US" sz="1200" b="1">
                          <a:solidFill>
                            <a:srgbClr val="000000"/>
                          </a:solidFill>
                          <a:effectLst/>
                          <a:latin typeface="Verdana"/>
                          <a:ea typeface="Times New Roman"/>
                          <a:cs typeface="Times New Roman"/>
                        </a:rPr>
                        <a:t>At two years</a:t>
                      </a:r>
                      <a:endParaRPr lang="en-US" sz="1200">
                        <a:effectLst/>
                        <a:latin typeface="Calibri"/>
                        <a:ea typeface="Calibri"/>
                        <a:cs typeface="Times New Roman"/>
                      </a:endParaRPr>
                    </a:p>
                  </a:txBody>
                  <a:tcPr marL="25029" marR="25029" marT="25029" marB="25029">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rgbClr val="CCCCCC"/>
                      </a:solidFill>
                      <a:prstDash val="solid"/>
                      <a:round/>
                      <a:headEnd type="none" w="med" len="med"/>
                      <a:tailEnd type="none" w="med" len="med"/>
                    </a:lnB>
                    <a:solidFill>
                      <a:srgbClr val="EEEEEE"/>
                    </a:solidFill>
                  </a:tcPr>
                </a:tc>
                <a:tc>
                  <a:txBody>
                    <a:bodyPr/>
                    <a:lstStyle/>
                    <a:p>
                      <a:pPr marL="0" marR="0" algn="ctr">
                        <a:lnSpc>
                          <a:spcPts val="1125"/>
                        </a:lnSpc>
                        <a:spcBef>
                          <a:spcPts val="0"/>
                        </a:spcBef>
                        <a:spcAft>
                          <a:spcPts val="0"/>
                        </a:spcAft>
                      </a:pPr>
                      <a:r>
                        <a:rPr lang="en-US" sz="1200" b="1">
                          <a:solidFill>
                            <a:srgbClr val="000000"/>
                          </a:solidFill>
                          <a:effectLst/>
                          <a:latin typeface="Verdana"/>
                          <a:ea typeface="Times New Roman"/>
                          <a:cs typeface="Times New Roman"/>
                        </a:rPr>
                        <a:t>At three years</a:t>
                      </a:r>
                      <a:endParaRPr lang="en-US" sz="1200">
                        <a:effectLst/>
                        <a:latin typeface="Calibri"/>
                        <a:ea typeface="Calibri"/>
                        <a:cs typeface="Times New Roman"/>
                      </a:endParaRPr>
                    </a:p>
                  </a:txBody>
                  <a:tcPr marL="25029" marR="25029" marT="25029" marB="25029">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rgbClr val="CCCCCC"/>
                      </a:solidFill>
                      <a:prstDash val="solid"/>
                      <a:round/>
                      <a:headEnd type="none" w="med" len="med"/>
                      <a:tailEnd type="none" w="med" len="med"/>
                    </a:lnB>
                    <a:solidFill>
                      <a:srgbClr val="EEEEEE"/>
                    </a:solidFill>
                  </a:tcPr>
                </a:tc>
              </a:tr>
              <a:tr h="3764220">
                <a:tc>
                  <a:txBody>
                    <a:bodyPr/>
                    <a:lstStyle/>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like to pull, push and dump things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follow simple directions ("Bring the ball")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pull off shoes, socks and mittens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like to look at pictures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make marks on paper with crayons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feed themselves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walk without help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step off a low object and keep balance</a:t>
                      </a:r>
                      <a:endParaRPr lang="en-US" sz="1200" dirty="0">
                        <a:effectLst/>
                        <a:latin typeface="Calibri"/>
                        <a:ea typeface="Calibri"/>
                        <a:cs typeface="Times New Roman"/>
                      </a:endParaRPr>
                    </a:p>
                  </a:txBody>
                  <a:tcPr marL="25029" marR="25029" marT="25029" marB="25029">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tc>
                  <a:txBody>
                    <a:bodyPr/>
                    <a:lstStyle/>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use two-to-three-word sentences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say names of toys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recognize familiar pictures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carry something while walking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feed themselves with a spoon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play independently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turn 2-3 pages at a time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like to imitate their parent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identify hair, eyes, ears and nose by pointing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build a tower of four blocks </a:t>
                      </a:r>
                      <a:endParaRPr lang="en-US" sz="120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a:solidFill>
                            <a:srgbClr val="000000"/>
                          </a:solidFill>
                          <a:effectLst/>
                          <a:latin typeface="Verdana"/>
                          <a:ea typeface="Times New Roman"/>
                          <a:cs typeface="Times New Roman"/>
                        </a:rPr>
                        <a:t>• show affection</a:t>
                      </a:r>
                      <a:endParaRPr lang="en-US" sz="1200">
                        <a:effectLst/>
                        <a:latin typeface="Calibri"/>
                        <a:ea typeface="Calibri"/>
                        <a:cs typeface="Times New Roman"/>
                      </a:endParaRPr>
                    </a:p>
                  </a:txBody>
                  <a:tcPr marL="25029" marR="25029" marT="25029" marB="25029">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tc>
                  <a:txBody>
                    <a:bodyPr/>
                    <a:lstStyle/>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walk up steps (alternating feet)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ride a tricycle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put on their shoes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open door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turn one page at a time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play with other children for a few minutes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repeat common rhymes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use three-to-five-word sentences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name at least one color correctly </a:t>
                      </a:r>
                      <a:endParaRPr lang="en-US" sz="1200" dirty="0">
                        <a:effectLst/>
                        <a:latin typeface="Calibri"/>
                        <a:ea typeface="Calibri"/>
                        <a:cs typeface="Times New Roman"/>
                      </a:endParaRPr>
                    </a:p>
                    <a:p>
                      <a:pPr marL="342900" marR="0" lvl="0" indent="-342900">
                        <a:lnSpc>
                          <a:spcPts val="1125"/>
                        </a:lnSpc>
                        <a:spcBef>
                          <a:spcPts val="0"/>
                        </a:spcBef>
                        <a:spcAft>
                          <a:spcPts val="1000"/>
                        </a:spcAft>
                        <a:buSzPts val="1000"/>
                        <a:buFont typeface="Symbol"/>
                        <a:buChar char=""/>
                        <a:tabLst>
                          <a:tab pos="457200" algn="l"/>
                        </a:tabLst>
                      </a:pPr>
                      <a:r>
                        <a:rPr lang="en-US" sz="1200" dirty="0">
                          <a:solidFill>
                            <a:srgbClr val="000000"/>
                          </a:solidFill>
                          <a:effectLst/>
                          <a:latin typeface="Verdana"/>
                          <a:ea typeface="Times New Roman"/>
                          <a:cs typeface="Times New Roman"/>
                        </a:rPr>
                        <a:t>• are toilet trained</a:t>
                      </a:r>
                      <a:endParaRPr lang="en-US" sz="1200" dirty="0">
                        <a:effectLst/>
                        <a:latin typeface="Calibri"/>
                        <a:ea typeface="Calibri"/>
                        <a:cs typeface="Times New Roman"/>
                      </a:endParaRPr>
                    </a:p>
                  </a:txBody>
                  <a:tcPr marL="25029" marR="25029" marT="25029" marB="25029">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638728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t>
            </a:r>
            <a:endParaRPr lang="en-US" dirty="0"/>
          </a:p>
        </p:txBody>
      </p:sp>
      <p:sp>
        <p:nvSpPr>
          <p:cNvPr id="3" name="Content Placeholder 2"/>
          <p:cNvSpPr>
            <a:spLocks noGrp="1"/>
          </p:cNvSpPr>
          <p:nvPr>
            <p:ph idx="1"/>
          </p:nvPr>
        </p:nvSpPr>
        <p:spPr/>
        <p:txBody>
          <a:bodyPr>
            <a:normAutofit lnSpcReduction="10000"/>
          </a:bodyPr>
          <a:lstStyle/>
          <a:p>
            <a:r>
              <a:rPr lang="en-US" dirty="0" smtClean="0"/>
              <a:t>Previously: 33% delay in one functional area or 25% delay in two functional areas</a:t>
            </a:r>
          </a:p>
          <a:p>
            <a:r>
              <a:rPr lang="en-US" dirty="0" smtClean="0"/>
              <a:t>Now: 2 standard deviations below the mean in </a:t>
            </a:r>
            <a:r>
              <a:rPr lang="en-US" b="1" dirty="0" smtClean="0"/>
              <a:t>one domain </a:t>
            </a:r>
            <a:r>
              <a:rPr lang="en-US" dirty="0" smtClean="0"/>
              <a:t>or 1.5 standard deviations below the mean in </a:t>
            </a:r>
            <a:r>
              <a:rPr lang="en-US" b="1" dirty="0" smtClean="0"/>
              <a:t>two</a:t>
            </a:r>
            <a:r>
              <a:rPr lang="en-US" dirty="0" smtClean="0"/>
              <a:t> </a:t>
            </a:r>
            <a:r>
              <a:rPr lang="en-US" b="1" dirty="0" smtClean="0"/>
              <a:t>separate</a:t>
            </a:r>
            <a:r>
              <a:rPr lang="en-US" dirty="0" smtClean="0"/>
              <a:t> </a:t>
            </a:r>
            <a:r>
              <a:rPr lang="en-US" b="1" dirty="0" smtClean="0"/>
              <a:t>domains</a:t>
            </a:r>
          </a:p>
          <a:p>
            <a:r>
              <a:rPr lang="en-US" dirty="0" smtClean="0"/>
              <a:t>For language specifically, must show delays in both expressive and receptive language or in one with the presence of specific predictors of continued language delay</a:t>
            </a:r>
            <a:endParaRPr lang="en-US" dirty="0"/>
          </a:p>
        </p:txBody>
      </p:sp>
    </p:spTree>
    <p:extLst>
      <p:ext uri="{BB962C8B-B14F-4D97-AF65-F5344CB8AC3E}">
        <p14:creationId xmlns:p14="http://schemas.microsoft.com/office/powerpoint/2010/main" val="310055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t>
            </a:r>
            <a:r>
              <a:rPr lang="en-US" dirty="0" err="1" smtClean="0"/>
              <a:t>Ei</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EI is a comprehensive interagency program that supports children up to age 3 with developmental delays in their efforts to realize their full potential. </a:t>
            </a:r>
            <a:endParaRPr lang="en-US" dirty="0"/>
          </a:p>
          <a:p>
            <a:r>
              <a:rPr lang="en-US" dirty="0" smtClean="0"/>
              <a:t>It reduces the likelihood of delays among at-risk children</a:t>
            </a:r>
          </a:p>
          <a:p>
            <a:r>
              <a:rPr lang="en-US" dirty="0" smtClean="0"/>
              <a:t>It assists and empowers families to meet their child’s and their own needs</a:t>
            </a:r>
          </a:p>
          <a:p>
            <a:r>
              <a:rPr lang="en-US" dirty="0" smtClean="0"/>
              <a:t>It entitles children regardless of race, ethnicity, or income to services </a:t>
            </a:r>
            <a:endParaRPr lang="en-US" dirty="0"/>
          </a:p>
        </p:txBody>
      </p:sp>
    </p:spTree>
    <p:extLst>
      <p:ext uri="{BB962C8B-B14F-4D97-AF65-F5344CB8AC3E}">
        <p14:creationId xmlns:p14="http://schemas.microsoft.com/office/powerpoint/2010/main" val="3274230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Predictors of continued delays</a:t>
            </a:r>
            <a:endParaRPr lang="en-US" dirty="0"/>
          </a:p>
        </p:txBody>
      </p:sp>
      <p:sp>
        <p:nvSpPr>
          <p:cNvPr id="3" name="Content Placeholder 2"/>
          <p:cNvSpPr>
            <a:spLocks noGrp="1"/>
          </p:cNvSpPr>
          <p:nvPr>
            <p:ph idx="1"/>
          </p:nvPr>
        </p:nvSpPr>
        <p:spPr/>
        <p:txBody>
          <a:bodyPr>
            <a:normAutofit fontScale="25000" lnSpcReduction="20000"/>
          </a:bodyPr>
          <a:lstStyle/>
          <a:p>
            <a:pPr>
              <a:spcBef>
                <a:spcPts val="750"/>
              </a:spcBef>
              <a:spcAft>
                <a:spcPts val="750"/>
              </a:spcAft>
            </a:pPr>
            <a:r>
              <a:rPr lang="en-US" sz="5600" b="1" dirty="0">
                <a:solidFill>
                  <a:srgbClr val="295683"/>
                </a:solidFill>
                <a:latin typeface="Times New Roman"/>
                <a:ea typeface="Times New Roman"/>
              </a:rPr>
              <a:t>Language Production</a:t>
            </a:r>
          </a:p>
          <a:p>
            <a:pPr marL="342900" marR="0" lvl="0" indent="-342900">
              <a:lnSpc>
                <a:spcPct val="115000"/>
              </a:lnSpc>
              <a:spcBef>
                <a:spcPts val="300"/>
              </a:spcBef>
              <a:spcAft>
                <a:spcPts val="1000"/>
              </a:spcAft>
              <a:buSzPts val="1000"/>
              <a:buFont typeface="Symbol"/>
              <a:buChar char=""/>
              <a:tabLst>
                <a:tab pos="457200" algn="l"/>
              </a:tabLst>
            </a:pPr>
            <a:r>
              <a:rPr lang="en-US" sz="5600" dirty="0">
                <a:solidFill>
                  <a:srgbClr val="000000"/>
                </a:solidFill>
                <a:latin typeface="Verdana"/>
                <a:ea typeface="Calibri"/>
                <a:cs typeface="Times New Roman"/>
              </a:rPr>
              <a:t>Particularly small vocabulary for age</a:t>
            </a:r>
            <a:endParaRPr lang="en-US" sz="5600" dirty="0">
              <a:solidFill>
                <a:srgbClr val="000000"/>
              </a:solidFill>
              <a:latin typeface="Calibri"/>
              <a:ea typeface="Calibri"/>
              <a:cs typeface="Times New Roman"/>
            </a:endParaRPr>
          </a:p>
          <a:p>
            <a:pPr marL="342900" marR="0" lvl="0" indent="-342900">
              <a:lnSpc>
                <a:spcPct val="115000"/>
              </a:lnSpc>
              <a:spcBef>
                <a:spcPts val="300"/>
              </a:spcBef>
              <a:spcAft>
                <a:spcPts val="1000"/>
              </a:spcAft>
              <a:buSzPts val="1000"/>
              <a:buFont typeface="Symbol"/>
              <a:buChar char=""/>
              <a:tabLst>
                <a:tab pos="457200" algn="l"/>
              </a:tabLst>
            </a:pPr>
            <a:r>
              <a:rPr lang="en-US" sz="5600" dirty="0">
                <a:solidFill>
                  <a:srgbClr val="000000"/>
                </a:solidFill>
                <a:latin typeface="Verdana"/>
                <a:ea typeface="Calibri"/>
                <a:cs typeface="Times New Roman"/>
              </a:rPr>
              <a:t>Less diverse vocabulary particularly in regard to verbs</a:t>
            </a:r>
            <a:endParaRPr lang="en-US" sz="5600" dirty="0">
              <a:solidFill>
                <a:srgbClr val="000000"/>
              </a:solidFill>
              <a:latin typeface="Calibri"/>
              <a:ea typeface="Calibri"/>
              <a:cs typeface="Times New Roman"/>
            </a:endParaRPr>
          </a:p>
          <a:p>
            <a:pPr marL="342900" marR="0" lvl="0" indent="-342900">
              <a:lnSpc>
                <a:spcPct val="115000"/>
              </a:lnSpc>
              <a:spcBef>
                <a:spcPts val="300"/>
              </a:spcBef>
              <a:spcAft>
                <a:spcPts val="1000"/>
              </a:spcAft>
              <a:buSzPts val="1000"/>
              <a:buFont typeface="Symbol"/>
              <a:buChar char=""/>
              <a:tabLst>
                <a:tab pos="457200" algn="l"/>
              </a:tabLst>
            </a:pPr>
            <a:r>
              <a:rPr lang="en-US" sz="5600" dirty="0">
                <a:solidFill>
                  <a:srgbClr val="000000"/>
                </a:solidFill>
                <a:latin typeface="Verdana"/>
                <a:ea typeface="Calibri"/>
                <a:cs typeface="Times New Roman"/>
              </a:rPr>
              <a:t>Preponderance of general all-purpose verbs (such as "do," "make," "want," "go")</a:t>
            </a:r>
            <a:endParaRPr lang="en-US" sz="5600" dirty="0">
              <a:solidFill>
                <a:srgbClr val="000000"/>
              </a:solidFill>
              <a:latin typeface="Calibri"/>
              <a:ea typeface="Calibri"/>
              <a:cs typeface="Times New Roman"/>
            </a:endParaRPr>
          </a:p>
          <a:p>
            <a:pPr marL="342900" marR="0" lvl="0" indent="-342900">
              <a:lnSpc>
                <a:spcPct val="115000"/>
              </a:lnSpc>
              <a:spcBef>
                <a:spcPts val="300"/>
              </a:spcBef>
              <a:spcAft>
                <a:spcPts val="1000"/>
              </a:spcAft>
              <a:buSzPts val="1000"/>
              <a:buFont typeface="Symbol"/>
              <a:buChar char=""/>
              <a:tabLst>
                <a:tab pos="457200" algn="l"/>
              </a:tabLst>
            </a:pPr>
            <a:r>
              <a:rPr lang="en-US" sz="5600" dirty="0">
                <a:solidFill>
                  <a:srgbClr val="000000"/>
                </a:solidFill>
                <a:latin typeface="Verdana"/>
                <a:ea typeface="Calibri"/>
                <a:cs typeface="Times New Roman"/>
              </a:rPr>
              <a:t>More transitive and fewer intransitive verbs (such as "give ball")</a:t>
            </a:r>
            <a:endParaRPr lang="en-US" sz="5600" dirty="0">
              <a:solidFill>
                <a:srgbClr val="000000"/>
              </a:solidFill>
              <a:latin typeface="Calibri"/>
              <a:ea typeface="Calibri"/>
              <a:cs typeface="Times New Roman"/>
            </a:endParaRPr>
          </a:p>
          <a:p>
            <a:pPr>
              <a:spcBef>
                <a:spcPts val="750"/>
              </a:spcBef>
              <a:spcAft>
                <a:spcPts val="750"/>
              </a:spcAft>
            </a:pPr>
            <a:r>
              <a:rPr lang="en-US" sz="5600" b="1" dirty="0">
                <a:solidFill>
                  <a:srgbClr val="295683"/>
                </a:solidFill>
                <a:latin typeface="Times New Roman"/>
                <a:ea typeface="Times New Roman"/>
              </a:rPr>
              <a:t>Language Comprehension</a:t>
            </a:r>
          </a:p>
          <a:p>
            <a:pPr marL="342900" marR="0" lvl="0" indent="-342900">
              <a:lnSpc>
                <a:spcPct val="115000"/>
              </a:lnSpc>
              <a:spcBef>
                <a:spcPts val="300"/>
              </a:spcBef>
              <a:spcAft>
                <a:spcPts val="1000"/>
              </a:spcAft>
              <a:buSzPts val="1000"/>
              <a:buFont typeface="Symbol"/>
              <a:buChar char=""/>
              <a:tabLst>
                <a:tab pos="457200" algn="l"/>
              </a:tabLst>
            </a:pPr>
            <a:r>
              <a:rPr lang="en-US" sz="5600" dirty="0">
                <a:solidFill>
                  <a:srgbClr val="000000"/>
                </a:solidFill>
                <a:latin typeface="Verdana"/>
                <a:ea typeface="Calibri"/>
                <a:cs typeface="Times New Roman"/>
              </a:rPr>
              <a:t>Presence of 6-month comprehension delay</a:t>
            </a:r>
            <a:endParaRPr lang="en-US" sz="5600" dirty="0">
              <a:solidFill>
                <a:srgbClr val="000000"/>
              </a:solidFill>
              <a:latin typeface="Calibri"/>
              <a:ea typeface="Calibri"/>
              <a:cs typeface="Times New Roman"/>
            </a:endParaRPr>
          </a:p>
          <a:p>
            <a:pPr marL="342900" marR="0" lvl="0" indent="-342900">
              <a:lnSpc>
                <a:spcPct val="115000"/>
              </a:lnSpc>
              <a:spcBef>
                <a:spcPts val="300"/>
              </a:spcBef>
              <a:spcAft>
                <a:spcPts val="1000"/>
              </a:spcAft>
              <a:buSzPts val="1000"/>
              <a:buFont typeface="Symbol"/>
              <a:buChar char=""/>
              <a:tabLst>
                <a:tab pos="457200" algn="l"/>
              </a:tabLst>
            </a:pPr>
            <a:r>
              <a:rPr lang="en-US" sz="5600" dirty="0">
                <a:solidFill>
                  <a:srgbClr val="000000"/>
                </a:solidFill>
                <a:latin typeface="Verdana"/>
                <a:ea typeface="Calibri"/>
                <a:cs typeface="Times New Roman"/>
              </a:rPr>
              <a:t>Large comprehension-production gap with comprehension deficit</a:t>
            </a:r>
            <a:endParaRPr lang="en-US" sz="5600" dirty="0">
              <a:solidFill>
                <a:srgbClr val="000000"/>
              </a:solidFill>
              <a:latin typeface="Calibri"/>
              <a:ea typeface="Calibri"/>
              <a:cs typeface="Times New Roman"/>
            </a:endParaRPr>
          </a:p>
          <a:p>
            <a:pPr>
              <a:spcBef>
                <a:spcPts val="750"/>
              </a:spcBef>
              <a:spcAft>
                <a:spcPts val="750"/>
              </a:spcAft>
            </a:pPr>
            <a:endParaRPr lang="en-US" dirty="0"/>
          </a:p>
        </p:txBody>
      </p:sp>
    </p:spTree>
    <p:extLst>
      <p:ext uri="{BB962C8B-B14F-4D97-AF65-F5344CB8AC3E}">
        <p14:creationId xmlns:p14="http://schemas.microsoft.com/office/powerpoint/2010/main" val="3901035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Predictors of Continued Delay</a:t>
            </a:r>
            <a:endParaRPr lang="en-US" dirty="0"/>
          </a:p>
        </p:txBody>
      </p:sp>
      <p:sp>
        <p:nvSpPr>
          <p:cNvPr id="3" name="Content Placeholder 2"/>
          <p:cNvSpPr>
            <a:spLocks noGrp="1"/>
          </p:cNvSpPr>
          <p:nvPr>
            <p:ph idx="1"/>
          </p:nvPr>
        </p:nvSpPr>
        <p:spPr>
          <a:xfrm>
            <a:off x="1371600" y="2133600"/>
            <a:ext cx="6400800" cy="3581400"/>
          </a:xfrm>
        </p:spPr>
        <p:txBody>
          <a:bodyPr>
            <a:noAutofit/>
          </a:bodyPr>
          <a:lstStyle/>
          <a:p>
            <a:r>
              <a:rPr lang="en-US" sz="1200" b="1" dirty="0"/>
              <a:t>Phonology</a:t>
            </a:r>
          </a:p>
          <a:p>
            <a:pPr lvl="0"/>
            <a:r>
              <a:rPr lang="en-US" sz="1200" dirty="0"/>
              <a:t>Few </a:t>
            </a:r>
            <a:r>
              <a:rPr lang="en-US" sz="1200" dirty="0" err="1"/>
              <a:t>prelinguistic</a:t>
            </a:r>
            <a:r>
              <a:rPr lang="en-US" sz="1200" dirty="0"/>
              <a:t> vocalizations</a:t>
            </a:r>
          </a:p>
          <a:p>
            <a:pPr lvl="0"/>
            <a:r>
              <a:rPr lang="en-US" sz="1200" dirty="0"/>
              <a:t>Limited number of consonants</a:t>
            </a:r>
          </a:p>
          <a:p>
            <a:pPr lvl="0"/>
            <a:r>
              <a:rPr lang="en-US" sz="1200" dirty="0"/>
              <a:t>Limited variety in babbling structure</a:t>
            </a:r>
          </a:p>
          <a:p>
            <a:pPr lvl="0"/>
            <a:r>
              <a:rPr lang="en-US" sz="1200" dirty="0"/>
              <a:t>Fewer than 50% consonants correct (substitution of glottal consonants and back sounds for front)</a:t>
            </a:r>
          </a:p>
          <a:p>
            <a:pPr lvl="0"/>
            <a:r>
              <a:rPr lang="en-US" sz="1200" dirty="0"/>
              <a:t>Restricted syllable structure</a:t>
            </a:r>
          </a:p>
          <a:p>
            <a:pPr lvl="0"/>
            <a:r>
              <a:rPr lang="en-US" sz="1200" dirty="0"/>
              <a:t>Vowel errors</a:t>
            </a:r>
          </a:p>
          <a:p>
            <a:r>
              <a:rPr lang="en-US" sz="1200" b="1" dirty="0"/>
              <a:t>Imitation</a:t>
            </a:r>
          </a:p>
          <a:p>
            <a:pPr lvl="0"/>
            <a:r>
              <a:rPr lang="en-US" sz="1200" dirty="0"/>
              <a:t>Few spontaneous imitations</a:t>
            </a:r>
          </a:p>
          <a:p>
            <a:pPr lvl="0"/>
            <a:r>
              <a:rPr lang="en-US" sz="1200" dirty="0"/>
              <a:t>Reliance on direct model and prompting in imitation tasks of emerging language forms</a:t>
            </a:r>
          </a:p>
          <a:p>
            <a:endParaRPr lang="en-US" sz="1200" dirty="0"/>
          </a:p>
        </p:txBody>
      </p:sp>
    </p:spTree>
    <p:extLst>
      <p:ext uri="{BB962C8B-B14F-4D97-AF65-F5344CB8AC3E}">
        <p14:creationId xmlns:p14="http://schemas.microsoft.com/office/powerpoint/2010/main" val="1281656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Predictors of continued delay</a:t>
            </a:r>
            <a:endParaRPr lang="en-US" dirty="0"/>
          </a:p>
        </p:txBody>
      </p:sp>
      <p:sp>
        <p:nvSpPr>
          <p:cNvPr id="3" name="Content Placeholder 2"/>
          <p:cNvSpPr>
            <a:spLocks noGrp="1"/>
          </p:cNvSpPr>
          <p:nvPr>
            <p:ph idx="1"/>
          </p:nvPr>
        </p:nvSpPr>
        <p:spPr>
          <a:xfrm>
            <a:off x="1295400" y="1905000"/>
            <a:ext cx="6400800" cy="3048001"/>
          </a:xfrm>
        </p:spPr>
        <p:txBody>
          <a:bodyPr>
            <a:normAutofit fontScale="25000" lnSpcReduction="20000"/>
          </a:bodyPr>
          <a:lstStyle/>
          <a:p>
            <a:pPr>
              <a:spcBef>
                <a:spcPts val="750"/>
              </a:spcBef>
              <a:spcAft>
                <a:spcPts val="750"/>
              </a:spcAft>
            </a:pPr>
            <a:r>
              <a:rPr lang="en-US" sz="4000" b="1" dirty="0">
                <a:solidFill>
                  <a:srgbClr val="295683"/>
                </a:solidFill>
                <a:latin typeface="Times New Roman"/>
                <a:ea typeface="Times New Roman"/>
              </a:rPr>
              <a:t>Play</a:t>
            </a:r>
          </a:p>
          <a:p>
            <a:pPr marL="342900" marR="0" lvl="0" indent="-342900">
              <a:lnSpc>
                <a:spcPct val="115000"/>
              </a:lnSpc>
              <a:spcBef>
                <a:spcPts val="300"/>
              </a:spcBef>
              <a:spcAft>
                <a:spcPts val="1000"/>
              </a:spcAft>
              <a:buSzPts val="1000"/>
              <a:buFont typeface="Symbol"/>
              <a:buChar char=""/>
              <a:tabLst>
                <a:tab pos="457200" algn="l"/>
              </a:tabLst>
            </a:pPr>
            <a:r>
              <a:rPr lang="en-US" sz="4000" dirty="0">
                <a:solidFill>
                  <a:srgbClr val="000000"/>
                </a:solidFill>
                <a:latin typeface="Verdana"/>
                <a:ea typeface="Calibri"/>
                <a:cs typeface="Times New Roman"/>
              </a:rPr>
              <a:t>Primarily manipulating and grouping</a:t>
            </a:r>
            <a:endParaRPr lang="en-US" sz="4000" dirty="0">
              <a:solidFill>
                <a:srgbClr val="000000"/>
              </a:solidFill>
              <a:latin typeface="Calibri"/>
              <a:ea typeface="Calibri"/>
              <a:cs typeface="Times New Roman"/>
            </a:endParaRPr>
          </a:p>
          <a:p>
            <a:pPr marL="342900" marR="0" lvl="0" indent="-342900">
              <a:lnSpc>
                <a:spcPct val="115000"/>
              </a:lnSpc>
              <a:spcBef>
                <a:spcPts val="300"/>
              </a:spcBef>
              <a:spcAft>
                <a:spcPts val="1000"/>
              </a:spcAft>
              <a:buSzPts val="1000"/>
              <a:buFont typeface="Symbol"/>
              <a:buChar char=""/>
              <a:tabLst>
                <a:tab pos="457200" algn="l"/>
              </a:tabLst>
            </a:pPr>
            <a:r>
              <a:rPr lang="en-US" sz="4000" dirty="0">
                <a:solidFill>
                  <a:srgbClr val="000000"/>
                </a:solidFill>
                <a:latin typeface="Verdana"/>
                <a:ea typeface="Calibri"/>
                <a:cs typeface="Times New Roman"/>
              </a:rPr>
              <a:t>Little combinatorial and/or symbolic play</a:t>
            </a:r>
            <a:endParaRPr lang="en-US" sz="4000" dirty="0">
              <a:solidFill>
                <a:srgbClr val="000000"/>
              </a:solidFill>
              <a:latin typeface="Calibri"/>
              <a:ea typeface="Calibri"/>
              <a:cs typeface="Times New Roman"/>
            </a:endParaRPr>
          </a:p>
          <a:p>
            <a:pPr>
              <a:spcBef>
                <a:spcPts val="750"/>
              </a:spcBef>
              <a:spcAft>
                <a:spcPts val="750"/>
              </a:spcAft>
            </a:pPr>
            <a:r>
              <a:rPr lang="en-US" sz="4000" b="1" dirty="0">
                <a:solidFill>
                  <a:srgbClr val="295683"/>
                </a:solidFill>
                <a:latin typeface="Times New Roman"/>
                <a:ea typeface="Times New Roman"/>
              </a:rPr>
              <a:t>Gestures</a:t>
            </a:r>
          </a:p>
          <a:p>
            <a:pPr marL="342900" marR="0" lvl="0" indent="-342900">
              <a:lnSpc>
                <a:spcPct val="115000"/>
              </a:lnSpc>
              <a:spcBef>
                <a:spcPts val="300"/>
              </a:spcBef>
              <a:spcAft>
                <a:spcPts val="1000"/>
              </a:spcAft>
              <a:buSzPts val="1000"/>
              <a:buFont typeface="Symbol"/>
              <a:buChar char=""/>
              <a:tabLst>
                <a:tab pos="457200" algn="l"/>
              </a:tabLst>
            </a:pPr>
            <a:r>
              <a:rPr lang="en-US" sz="4000" dirty="0">
                <a:solidFill>
                  <a:srgbClr val="000000"/>
                </a:solidFill>
                <a:latin typeface="Verdana"/>
                <a:ea typeface="Calibri"/>
                <a:cs typeface="Times New Roman"/>
              </a:rPr>
              <a:t>Few communicative gestures, symbolic sequences, or supplementary gestures</a:t>
            </a:r>
            <a:endParaRPr lang="en-US" sz="4000" dirty="0">
              <a:solidFill>
                <a:srgbClr val="000000"/>
              </a:solidFill>
              <a:latin typeface="Calibri"/>
              <a:ea typeface="Calibri"/>
              <a:cs typeface="Times New Roman"/>
            </a:endParaRPr>
          </a:p>
          <a:p>
            <a:pPr>
              <a:spcBef>
                <a:spcPts val="750"/>
              </a:spcBef>
              <a:spcAft>
                <a:spcPts val="750"/>
              </a:spcAft>
            </a:pPr>
            <a:r>
              <a:rPr lang="en-US" sz="4000" b="1" dirty="0">
                <a:solidFill>
                  <a:srgbClr val="295683"/>
                </a:solidFill>
                <a:latin typeface="Times New Roman"/>
                <a:ea typeface="Times New Roman"/>
              </a:rPr>
              <a:t>Social Skills</a:t>
            </a:r>
          </a:p>
          <a:p>
            <a:pPr marL="342900" marR="0" lvl="0" indent="-342900">
              <a:lnSpc>
                <a:spcPct val="115000"/>
              </a:lnSpc>
              <a:spcBef>
                <a:spcPts val="300"/>
              </a:spcBef>
              <a:spcAft>
                <a:spcPts val="1000"/>
              </a:spcAft>
              <a:buSzPts val="1000"/>
              <a:buFont typeface="Symbol"/>
              <a:buChar char=""/>
              <a:tabLst>
                <a:tab pos="457200" algn="l"/>
              </a:tabLst>
            </a:pPr>
            <a:r>
              <a:rPr lang="en-US" sz="4000" dirty="0">
                <a:solidFill>
                  <a:srgbClr val="000000"/>
                </a:solidFill>
                <a:latin typeface="Verdana"/>
                <a:ea typeface="Calibri"/>
                <a:cs typeface="Times New Roman"/>
              </a:rPr>
              <a:t>Behavioral problems</a:t>
            </a:r>
            <a:endParaRPr lang="en-US" sz="4000" dirty="0">
              <a:solidFill>
                <a:srgbClr val="000000"/>
              </a:solidFill>
              <a:latin typeface="Calibri"/>
              <a:ea typeface="Calibri"/>
              <a:cs typeface="Times New Roman"/>
            </a:endParaRPr>
          </a:p>
          <a:p>
            <a:pPr marL="342900" marR="0" lvl="0" indent="-342900">
              <a:lnSpc>
                <a:spcPct val="115000"/>
              </a:lnSpc>
              <a:spcBef>
                <a:spcPts val="300"/>
              </a:spcBef>
              <a:spcAft>
                <a:spcPts val="1000"/>
              </a:spcAft>
              <a:buSzPts val="1000"/>
              <a:buFont typeface="Symbol"/>
              <a:buChar char=""/>
              <a:tabLst>
                <a:tab pos="457200" algn="l"/>
              </a:tabLst>
            </a:pPr>
            <a:r>
              <a:rPr lang="en-US" sz="4000" dirty="0">
                <a:solidFill>
                  <a:srgbClr val="000000"/>
                </a:solidFill>
                <a:latin typeface="Verdana"/>
                <a:ea typeface="Calibri"/>
                <a:cs typeface="Times New Roman"/>
              </a:rPr>
              <a:t>Few conversational initiations; interactions with adults more than peers</a:t>
            </a:r>
            <a:endParaRPr lang="en-US" sz="4000" dirty="0">
              <a:solidFill>
                <a:srgbClr val="000000"/>
              </a:solidFill>
              <a:latin typeface="Calibri"/>
              <a:ea typeface="Calibri"/>
              <a:cs typeface="Times New Roman"/>
            </a:endParaRPr>
          </a:p>
          <a:p>
            <a:pPr marL="342900" marR="0" lvl="0" indent="-342900">
              <a:lnSpc>
                <a:spcPct val="115000"/>
              </a:lnSpc>
              <a:spcBef>
                <a:spcPts val="300"/>
              </a:spcBef>
              <a:spcAft>
                <a:spcPts val="1000"/>
              </a:spcAft>
              <a:buSzPts val="1000"/>
              <a:buFont typeface="Symbol"/>
              <a:buChar char=""/>
              <a:tabLst>
                <a:tab pos="457200" algn="l"/>
              </a:tabLst>
            </a:pPr>
            <a:r>
              <a:rPr lang="en-US" sz="4000" dirty="0">
                <a:solidFill>
                  <a:srgbClr val="000000"/>
                </a:solidFill>
                <a:latin typeface="Verdana"/>
                <a:ea typeface="Calibri"/>
                <a:cs typeface="Times New Roman"/>
              </a:rPr>
              <a:t>Difficulty gaining access to activities</a:t>
            </a:r>
            <a:endParaRPr lang="en-US" sz="4000" dirty="0">
              <a:solidFill>
                <a:srgbClr val="000000"/>
              </a:solidFill>
              <a:latin typeface="Calibri"/>
              <a:ea typeface="Calibri"/>
              <a:cs typeface="Times New Roman"/>
            </a:endParaRPr>
          </a:p>
          <a:p>
            <a:pPr>
              <a:spcBef>
                <a:spcPts val="750"/>
              </a:spcBef>
              <a:spcAft>
                <a:spcPts val="750"/>
              </a:spcAft>
            </a:pPr>
            <a:r>
              <a:rPr lang="en-US" sz="4000" b="1" dirty="0">
                <a:solidFill>
                  <a:srgbClr val="295683"/>
                </a:solidFill>
                <a:latin typeface="Times New Roman"/>
                <a:ea typeface="Times New Roman"/>
              </a:rPr>
              <a:t>Health and Family History</a:t>
            </a:r>
          </a:p>
          <a:p>
            <a:pPr marL="342900" marR="0" lvl="0" indent="-342900">
              <a:lnSpc>
                <a:spcPct val="115000"/>
              </a:lnSpc>
              <a:spcBef>
                <a:spcPts val="300"/>
              </a:spcBef>
              <a:spcAft>
                <a:spcPts val="1000"/>
              </a:spcAft>
              <a:buSzPts val="1000"/>
              <a:buFont typeface="Symbol"/>
              <a:buChar char=""/>
              <a:tabLst>
                <a:tab pos="457200" algn="l"/>
              </a:tabLst>
            </a:pPr>
            <a:r>
              <a:rPr lang="en-US" sz="4000" dirty="0">
                <a:solidFill>
                  <a:srgbClr val="000000"/>
                </a:solidFill>
                <a:latin typeface="Verdana"/>
                <a:ea typeface="Calibri"/>
                <a:cs typeface="Times New Roman"/>
              </a:rPr>
              <a:t>Recurrent otitis media</a:t>
            </a:r>
            <a:endParaRPr lang="en-US" sz="4000" dirty="0">
              <a:solidFill>
                <a:srgbClr val="000000"/>
              </a:solidFill>
              <a:latin typeface="Calibri"/>
              <a:ea typeface="Calibri"/>
              <a:cs typeface="Times New Roman"/>
            </a:endParaRPr>
          </a:p>
          <a:p>
            <a:pPr marL="342900" marR="0" lvl="0" indent="-342900">
              <a:lnSpc>
                <a:spcPct val="115000"/>
              </a:lnSpc>
              <a:spcBef>
                <a:spcPts val="300"/>
              </a:spcBef>
              <a:spcAft>
                <a:spcPts val="1000"/>
              </a:spcAft>
              <a:buSzPts val="1000"/>
              <a:buFont typeface="Symbol"/>
              <a:buChar char=""/>
              <a:tabLst>
                <a:tab pos="457200" algn="l"/>
              </a:tabLst>
            </a:pPr>
            <a:r>
              <a:rPr lang="en-US" sz="4000" dirty="0">
                <a:solidFill>
                  <a:srgbClr val="000000"/>
                </a:solidFill>
                <a:latin typeface="Verdana"/>
                <a:ea typeface="Calibri"/>
                <a:cs typeface="Times New Roman"/>
              </a:rPr>
              <a:t>Family history of persistent problems in language learning</a:t>
            </a:r>
            <a:endParaRPr lang="en-US" sz="4000" dirty="0">
              <a:solidFill>
                <a:srgbClr val="000000"/>
              </a:solidFill>
              <a:latin typeface="Calibri"/>
              <a:ea typeface="Calibri"/>
              <a:cs typeface="Times New Roman"/>
            </a:endParaRPr>
          </a:p>
          <a:p>
            <a:endParaRPr lang="en-US" dirty="0"/>
          </a:p>
        </p:txBody>
      </p:sp>
    </p:spTree>
    <p:extLst>
      <p:ext uri="{BB962C8B-B14F-4D97-AF65-F5344CB8AC3E}">
        <p14:creationId xmlns:p14="http://schemas.microsoft.com/office/powerpoint/2010/main" val="771100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does this affect?</a:t>
            </a:r>
            <a:endParaRPr lang="en-US" dirty="0"/>
          </a:p>
        </p:txBody>
      </p:sp>
      <p:sp>
        <p:nvSpPr>
          <p:cNvPr id="3" name="Content Placeholder 2"/>
          <p:cNvSpPr>
            <a:spLocks noGrp="1"/>
          </p:cNvSpPr>
          <p:nvPr>
            <p:ph idx="1"/>
          </p:nvPr>
        </p:nvSpPr>
        <p:spPr/>
        <p:txBody>
          <a:bodyPr/>
          <a:lstStyle/>
          <a:p>
            <a:r>
              <a:rPr lang="en-US" dirty="0" smtClean="0"/>
              <a:t>Mainly affects patients with language delays</a:t>
            </a:r>
          </a:p>
          <a:p>
            <a:r>
              <a:rPr lang="en-US" dirty="0" smtClean="0"/>
              <a:t>A child with a delay of 25% or 1.5 standard deviations below the mean in two aspects of a </a:t>
            </a:r>
            <a:r>
              <a:rPr lang="en-US" b="1" dirty="0" smtClean="0"/>
              <a:t>single domain</a:t>
            </a:r>
            <a:r>
              <a:rPr lang="en-US" dirty="0" smtClean="0"/>
              <a:t> no longer qualifies for EI</a:t>
            </a:r>
          </a:p>
          <a:p>
            <a:pPr indent="0">
              <a:buNone/>
            </a:pPr>
            <a:r>
              <a:rPr lang="en-US" dirty="0"/>
              <a:t>A</a:t>
            </a:r>
            <a:r>
              <a:rPr lang="en-US" dirty="0" smtClean="0"/>
              <a:t> child that qualifies because he or she meets the criteria of a delay 2 standard deviations below the mean can lose services if there is improvement in any aspect of that domain</a:t>
            </a:r>
            <a:endParaRPr lang="en-US" dirty="0"/>
          </a:p>
        </p:txBody>
      </p:sp>
    </p:spTree>
    <p:extLst>
      <p:ext uri="{BB962C8B-B14F-4D97-AF65-F5344CB8AC3E}">
        <p14:creationId xmlns:p14="http://schemas.microsoft.com/office/powerpoint/2010/main" val="1333035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685800"/>
          </a:xfrm>
        </p:spPr>
        <p:txBody>
          <a:bodyPr/>
          <a:lstStyle/>
          <a:p>
            <a:r>
              <a:rPr lang="en-US" dirty="0" smtClean="0"/>
              <a:t>Examples</a:t>
            </a:r>
            <a:endParaRPr lang="en-US" dirty="0"/>
          </a:p>
        </p:txBody>
      </p:sp>
      <p:sp>
        <p:nvSpPr>
          <p:cNvPr id="3" name="Content Placeholder 2"/>
          <p:cNvSpPr>
            <a:spLocks noGrp="1"/>
          </p:cNvSpPr>
          <p:nvPr>
            <p:ph idx="1"/>
          </p:nvPr>
        </p:nvSpPr>
        <p:spPr>
          <a:xfrm>
            <a:off x="1600200" y="2209800"/>
            <a:ext cx="6400800" cy="3048001"/>
          </a:xfrm>
        </p:spPr>
        <p:txBody>
          <a:bodyPr>
            <a:noAutofit/>
          </a:bodyPr>
          <a:lstStyle/>
          <a:p>
            <a:r>
              <a:rPr lang="en-US" sz="1600" dirty="0" smtClean="0"/>
              <a:t>A child with a delay of 1.5 standard deviations in expressive language and 1.5 standard deviations in receptive language with no other delays  </a:t>
            </a:r>
            <a:r>
              <a:rPr lang="en-US" sz="1600" b="1" dirty="0" smtClean="0"/>
              <a:t>is not eligible</a:t>
            </a:r>
          </a:p>
          <a:p>
            <a:r>
              <a:rPr lang="en-US" sz="1600" dirty="0" smtClean="0"/>
              <a:t>A child with a score of 2 standard deviations below the mean in expressive language but no (or less significant) delay in receptive language </a:t>
            </a:r>
            <a:r>
              <a:rPr lang="en-US" sz="1600" b="1" dirty="0" smtClean="0"/>
              <a:t>is not eligible</a:t>
            </a:r>
          </a:p>
          <a:p>
            <a:r>
              <a:rPr lang="en-US" sz="1600" dirty="0" smtClean="0"/>
              <a:t>A child that starts out 2 standard deviations below the mean in expressive and receptive language could lose services with improvement in one of those aspects</a:t>
            </a:r>
            <a:endParaRPr lang="en-US" sz="1600" dirty="0"/>
          </a:p>
        </p:txBody>
      </p:sp>
    </p:spTree>
    <p:extLst>
      <p:ext uri="{BB962C8B-B14F-4D97-AF65-F5344CB8AC3E}">
        <p14:creationId xmlns:p14="http://schemas.microsoft.com/office/powerpoint/2010/main" val="3764273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Severe language delay:</a:t>
            </a:r>
          </a:p>
          <a:p>
            <a:r>
              <a:rPr lang="en-US" b="1" dirty="0" smtClean="0"/>
              <a:t>Children &lt; 18 months:</a:t>
            </a:r>
          </a:p>
          <a:p>
            <a:pPr lvl="1"/>
            <a:r>
              <a:rPr lang="en-US" dirty="0" smtClean="0"/>
              <a:t>Has not reached any of the normal language milestones expected for children in the next younger age range and none of the upper limits expected for the child’s age range</a:t>
            </a:r>
          </a:p>
          <a:p>
            <a:pPr lvl="1"/>
            <a:endParaRPr lang="en-US" dirty="0"/>
          </a:p>
        </p:txBody>
      </p:sp>
      <p:sp>
        <p:nvSpPr>
          <p:cNvPr id="4" name="Rectangle 3"/>
          <p:cNvSpPr/>
          <p:nvPr/>
        </p:nvSpPr>
        <p:spPr>
          <a:xfrm>
            <a:off x="1600200" y="1010567"/>
            <a:ext cx="5791200" cy="1200329"/>
          </a:xfrm>
          <a:prstGeom prst="rect">
            <a:avLst/>
          </a:prstGeom>
        </p:spPr>
        <p:txBody>
          <a:bodyPr wrap="square">
            <a:spAutoFit/>
          </a:bodyPr>
          <a:lstStyle/>
          <a:p>
            <a:pPr lvl="0" algn="ctr">
              <a:spcBef>
                <a:spcPct val="0"/>
              </a:spcBef>
            </a:pPr>
            <a:r>
              <a:rPr lang="en-US" sz="2400" cap="all" spc="300" dirty="0" err="1">
                <a:solidFill>
                  <a:prstClr val="black"/>
                </a:solidFill>
                <a:ea typeface="+mj-ea"/>
                <a:cs typeface="+mj-cs"/>
              </a:rPr>
              <a:t>Doh</a:t>
            </a:r>
            <a:r>
              <a:rPr lang="en-US" sz="2400" cap="all" spc="300" dirty="0">
                <a:solidFill>
                  <a:prstClr val="black"/>
                </a:solidFill>
                <a:ea typeface="+mj-ea"/>
                <a:cs typeface="+mj-cs"/>
              </a:rPr>
              <a:t> clinical practice guidelines for communication disorders</a:t>
            </a:r>
          </a:p>
        </p:txBody>
      </p:sp>
    </p:spTree>
    <p:extLst>
      <p:ext uri="{BB962C8B-B14F-4D97-AF65-F5344CB8AC3E}">
        <p14:creationId xmlns:p14="http://schemas.microsoft.com/office/powerpoint/2010/main" val="2917714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71600"/>
            <a:ext cx="6400800" cy="685800"/>
          </a:xfrm>
        </p:spPr>
        <p:txBody>
          <a:bodyPr>
            <a:normAutofit fontScale="90000"/>
          </a:bodyPr>
          <a:lstStyle/>
          <a:p>
            <a:r>
              <a:rPr lang="en-US" dirty="0" smtClean="0"/>
              <a:t>Severe language delay continued</a:t>
            </a:r>
            <a:endParaRPr lang="en-US" dirty="0"/>
          </a:p>
        </p:txBody>
      </p:sp>
      <p:sp>
        <p:nvSpPr>
          <p:cNvPr id="3" name="Content Placeholder 2"/>
          <p:cNvSpPr>
            <a:spLocks noGrp="1"/>
          </p:cNvSpPr>
          <p:nvPr>
            <p:ph idx="1"/>
          </p:nvPr>
        </p:nvSpPr>
        <p:spPr/>
        <p:txBody>
          <a:bodyPr/>
          <a:lstStyle/>
          <a:p>
            <a:r>
              <a:rPr lang="en-US" b="1" dirty="0" smtClean="0"/>
              <a:t>Children 18-36 months:</a:t>
            </a:r>
          </a:p>
          <a:p>
            <a:pPr lvl="1"/>
            <a:r>
              <a:rPr lang="en-US" dirty="0" smtClean="0"/>
              <a:t>No words by 18 months</a:t>
            </a:r>
          </a:p>
          <a:p>
            <a:pPr lvl="1"/>
            <a:r>
              <a:rPr lang="en-US" dirty="0" smtClean="0"/>
              <a:t>Less than 30 words by 24 months</a:t>
            </a:r>
          </a:p>
          <a:p>
            <a:pPr lvl="1"/>
            <a:r>
              <a:rPr lang="en-US" dirty="0" smtClean="0"/>
              <a:t>No two word combinations by 30 months</a:t>
            </a:r>
          </a:p>
          <a:p>
            <a:pPr lvl="1"/>
            <a:r>
              <a:rPr lang="en-US" dirty="0" smtClean="0"/>
              <a:t>Documented presence of known predictors of developmental delay in language production, comprehension, phonology,  imitation, play gestures, social skills, health and </a:t>
            </a:r>
            <a:r>
              <a:rPr lang="en-US" smtClean="0"/>
              <a:t>family history</a:t>
            </a:r>
            <a:endParaRPr lang="en-US" dirty="0"/>
          </a:p>
        </p:txBody>
      </p:sp>
    </p:spTree>
    <p:extLst>
      <p:ext uri="{BB962C8B-B14F-4D97-AF65-F5344CB8AC3E}">
        <p14:creationId xmlns:p14="http://schemas.microsoft.com/office/powerpoint/2010/main" val="619723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What happens to the children already enrolled?</a:t>
            </a:r>
            <a:endParaRPr lang="en-US" sz="2400" dirty="0"/>
          </a:p>
        </p:txBody>
      </p:sp>
      <p:sp>
        <p:nvSpPr>
          <p:cNvPr id="3" name="Content Placeholder 2"/>
          <p:cNvSpPr>
            <a:spLocks noGrp="1"/>
          </p:cNvSpPr>
          <p:nvPr>
            <p:ph idx="1"/>
          </p:nvPr>
        </p:nvSpPr>
        <p:spPr/>
        <p:txBody>
          <a:bodyPr/>
          <a:lstStyle/>
          <a:p>
            <a:r>
              <a:rPr lang="en-US" dirty="0" smtClean="0"/>
              <a:t>All children enrolled prior to June 3</a:t>
            </a:r>
            <a:r>
              <a:rPr lang="en-US" baseline="30000" dirty="0" smtClean="0"/>
              <a:t>rd</a:t>
            </a:r>
            <a:r>
              <a:rPr lang="en-US" dirty="0" smtClean="0"/>
              <a:t> do not need to meet the new eligibility criteria until the EI official requests a new evaluation</a:t>
            </a:r>
          </a:p>
          <a:p>
            <a:r>
              <a:rPr lang="en-US" dirty="0" smtClean="0"/>
              <a:t>New evaluations cannot be done before six months into the program OR there is an observable change that may indicate that the child is no longer eligible</a:t>
            </a:r>
            <a:endParaRPr lang="en-US" dirty="0"/>
          </a:p>
        </p:txBody>
      </p:sp>
    </p:spTree>
    <p:extLst>
      <p:ext uri="{BB962C8B-B14F-4D97-AF65-F5344CB8AC3E}">
        <p14:creationId xmlns:p14="http://schemas.microsoft.com/office/powerpoint/2010/main" val="2874094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p:txBody>
          <a:bodyPr>
            <a:normAutofit fontScale="92500"/>
          </a:bodyPr>
          <a:lstStyle/>
          <a:p>
            <a:r>
              <a:rPr lang="en-US" b="1" dirty="0" smtClean="0"/>
              <a:t>Email state legislators</a:t>
            </a:r>
            <a:r>
              <a:rPr lang="en-US" dirty="0" smtClean="0"/>
              <a:t>: sample letters for parents as well as others can be found through  Advocates for Children New York at </a:t>
            </a:r>
            <a:r>
              <a:rPr lang="en-US" u="sng" dirty="0">
                <a:hlinkClick r:id="rId2"/>
              </a:rPr>
              <a:t>http://capwiz.com/iacny/state/main/?state=NY</a:t>
            </a:r>
            <a:r>
              <a:rPr lang="en-US" dirty="0"/>
              <a:t> </a:t>
            </a:r>
            <a:endParaRPr lang="en-US" dirty="0" smtClean="0"/>
          </a:p>
          <a:p>
            <a:r>
              <a:rPr lang="en-US" b="1" dirty="0" smtClean="0"/>
              <a:t>Write letters/call your state legislators:</a:t>
            </a:r>
            <a:r>
              <a:rPr lang="en-US" dirty="0" smtClean="0"/>
              <a:t> to find your State </a:t>
            </a:r>
            <a:r>
              <a:rPr lang="en-US" dirty="0"/>
              <a:t>S</a:t>
            </a:r>
            <a:r>
              <a:rPr lang="en-US" dirty="0" smtClean="0"/>
              <a:t>enator </a:t>
            </a:r>
            <a:r>
              <a:rPr lang="en-US" u="sng" dirty="0">
                <a:hlinkClick r:id="rId3"/>
              </a:rPr>
              <a:t>http://</a:t>
            </a:r>
            <a:r>
              <a:rPr lang="en-US" u="sng" dirty="0" smtClean="0">
                <a:hlinkClick r:id="rId3"/>
              </a:rPr>
              <a:t>www.senate.state.ny.us/senatehomepage.nsf/senators?OpnForm</a:t>
            </a:r>
            <a:endParaRPr lang="en-US" u="sng" dirty="0" smtClean="0"/>
          </a:p>
          <a:p>
            <a:r>
              <a:rPr lang="en-US" dirty="0" smtClean="0"/>
              <a:t>To find your NY Assembly member go to: </a:t>
            </a:r>
            <a:r>
              <a:rPr lang="en-US" sz="1700" u="sng" dirty="0">
                <a:solidFill>
                  <a:srgbClr val="0070C0"/>
                </a:solidFill>
                <a:hlinkClick r:id="rId4"/>
              </a:rPr>
              <a:t>http://www.assembly.state.ny.us/mem/</a:t>
            </a:r>
            <a:r>
              <a:rPr lang="en-US" sz="1700" dirty="0">
                <a:solidFill>
                  <a:srgbClr val="0070C0"/>
                </a:solidFill>
              </a:rPr>
              <a:t> </a:t>
            </a:r>
          </a:p>
        </p:txBody>
      </p:sp>
    </p:spTree>
    <p:extLst>
      <p:ext uri="{BB962C8B-B14F-4D97-AF65-F5344CB8AC3E}">
        <p14:creationId xmlns:p14="http://schemas.microsoft.com/office/powerpoint/2010/main" val="452224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Additional resources for our patients and parents</a:t>
            </a:r>
            <a:endParaRPr lang="en-US" sz="2000" dirty="0"/>
          </a:p>
        </p:txBody>
      </p:sp>
      <p:sp>
        <p:nvSpPr>
          <p:cNvPr id="3" name="Content Placeholder 2"/>
          <p:cNvSpPr>
            <a:spLocks noGrp="1"/>
          </p:cNvSpPr>
          <p:nvPr>
            <p:ph idx="1"/>
          </p:nvPr>
        </p:nvSpPr>
        <p:spPr/>
        <p:txBody>
          <a:bodyPr>
            <a:normAutofit fontScale="85000" lnSpcReduction="10000"/>
          </a:bodyPr>
          <a:lstStyle/>
          <a:p>
            <a:r>
              <a:rPr lang="en-US" b="1" dirty="0" smtClean="0"/>
              <a:t>Early Childhood Direction Centers: </a:t>
            </a:r>
            <a:r>
              <a:rPr lang="en-US" dirty="0" smtClean="0">
                <a:solidFill>
                  <a:srgbClr val="0070C0"/>
                </a:solidFill>
                <a:hlinkClick r:id="rId3"/>
              </a:rPr>
              <a:t>www.vesid.nysed.gov/specialed/transition/whocan.htm</a:t>
            </a:r>
            <a:endParaRPr lang="en-US" dirty="0" smtClean="0">
              <a:solidFill>
                <a:srgbClr val="0070C0"/>
              </a:solidFill>
            </a:endParaRPr>
          </a:p>
          <a:p>
            <a:pPr lvl="0"/>
            <a:r>
              <a:rPr lang="en-US" b="1" dirty="0" smtClean="0"/>
              <a:t>Parent to Parent of New York State: </a:t>
            </a:r>
            <a:r>
              <a:rPr lang="en-US" u="sng" dirty="0" smtClean="0">
                <a:hlinkClick r:id="rId4"/>
              </a:rPr>
              <a:t>www.parenttoparentnys.org</a:t>
            </a:r>
            <a:endParaRPr lang="en-US" dirty="0"/>
          </a:p>
          <a:p>
            <a:r>
              <a:rPr lang="en-US" b="1" dirty="0" smtClean="0"/>
              <a:t>Other sites for parent information:</a:t>
            </a:r>
          </a:p>
          <a:p>
            <a:pPr lvl="0"/>
            <a:r>
              <a:rPr lang="en-US" u="sng" dirty="0">
                <a:hlinkClick r:id="rId5"/>
              </a:rPr>
              <a:t>www.taalliance.org</a:t>
            </a:r>
            <a:endParaRPr lang="en-US" dirty="0"/>
          </a:p>
          <a:p>
            <a:pPr lvl="0"/>
            <a:r>
              <a:rPr lang="en-US" u="sng" dirty="0">
                <a:hlinkClick r:id="rId6"/>
              </a:rPr>
              <a:t>www.advocacycenter.com</a:t>
            </a:r>
            <a:endParaRPr lang="en-US" dirty="0"/>
          </a:p>
          <a:p>
            <a:pPr lvl="0"/>
            <a:r>
              <a:rPr lang="en-US" u="sng" dirty="0">
                <a:hlinkClick r:id="rId7"/>
              </a:rPr>
              <a:t>www.advocatesforchildren.org</a:t>
            </a:r>
            <a:endParaRPr lang="en-US" dirty="0"/>
          </a:p>
          <a:p>
            <a:pPr lvl="0"/>
            <a:r>
              <a:rPr lang="en-US" u="sng" dirty="0" smtClean="0">
                <a:hlinkClick r:id="rId8"/>
              </a:rPr>
              <a:t>www.resourcesnyc.org</a:t>
            </a:r>
            <a:endParaRPr lang="en-US" u="sng" dirty="0" smtClean="0"/>
          </a:p>
          <a:p>
            <a:pPr lvl="0" indent="0">
              <a:buNone/>
            </a:pPr>
            <a:endParaRPr lang="en-US" dirty="0"/>
          </a:p>
          <a:p>
            <a:endParaRPr lang="en-US" b="1" dirty="0"/>
          </a:p>
        </p:txBody>
      </p:sp>
    </p:spTree>
    <p:extLst>
      <p:ext uri="{BB962C8B-B14F-4D97-AF65-F5344CB8AC3E}">
        <p14:creationId xmlns:p14="http://schemas.microsoft.com/office/powerpoint/2010/main" val="518546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t>
            </a:r>
            <a:r>
              <a:rPr lang="en-US" dirty="0" err="1" smtClean="0"/>
              <a:t>ei</a:t>
            </a:r>
            <a:endParaRPr lang="en-US" dirty="0"/>
          </a:p>
        </p:txBody>
      </p:sp>
      <p:sp>
        <p:nvSpPr>
          <p:cNvPr id="3" name="Content Placeholder 2"/>
          <p:cNvSpPr>
            <a:spLocks noGrp="1"/>
          </p:cNvSpPr>
          <p:nvPr>
            <p:ph idx="1"/>
          </p:nvPr>
        </p:nvSpPr>
        <p:spPr/>
        <p:txBody>
          <a:bodyPr/>
          <a:lstStyle/>
          <a:p>
            <a:r>
              <a:rPr lang="en-US" b="1" dirty="0" smtClean="0"/>
              <a:t>Brown v. Board of Education 1954</a:t>
            </a:r>
            <a:r>
              <a:rPr lang="en-US" dirty="0" smtClean="0"/>
              <a:t>: established universal right of all children to a decent education</a:t>
            </a:r>
          </a:p>
          <a:p>
            <a:r>
              <a:rPr lang="en-US" b="1" dirty="0" smtClean="0"/>
              <a:t>Project Head Start 1964:</a:t>
            </a:r>
            <a:r>
              <a:rPr lang="en-US" dirty="0" smtClean="0"/>
              <a:t> public policy effort to improve school readiness and social development of disadvantaged children</a:t>
            </a:r>
          </a:p>
          <a:p>
            <a:r>
              <a:rPr lang="en-US" b="1" dirty="0" smtClean="0"/>
              <a:t>The Education for All Handicapped Children Act 1975:</a:t>
            </a:r>
            <a:r>
              <a:rPr lang="en-US" dirty="0" smtClean="0"/>
              <a:t> ensured all children should receive a free and appropriate education</a:t>
            </a:r>
            <a:endParaRPr lang="en-US" b="1" dirty="0"/>
          </a:p>
        </p:txBody>
      </p:sp>
    </p:spTree>
    <p:extLst>
      <p:ext uri="{BB962C8B-B14F-4D97-AF65-F5344CB8AC3E}">
        <p14:creationId xmlns:p14="http://schemas.microsoft.com/office/powerpoint/2010/main" val="1741260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resources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smtClean="0"/>
              <a:t>Advocacy Services: </a:t>
            </a:r>
            <a:r>
              <a:rPr lang="en-US" u="sng" dirty="0">
                <a:hlinkClick r:id="rId3"/>
              </a:rPr>
              <a:t>www.cqc.state.ny.us</a:t>
            </a:r>
            <a:endParaRPr lang="en-US" dirty="0"/>
          </a:p>
          <a:p>
            <a:r>
              <a:rPr lang="en-US" b="1" dirty="0" smtClean="0"/>
              <a:t>Mediation: </a:t>
            </a:r>
            <a:r>
              <a:rPr lang="en-US" dirty="0" smtClean="0"/>
              <a:t>If with the new changes in eligibility a child is deemed to no longer be eligible parents can request mediation</a:t>
            </a:r>
          </a:p>
          <a:p>
            <a:r>
              <a:rPr lang="en-US" b="1" dirty="0" smtClean="0"/>
              <a:t>Parents can send a letter to their EI official to ask for mediation </a:t>
            </a:r>
            <a:r>
              <a:rPr lang="en-US" dirty="0" smtClean="0"/>
              <a:t>, EI official then notifies Community Dispute Resolution Center</a:t>
            </a:r>
            <a:endParaRPr lang="en-US" b="1" dirty="0" smtClean="0"/>
          </a:p>
          <a:p>
            <a:r>
              <a:rPr lang="en-US" dirty="0" smtClean="0"/>
              <a:t>The mediation process must be completed within 30 days of the Community Dispute Resolution Center receiving the request</a:t>
            </a:r>
          </a:p>
          <a:p>
            <a:r>
              <a:rPr lang="en-US" dirty="0" smtClean="0"/>
              <a:t>If an agreement is made then a written agreement is prepared detailing the services to be provided</a:t>
            </a:r>
          </a:p>
          <a:p>
            <a:r>
              <a:rPr lang="en-US" dirty="0" smtClean="0"/>
              <a:t>If no agreement is reached then parents can request an impartial hearing</a:t>
            </a:r>
            <a:endParaRPr lang="en-US" dirty="0"/>
          </a:p>
        </p:txBody>
      </p:sp>
    </p:spTree>
    <p:extLst>
      <p:ext uri="{BB962C8B-B14F-4D97-AF65-F5344CB8AC3E}">
        <p14:creationId xmlns:p14="http://schemas.microsoft.com/office/powerpoint/2010/main" val="4123442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mediation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Parents can send a letter to their EI official to ask for mediation </a:t>
            </a:r>
          </a:p>
          <a:p>
            <a:r>
              <a:rPr lang="en-US" dirty="0" smtClean="0"/>
              <a:t>EI </a:t>
            </a:r>
            <a:r>
              <a:rPr lang="en-US" dirty="0"/>
              <a:t>official then notifies Community Dispute Resolution Center</a:t>
            </a:r>
            <a:endParaRPr lang="en-US" b="1" dirty="0"/>
          </a:p>
          <a:p>
            <a:r>
              <a:rPr lang="en-US" dirty="0"/>
              <a:t>The mediation process must be completed within 30 days of the Community Dispute Resolution Center receiving the request</a:t>
            </a:r>
          </a:p>
          <a:p>
            <a:r>
              <a:rPr lang="en-US" dirty="0"/>
              <a:t>If an agreement is made then a written agreement is prepared detailing the services to be provided</a:t>
            </a:r>
          </a:p>
          <a:p>
            <a:r>
              <a:rPr lang="en-US" dirty="0"/>
              <a:t>If no agreement is reached then parents can request an impartial </a:t>
            </a:r>
            <a:r>
              <a:rPr lang="en-US" dirty="0" smtClean="0"/>
              <a:t>hearing</a:t>
            </a:r>
          </a:p>
          <a:p>
            <a:r>
              <a:rPr lang="en-US" b="1" dirty="0" smtClean="0"/>
              <a:t>More info at: </a:t>
            </a:r>
            <a:r>
              <a:rPr lang="en-US" dirty="0" smtClean="0"/>
              <a:t>New </a:t>
            </a:r>
            <a:r>
              <a:rPr lang="en-US" dirty="0"/>
              <a:t>York State Dispute Resolution </a:t>
            </a:r>
            <a:r>
              <a:rPr lang="en-US" dirty="0" smtClean="0"/>
              <a:t>Association </a:t>
            </a:r>
            <a:r>
              <a:rPr lang="en-US" u="sng" dirty="0" smtClean="0">
                <a:hlinkClick r:id="rId2"/>
              </a:rPr>
              <a:t>www.nysdra.org</a:t>
            </a:r>
            <a:endParaRPr lang="en-US" u="sng" dirty="0" smtClean="0"/>
          </a:p>
          <a:p>
            <a:r>
              <a:rPr lang="en-US" u="sng" dirty="0"/>
              <a:t>www.nyhealth.gov/publications/0532/index.htm </a:t>
            </a:r>
          </a:p>
        </p:txBody>
      </p:sp>
    </p:spTree>
    <p:extLst>
      <p:ext uri="{BB962C8B-B14F-4D97-AF65-F5344CB8AC3E}">
        <p14:creationId xmlns:p14="http://schemas.microsoft.com/office/powerpoint/2010/main" val="975176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685800"/>
          </a:xfrm>
        </p:spPr>
        <p:txBody>
          <a:bodyPr/>
          <a:lstStyle/>
          <a:p>
            <a:r>
              <a:rPr lang="en-US" dirty="0" smtClean="0"/>
              <a:t>References</a:t>
            </a:r>
            <a:endParaRPr lang="en-US" dirty="0"/>
          </a:p>
        </p:txBody>
      </p:sp>
      <p:sp>
        <p:nvSpPr>
          <p:cNvPr id="3" name="Content Placeholder 2"/>
          <p:cNvSpPr>
            <a:spLocks noGrp="1"/>
          </p:cNvSpPr>
          <p:nvPr>
            <p:ph idx="1"/>
          </p:nvPr>
        </p:nvSpPr>
        <p:spPr>
          <a:xfrm>
            <a:off x="1371600" y="2133600"/>
            <a:ext cx="6400800" cy="3733800"/>
          </a:xfrm>
        </p:spPr>
        <p:txBody>
          <a:bodyPr>
            <a:normAutofit fontScale="25000" lnSpcReduction="20000"/>
          </a:bodyPr>
          <a:lstStyle/>
          <a:p>
            <a:pPr>
              <a:lnSpc>
                <a:spcPct val="115000"/>
              </a:lnSpc>
              <a:spcBef>
                <a:spcPts val="300"/>
              </a:spcBef>
              <a:spcAft>
                <a:spcPts val="1000"/>
              </a:spcAft>
            </a:pPr>
            <a:r>
              <a:rPr lang="en-US" sz="3200" dirty="0">
                <a:solidFill>
                  <a:srgbClr val="000000"/>
                </a:solidFill>
                <a:latin typeface="Verdana"/>
                <a:ea typeface="Calibri"/>
                <a:cs typeface="Times New Roman"/>
              </a:rPr>
              <a:t>Early Intervention. New York City Department of Health and Mental Hygiene. 22 February 2011 &lt;</a:t>
            </a:r>
            <a:r>
              <a:rPr lang="en-US" sz="3200" u="sng" dirty="0">
                <a:solidFill>
                  <a:srgbClr val="000000"/>
                </a:solidFill>
                <a:latin typeface="Verdana"/>
                <a:ea typeface="Calibri"/>
                <a:cs typeface="Times New Roman"/>
                <a:hlinkClick r:id="rId2"/>
              </a:rPr>
              <a:t>http://nyc.gov/html/doh/html/earlyint/earlyservices.shtml</a:t>
            </a:r>
            <a:r>
              <a:rPr lang="en-US" sz="3200" dirty="0">
                <a:solidFill>
                  <a:srgbClr val="000000"/>
                </a:solidFill>
                <a:latin typeface="Verdana"/>
                <a:ea typeface="Calibri"/>
                <a:cs typeface="Times New Roman"/>
              </a:rPr>
              <a:t>&gt;.</a:t>
            </a:r>
            <a:endParaRPr lang="en-US" sz="3200" dirty="0">
              <a:latin typeface="Calibri"/>
              <a:ea typeface="Calibri"/>
              <a:cs typeface="Times New Roman"/>
            </a:endParaRPr>
          </a:p>
          <a:p>
            <a:pPr>
              <a:lnSpc>
                <a:spcPct val="115000"/>
              </a:lnSpc>
              <a:spcBef>
                <a:spcPts val="300"/>
              </a:spcBef>
              <a:spcAft>
                <a:spcPts val="1000"/>
              </a:spcAft>
            </a:pPr>
            <a:r>
              <a:rPr lang="en-US" sz="3200" dirty="0">
                <a:solidFill>
                  <a:srgbClr val="000000"/>
                </a:solidFill>
                <a:latin typeface="Verdana"/>
                <a:ea typeface="Calibri"/>
                <a:cs typeface="Times New Roman"/>
              </a:rPr>
              <a:t>Early Intervention. New York City Department of Health and Mental Hygiene. 22 February 2011 &lt;</a:t>
            </a:r>
            <a:r>
              <a:rPr lang="en-US" sz="3200" u="sng" dirty="0">
                <a:solidFill>
                  <a:srgbClr val="000000"/>
                </a:solidFill>
                <a:latin typeface="Verdana"/>
                <a:ea typeface="Calibri"/>
                <a:cs typeface="Times New Roman"/>
                <a:hlinkClick r:id="rId3"/>
              </a:rPr>
              <a:t>http://nyc.gov/html/doh/html/earlyint/earlydif.shtml</a:t>
            </a:r>
            <a:r>
              <a:rPr lang="en-US" sz="3200" dirty="0">
                <a:solidFill>
                  <a:srgbClr val="000000"/>
                </a:solidFill>
                <a:latin typeface="Verdana"/>
                <a:ea typeface="Calibri"/>
                <a:cs typeface="Times New Roman"/>
              </a:rPr>
              <a:t>&gt;.</a:t>
            </a:r>
            <a:endParaRPr lang="en-US" sz="3200" dirty="0">
              <a:latin typeface="Calibri"/>
              <a:ea typeface="Calibri"/>
              <a:cs typeface="Times New Roman"/>
            </a:endParaRPr>
          </a:p>
          <a:p>
            <a:pPr>
              <a:lnSpc>
                <a:spcPct val="115000"/>
              </a:lnSpc>
              <a:spcBef>
                <a:spcPts val="300"/>
              </a:spcBef>
              <a:spcAft>
                <a:spcPts val="1000"/>
              </a:spcAft>
            </a:pPr>
            <a:r>
              <a:rPr lang="en-US" sz="3200" dirty="0">
                <a:solidFill>
                  <a:srgbClr val="000000"/>
                </a:solidFill>
                <a:latin typeface="Verdana"/>
                <a:ea typeface="Calibri"/>
                <a:cs typeface="Times New Roman"/>
              </a:rPr>
              <a:t>Early Intervention Program. New York State Department of Health Information for a Healthy New York. 22 February 2011&lt; </a:t>
            </a:r>
            <a:r>
              <a:rPr lang="en-US" sz="3200" u="sng" dirty="0">
                <a:solidFill>
                  <a:srgbClr val="000000"/>
                </a:solidFill>
                <a:latin typeface="Verdana"/>
                <a:ea typeface="Calibri"/>
                <a:cs typeface="Times New Roman"/>
                <a:hlinkClick r:id="rId4"/>
              </a:rPr>
              <a:t>http://www.health.state.ny.us/ </a:t>
            </a:r>
            <a:r>
              <a:rPr lang="en-US" sz="3200" dirty="0">
                <a:solidFill>
                  <a:srgbClr val="000000"/>
                </a:solidFill>
                <a:latin typeface="Verdana"/>
                <a:ea typeface="Calibri"/>
                <a:cs typeface="Times New Roman"/>
              </a:rPr>
              <a:t>&gt;. </a:t>
            </a:r>
            <a:endParaRPr lang="en-US" sz="3200" dirty="0">
              <a:latin typeface="Calibri"/>
              <a:ea typeface="Calibri"/>
              <a:cs typeface="Times New Roman"/>
            </a:endParaRPr>
          </a:p>
          <a:p>
            <a:pPr>
              <a:lnSpc>
                <a:spcPct val="115000"/>
              </a:lnSpc>
              <a:spcBef>
                <a:spcPts val="300"/>
              </a:spcBef>
              <a:spcAft>
                <a:spcPts val="1000"/>
              </a:spcAft>
            </a:pPr>
            <a:r>
              <a:rPr lang="en-US" sz="3200" dirty="0">
                <a:solidFill>
                  <a:srgbClr val="000000"/>
                </a:solidFill>
                <a:latin typeface="Verdana"/>
                <a:ea typeface="Calibri"/>
                <a:cs typeface="Times New Roman"/>
              </a:rPr>
              <a:t>Early Intervention Program. New York State Department of Health Information for a Healthy New York. 22 February 2011&lt; </a:t>
            </a:r>
            <a:r>
              <a:rPr lang="en-US" sz="3200" u="sng" dirty="0">
                <a:solidFill>
                  <a:srgbClr val="000000"/>
                </a:solidFill>
                <a:latin typeface="Verdana"/>
                <a:ea typeface="Calibri"/>
                <a:cs typeface="Times New Roman"/>
                <a:hlinkClick r:id="rId4"/>
              </a:rPr>
              <a:t>http://www.health.state.ny.us/ </a:t>
            </a:r>
            <a:r>
              <a:rPr lang="en-US" sz="3200" dirty="0">
                <a:solidFill>
                  <a:srgbClr val="000000"/>
                </a:solidFill>
                <a:latin typeface="Verdana"/>
                <a:ea typeface="Calibri"/>
                <a:cs typeface="Times New Roman"/>
              </a:rPr>
              <a:t>&gt;.</a:t>
            </a:r>
            <a:endParaRPr lang="en-US" sz="3200" dirty="0">
              <a:latin typeface="Calibri"/>
              <a:ea typeface="Calibri"/>
              <a:cs typeface="Times New Roman"/>
            </a:endParaRPr>
          </a:p>
          <a:p>
            <a:pPr>
              <a:lnSpc>
                <a:spcPct val="115000"/>
              </a:lnSpc>
              <a:spcBef>
                <a:spcPts val="300"/>
              </a:spcBef>
              <a:spcAft>
                <a:spcPts val="1000"/>
              </a:spcAft>
            </a:pPr>
            <a:r>
              <a:rPr lang="en-US" sz="3200" dirty="0">
                <a:solidFill>
                  <a:srgbClr val="000000"/>
                </a:solidFill>
                <a:latin typeface="Verdana"/>
                <a:ea typeface="Calibri"/>
                <a:cs typeface="Times New Roman"/>
              </a:rPr>
              <a:t>Early Intervention Program. New York State Department of Health Information for a Healthy New York. 23 February 2011 &lt;</a:t>
            </a:r>
            <a:r>
              <a:rPr lang="en-US" sz="3200" u="sng" dirty="0">
                <a:solidFill>
                  <a:srgbClr val="000000"/>
                </a:solidFill>
                <a:latin typeface="Verdana"/>
                <a:ea typeface="Calibri"/>
                <a:cs typeface="Times New Roman"/>
                <a:hlinkClick r:id="rId5"/>
              </a:rPr>
              <a:t>http://www.health.state.ny.us/community/infants_children/early_intervention/ei_revised_regulations_webinar-1_overview_faqs.htm</a:t>
            </a:r>
            <a:r>
              <a:rPr lang="en-US" sz="3200" dirty="0">
                <a:solidFill>
                  <a:srgbClr val="000000"/>
                </a:solidFill>
                <a:latin typeface="Verdana"/>
                <a:ea typeface="Calibri"/>
                <a:cs typeface="Times New Roman"/>
              </a:rPr>
              <a:t>&gt;.</a:t>
            </a:r>
            <a:endParaRPr lang="en-US" sz="3200" dirty="0">
              <a:latin typeface="Calibri"/>
              <a:ea typeface="Calibri"/>
              <a:cs typeface="Times New Roman"/>
            </a:endParaRPr>
          </a:p>
          <a:p>
            <a:pPr>
              <a:lnSpc>
                <a:spcPct val="115000"/>
              </a:lnSpc>
              <a:spcBef>
                <a:spcPts val="300"/>
              </a:spcBef>
              <a:spcAft>
                <a:spcPts val="1000"/>
              </a:spcAft>
            </a:pPr>
            <a:r>
              <a:rPr lang="en-US" sz="3200" dirty="0">
                <a:solidFill>
                  <a:srgbClr val="000000"/>
                </a:solidFill>
                <a:latin typeface="Verdana"/>
                <a:ea typeface="Calibri"/>
                <a:cs typeface="Times New Roman"/>
              </a:rPr>
              <a:t>Early Intervention Program. New York State Department of Health Information for a Healthy New York. 23 February 2011 &lt;</a:t>
            </a:r>
            <a:r>
              <a:rPr lang="en-US" sz="3200" u="sng" dirty="0">
                <a:solidFill>
                  <a:srgbClr val="000000"/>
                </a:solidFill>
                <a:latin typeface="Verdana"/>
                <a:ea typeface="Calibri"/>
                <a:cs typeface="Times New Roman"/>
                <a:hlinkClick r:id="rId6"/>
              </a:rPr>
              <a:t>http://www.health.state.ny.us/statistics/community/infants_children/early_intervention/local_program_performance/new_york_city.htm#three</a:t>
            </a:r>
            <a:r>
              <a:rPr lang="en-US" sz="3200" dirty="0">
                <a:solidFill>
                  <a:srgbClr val="000000"/>
                </a:solidFill>
                <a:latin typeface="Verdana"/>
                <a:ea typeface="Calibri"/>
                <a:cs typeface="Times New Roman"/>
              </a:rPr>
              <a:t>&gt;.</a:t>
            </a:r>
            <a:endParaRPr lang="en-US" sz="3200" dirty="0">
              <a:latin typeface="Calibri"/>
              <a:ea typeface="Calibri"/>
              <a:cs typeface="Times New Roman"/>
            </a:endParaRPr>
          </a:p>
          <a:p>
            <a:pPr>
              <a:lnSpc>
                <a:spcPct val="115000"/>
              </a:lnSpc>
              <a:spcBef>
                <a:spcPts val="300"/>
              </a:spcBef>
              <a:spcAft>
                <a:spcPts val="1000"/>
              </a:spcAft>
            </a:pPr>
            <a:r>
              <a:rPr lang="en-US" sz="3200" dirty="0">
                <a:solidFill>
                  <a:srgbClr val="000000"/>
                </a:solidFill>
                <a:latin typeface="Verdana"/>
                <a:ea typeface="Calibri"/>
                <a:cs typeface="Times New Roman"/>
              </a:rPr>
              <a:t>Early Intervention Program. New York State Department of Health Information for a Healthy New York. 24 February 2011 &lt;</a:t>
            </a:r>
            <a:r>
              <a:rPr lang="en-US" sz="3200" u="sng" dirty="0">
                <a:solidFill>
                  <a:srgbClr val="000000"/>
                </a:solidFill>
                <a:latin typeface="Verdana"/>
                <a:ea typeface="Calibri"/>
                <a:cs typeface="Times New Roman"/>
                <a:hlinkClick r:id="rId7"/>
              </a:rPr>
              <a:t>http://www.health.state.ny.us/community/infants_children/early_intervention/memoranda/2005-02/eligibility_criteria.htm</a:t>
            </a:r>
            <a:r>
              <a:rPr lang="en-US" sz="3200" dirty="0" smtClean="0">
                <a:solidFill>
                  <a:srgbClr val="000000"/>
                </a:solidFill>
                <a:latin typeface="Verdana"/>
                <a:ea typeface="Calibri"/>
                <a:cs typeface="Times New Roman"/>
              </a:rPr>
              <a:t>&gt;.</a:t>
            </a:r>
          </a:p>
          <a:p>
            <a:r>
              <a:rPr lang="en-US" sz="3200" dirty="0"/>
              <a:t>Early Intervention Program. New York State Department of Health Information for a Healthy New York. 25 February 2011 &lt;</a:t>
            </a:r>
            <a:r>
              <a:rPr lang="en-US" sz="3200" u="sng" dirty="0">
                <a:hlinkClick r:id="rId8"/>
              </a:rPr>
              <a:t>http://www.health.state.ny.us/community/infants_children/early_intervention/memoranda/2005-02/appendix_f.htm</a:t>
            </a:r>
            <a:r>
              <a:rPr lang="en-US" sz="3200" dirty="0"/>
              <a:t>&gt;.</a:t>
            </a:r>
          </a:p>
          <a:p>
            <a:r>
              <a:rPr lang="en-US" sz="3200" dirty="0"/>
              <a:t>Early Intervention Program. New York State Department of Health Information for a Healthy New York. 25 February 2011 &lt;</a:t>
            </a:r>
            <a:r>
              <a:rPr lang="en-US" sz="3200" u="sng" dirty="0">
                <a:hlinkClick r:id="rId9"/>
              </a:rPr>
              <a:t>http://www.health.state.ny.us/community/infants_children/early_intervention/memoranda/2005-02/appendix_g.htm</a:t>
            </a:r>
            <a:r>
              <a:rPr lang="en-US" sz="3200" dirty="0"/>
              <a:t>&gt;.</a:t>
            </a:r>
          </a:p>
          <a:p>
            <a:pPr>
              <a:lnSpc>
                <a:spcPct val="115000"/>
              </a:lnSpc>
              <a:spcBef>
                <a:spcPts val="300"/>
              </a:spcBef>
              <a:spcAft>
                <a:spcPts val="1000"/>
              </a:spcAft>
            </a:pPr>
            <a:endParaRPr lang="en-US" sz="2800" dirty="0">
              <a:latin typeface="Calibri"/>
              <a:ea typeface="Calibri"/>
              <a:cs typeface="Times New Roman"/>
            </a:endParaRPr>
          </a:p>
          <a:p>
            <a:endParaRPr lang="en-US" dirty="0"/>
          </a:p>
        </p:txBody>
      </p:sp>
    </p:spTree>
    <p:extLst>
      <p:ext uri="{BB962C8B-B14F-4D97-AF65-F5344CB8AC3E}">
        <p14:creationId xmlns:p14="http://schemas.microsoft.com/office/powerpoint/2010/main" val="2098536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25000" lnSpcReduction="20000"/>
          </a:bodyPr>
          <a:lstStyle/>
          <a:p>
            <a:r>
              <a:rPr lang="en-US" sz="3600" dirty="0"/>
              <a:t>Ramey CT,  Ramey SL. “Early Intervention and Early Experience.” </a:t>
            </a:r>
            <a:r>
              <a:rPr lang="en-US" sz="3600" u="sng" dirty="0"/>
              <a:t>American Psychologist.</a:t>
            </a:r>
            <a:r>
              <a:rPr lang="en-US" sz="3600" dirty="0"/>
              <a:t>  1998; </a:t>
            </a:r>
            <a:r>
              <a:rPr lang="en-US" sz="3600" dirty="0" err="1"/>
              <a:t>Vol</a:t>
            </a:r>
            <a:r>
              <a:rPr lang="en-US" sz="3600" dirty="0"/>
              <a:t>  53 (2): 109-120.</a:t>
            </a:r>
          </a:p>
          <a:p>
            <a:r>
              <a:rPr lang="en-US" sz="3600" dirty="0"/>
              <a:t>Bailey DB, </a:t>
            </a:r>
            <a:r>
              <a:rPr lang="en-US" sz="3600" dirty="0" err="1"/>
              <a:t>Gebbeler</a:t>
            </a:r>
            <a:r>
              <a:rPr lang="en-US" sz="3600" dirty="0"/>
              <a:t> K, Scarborough A, </a:t>
            </a:r>
            <a:r>
              <a:rPr lang="en-US" sz="3600" dirty="0" err="1"/>
              <a:t>Spiker</a:t>
            </a:r>
            <a:r>
              <a:rPr lang="en-US" sz="3600" dirty="0"/>
              <a:t> D, </a:t>
            </a:r>
            <a:r>
              <a:rPr lang="en-US" sz="3600" dirty="0" err="1"/>
              <a:t>Mallik</a:t>
            </a:r>
            <a:r>
              <a:rPr lang="en-US" sz="3600" dirty="0"/>
              <a:t> S. “First Experiences with Early Intervention: A National Perspective.” </a:t>
            </a:r>
            <a:r>
              <a:rPr lang="en-US" sz="3600" dirty="0" smtClean="0"/>
              <a:t>  </a:t>
            </a:r>
          </a:p>
          <a:p>
            <a:pPr indent="0">
              <a:buNone/>
            </a:pPr>
            <a:r>
              <a:rPr lang="en-US" sz="3600" dirty="0" smtClean="0"/>
              <a:t>          </a:t>
            </a:r>
            <a:r>
              <a:rPr lang="en-US" sz="3600" u="sng" dirty="0" smtClean="0"/>
              <a:t>Pediatrics</a:t>
            </a:r>
            <a:r>
              <a:rPr lang="en-US" sz="3600" u="sng" dirty="0"/>
              <a:t>.</a:t>
            </a:r>
            <a:r>
              <a:rPr lang="en-US" sz="3600" dirty="0"/>
              <a:t>  2004 Sep; 114 (3): 896.</a:t>
            </a:r>
          </a:p>
          <a:p>
            <a:r>
              <a:rPr lang="en-US" sz="3600" dirty="0"/>
              <a:t>Palfrey JS, Hauser-Cram P, Bronson MB, Warfield ME, </a:t>
            </a:r>
            <a:r>
              <a:rPr lang="en-US" sz="3600" dirty="0" err="1"/>
              <a:t>Sirin</a:t>
            </a:r>
            <a:r>
              <a:rPr lang="en-US" sz="3600" dirty="0"/>
              <a:t> S, Chan E. “The Brookline Early Education Project:  A 25 Year </a:t>
            </a:r>
            <a:r>
              <a:rPr lang="en-US" sz="3600" dirty="0" smtClean="0"/>
              <a:t>Follow-</a:t>
            </a:r>
          </a:p>
          <a:p>
            <a:pPr indent="0">
              <a:buNone/>
            </a:pPr>
            <a:r>
              <a:rPr lang="en-US" sz="3600" dirty="0"/>
              <a:t> </a:t>
            </a:r>
            <a:r>
              <a:rPr lang="en-US" sz="3600" dirty="0" smtClean="0"/>
              <a:t>         up </a:t>
            </a:r>
            <a:r>
              <a:rPr lang="en-US" sz="3600" dirty="0"/>
              <a:t>Study of a Family-Centered Early Health and Development </a:t>
            </a:r>
            <a:r>
              <a:rPr lang="en-US" sz="3600" dirty="0" err="1"/>
              <a:t>Intervention.”</a:t>
            </a:r>
            <a:r>
              <a:rPr lang="en-US" sz="3600" u="sng" dirty="0" err="1"/>
              <a:t>Pediatrics</a:t>
            </a:r>
            <a:r>
              <a:rPr lang="en-US" sz="3600" u="sng" dirty="0"/>
              <a:t>.”</a:t>
            </a:r>
            <a:r>
              <a:rPr lang="en-US" sz="3600" dirty="0"/>
              <a:t> 2005 Jul; 116 (1): 144-52.</a:t>
            </a:r>
          </a:p>
          <a:p>
            <a:r>
              <a:rPr lang="en-US" sz="3600" dirty="0"/>
              <a:t> Early Intervention Scheduled for More Cuts in State Budget. New York State Speech-Language-Hearing Association, Inc. 24 </a:t>
            </a:r>
            <a:endParaRPr lang="en-US" sz="3600" dirty="0" smtClean="0"/>
          </a:p>
          <a:p>
            <a:pPr indent="0">
              <a:buNone/>
            </a:pPr>
            <a:r>
              <a:rPr lang="en-US" sz="3600" dirty="0"/>
              <a:t> </a:t>
            </a:r>
            <a:r>
              <a:rPr lang="en-US" sz="3600" dirty="0" smtClean="0"/>
              <a:t>         February </a:t>
            </a:r>
            <a:r>
              <a:rPr lang="en-US" sz="3600" dirty="0"/>
              <a:t>2011 &lt;</a:t>
            </a:r>
            <a:r>
              <a:rPr lang="en-US" sz="3600" u="sng" dirty="0">
                <a:hlinkClick r:id="rId2"/>
              </a:rPr>
              <a:t>http://www.nysslha.org/i4a/headlines/headlinedetails.cfm?id=52</a:t>
            </a:r>
            <a:r>
              <a:rPr lang="en-US" sz="3600" dirty="0"/>
              <a:t>&gt;.</a:t>
            </a:r>
          </a:p>
          <a:p>
            <a:r>
              <a:rPr lang="en-US" sz="3600" dirty="0"/>
              <a:t>Meeting the Health Care Needs of New Yorkers. Division of the Budget New York State. 25 February 2011. </a:t>
            </a:r>
            <a:r>
              <a:rPr lang="en-US" sz="3600" dirty="0"/>
              <a:t> </a:t>
            </a:r>
            <a:r>
              <a:rPr lang="en-US" sz="3600" dirty="0" smtClean="0"/>
              <a:t>          	&lt;</a:t>
            </a:r>
            <a:r>
              <a:rPr lang="en-US" sz="3600" u="sng" dirty="0">
                <a:hlinkClick r:id="rId3"/>
              </a:rPr>
              <a:t>http://www.budget.state.ny.us/pubs/archive/fy0304archive/fy0304littlebook/health.html</a:t>
            </a:r>
            <a:r>
              <a:rPr lang="en-US" sz="3600" dirty="0"/>
              <a:t>&gt;.</a:t>
            </a:r>
          </a:p>
          <a:p>
            <a:r>
              <a:rPr lang="en-US" sz="3600" dirty="0"/>
              <a:t> </a:t>
            </a:r>
            <a:r>
              <a:rPr lang="en-US" sz="3600" dirty="0" err="1" smtClean="0"/>
              <a:t>Fertig</a:t>
            </a:r>
            <a:r>
              <a:rPr lang="en-US" sz="3600" dirty="0"/>
              <a:t>, Beth. “Schools Chancellor Says Cuomo’s Budget Cuts are Unjust.” </a:t>
            </a:r>
            <a:r>
              <a:rPr lang="en-US" sz="3600" u="sng" dirty="0"/>
              <a:t>WNYC News Blog</a:t>
            </a:r>
            <a:r>
              <a:rPr lang="en-US" sz="3600" dirty="0"/>
              <a:t> 15 February 2011: WNYC.</a:t>
            </a:r>
          </a:p>
          <a:p>
            <a:r>
              <a:rPr lang="en-US" sz="3600" dirty="0"/>
              <a:t> </a:t>
            </a:r>
            <a:r>
              <a:rPr lang="en-US" sz="3600" dirty="0" smtClean="0"/>
              <a:t>Weaver</a:t>
            </a:r>
            <a:r>
              <a:rPr lang="en-US" sz="3600" dirty="0"/>
              <a:t>, Teri. “First Look at Cuomo’s Proposed Budget Shows Cuts, Consolidation.” </a:t>
            </a:r>
            <a:r>
              <a:rPr lang="en-US" sz="3600" u="sng" dirty="0"/>
              <a:t>The Post Standard</a:t>
            </a:r>
            <a:r>
              <a:rPr lang="en-US" sz="3600" dirty="0"/>
              <a:t> 1 February 2011: The Post </a:t>
            </a:r>
            <a:endParaRPr lang="en-US" sz="3600" dirty="0" smtClean="0"/>
          </a:p>
          <a:p>
            <a:pPr indent="0">
              <a:buNone/>
            </a:pPr>
            <a:r>
              <a:rPr lang="en-US" sz="3600" dirty="0"/>
              <a:t> </a:t>
            </a:r>
            <a:r>
              <a:rPr lang="en-US" sz="3600" dirty="0" smtClean="0"/>
              <a:t>            Standard</a:t>
            </a:r>
            <a:r>
              <a:rPr lang="en-US" sz="3600" dirty="0"/>
              <a:t>.</a:t>
            </a:r>
          </a:p>
          <a:p>
            <a:r>
              <a:rPr lang="en-US" sz="3600" dirty="0"/>
              <a:t>Important Action Alert: Oppose Harmful Changes to Early Intervention. Lublin, Nina. Resources for Children with Special Needs.  23 February 2011 &lt;</a:t>
            </a:r>
            <a:r>
              <a:rPr lang="en-US" sz="3600" u="sng" dirty="0">
                <a:hlinkClick r:id="rId4"/>
              </a:rPr>
              <a:t>http://www.resourcesnyc.org/advocates039-voices-blog/important-action-alert-oppose-harmful-changes-early-intervention</a:t>
            </a:r>
            <a:r>
              <a:rPr lang="en-US" sz="3600" dirty="0"/>
              <a:t>&gt;.</a:t>
            </a:r>
          </a:p>
          <a:p>
            <a:endParaRPr lang="en-US" dirty="0"/>
          </a:p>
        </p:txBody>
      </p:sp>
    </p:spTree>
    <p:extLst>
      <p:ext uri="{BB962C8B-B14F-4D97-AF65-F5344CB8AC3E}">
        <p14:creationId xmlns:p14="http://schemas.microsoft.com/office/powerpoint/2010/main" val="3714872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t>
            </a:r>
            <a:r>
              <a:rPr lang="en-US" dirty="0" err="1" smtClean="0"/>
              <a:t>Ei</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Individuals with Disabilities Education Act (IDEA) 1986:</a:t>
            </a:r>
            <a:r>
              <a:rPr lang="en-US" dirty="0" smtClean="0"/>
              <a:t> reauthorization of The Education for All Handicapped Children Act that now mandated public schools to serve children with disabilities starting at age 3</a:t>
            </a:r>
          </a:p>
          <a:p>
            <a:r>
              <a:rPr lang="en-US" b="1" dirty="0" smtClean="0"/>
              <a:t>Part H (1987-96), Part C (1997 on): </a:t>
            </a:r>
            <a:r>
              <a:rPr lang="en-US" dirty="0" smtClean="0"/>
              <a:t>created services and supports in all 50 states and US territories creating the early intervention system</a:t>
            </a:r>
            <a:r>
              <a:rPr lang="en-US" b="1" dirty="0" smtClean="0"/>
              <a:t>. </a:t>
            </a:r>
            <a:r>
              <a:rPr lang="en-US" dirty="0" smtClean="0"/>
              <a:t> This also allowed states to extend early intervention to at risk children (VLBW, children born to mothers with MR, </a:t>
            </a:r>
            <a:r>
              <a:rPr lang="en-US" dirty="0" err="1" smtClean="0"/>
              <a:t>etc</a:t>
            </a:r>
            <a:r>
              <a:rPr lang="en-US" dirty="0" smtClean="0"/>
              <a:t>)</a:t>
            </a:r>
          </a:p>
          <a:p>
            <a:r>
              <a:rPr lang="en-US" dirty="0" smtClean="0"/>
              <a:t>In NY state, Early Intervention Program was established under </a:t>
            </a:r>
            <a:r>
              <a:rPr lang="en-US" b="1" dirty="0" smtClean="0"/>
              <a:t>Article 25 of the Public Health Law </a:t>
            </a:r>
            <a:r>
              <a:rPr lang="en-US" dirty="0" smtClean="0"/>
              <a:t>in July of 1993</a:t>
            </a:r>
          </a:p>
        </p:txBody>
      </p:sp>
    </p:spTree>
    <p:extLst>
      <p:ext uri="{BB962C8B-B14F-4D97-AF65-F5344CB8AC3E}">
        <p14:creationId xmlns:p14="http://schemas.microsoft.com/office/powerpoint/2010/main" val="832825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t>How do you refer to </a:t>
            </a:r>
            <a:r>
              <a:rPr lang="en-US" dirty="0" err="1" smtClean="0"/>
              <a:t>ei</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Children under age 2 can be referred by their doctors, child care agencies, social service workers, community –based agencies, </a:t>
            </a:r>
            <a:r>
              <a:rPr lang="en-US" b="1" dirty="0" smtClean="0"/>
              <a:t>and by their parents</a:t>
            </a:r>
          </a:p>
          <a:p>
            <a:r>
              <a:rPr lang="en-US" b="1" dirty="0" smtClean="0"/>
              <a:t>Referral form with instructions: </a:t>
            </a:r>
          </a:p>
          <a:p>
            <a:r>
              <a:rPr lang="en-US" i="1" dirty="0" smtClean="0"/>
              <a:t>www.</a:t>
            </a:r>
            <a:r>
              <a:rPr lang="en-US" b="1" i="1" dirty="0" smtClean="0"/>
              <a:t>nyc</a:t>
            </a:r>
            <a:r>
              <a:rPr lang="en-US" i="1" dirty="0" smtClean="0"/>
              <a:t>.gov/html/doh/downloads/pdf/</a:t>
            </a:r>
            <a:r>
              <a:rPr lang="en-US" b="1" i="1" dirty="0" smtClean="0"/>
              <a:t>early</a:t>
            </a:r>
            <a:r>
              <a:rPr lang="en-US" i="1" dirty="0" smtClean="0"/>
              <a:t>int/ei-referral-form.pdf</a:t>
            </a:r>
            <a:endParaRPr lang="en-US" dirty="0" smtClean="0"/>
          </a:p>
          <a:p>
            <a:r>
              <a:rPr lang="en-US" dirty="0" smtClean="0"/>
              <a:t>Contact your EI official: </a:t>
            </a:r>
            <a:r>
              <a:rPr lang="en-US" dirty="0"/>
              <a:t>1-800-522-5006; in New York </a:t>
            </a:r>
            <a:r>
              <a:rPr lang="en-US" dirty="0" smtClean="0"/>
              <a:t>City–311</a:t>
            </a:r>
          </a:p>
          <a:p>
            <a:r>
              <a:rPr lang="en-US" dirty="0" smtClean="0"/>
              <a:t>Sample letter for parents to refer their own child: http</a:t>
            </a:r>
            <a:r>
              <a:rPr lang="en-US" dirty="0"/>
              <a:t>://www.health.state.ny.us/publications/0532/sample1.htm</a:t>
            </a:r>
          </a:p>
        </p:txBody>
      </p:sp>
    </p:spTree>
    <p:extLst>
      <p:ext uri="{BB962C8B-B14F-4D97-AF65-F5344CB8AC3E}">
        <p14:creationId xmlns:p14="http://schemas.microsoft.com/office/powerpoint/2010/main" val="1556711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t>What happens after a referral?</a:t>
            </a:r>
            <a:endParaRPr lang="en-US" dirty="0"/>
          </a:p>
        </p:txBody>
      </p:sp>
      <p:sp>
        <p:nvSpPr>
          <p:cNvPr id="5" name="Content Placeholder 4"/>
          <p:cNvSpPr>
            <a:spLocks noGrp="1"/>
          </p:cNvSpPr>
          <p:nvPr>
            <p:ph idx="1"/>
          </p:nvPr>
        </p:nvSpPr>
        <p:spPr/>
        <p:txBody>
          <a:bodyPr>
            <a:normAutofit fontScale="77500" lnSpcReduction="20000"/>
          </a:bodyPr>
          <a:lstStyle/>
          <a:p>
            <a:pPr marL="342900" indent="-342900">
              <a:buAutoNum type="arabicPeriod"/>
            </a:pPr>
            <a:r>
              <a:rPr lang="en-US" dirty="0" smtClean="0"/>
              <a:t>Early </a:t>
            </a:r>
            <a:r>
              <a:rPr lang="en-US" dirty="0"/>
              <a:t>Intervention Official will assign an initial service </a:t>
            </a:r>
            <a:r>
              <a:rPr lang="en-US" dirty="0" smtClean="0"/>
              <a:t>coordinator</a:t>
            </a:r>
          </a:p>
          <a:p>
            <a:pPr marL="342900" indent="-342900">
              <a:buAutoNum type="arabicPeriod"/>
            </a:pPr>
            <a:r>
              <a:rPr lang="en-US" dirty="0" smtClean="0"/>
              <a:t>If the child is found to be eligible, an Individualized Family Service Plan (IFSP) will be created</a:t>
            </a:r>
          </a:p>
          <a:p>
            <a:pPr marL="342900" indent="-342900">
              <a:buAutoNum type="arabicPeriod"/>
            </a:pPr>
            <a:r>
              <a:rPr lang="en-US" dirty="0" smtClean="0"/>
              <a:t>If not eligible the service coordinator should explain to the parent how to access other services and/or how to appeal the decision</a:t>
            </a:r>
          </a:p>
          <a:p>
            <a:pPr marL="342900" indent="-342900">
              <a:buAutoNum type="arabicPeriod"/>
            </a:pPr>
            <a:r>
              <a:rPr lang="en-US" dirty="0" smtClean="0"/>
              <a:t>Reevaluate the IFSP every 6 months</a:t>
            </a:r>
          </a:p>
          <a:p>
            <a:pPr marL="342900" indent="-342900">
              <a:buAutoNum type="arabicPeriod"/>
            </a:pPr>
            <a:r>
              <a:rPr lang="en-US" dirty="0" smtClean="0"/>
              <a:t>Preparation for transition: coordinating service providers, if necessary contacting </a:t>
            </a:r>
            <a:r>
              <a:rPr lang="en-US" dirty="0"/>
              <a:t>Committee on Preschool Education (CPSE</a:t>
            </a:r>
            <a:r>
              <a:rPr lang="en-US" dirty="0" smtClean="0"/>
              <a:t>) in the child’s school district </a:t>
            </a:r>
          </a:p>
          <a:p>
            <a:pPr indent="0">
              <a:buNone/>
            </a:pPr>
            <a:r>
              <a:rPr lang="en-US" dirty="0" smtClean="0"/>
              <a:t> </a:t>
            </a:r>
            <a:endParaRPr lang="en-US" dirty="0"/>
          </a:p>
        </p:txBody>
      </p:sp>
    </p:spTree>
    <p:extLst>
      <p:ext uri="{BB962C8B-B14F-4D97-AF65-F5344CB8AC3E}">
        <p14:creationId xmlns:p14="http://schemas.microsoft.com/office/powerpoint/2010/main" val="458754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t>What services are </a:t>
            </a:r>
            <a:r>
              <a:rPr lang="en-US" dirty="0" err="1" smtClean="0"/>
              <a:t>availabe</a:t>
            </a:r>
            <a:r>
              <a:rPr lang="en-US" dirty="0" smtClean="0"/>
              <a:t>?</a:t>
            </a:r>
            <a:endParaRPr lang="en-US" dirty="0"/>
          </a:p>
        </p:txBody>
      </p:sp>
      <p:sp>
        <p:nvSpPr>
          <p:cNvPr id="3" name="Content Placeholder 2"/>
          <p:cNvSpPr>
            <a:spLocks noGrp="1"/>
          </p:cNvSpPr>
          <p:nvPr>
            <p:ph idx="1"/>
          </p:nvPr>
        </p:nvSpPr>
        <p:spPr>
          <a:xfrm>
            <a:off x="1295400" y="2133600"/>
            <a:ext cx="6400800" cy="3886200"/>
          </a:xfrm>
        </p:spPr>
        <p:txBody>
          <a:bodyPr>
            <a:normAutofit fontScale="92500" lnSpcReduction="10000"/>
          </a:bodyPr>
          <a:lstStyle/>
          <a:p>
            <a:r>
              <a:rPr lang="en-US" dirty="0" smtClean="0"/>
              <a:t>Special Instruction</a:t>
            </a:r>
          </a:p>
          <a:p>
            <a:r>
              <a:rPr lang="en-US" dirty="0" smtClean="0"/>
              <a:t>Occupational Therapy</a:t>
            </a:r>
          </a:p>
          <a:p>
            <a:r>
              <a:rPr lang="en-US" dirty="0" smtClean="0"/>
              <a:t>Speech Therapy</a:t>
            </a:r>
          </a:p>
          <a:p>
            <a:r>
              <a:rPr lang="en-US" dirty="0" smtClean="0"/>
              <a:t>Physical Therapy</a:t>
            </a:r>
          </a:p>
          <a:p>
            <a:r>
              <a:rPr lang="en-US" dirty="0" smtClean="0"/>
              <a:t>Psychological Services</a:t>
            </a:r>
          </a:p>
          <a:p>
            <a:r>
              <a:rPr lang="en-US" dirty="0" smtClean="0"/>
              <a:t>Family Training</a:t>
            </a:r>
          </a:p>
          <a:p>
            <a:r>
              <a:rPr lang="en-US" dirty="0" smtClean="0"/>
              <a:t>Counseling</a:t>
            </a:r>
          </a:p>
          <a:p>
            <a:r>
              <a:rPr lang="en-US" dirty="0" err="1" smtClean="0"/>
              <a:t>AssistiveTechonology</a:t>
            </a:r>
            <a:endParaRPr lang="en-US" dirty="0" smtClean="0"/>
          </a:p>
          <a:p>
            <a:r>
              <a:rPr lang="en-US" dirty="0" smtClean="0"/>
              <a:t>Respite Services</a:t>
            </a:r>
            <a:endParaRPr lang="en-US" dirty="0"/>
          </a:p>
        </p:txBody>
      </p:sp>
    </p:spTree>
    <p:extLst>
      <p:ext uri="{BB962C8B-B14F-4D97-AF65-F5344CB8AC3E}">
        <p14:creationId xmlns:p14="http://schemas.microsoft.com/office/powerpoint/2010/main" val="4124418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EI effective? </a:t>
            </a:r>
            <a:endParaRPr lang="en-US" dirty="0"/>
          </a:p>
        </p:txBody>
      </p:sp>
      <p:sp>
        <p:nvSpPr>
          <p:cNvPr id="3" name="Content Placeholder 2"/>
          <p:cNvSpPr>
            <a:spLocks noGrp="1"/>
          </p:cNvSpPr>
          <p:nvPr>
            <p:ph idx="1"/>
          </p:nvPr>
        </p:nvSpPr>
        <p:spPr/>
        <p:txBody>
          <a:bodyPr/>
          <a:lstStyle/>
          <a:p>
            <a:r>
              <a:rPr lang="en-US" dirty="0" smtClean="0"/>
              <a:t>EI increases the developmental and educational gains for the child and improves the functioning of the family</a:t>
            </a:r>
          </a:p>
          <a:p>
            <a:r>
              <a:rPr lang="en-US" dirty="0" smtClean="0"/>
              <a:t>Children in EI need fewer special education services later </a:t>
            </a:r>
          </a:p>
          <a:p>
            <a:r>
              <a:rPr lang="en-US" dirty="0" smtClean="0"/>
              <a:t>They are held back less</a:t>
            </a:r>
          </a:p>
          <a:p>
            <a:endParaRPr lang="en-US" dirty="0"/>
          </a:p>
        </p:txBody>
      </p:sp>
    </p:spTree>
    <p:extLst>
      <p:ext uri="{BB962C8B-B14F-4D97-AF65-F5344CB8AC3E}">
        <p14:creationId xmlns:p14="http://schemas.microsoft.com/office/powerpoint/2010/main" val="1098631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685800"/>
          </a:xfrm>
        </p:spPr>
        <p:txBody>
          <a:bodyPr>
            <a:normAutofit fontScale="90000"/>
          </a:bodyPr>
          <a:lstStyle/>
          <a:p>
            <a:r>
              <a:rPr lang="en-US" dirty="0" smtClean="0"/>
              <a:t>Research supporting EI</a:t>
            </a:r>
            <a:endParaRPr lang="en-US" dirty="0"/>
          </a:p>
        </p:txBody>
      </p:sp>
      <p:sp>
        <p:nvSpPr>
          <p:cNvPr id="3" name="Content Placeholder 2"/>
          <p:cNvSpPr>
            <a:spLocks noGrp="1"/>
          </p:cNvSpPr>
          <p:nvPr>
            <p:ph idx="1"/>
          </p:nvPr>
        </p:nvSpPr>
        <p:spPr>
          <a:xfrm>
            <a:off x="1295400" y="1828800"/>
            <a:ext cx="6400800" cy="3962400"/>
          </a:xfrm>
        </p:spPr>
        <p:txBody>
          <a:bodyPr>
            <a:normAutofit fontScale="77500" lnSpcReduction="20000"/>
          </a:bodyPr>
          <a:lstStyle/>
          <a:p>
            <a:r>
              <a:rPr lang="en-US" dirty="0" smtClean="0"/>
              <a:t>Longitudinal study of Ypsilanti Perry Preschool Project:  at 19 years more finished high school,  went on to postsecondary program, had employment, scored higher on reading, math, and language tests at all grade levels  vs. children who did not attend program (</a:t>
            </a:r>
            <a:r>
              <a:rPr lang="en-US" dirty="0" err="1" smtClean="0"/>
              <a:t>Berruta</a:t>
            </a:r>
            <a:r>
              <a:rPr lang="en-US" dirty="0" smtClean="0"/>
              <a:t>-Clement, et al. 1984)</a:t>
            </a:r>
          </a:p>
          <a:p>
            <a:r>
              <a:rPr lang="en-US" dirty="0" smtClean="0"/>
              <a:t>Meta-analysis 31 studies in children &lt;</a:t>
            </a:r>
            <a:r>
              <a:rPr lang="en-US" dirty="0"/>
              <a:t>3 found </a:t>
            </a:r>
            <a:r>
              <a:rPr lang="en-US" dirty="0" smtClean="0"/>
              <a:t>EI effective </a:t>
            </a:r>
            <a:r>
              <a:rPr lang="en-US" dirty="0"/>
              <a:t>in promoting developmental progress in infants and toddlers with biologically based </a:t>
            </a:r>
            <a:r>
              <a:rPr lang="en-US" dirty="0" smtClean="0"/>
              <a:t>disabilities (</a:t>
            </a:r>
            <a:r>
              <a:rPr lang="en-US" dirty="0" err="1" smtClean="0"/>
              <a:t>Shonkoff</a:t>
            </a:r>
            <a:r>
              <a:rPr lang="en-US" dirty="0" smtClean="0"/>
              <a:t> JP, Hauser-Cram P 1987)</a:t>
            </a:r>
          </a:p>
          <a:p>
            <a:r>
              <a:rPr lang="en-US" dirty="0" smtClean="0"/>
              <a:t> EI minimizes </a:t>
            </a:r>
            <a:r>
              <a:rPr lang="en-US" dirty="0"/>
              <a:t>declines in development </a:t>
            </a:r>
            <a:r>
              <a:rPr lang="en-US" dirty="0" smtClean="0"/>
              <a:t>(</a:t>
            </a:r>
            <a:r>
              <a:rPr lang="en-US" dirty="0" err="1" smtClean="0"/>
              <a:t>Guralnick</a:t>
            </a:r>
            <a:r>
              <a:rPr lang="en-US" dirty="0" smtClean="0"/>
              <a:t>, MJ 1991)</a:t>
            </a:r>
          </a:p>
          <a:p>
            <a:r>
              <a:rPr lang="en-US" dirty="0" smtClean="0"/>
              <a:t>Longitudinal Study 25 years later for adults who had participated in Brookline Early Education Project found in urban group completion of program associated with &gt;1 year additional schooling completed, fewer low income (&lt;20,000) earners, more positive health behaviors, and less depression  than matched controls (Rosenberg, et al. 2008)</a:t>
            </a:r>
          </a:p>
          <a:p>
            <a:endParaRPr lang="en-US" dirty="0" smtClean="0"/>
          </a:p>
          <a:p>
            <a:endParaRPr lang="en-US" dirty="0" smtClean="0"/>
          </a:p>
          <a:p>
            <a:endParaRPr lang="en-US" dirty="0"/>
          </a:p>
        </p:txBody>
      </p:sp>
    </p:spTree>
    <p:extLst>
      <p:ext uri="{BB962C8B-B14F-4D97-AF65-F5344CB8AC3E}">
        <p14:creationId xmlns:p14="http://schemas.microsoft.com/office/powerpoint/2010/main" val="2786505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1786</TotalTime>
  <Words>2982</Words>
  <Application>Microsoft Office PowerPoint</Application>
  <PresentationFormat>On-screen Show (4:3)</PresentationFormat>
  <Paragraphs>285</Paragraphs>
  <Slides>33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Couture</vt:lpstr>
      <vt:lpstr>Document</vt:lpstr>
      <vt:lpstr>Early intervention</vt:lpstr>
      <vt:lpstr>What is Ei?</vt:lpstr>
      <vt:lpstr>History of ei</vt:lpstr>
      <vt:lpstr>History of Ei</vt:lpstr>
      <vt:lpstr>How do you refer to ei?</vt:lpstr>
      <vt:lpstr>What happens after a referral?</vt:lpstr>
      <vt:lpstr>What services are availabe?</vt:lpstr>
      <vt:lpstr>Is EI effective? </vt:lpstr>
      <vt:lpstr>Research supporting EI</vt:lpstr>
      <vt:lpstr>Early Intervention Municipality Performance Data - New York City  </vt:lpstr>
      <vt:lpstr>Why make changes?</vt:lpstr>
      <vt:lpstr>Explosion in ei costs</vt:lpstr>
      <vt:lpstr>Budget cuts and what they mean specifically for eligibility</vt:lpstr>
      <vt:lpstr>How are our patients affected?</vt:lpstr>
      <vt:lpstr>How is this a problem?</vt:lpstr>
      <vt:lpstr>Defining developmental delay</vt:lpstr>
      <vt:lpstr>PowerPoint Presentation</vt:lpstr>
      <vt:lpstr>PowerPoint Presentation</vt:lpstr>
      <vt:lpstr>Eligibility </vt:lpstr>
      <vt:lpstr>Predictors of continued delays</vt:lpstr>
      <vt:lpstr>Predictors of Continued Delay</vt:lpstr>
      <vt:lpstr>Predictors of continued delay</vt:lpstr>
      <vt:lpstr>Who does this affect?</vt:lpstr>
      <vt:lpstr>Examples</vt:lpstr>
      <vt:lpstr>PowerPoint Presentation</vt:lpstr>
      <vt:lpstr>Severe language delay continued</vt:lpstr>
      <vt:lpstr>What happens to the children already enrolled?</vt:lpstr>
      <vt:lpstr>What can we do?</vt:lpstr>
      <vt:lpstr>Additional resources for our patients and parents</vt:lpstr>
      <vt:lpstr>Further resources</vt:lpstr>
      <vt:lpstr>Steps for mediation</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intervention</dc:title>
  <dc:creator>Aaron T410s</dc:creator>
  <cp:lastModifiedBy>Aaron T410s</cp:lastModifiedBy>
  <cp:revision>33</cp:revision>
  <dcterms:created xsi:type="dcterms:W3CDTF">2011-02-24T21:22:17Z</dcterms:created>
  <dcterms:modified xsi:type="dcterms:W3CDTF">2011-02-27T16:41:17Z</dcterms:modified>
</cp:coreProperties>
</file>