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notesSlides/notesSlide17.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022" r:id="rId1"/>
  </p:sldMasterIdLst>
  <p:notesMasterIdLst>
    <p:notesMasterId r:id="rId27"/>
  </p:notesMasterIdLst>
  <p:sldIdLst>
    <p:sldId id="256" r:id="rId2"/>
    <p:sldId id="257" r:id="rId3"/>
    <p:sldId id="270" r:id="rId4"/>
    <p:sldId id="271" r:id="rId5"/>
    <p:sldId id="278" r:id="rId6"/>
    <p:sldId id="279" r:id="rId7"/>
    <p:sldId id="258" r:id="rId8"/>
    <p:sldId id="268" r:id="rId9"/>
    <p:sldId id="269" r:id="rId10"/>
    <p:sldId id="273" r:id="rId11"/>
    <p:sldId id="267" r:id="rId12"/>
    <p:sldId id="280" r:id="rId13"/>
    <p:sldId id="281" r:id="rId14"/>
    <p:sldId id="274" r:id="rId15"/>
    <p:sldId id="275" r:id="rId16"/>
    <p:sldId id="272" r:id="rId17"/>
    <p:sldId id="276" r:id="rId18"/>
    <p:sldId id="259" r:id="rId19"/>
    <p:sldId id="260" r:id="rId20"/>
    <p:sldId id="261" r:id="rId21"/>
    <p:sldId id="277" r:id="rId22"/>
    <p:sldId id="262" r:id="rId23"/>
    <p:sldId id="263" r:id="rId24"/>
    <p:sldId id="266" r:id="rId25"/>
    <p:sldId id="264"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205" d="100"/>
          <a:sy n="205" d="100"/>
        </p:scale>
        <p:origin x="-218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12166C-1237-DA4C-AC8D-90E8EC0EDAD5}" type="datetimeFigureOut">
              <a:rPr lang="en-US" smtClean="0"/>
              <a:pPr/>
              <a:t>9/10/12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46842-9BED-5848-A6F1-50F12B34535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sixfold</a:t>
            </a:r>
            <a:r>
              <a:rPr lang="en-US" dirty="0" smtClean="0"/>
              <a:t> increase</a:t>
            </a:r>
            <a:r>
              <a:rPr lang="en-US" baseline="0" dirty="0" smtClean="0"/>
              <a:t> since 1995 because of addition of new vaccines or substitution of newer vaccines for older products</a:t>
            </a:r>
          </a:p>
          <a:p>
            <a:r>
              <a:rPr lang="en-US" baseline="0" dirty="0" smtClean="0"/>
              <a:t>even with universal purchase of vaccines, administrative payment level varies, usually inadequate to justify actual cost</a:t>
            </a:r>
          </a:p>
          <a:p>
            <a:r>
              <a:rPr lang="en-US" baseline="0" dirty="0" smtClean="0"/>
              <a:t>Medicaid and third-party payers don’t consistently pay an adequate level to cover the costs</a:t>
            </a:r>
          </a:p>
          <a:p>
            <a:endParaRPr lang="en-US" baseline="0" dirty="0" smtClean="0"/>
          </a:p>
        </p:txBody>
      </p:sp>
      <p:sp>
        <p:nvSpPr>
          <p:cNvPr id="4" name="Slide Number Placeholder 3"/>
          <p:cNvSpPr>
            <a:spLocks noGrp="1"/>
          </p:cNvSpPr>
          <p:nvPr>
            <p:ph type="sldNum" sz="quarter" idx="10"/>
          </p:nvPr>
        </p:nvSpPr>
        <p:spPr/>
        <p:txBody>
          <a:bodyPr/>
          <a:lstStyle/>
          <a:p>
            <a:fld id="{28B46842-9BED-5848-A6F1-50F12B34535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December 2009, article published in Pediatrics detailing a cross-sectional study looking at private practices in 5 states that purchased vaccines for administration to privately insured children &amp; adolescents.  Outcome was prices paid to purchase recommended vaccines and reimbursement from 3 most common, non-Medicaid payers for vaccine purchase and administration.  Prices ranged from $4-$30 for vaccine purchase, from $0 to $26 for administration.</a:t>
            </a:r>
          </a:p>
          <a:p>
            <a:endParaRPr lang="en-US" dirty="0" smtClean="0"/>
          </a:p>
          <a:p>
            <a:r>
              <a:rPr lang="en-US" dirty="0" smtClean="0"/>
              <a:t>More than 1/3</a:t>
            </a:r>
            <a:r>
              <a:rPr lang="en-US" baseline="0" dirty="0" smtClean="0"/>
              <a:t> of payment agreements paid practices paid practices less than the combined variable costs for 2 immunizations.  Variable costs of administration exceeded reimbursement from some insurers and health plans.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a recent survey, HALF of pediatricians &amp; family physicians had delayed purchase of specific vaccines because of financial reasons</a:t>
            </a:r>
          </a:p>
          <a:p>
            <a:r>
              <a:rPr lang="en-US" baseline="0" dirty="0" smtClean="0"/>
              <a:t>   -5% of pediatricians &amp; 20% of family physicians reported seriously considering discontinuation of vaccination of privately insured patients because of financial issues</a:t>
            </a:r>
          </a:p>
          <a:p>
            <a:r>
              <a:rPr lang="en-US" baseline="0" dirty="0" smtClean="0"/>
              <a:t>   -larger problem for children in rural areas and sparsely populated areas where care is provided by family practitioners most of the time</a:t>
            </a:r>
            <a:endParaRPr lang="en-US" dirty="0" smtClean="0"/>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states use Section 317 discretionary funds and their own funds to provide vaccines to children who are not covered</a:t>
            </a:r>
            <a:r>
              <a:rPr lang="en-US" baseline="0" dirty="0" smtClean="0"/>
              <a:t> by the VFC program or private third-party insurance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VFC has to consider cost of covering expensive vaccines (like HPV and meningococcal vaccines - $82 &amp; $109 per dose, respectively) </a:t>
            </a:r>
            <a:r>
              <a:rPr lang="en-US" baseline="0" dirty="0" err="1" smtClean="0"/>
              <a:t>vs</a:t>
            </a:r>
            <a:r>
              <a:rPr lang="en-US" baseline="0" dirty="0" smtClean="0"/>
              <a:t> alternative use of money to improve uptake of other routine vaccines in eligible population (for example, recent CDC analysis showed that it would be more cost-effective to ensure proper HPV vaccination of eligible girls than to extend the program to boys)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8B46842-9BED-5848-A6F1-50F12B34535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VFC eligibility can be confusing because even though federal rules don’t vary from state to state, Medicaid eligibility does vary from state to state, which leads to differences in eligibility for VFC vaccines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some states, VFC can be used for families with up to 400% of federal poverty level, other states may limit to just 100% of federal poverty level</a:t>
            </a:r>
            <a:endParaRPr lang="en-US" dirty="0" smtClean="0"/>
          </a:p>
          <a:p>
            <a:endParaRPr lang="en-US" dirty="0" smtClean="0"/>
          </a:p>
          <a:p>
            <a:r>
              <a:rPr lang="en-US" dirty="0" smtClean="0"/>
              <a:t>variations in supply of vaccines covered by other vaccines sources and privately-sourced</a:t>
            </a:r>
            <a:r>
              <a:rPr lang="en-US" baseline="0" dirty="0" smtClean="0"/>
              <a:t> vaccines</a:t>
            </a:r>
          </a:p>
          <a:p>
            <a:r>
              <a:rPr lang="en-US" baseline="0" dirty="0" smtClean="0"/>
              <a:t>rules that may prohibit interchange of VFC-sourced vaccines with privately-sourced vaccines (so different vaccines are available to different sets of patients in the same practice)</a:t>
            </a:r>
          </a:p>
          <a:p>
            <a:endParaRPr lang="en-US" dirty="0" smtClean="0"/>
          </a:p>
          <a:p>
            <a:r>
              <a:rPr lang="en-US" dirty="0" smtClean="0"/>
              <a:t>less work to administer</a:t>
            </a:r>
            <a:r>
              <a:rPr lang="en-US" baseline="0" dirty="0" smtClean="0"/>
              <a:t> vaccines to consenting adults than kids who are frequently nonverbal and less cooperative</a:t>
            </a:r>
          </a:p>
          <a:p>
            <a:r>
              <a:rPr lang="en-US" baseline="0" dirty="0" smtClean="0"/>
              <a:t>need higher payment for combination vaccines than single component vaccines because additional time required to explain risks and benefits of each than compared to single component vaccines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AAP believes</a:t>
            </a:r>
            <a:r>
              <a:rPr lang="en-US" baseline="0" dirty="0" smtClean="0"/>
              <a:t> that governmental obligation arises when parental practices subject minor children to possible loss of life or to substantial risk of harm</a:t>
            </a:r>
            <a:endParaRPr lang="en-US" dirty="0" smtClean="0"/>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-Wakefield’s paper was analyzed</a:t>
            </a:r>
            <a:r>
              <a:rPr lang="en-US" baseline="0" dirty="0" smtClean="0"/>
              <a:t> </a:t>
            </a:r>
            <a:r>
              <a:rPr lang="en-US" baseline="0" dirty="0" err="1" smtClean="0">
                <a:sym typeface="Wingdings"/>
              </a:rPr>
              <a:t></a:t>
            </a:r>
            <a:r>
              <a:rPr lang="en-US" baseline="0" dirty="0" smtClean="0">
                <a:sym typeface="Wingdings"/>
              </a:rPr>
              <a:t> he and colleagues doctored information about the children involved</a:t>
            </a:r>
          </a:p>
          <a:p>
            <a:r>
              <a:rPr lang="en-US" baseline="0" dirty="0" smtClean="0">
                <a:sym typeface="Wingdings"/>
              </a:rPr>
              <a:t>-all the cases were misrepresented when medical records and data from children’s parents was reviewed</a:t>
            </a:r>
          </a:p>
          <a:p>
            <a:r>
              <a:rPr lang="en-US" baseline="0" dirty="0" smtClean="0">
                <a:sym typeface="Wingdings"/>
              </a:rPr>
              <a:t>-five of the 12 children who “developed” autism had previously documented developmental problems</a:t>
            </a:r>
          </a:p>
          <a:p>
            <a:r>
              <a:rPr lang="en-US" baseline="0" dirty="0" smtClean="0">
                <a:sym typeface="Wingdings"/>
              </a:rPr>
              <a:t>-failed to disclose that he received financing from lawyers who were mounting a case against vaccine manufacturers</a:t>
            </a:r>
          </a:p>
          <a:p>
            <a:r>
              <a:rPr lang="en-US" baseline="0" dirty="0" smtClean="0">
                <a:sym typeface="Wingdings"/>
              </a:rPr>
              <a:t>-General Medical Council has revoked Wakefield’s license to practice medicine in Britain, Lancet has retracted </a:t>
            </a:r>
            <a:r>
              <a:rPr lang="en-US" baseline="0" dirty="0" err="1" smtClean="0">
                <a:sym typeface="Wingdings"/>
              </a:rPr>
              <a:t>artcile</a:t>
            </a:r>
            <a:r>
              <a:rPr lang="en-US" baseline="0" dirty="0" smtClean="0">
                <a:sym typeface="Wingdings"/>
              </a:rPr>
              <a:t>, and British Medical Journal concluded that work was fraudulent</a:t>
            </a:r>
          </a:p>
          <a:p>
            <a:endParaRPr lang="en-US" baseline="0" dirty="0" smtClean="0">
              <a:sym typeface="Wingdings"/>
            </a:endParaRPr>
          </a:p>
          <a:p>
            <a:r>
              <a:rPr lang="en-US" dirty="0" smtClean="0"/>
              <a:t>“To our community, Andrew Wakefield is Nelson Mandela and Jesus Christ rolled up into one.  He is a symbol of how all of us feel.” –</a:t>
            </a:r>
            <a:r>
              <a:rPr lang="en-US" baseline="0" dirty="0" smtClean="0"/>
              <a:t> J.B. Handley, co-founder of Generation Rescue, a group that disputes </a:t>
            </a:r>
            <a:r>
              <a:rPr lang="en-US" baseline="0" smtClean="0"/>
              <a:t>vaccine safety</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God wanted someone to die from smallpox, it’s a sin to fight</a:t>
            </a:r>
            <a:r>
              <a:rPr lang="en-US" baseline="0" dirty="0" smtClean="0"/>
              <a:t> against God’s will with a vaccine”</a:t>
            </a:r>
          </a:p>
          <a:p>
            <a:r>
              <a:rPr lang="en-US" baseline="0" dirty="0" smtClean="0"/>
              <a:t>embryonic tissue origins of certain vaccines (developed from therapeutic abortions performed in the 1960s)</a:t>
            </a:r>
          </a:p>
          <a:p>
            <a:endParaRPr lang="en-US" baseline="0" dirty="0" smtClean="0"/>
          </a:p>
          <a:p>
            <a:r>
              <a:rPr lang="en-US" baseline="0" dirty="0" smtClean="0"/>
              <a:t>rate of exemption requests is rising</a:t>
            </a:r>
          </a:p>
          <a:p>
            <a:r>
              <a:rPr lang="en-US" baseline="0" dirty="0" smtClean="0"/>
              <a:t>no state enforces any penalty for parents who falsely claim religious exemptions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unwarranted governmental interference</a:t>
            </a:r>
            <a:r>
              <a:rPr lang="en-US" baseline="0" dirty="0" smtClean="0"/>
              <a:t> with human autonomy &amp; liberty</a:t>
            </a:r>
          </a:p>
          <a:p>
            <a:endParaRPr lang="en-US" baseline="0" dirty="0" smtClean="0"/>
          </a:p>
          <a:p>
            <a:r>
              <a:rPr lang="en-US" dirty="0" smtClean="0"/>
              <a:t>1905</a:t>
            </a:r>
            <a:r>
              <a:rPr lang="en-US" baseline="0" dirty="0" smtClean="0"/>
              <a:t> – Jacobson was a Swedish immigrant and a minister who lived in Cambridge, MA.  He refused smallpox vaccine during the 1902 outbreak and refused to pay $5 fine because he felt it was against his liberty (he had gotten very sick as a child and had made others sick as well).  Supreme Court ruled against him, 7-2, because they said the state can encroach on personal liberty when “the safety of the general public may demand.:</a:t>
            </a:r>
          </a:p>
          <a:p>
            <a:r>
              <a:rPr lang="en-US" baseline="0" dirty="0" smtClean="0"/>
              <a:t>1922 – school system could refuse admission to a student who failed to receive a required vaccination</a:t>
            </a:r>
          </a:p>
          <a:p>
            <a:endParaRPr lang="en-US" baseline="0" dirty="0" smtClean="0"/>
          </a:p>
          <a:p>
            <a:r>
              <a:rPr lang="en-US" sz="1200" b="0" kern="1200" dirty="0" smtClean="0">
                <a:solidFill>
                  <a:schemeClr val="tx1"/>
                </a:solidFill>
                <a:latin typeface="+mn-lt"/>
                <a:ea typeface="+mn-ea"/>
                <a:cs typeface="+mn-cs"/>
              </a:rPr>
              <a:t>Philosophical exemption indicates that the statutory language does not restrict the exemption to purely religious or spiritual beliefs.  For example, Maine allows restrictions based on "moral, philosophical or other personal beliefs," and California allows objections based on simply the </a:t>
            </a:r>
            <a:r>
              <a:rPr lang="en-US" sz="1200" b="0" kern="1200" dirty="0" err="1" smtClean="0">
                <a:solidFill>
                  <a:schemeClr val="tx1"/>
                </a:solidFill>
                <a:latin typeface="+mn-lt"/>
                <a:ea typeface="+mn-ea"/>
                <a:cs typeface="+mn-cs"/>
              </a:rPr>
              <a:t>parent(s</a:t>
            </a:r>
            <a:r>
              <a:rPr lang="en-US" sz="1200" b="0" kern="1200" dirty="0" smtClean="0">
                <a:solidFill>
                  <a:schemeClr val="tx1"/>
                </a:solidFill>
                <a:latin typeface="+mn-lt"/>
                <a:ea typeface="+mn-ea"/>
                <a:cs typeface="+mn-cs"/>
              </a:rPr>
              <a:t>) beliefs</a:t>
            </a:r>
            <a:endParaRPr lang="en-US" b="0" dirty="0" smtClean="0"/>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Dhanwantari</a:t>
            </a:r>
            <a:r>
              <a:rPr lang="en-US" dirty="0" smtClean="0"/>
              <a:t> took fluid from udder of a cow, incised arm of human subject, mixed the fluid with blood,</a:t>
            </a:r>
            <a:r>
              <a:rPr lang="en-US" baseline="0" dirty="0" smtClean="0"/>
              <a:t> observed onset of fever – unclear whether subjects survived these experiments</a:t>
            </a:r>
          </a:p>
          <a:p>
            <a:r>
              <a:rPr lang="en-US" baseline="0" dirty="0" smtClean="0"/>
              <a:t>1400s – major problem with crowding in Europe, but vaccination was not well-received</a:t>
            </a:r>
          </a:p>
          <a:p>
            <a:r>
              <a:rPr lang="en-US" baseline="0" dirty="0" smtClean="0"/>
              <a:t>1700s – various methods for </a:t>
            </a:r>
            <a:r>
              <a:rPr lang="en-US" baseline="0" dirty="0" err="1" smtClean="0"/>
              <a:t>variolation</a:t>
            </a:r>
            <a:r>
              <a:rPr lang="en-US" baseline="0" dirty="0" smtClean="0"/>
              <a:t> were tried to protect people from smallpox, but were scientifically unproven and dangerous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philosophical and religious</a:t>
            </a:r>
            <a:r>
              <a:rPr lang="en-US" baseline="0" dirty="0" smtClean="0"/>
              <a:t> exemptions worded differently in each state</a:t>
            </a:r>
          </a:p>
          <a:p>
            <a:endParaRPr lang="en-US" baseline="0" dirty="0" smtClean="0"/>
          </a:p>
          <a:p>
            <a:r>
              <a:rPr lang="en-US" baseline="0" dirty="0" smtClean="0"/>
              <a:t>18 states allow exemption to vaccination based on philosophical, personal or conscientiously held beliefs (NY not among them)</a:t>
            </a:r>
          </a:p>
          <a:p>
            <a:r>
              <a:rPr lang="en-US" baseline="0" dirty="0" smtClean="0"/>
              <a:t>All states except CA, MS and WV allow religious exemption – different forms of proof depending on the state</a:t>
            </a:r>
          </a:p>
          <a:p>
            <a:r>
              <a:rPr lang="en-US" baseline="0" dirty="0" smtClean="0"/>
              <a:t>All 50 states allow medical exemption with signed statement from MD or DO</a:t>
            </a:r>
          </a:p>
          <a:p>
            <a:endParaRPr lang="en-US" baseline="0" dirty="0" smtClean="0"/>
          </a:p>
          <a:p>
            <a:r>
              <a:rPr lang="en-US" baseline="0" dirty="0" smtClean="0"/>
              <a:t>in many states, must object to all vaccines, not just a few in order to use philosophical or personal belief exemption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NJ laws: </a:t>
            </a:r>
          </a:p>
          <a:p>
            <a:pPr marL="228600" indent="-228600">
              <a:buAutoNum type="arabicParenR"/>
            </a:pPr>
            <a:r>
              <a:rPr lang="en-US" baseline="0" dirty="0" smtClean="0"/>
              <a:t>conscientious exemption to mandatory immunizations</a:t>
            </a:r>
          </a:p>
          <a:p>
            <a:pPr marL="228600" indent="-228600">
              <a:buAutoNum type="arabicParenR"/>
            </a:pPr>
            <a:r>
              <a:rPr lang="en-US" baseline="0" dirty="0" smtClean="0"/>
              <a:t>makes religious exemption more cumbersome</a:t>
            </a:r>
          </a:p>
          <a:p>
            <a:pPr marL="228600" indent="-228600">
              <a:buAutoNum type="arabicParenR"/>
            </a:pPr>
            <a:r>
              <a:rPr lang="en-US" baseline="0" dirty="0" smtClean="0"/>
              <a:t>eliminates vaccines containing mercury for over three years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CDC,</a:t>
            </a:r>
            <a:r>
              <a:rPr lang="en-US" baseline="0" dirty="0" smtClean="0"/>
              <a:t> AAP and other professional agencies are making use of the Internet and other media to promote acceptance of universal vaccination</a:t>
            </a:r>
          </a:p>
          <a:p>
            <a:endParaRPr lang="en-US" baseline="0" dirty="0" smtClean="0"/>
          </a:p>
          <a:p>
            <a:r>
              <a:rPr lang="en-US" baseline="0" dirty="0" smtClean="0"/>
              <a:t>Immunization Safety Office – infrastructure for high quality vaccine safety research, surveillance, and effective clinical translation of important findings</a:t>
            </a:r>
          </a:p>
          <a:p>
            <a:r>
              <a:rPr lang="en-US" baseline="0" dirty="0" smtClean="0"/>
              <a:t>Use of genomic research techniques to identify gene-based individual differences in vaccine recipients who have adverse but not causally related events like </a:t>
            </a:r>
            <a:r>
              <a:rPr lang="en-US" baseline="0" dirty="0" err="1" smtClean="0"/>
              <a:t>Guillain</a:t>
            </a:r>
            <a:r>
              <a:rPr lang="en-US" baseline="0" dirty="0" smtClean="0"/>
              <a:t> </a:t>
            </a:r>
            <a:r>
              <a:rPr lang="en-US" baseline="0" dirty="0" err="1" smtClean="0"/>
              <a:t>Barre</a:t>
            </a:r>
            <a:r>
              <a:rPr lang="en-US" baseline="0" dirty="0" smtClean="0"/>
              <a:t> syndrome</a:t>
            </a:r>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1796</a:t>
            </a:r>
            <a:r>
              <a:rPr lang="en-US" baseline="0" dirty="0" smtClean="0"/>
              <a:t> – Edward Jenner &amp; James Phipps (dairymaids were not affected by smallpox, so took small sample from cowpox sore on maid to </a:t>
            </a:r>
            <a:r>
              <a:rPr lang="en-US" baseline="0" dirty="0" err="1" smtClean="0"/>
              <a:t>innoculate</a:t>
            </a:r>
            <a:r>
              <a:rPr lang="en-US" baseline="0" dirty="0" smtClean="0"/>
              <a:t> 8yo James Phipps)</a:t>
            </a:r>
          </a:p>
          <a:p>
            <a:r>
              <a:rPr lang="en-US" baseline="0" dirty="0" smtClean="0"/>
              <a:t>1885 – Louis Pasteur prevented rabies in Joseph Meister, who had been bitten by a rabid dog</a:t>
            </a:r>
          </a:p>
          <a:p>
            <a:r>
              <a:rPr lang="en-US" baseline="0" dirty="0" smtClean="0"/>
              <a:t>1952 – Jonas Salk developed the first successful polio vaccine</a:t>
            </a:r>
          </a:p>
          <a:p>
            <a:r>
              <a:rPr lang="en-US" baseline="0" dirty="0" smtClean="0"/>
              <a:t>1957 – Albert Sabin developed the live, oral vaccine, which became available in 1963</a:t>
            </a:r>
          </a:p>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1920s – 10,000+ children died from diphtheria each year</a:t>
            </a:r>
          </a:p>
          <a:p>
            <a:r>
              <a:rPr lang="en-US" sz="1200" dirty="0" smtClean="0"/>
              <a:t>1940-1950s – 1000s  paralyzed or killed by polio</a:t>
            </a:r>
          </a:p>
          <a:p>
            <a:r>
              <a:rPr lang="en-US" sz="1200" dirty="0" smtClean="0"/>
              <a:t>Measles used to affect half million children each year</a:t>
            </a:r>
          </a:p>
          <a:p>
            <a:r>
              <a:rPr lang="en-US" sz="1200" dirty="0" err="1" smtClean="0"/>
              <a:t>Varicella</a:t>
            </a:r>
            <a:endParaRPr lang="en-US" sz="1200" dirty="0" smtClean="0"/>
          </a:p>
          <a:p>
            <a:r>
              <a:rPr lang="en-US" sz="1200" dirty="0" smtClean="0"/>
              <a:t>Etc…</a:t>
            </a:r>
          </a:p>
          <a:p>
            <a:endParaRPr lang="en-US" dirty="0" smtClean="0"/>
          </a:p>
        </p:txBody>
      </p:sp>
      <p:sp>
        <p:nvSpPr>
          <p:cNvPr id="4" name="Slide Number Placeholder 3"/>
          <p:cNvSpPr>
            <a:spLocks noGrp="1"/>
          </p:cNvSpPr>
          <p:nvPr>
            <p:ph type="sldNum" sz="quarter" idx="10"/>
          </p:nvPr>
        </p:nvSpPr>
        <p:spPr/>
        <p:txBody>
          <a:bodyPr/>
          <a:lstStyle/>
          <a:p>
            <a:fld id="{28B46842-9BED-5848-A6F1-50F12B34535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must complete the entire series to comply with the law.  Students who have not been immunized within the provisional period must be issued exclusion letters and excluded from school</a:t>
            </a:r>
            <a:r>
              <a:rPr lang="en-US" baseline="0" dirty="0" smtClean="0"/>
              <a:t> until they comply with the requirements.”</a:t>
            </a:r>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8B46842-9BED-5848-A6F1-50F12B34535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universal immunization in children with no contraindication</a:t>
            </a:r>
          </a:p>
          <a:p>
            <a:r>
              <a:rPr lang="en-US" dirty="0" smtClean="0"/>
              <a:t>Guidelines continue to be</a:t>
            </a:r>
            <a:r>
              <a:rPr lang="en-US" baseline="0" dirty="0" smtClean="0"/>
              <a:t> modified to improve compliance with universal immunization goals, one of the guidelines being that pediatricians should advocate for and educate their patients</a:t>
            </a:r>
          </a:p>
          <a:p>
            <a:r>
              <a:rPr lang="en-US" i="1" baseline="0" dirty="0" smtClean="0"/>
              <a:t>Healthy People 2010 </a:t>
            </a:r>
            <a:r>
              <a:rPr lang="en-US" i="0" baseline="0" dirty="0" smtClean="0"/>
              <a:t>goal of 90% (minimum 80%) has been met for individual vaccines like MMR, polio, </a:t>
            </a:r>
            <a:r>
              <a:rPr lang="en-US" i="0" baseline="0" dirty="0" err="1" smtClean="0"/>
              <a:t>varicella</a:t>
            </a:r>
            <a:r>
              <a:rPr lang="en-US" i="0" baseline="0" dirty="0" smtClean="0"/>
              <a:t> and </a:t>
            </a:r>
            <a:r>
              <a:rPr lang="en-US" i="0" baseline="0" dirty="0" err="1" smtClean="0"/>
              <a:t>HepB</a:t>
            </a:r>
            <a:r>
              <a:rPr lang="en-US" i="0" baseline="0" dirty="0" smtClean="0"/>
              <a:t>, according to the September 6 issue of the CDC’s M&amp;M Weekly Report</a:t>
            </a:r>
          </a:p>
          <a:p>
            <a:r>
              <a:rPr lang="en-US" i="0" baseline="0" dirty="0" smtClean="0"/>
              <a:t>Less than 1% of toddlers had received no vaccines at all, per this recent CDC report</a:t>
            </a:r>
          </a:p>
          <a:p>
            <a:r>
              <a:rPr lang="en-US" dirty="0" smtClean="0"/>
              <a:t>Almost one quarter of America’s children lack </a:t>
            </a:r>
            <a:r>
              <a:rPr lang="en-US" dirty="0" err="1" smtClean="0"/>
              <a:t>ast</a:t>
            </a:r>
            <a:r>
              <a:rPr lang="en-US" dirty="0" smtClean="0"/>
              <a:t> least 1 of the basic childhood immunizations</a:t>
            </a:r>
            <a:r>
              <a:rPr lang="en-US" baseline="0" dirty="0" smtClean="0"/>
              <a:t> (in NYC, 69.7%)</a:t>
            </a:r>
          </a:p>
          <a:p>
            <a:r>
              <a:rPr lang="en-US" baseline="0" dirty="0" smtClean="0"/>
              <a:t>Rates are lower in adolescent population</a:t>
            </a:r>
            <a:endParaRPr lang="en-US" dirty="0" smtClean="0"/>
          </a:p>
        </p:txBody>
      </p:sp>
      <p:sp>
        <p:nvSpPr>
          <p:cNvPr id="4" name="Slide Number Placeholder 3"/>
          <p:cNvSpPr>
            <a:spLocks noGrp="1"/>
          </p:cNvSpPr>
          <p:nvPr>
            <p:ph type="sldNum" sz="quarter" idx="10"/>
          </p:nvPr>
        </p:nvSpPr>
        <p:spPr/>
        <p:txBody>
          <a:bodyPr/>
          <a:lstStyle/>
          <a:p>
            <a:fld id="{28B46842-9BED-5848-A6F1-50F12B34535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B46842-9BED-5848-A6F1-50F12B34535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3AEA19B3-BC6D-4E56-93BC-B9B0EF1523FC}" type="datetime1">
              <a:rPr lang="en-US" smtClean="0"/>
              <a:pPr/>
              <a:t>9/10/12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C5217A8-0E06-4059-AC45-433E2E67A85D}" type="slidenum">
              <a:rPr kumimoji="0" lang="en-US" smtClean="0"/>
              <a:pPr/>
              <a:t>‹#›</a:t>
            </a:fld>
            <a:endParaRPr kumimoji="0" lang="en-US" dirty="0">
              <a:solidFill>
                <a:srgbClr val="FFFFFF"/>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BF1D00-DCEA-834E-B170-F66F783F30C9}" type="datetimeFigureOut">
              <a:rPr lang="en-US" smtClean="0"/>
              <a:pPr/>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8BF1D00-DCEA-834E-B170-F66F783F30C9}" type="datetimeFigureOut">
              <a:rPr lang="en-US" smtClean="0"/>
              <a:pPr/>
              <a:t>9/10/12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BF1D00-DCEA-834E-B170-F66F783F30C9}" type="datetimeFigureOut">
              <a:rPr lang="en-US" smtClean="0"/>
              <a:pPr/>
              <a:t>9/10/12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99EA838-26DB-1B4E-85FB-17D4D27282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9/10/12</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38BF1D00-DCEA-834E-B170-F66F783F30C9}" type="datetimeFigureOut">
              <a:rPr lang="en-US" smtClean="0"/>
              <a:pPr/>
              <a:t>9/10/12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Garamond"/>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Garamond"/>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38BF1D00-DCEA-834E-B170-F66F783F30C9}" type="datetimeFigureOut">
              <a:rPr lang="en-US" smtClean="0"/>
              <a:pPr/>
              <a:t>9/10/12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99EA838-26DB-1B4E-85FB-17D4D27282F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8BF1D00-DCEA-834E-B170-F66F783F30C9}" type="datetimeFigureOut">
              <a:rPr lang="en-US" smtClean="0"/>
              <a:pPr/>
              <a:t>9/10/12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BF1D00-DCEA-834E-B170-F66F783F30C9}" type="datetimeFigureOut">
              <a:rPr lang="en-US" smtClean="0"/>
              <a:pPr/>
              <a:t>9/10/12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8BF1D00-DCEA-834E-B170-F66F783F30C9}" type="datetimeFigureOut">
              <a:rPr lang="en-US" smtClean="0"/>
              <a:pPr/>
              <a:t>9/10/12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EA838-26DB-1B4E-85FB-17D4D27282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38BF1D00-DCEA-834E-B170-F66F783F30C9}" type="datetimeFigureOut">
              <a:rPr lang="en-US" smtClean="0"/>
              <a:pPr/>
              <a:t>9/10/12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99EA838-26DB-1B4E-85FB-17D4D27282F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Garamond"/>
              </a:defRPr>
            </a:lvl1pPr>
          </a:lstStyle>
          <a:p>
            <a:fld id="{38BF1D00-DCEA-834E-B170-F66F783F30C9}" type="datetimeFigureOut">
              <a:rPr lang="en-US" smtClean="0"/>
              <a:pPr/>
              <a:t>9/10/12</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Garamond"/>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latin typeface="Garamond"/>
              </a:defRPr>
            </a:lvl1pPr>
          </a:lstStyle>
          <a:p>
            <a:fld id="{B99EA838-26DB-1B4E-85FB-17D4D27282F8}"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dirty="0" smtClean="0"/>
              <a:t>Click to edit Master title style</a:t>
            </a:r>
            <a:endParaRPr kumimoji="0"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latin typeface="Garamond"/>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Garamond"/>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Garamond"/>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Garamond"/>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Garamond"/>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Garamond"/>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Garamond"/>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hyperlink" Target="http://www.vaccinateyourbaby.com" TargetMode="External"/><Relationship Id="rId4" Type="http://schemas.openxmlformats.org/officeDocument/2006/relationships/hyperlink" Target="http://www.aap.org/immunization" TargetMode="External"/><Relationship Id="rId5" Type="http://schemas.openxmlformats.org/officeDocument/2006/relationships/hyperlink" Target="http://www.vaccine.chop.edu" TargetMode="Externa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www.usatoday.com/news/nation/2007-10-17-19819928_x.htm" TargetMode="External"/><Relationship Id="rId4" Type="http://schemas.openxmlformats.org/officeDocument/2006/relationships/hyperlink" Target="http://www.nytimes.com/2011/04/24/magazine/mag-24Autism-t.html?pagewanted=all" TargetMode="Externa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088236"/>
            <a:ext cx="8458200" cy="1222375"/>
          </a:xfrm>
        </p:spPr>
        <p:txBody>
          <a:bodyPr>
            <a:normAutofit/>
          </a:bodyPr>
          <a:lstStyle/>
          <a:p>
            <a:pPr algn="ctr"/>
            <a:r>
              <a:rPr lang="en-US" sz="3200" b="1" dirty="0" smtClean="0">
                <a:latin typeface="Garamond"/>
                <a:cs typeface="Garamond"/>
              </a:rPr>
              <a:t>Childhood Immunization: </a:t>
            </a:r>
            <a:br>
              <a:rPr lang="en-US" sz="3200" b="1" dirty="0" smtClean="0">
                <a:latin typeface="Garamond"/>
                <a:cs typeface="Garamond"/>
              </a:rPr>
            </a:br>
            <a:r>
              <a:rPr lang="en-US" sz="3200" b="1" dirty="0" smtClean="0">
                <a:latin typeface="Garamond"/>
                <a:cs typeface="Garamond"/>
              </a:rPr>
              <a:t>Who Calls The Shots?</a:t>
            </a:r>
            <a:endParaRPr lang="en-US" sz="3200" b="1" dirty="0">
              <a:latin typeface="Garamond"/>
              <a:cs typeface="Garamond"/>
            </a:endParaRPr>
          </a:p>
        </p:txBody>
      </p:sp>
      <p:sp>
        <p:nvSpPr>
          <p:cNvPr id="3" name="Subtitle 2"/>
          <p:cNvSpPr>
            <a:spLocks noGrp="1"/>
          </p:cNvSpPr>
          <p:nvPr>
            <p:ph type="subTitle" idx="1"/>
          </p:nvPr>
        </p:nvSpPr>
        <p:spPr>
          <a:xfrm>
            <a:off x="381000" y="5310611"/>
            <a:ext cx="8458200" cy="914400"/>
          </a:xfrm>
        </p:spPr>
        <p:txBody>
          <a:bodyPr anchor="ctr">
            <a:normAutofit/>
          </a:bodyPr>
          <a:lstStyle/>
          <a:p>
            <a:pPr algn="r"/>
            <a:r>
              <a:rPr lang="en-US" sz="2200" dirty="0" err="1" smtClean="0">
                <a:latin typeface="Garamond"/>
                <a:cs typeface="Garamond"/>
              </a:rPr>
              <a:t>Sandhya</a:t>
            </a:r>
            <a:r>
              <a:rPr lang="en-US" sz="2200" dirty="0" smtClean="0">
                <a:latin typeface="Garamond"/>
                <a:cs typeface="Garamond"/>
              </a:rPr>
              <a:t> </a:t>
            </a:r>
            <a:r>
              <a:rPr lang="en-US" sz="2200" dirty="0" err="1" smtClean="0">
                <a:latin typeface="Garamond"/>
                <a:cs typeface="Garamond"/>
              </a:rPr>
              <a:t>Brachio</a:t>
            </a:r>
            <a:r>
              <a:rPr lang="en-US" sz="2200" dirty="0" smtClean="0">
                <a:latin typeface="Garamond"/>
                <a:cs typeface="Garamond"/>
              </a:rPr>
              <a:t>, PGY2</a:t>
            </a:r>
          </a:p>
          <a:p>
            <a:pPr algn="r"/>
            <a:r>
              <a:rPr lang="en-US" sz="2200" dirty="0" smtClean="0">
                <a:latin typeface="Garamond"/>
                <a:cs typeface="Garamond"/>
              </a:rPr>
              <a:t>September 11, 2012</a:t>
            </a:r>
            <a:endParaRPr lang="en-US" sz="2200" dirty="0">
              <a:latin typeface="Garamond"/>
              <a:cs typeface="Garamond"/>
            </a:endParaRPr>
          </a:p>
        </p:txBody>
      </p:sp>
      <p:pic>
        <p:nvPicPr>
          <p:cNvPr id="4" name="Picture 3"/>
          <p:cNvPicPr>
            <a:picLocks noChangeAspect="1"/>
          </p:cNvPicPr>
          <p:nvPr/>
        </p:nvPicPr>
        <p:blipFill>
          <a:blip r:embed="rId3"/>
          <a:stretch>
            <a:fillRect/>
          </a:stretch>
        </p:blipFill>
        <p:spPr>
          <a:xfrm>
            <a:off x="2690057" y="453896"/>
            <a:ext cx="3690253" cy="36343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DISRUPTIONS OF VACCINE SUPPLY</a:t>
            </a:r>
            <a:endParaRPr lang="en-US" sz="3200" b="1" dirty="0"/>
          </a:p>
        </p:txBody>
      </p:sp>
      <p:sp>
        <p:nvSpPr>
          <p:cNvPr id="3" name="Content Placeholder 2"/>
          <p:cNvSpPr>
            <a:spLocks noGrp="1"/>
          </p:cNvSpPr>
          <p:nvPr>
            <p:ph idx="1"/>
          </p:nvPr>
        </p:nvSpPr>
        <p:spPr/>
        <p:txBody>
          <a:bodyPr/>
          <a:lstStyle/>
          <a:p>
            <a:r>
              <a:rPr lang="en-US" dirty="0" smtClean="0"/>
              <a:t>poorly integrated vaccine delivery system</a:t>
            </a:r>
          </a:p>
          <a:p>
            <a:pPr lvl="1"/>
            <a:r>
              <a:rPr lang="en-US" dirty="0" smtClean="0"/>
              <a:t>separate systems for production, distribution &amp; financing</a:t>
            </a:r>
          </a:p>
          <a:p>
            <a:r>
              <a:rPr lang="en-US" dirty="0" smtClean="0"/>
              <a:t>fragile nature of US childhood vaccine supply</a:t>
            </a:r>
          </a:p>
          <a:p>
            <a:r>
              <a:rPr lang="en-US" dirty="0" smtClean="0"/>
              <a:t>missed opportunities to immunize</a:t>
            </a:r>
          </a:p>
          <a:p>
            <a:r>
              <a:rPr lang="en-US" dirty="0" smtClean="0"/>
              <a:t>large administrative burdens</a:t>
            </a:r>
          </a:p>
          <a:p>
            <a:r>
              <a:rPr lang="en-US" dirty="0" smtClean="0"/>
              <a:t>increased parental anxiety</a:t>
            </a:r>
          </a:p>
          <a:p>
            <a:r>
              <a:rPr lang="en-US" dirty="0" smtClean="0"/>
              <a:t>increased demands on practice setting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6895"/>
            <a:ext cx="8686800" cy="838200"/>
          </a:xfrm>
        </p:spPr>
        <p:txBody>
          <a:bodyPr>
            <a:normAutofit fontScale="90000"/>
          </a:bodyPr>
          <a:lstStyle/>
          <a:p>
            <a:r>
              <a:rPr lang="en-US" b="1" dirty="0" smtClean="0"/>
              <a:t>HIGH COSTS &amp; INADEQUATE PAYMENT</a:t>
            </a:r>
            <a:endParaRPr lang="en-US" b="1" dirty="0"/>
          </a:p>
        </p:txBody>
      </p:sp>
      <p:sp>
        <p:nvSpPr>
          <p:cNvPr id="3" name="Content Placeholder 2"/>
          <p:cNvSpPr>
            <a:spLocks noGrp="1"/>
          </p:cNvSpPr>
          <p:nvPr>
            <p:ph idx="1"/>
          </p:nvPr>
        </p:nvSpPr>
        <p:spPr>
          <a:xfrm>
            <a:off x="304800" y="1405482"/>
            <a:ext cx="8686800" cy="4525963"/>
          </a:xfrm>
        </p:spPr>
        <p:txBody>
          <a:bodyPr/>
          <a:lstStyle/>
          <a:p>
            <a:r>
              <a:rPr lang="en-US" dirty="0" smtClean="0"/>
              <a:t>acquisition cost of immunizing otherwise healthy child through age 18: $900 for boys, $1200 for girls</a:t>
            </a:r>
          </a:p>
          <a:p>
            <a:r>
              <a:rPr lang="en-US" dirty="0" smtClean="0"/>
              <a:t>including storing and administering costs: $1450 for boys, $1800 for girls</a:t>
            </a:r>
          </a:p>
        </p:txBody>
      </p:sp>
      <p:pic>
        <p:nvPicPr>
          <p:cNvPr id="4" name="Picture 3"/>
          <p:cNvPicPr>
            <a:picLocks noChangeAspect="1"/>
          </p:cNvPicPr>
          <p:nvPr/>
        </p:nvPicPr>
        <p:blipFill>
          <a:blip r:embed="rId3"/>
          <a:stretch>
            <a:fillRect/>
          </a:stretch>
        </p:blipFill>
        <p:spPr>
          <a:xfrm>
            <a:off x="2874537" y="4085952"/>
            <a:ext cx="3561740" cy="22520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costs of vaccines</a:t>
            </a:r>
            <a:endParaRPr lang="en-US" b="1" dirty="0"/>
          </a:p>
        </p:txBody>
      </p:sp>
      <p:sp>
        <p:nvSpPr>
          <p:cNvPr id="3" name="Content Placeholder 2"/>
          <p:cNvSpPr>
            <a:spLocks noGrp="1"/>
          </p:cNvSpPr>
          <p:nvPr>
            <p:ph idx="1"/>
          </p:nvPr>
        </p:nvSpPr>
        <p:spPr>
          <a:xfrm>
            <a:off x="304800" y="1230754"/>
            <a:ext cx="8686800" cy="4525963"/>
          </a:xfrm>
        </p:spPr>
        <p:txBody>
          <a:bodyPr>
            <a:normAutofit/>
          </a:bodyPr>
          <a:lstStyle/>
          <a:p>
            <a:r>
              <a:rPr lang="en-US" dirty="0" smtClean="0"/>
              <a:t>Marked variability in vaccine pricing</a:t>
            </a:r>
          </a:p>
          <a:p>
            <a:r>
              <a:rPr lang="en-US" dirty="0" smtClean="0"/>
              <a:t>Another study looked at the variable administrative cost of each injection (excluding vaccine cost), which averaged to $11.51 per vaccine:</a:t>
            </a:r>
          </a:p>
          <a:p>
            <a:endParaRPr lang="en-US" dirty="0"/>
          </a:p>
        </p:txBody>
      </p:sp>
      <p:pic>
        <p:nvPicPr>
          <p:cNvPr id="4" name="Picture 3" descr="MathWarehouse-pie-3.png"/>
          <p:cNvPicPr>
            <a:picLocks noChangeAspect="1"/>
          </p:cNvPicPr>
          <p:nvPr/>
        </p:nvPicPr>
        <p:blipFill>
          <a:blip r:embed="rId3"/>
          <a:stretch>
            <a:fillRect/>
          </a:stretch>
        </p:blipFill>
        <p:spPr>
          <a:xfrm>
            <a:off x="1287274" y="3522977"/>
            <a:ext cx="6203837" cy="32259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Business demands for practitioners</a:t>
            </a:r>
            <a:endParaRPr lang="en-US" sz="3000" b="1" dirty="0"/>
          </a:p>
        </p:txBody>
      </p:sp>
      <p:sp>
        <p:nvSpPr>
          <p:cNvPr id="3" name="Content Placeholder 2"/>
          <p:cNvSpPr>
            <a:spLocks noGrp="1"/>
          </p:cNvSpPr>
          <p:nvPr>
            <p:ph idx="1"/>
          </p:nvPr>
        </p:nvSpPr>
        <p:spPr/>
        <p:txBody>
          <a:bodyPr/>
          <a:lstStyle/>
          <a:p>
            <a:r>
              <a:rPr lang="en-US" dirty="0" smtClean="0"/>
              <a:t>in a recent survey, 5% of pediatricians &amp; 20% of family physicians reported seriously considering discontinuation of vaccination of privately insured patients because of financial reasons</a:t>
            </a:r>
          </a:p>
          <a:p>
            <a:r>
              <a:rPr lang="en-US" dirty="0" smtClean="0"/>
              <a:t>public sector does not have the infrastructure to immunize the numbers of children who would be referred if private providers stopped administering vaccines</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PUBLIC FUNDING FOR VACCINES</a:t>
            </a:r>
            <a:endParaRPr lang="en-US" sz="3200" b="1" dirty="0"/>
          </a:p>
        </p:txBody>
      </p:sp>
      <p:sp>
        <p:nvSpPr>
          <p:cNvPr id="3" name="Content Placeholder 2"/>
          <p:cNvSpPr>
            <a:spLocks noGrp="1"/>
          </p:cNvSpPr>
          <p:nvPr>
            <p:ph idx="1"/>
          </p:nvPr>
        </p:nvSpPr>
        <p:spPr/>
        <p:txBody>
          <a:bodyPr>
            <a:normAutofit fontScale="92500" lnSpcReduction="20000"/>
          </a:bodyPr>
          <a:lstStyle/>
          <a:p>
            <a:r>
              <a:rPr lang="en-US" dirty="0" smtClean="0"/>
              <a:t>&gt;50% of public sector vaccines purchased through 3 major sources of public funding</a:t>
            </a:r>
          </a:p>
          <a:p>
            <a:pPr lvl="2"/>
            <a:r>
              <a:rPr lang="en-US" dirty="0" smtClean="0"/>
              <a:t>federal VFC program</a:t>
            </a:r>
          </a:p>
          <a:p>
            <a:pPr lvl="2"/>
            <a:r>
              <a:rPr lang="en-US" dirty="0" smtClean="0"/>
              <a:t>Section 317 federal discretionary grants</a:t>
            </a:r>
          </a:p>
          <a:p>
            <a:pPr lvl="2"/>
            <a:r>
              <a:rPr lang="en-US" dirty="0" smtClean="0"/>
              <a:t>state funds</a:t>
            </a:r>
          </a:p>
          <a:p>
            <a:pPr lvl="2"/>
            <a:endParaRPr lang="en-US" dirty="0" smtClean="0"/>
          </a:p>
          <a:p>
            <a:r>
              <a:rPr lang="en-US" sz="2800" dirty="0" smtClean="0"/>
              <a:t>Eligibility for VFC:</a:t>
            </a:r>
          </a:p>
          <a:p>
            <a:pPr lvl="2"/>
            <a:r>
              <a:rPr lang="en-US" dirty="0" smtClean="0"/>
              <a:t>uninsured children</a:t>
            </a:r>
          </a:p>
          <a:p>
            <a:pPr lvl="2"/>
            <a:r>
              <a:rPr lang="en-US" dirty="0" smtClean="0"/>
              <a:t>recipients of government-funded health coverage</a:t>
            </a:r>
          </a:p>
          <a:p>
            <a:pPr lvl="2"/>
            <a:r>
              <a:rPr lang="en-US" dirty="0" smtClean="0"/>
              <a:t>children identified as Alaska Native/American Indian</a:t>
            </a:r>
          </a:p>
          <a:p>
            <a:pPr lvl="2"/>
            <a:r>
              <a:rPr lang="en-US" dirty="0" smtClean="0"/>
              <a:t>underinsured children seen at federally qualified health centers or rural health clinics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MORE ON PUBLIC FUNDING…</a:t>
            </a:r>
            <a:endParaRPr lang="en-US" sz="3200" b="1" dirty="0"/>
          </a:p>
        </p:txBody>
      </p:sp>
      <p:sp>
        <p:nvSpPr>
          <p:cNvPr id="3" name="Content Placeholder 2"/>
          <p:cNvSpPr>
            <a:spLocks noGrp="1"/>
          </p:cNvSpPr>
          <p:nvPr>
            <p:ph idx="1"/>
          </p:nvPr>
        </p:nvSpPr>
        <p:spPr/>
        <p:txBody>
          <a:bodyPr>
            <a:normAutofit/>
          </a:bodyPr>
          <a:lstStyle/>
          <a:p>
            <a:r>
              <a:rPr lang="en-US" sz="2800" dirty="0" smtClean="0"/>
              <a:t>VFC use varies depending upon Medicaid eligibility rules</a:t>
            </a:r>
          </a:p>
          <a:p>
            <a:r>
              <a:rPr lang="en-US" sz="2800" dirty="0" smtClean="0"/>
              <a:t>administrative burdens of different sources of funding</a:t>
            </a:r>
          </a:p>
          <a:p>
            <a:r>
              <a:rPr lang="en-US" sz="2800" dirty="0" smtClean="0"/>
              <a:t>inadequate reimbursement for administrative costs</a:t>
            </a:r>
          </a:p>
          <a:p>
            <a:pPr lvl="1"/>
            <a:r>
              <a:rPr lang="en-US" sz="2400" dirty="0" smtClean="0"/>
              <a:t>levels of payment far less from Medicaid and private payers than Medicare payment for administration of vaccines to adults</a:t>
            </a:r>
          </a:p>
          <a:p>
            <a:r>
              <a:rPr lang="en-US" sz="2800" dirty="0" smtClean="0"/>
              <a:t>National Vaccine Advisory Committee has released 24 recommendations to ensure adequate supply, distribution and administration of vaccines</a:t>
            </a:r>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PUBLIC ANTIVACCINATION MOVEMENT</a:t>
            </a:r>
            <a:endParaRPr lang="en-US" b="1" dirty="0"/>
          </a:p>
        </p:txBody>
      </p:sp>
      <p:sp>
        <p:nvSpPr>
          <p:cNvPr id="3" name="Content Placeholder 2"/>
          <p:cNvSpPr>
            <a:spLocks noGrp="1"/>
          </p:cNvSpPr>
          <p:nvPr>
            <p:ph idx="1"/>
          </p:nvPr>
        </p:nvSpPr>
        <p:spPr/>
        <p:txBody>
          <a:bodyPr/>
          <a:lstStyle/>
          <a:p>
            <a:r>
              <a:rPr lang="en-US" dirty="0" smtClean="0"/>
              <a:t>has been present since advent of vaccines</a:t>
            </a:r>
          </a:p>
          <a:p>
            <a:r>
              <a:rPr lang="en-US" dirty="0" smtClean="0"/>
              <a:t>religious and philosophical objections</a:t>
            </a:r>
          </a:p>
          <a:p>
            <a:r>
              <a:rPr lang="en-US" dirty="0" smtClean="0"/>
              <a:t>flawed and biased information in media</a:t>
            </a:r>
          </a:p>
          <a:p>
            <a:pPr>
              <a:buNone/>
            </a:pPr>
            <a:endParaRPr lang="en-US" dirty="0" smtClean="0"/>
          </a:p>
          <a:p>
            <a:pPr>
              <a:buNone/>
            </a:pPr>
            <a:endParaRPr lang="en-US" dirty="0"/>
          </a:p>
        </p:txBody>
      </p:sp>
      <p:pic>
        <p:nvPicPr>
          <p:cNvPr id="4" name="Picture 3"/>
          <p:cNvPicPr>
            <a:picLocks noChangeAspect="1"/>
          </p:cNvPicPr>
          <p:nvPr/>
        </p:nvPicPr>
        <p:blipFill>
          <a:blip r:embed="rId3"/>
          <a:stretch>
            <a:fillRect/>
          </a:stretch>
        </p:blipFill>
        <p:spPr>
          <a:xfrm>
            <a:off x="304800" y="4644464"/>
            <a:ext cx="2604238" cy="1998137"/>
          </a:xfrm>
          <a:prstGeom prst="rect">
            <a:avLst/>
          </a:prstGeom>
        </p:spPr>
      </p:pic>
      <p:pic>
        <p:nvPicPr>
          <p:cNvPr id="5" name="Picture 4"/>
          <p:cNvPicPr>
            <a:picLocks noChangeAspect="1"/>
          </p:cNvPicPr>
          <p:nvPr/>
        </p:nvPicPr>
        <p:blipFill>
          <a:blip r:embed="rId4"/>
          <a:stretch>
            <a:fillRect/>
          </a:stretch>
        </p:blipFill>
        <p:spPr>
          <a:xfrm>
            <a:off x="6067753" y="4644464"/>
            <a:ext cx="2923847" cy="1998137"/>
          </a:xfrm>
          <a:prstGeom prst="rect">
            <a:avLst/>
          </a:prstGeom>
        </p:spPr>
      </p:pic>
      <p:pic>
        <p:nvPicPr>
          <p:cNvPr id="7" name="Picture 6"/>
          <p:cNvPicPr>
            <a:picLocks noChangeAspect="1"/>
          </p:cNvPicPr>
          <p:nvPr/>
        </p:nvPicPr>
        <p:blipFill>
          <a:blip r:embed="rId5"/>
          <a:stretch>
            <a:fillRect/>
          </a:stretch>
        </p:blipFill>
        <p:spPr>
          <a:xfrm>
            <a:off x="3330466" y="3706272"/>
            <a:ext cx="2283811" cy="293632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505"/>
            <a:ext cx="8686800" cy="838200"/>
          </a:xfrm>
        </p:spPr>
        <p:txBody>
          <a:bodyPr/>
          <a:lstStyle/>
          <a:p>
            <a:r>
              <a:rPr lang="en-US" b="1" dirty="0" smtClean="0"/>
              <a:t>MMR &amp; AUTISM</a:t>
            </a:r>
            <a:endParaRPr lang="en-US" b="1" dirty="0"/>
          </a:p>
        </p:txBody>
      </p:sp>
      <p:sp>
        <p:nvSpPr>
          <p:cNvPr id="3" name="Content Placeholder 2"/>
          <p:cNvSpPr>
            <a:spLocks noGrp="1"/>
          </p:cNvSpPr>
          <p:nvPr>
            <p:ph idx="1"/>
          </p:nvPr>
        </p:nvSpPr>
        <p:spPr>
          <a:xfrm>
            <a:off x="304800" y="2901505"/>
            <a:ext cx="8686800" cy="564426"/>
          </a:xfrm>
        </p:spPr>
        <p:txBody>
          <a:bodyPr>
            <a:normAutofit/>
          </a:bodyPr>
          <a:lstStyle/>
          <a:p>
            <a:pPr marL="914400" lvl="1" indent="-457200"/>
            <a:r>
              <a:rPr lang="en-US" sz="2595" dirty="0" smtClean="0">
                <a:cs typeface="Garamond"/>
              </a:rPr>
              <a:t>10 out of 13 authors renounced paper’s conclusions</a:t>
            </a:r>
          </a:p>
        </p:txBody>
      </p:sp>
      <p:pic>
        <p:nvPicPr>
          <p:cNvPr id="5" name="Picture 4"/>
          <p:cNvPicPr>
            <a:picLocks noChangeAspect="1"/>
          </p:cNvPicPr>
          <p:nvPr/>
        </p:nvPicPr>
        <p:blipFill>
          <a:blip r:embed="rId3"/>
          <a:stretch>
            <a:fillRect/>
          </a:stretch>
        </p:blipFill>
        <p:spPr>
          <a:xfrm>
            <a:off x="7391548" y="4665495"/>
            <a:ext cx="1449985" cy="2041752"/>
          </a:xfrm>
          <a:prstGeom prst="rect">
            <a:avLst/>
          </a:prstGeom>
        </p:spPr>
      </p:pic>
      <p:pic>
        <p:nvPicPr>
          <p:cNvPr id="6" name="Picture 5"/>
          <p:cNvPicPr>
            <a:picLocks noChangeAspect="1"/>
          </p:cNvPicPr>
          <p:nvPr/>
        </p:nvPicPr>
        <p:blipFill>
          <a:blip r:embed="rId4"/>
          <a:stretch>
            <a:fillRect/>
          </a:stretch>
        </p:blipFill>
        <p:spPr>
          <a:xfrm>
            <a:off x="4362508" y="5229755"/>
            <a:ext cx="2626652" cy="1477492"/>
          </a:xfrm>
          <a:prstGeom prst="rect">
            <a:avLst/>
          </a:prstGeom>
        </p:spPr>
      </p:pic>
      <p:sp>
        <p:nvSpPr>
          <p:cNvPr id="8" name="Content Placeholder 2"/>
          <p:cNvSpPr txBox="1">
            <a:spLocks/>
          </p:cNvSpPr>
          <p:nvPr/>
        </p:nvSpPr>
        <p:spPr>
          <a:xfrm>
            <a:off x="304800" y="1285705"/>
            <a:ext cx="8686800" cy="1615799"/>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3200" b="0" i="0" u="none" strike="noStrike" kern="1200" cap="none" spc="0" normalizeH="0" baseline="0" noProof="0" dirty="0" smtClean="0">
                <a:ln>
                  <a:noFill/>
                </a:ln>
                <a:solidFill>
                  <a:schemeClr val="tx2"/>
                </a:solidFill>
                <a:effectLst/>
                <a:uLnTx/>
                <a:uFillTx/>
                <a:latin typeface="Garamond"/>
                <a:ea typeface="+mn-ea"/>
                <a:cs typeface="+mn-cs"/>
              </a:rPr>
              <a:t>In 1998, Dr. Andrew Wakefield published a study suggesting that the MMR vaccine could cause autism</a:t>
            </a:r>
          </a:p>
        </p:txBody>
      </p:sp>
      <p:sp>
        <p:nvSpPr>
          <p:cNvPr id="9" name="Content Placeholder 2"/>
          <p:cNvSpPr txBox="1">
            <a:spLocks/>
          </p:cNvSpPr>
          <p:nvPr/>
        </p:nvSpPr>
        <p:spPr>
          <a:xfrm>
            <a:off x="289620" y="3448303"/>
            <a:ext cx="8686800" cy="608681"/>
          </a:xfrm>
          <a:prstGeom prst="rect">
            <a:avLst/>
          </a:prstGeom>
        </p:spPr>
        <p:txBody>
          <a:bodyPr vert="horz">
            <a:normAutofit/>
          </a:bodyPr>
          <a:lstStyle/>
          <a:p>
            <a:pPr marL="914400" marR="0" lvl="1" indent="-4572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595" b="0" i="0" u="none" strike="noStrike" kern="1200" cap="none" spc="0" normalizeH="0" baseline="0" noProof="0" dirty="0" smtClean="0">
                <a:ln>
                  <a:noFill/>
                </a:ln>
                <a:solidFill>
                  <a:schemeClr val="tx2"/>
                </a:solidFill>
                <a:effectLst/>
                <a:uLnTx/>
                <a:uFillTx/>
                <a:latin typeface="Garamond"/>
                <a:ea typeface="+mn-ea"/>
                <a:cs typeface="Garamond"/>
              </a:rPr>
              <a:t>paper was retracted from Lancet</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800" b="0" i="0" u="none" strike="noStrike" kern="1200" cap="none" spc="0" normalizeH="0" baseline="0" noProof="0" dirty="0" smtClean="0">
              <a:ln>
                <a:noFill/>
              </a:ln>
              <a:solidFill>
                <a:schemeClr val="tx2"/>
              </a:solidFill>
              <a:effectLst/>
              <a:uLnTx/>
              <a:uFillTx/>
              <a:latin typeface="Garamond"/>
              <a:ea typeface="+mn-ea"/>
              <a:cs typeface="+mn-cs"/>
            </a:endParaRPr>
          </a:p>
        </p:txBody>
      </p:sp>
      <p:sp>
        <p:nvSpPr>
          <p:cNvPr id="10" name="Content Placeholder 2"/>
          <p:cNvSpPr txBox="1">
            <a:spLocks/>
          </p:cNvSpPr>
          <p:nvPr/>
        </p:nvSpPr>
        <p:spPr>
          <a:xfrm>
            <a:off x="289620" y="4008279"/>
            <a:ext cx="8686800" cy="974560"/>
          </a:xfrm>
          <a:prstGeom prst="rect">
            <a:avLst/>
          </a:prstGeom>
        </p:spPr>
        <p:txBody>
          <a:bodyPr vert="horz">
            <a:normAutofit/>
          </a:bodyPr>
          <a:lstStyle/>
          <a:p>
            <a:pPr marL="914400" marR="0" lvl="1" indent="-4572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595" b="0" i="0" u="none" strike="noStrike" kern="1200" cap="none" spc="0" normalizeH="0" baseline="0" noProof="0" dirty="0" smtClean="0">
                <a:ln>
                  <a:noFill/>
                </a:ln>
                <a:solidFill>
                  <a:schemeClr val="tx2"/>
                </a:solidFill>
                <a:effectLst/>
                <a:uLnTx/>
                <a:uFillTx/>
                <a:latin typeface="Garamond"/>
                <a:ea typeface="+mn-ea"/>
                <a:cs typeface="Garamond"/>
              </a:rPr>
              <a:t>…but MMR immunization rates have suffered dramatically since the study was published</a:t>
            </a:r>
          </a:p>
          <a:p>
            <a:pPr marL="742950" marR="0" lvl="1" indent="-28575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800" b="0" i="0" u="none" strike="noStrike" kern="1200" cap="none" spc="0" normalizeH="0" baseline="0" noProof="0" dirty="0" smtClean="0">
              <a:ln>
                <a:noFill/>
              </a:ln>
              <a:solidFill>
                <a:schemeClr val="tx2"/>
              </a:solidFill>
              <a:effectLst/>
              <a:uLnTx/>
              <a:uFillTx/>
              <a:latin typeface="Garamond"/>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build="p"/>
      <p:bldP spid="10"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505"/>
            <a:ext cx="8686800" cy="838200"/>
          </a:xfrm>
        </p:spPr>
        <p:txBody>
          <a:bodyPr/>
          <a:lstStyle/>
          <a:p>
            <a:r>
              <a:rPr lang="en-US" b="1" dirty="0" smtClean="0"/>
              <a:t>religious objections</a:t>
            </a:r>
            <a:endParaRPr lang="en-US" b="1" dirty="0"/>
          </a:p>
        </p:txBody>
      </p:sp>
      <p:sp>
        <p:nvSpPr>
          <p:cNvPr id="3" name="Content Placeholder 2"/>
          <p:cNvSpPr>
            <a:spLocks noGrp="1"/>
          </p:cNvSpPr>
          <p:nvPr>
            <p:ph idx="1"/>
          </p:nvPr>
        </p:nvSpPr>
        <p:spPr/>
        <p:txBody>
          <a:bodyPr/>
          <a:lstStyle/>
          <a:p>
            <a:r>
              <a:rPr lang="en-US" dirty="0" smtClean="0"/>
              <a:t>Some religious groups prevent children from receiving routine preventive care</a:t>
            </a:r>
          </a:p>
          <a:p>
            <a:r>
              <a:rPr lang="en-US" dirty="0" smtClean="0"/>
              <a:t>some parents falsely claim religious exemption</a:t>
            </a:r>
          </a:p>
          <a:p>
            <a:endParaRPr lang="en-US" dirty="0"/>
          </a:p>
        </p:txBody>
      </p:sp>
      <p:pic>
        <p:nvPicPr>
          <p:cNvPr id="4" name="Picture 3"/>
          <p:cNvPicPr>
            <a:picLocks noChangeAspect="1"/>
          </p:cNvPicPr>
          <p:nvPr/>
        </p:nvPicPr>
        <p:blipFill>
          <a:blip r:embed="rId3"/>
          <a:stretch>
            <a:fillRect/>
          </a:stretch>
        </p:blipFill>
        <p:spPr>
          <a:xfrm>
            <a:off x="6078121" y="3422807"/>
            <a:ext cx="2652276" cy="3267604"/>
          </a:xfrm>
          <a:prstGeom prst="rect">
            <a:avLst/>
          </a:prstGeom>
        </p:spPr>
      </p:pic>
      <p:sp>
        <p:nvSpPr>
          <p:cNvPr id="5" name="TextBox 4"/>
          <p:cNvSpPr txBox="1"/>
          <p:nvPr/>
        </p:nvSpPr>
        <p:spPr>
          <a:xfrm>
            <a:off x="549406" y="4242482"/>
            <a:ext cx="4791537" cy="1477328"/>
          </a:xfrm>
          <a:prstGeom prst="rect">
            <a:avLst/>
          </a:prstGeom>
          <a:noFill/>
          <a:ln>
            <a:solidFill>
              <a:schemeClr val="tx2"/>
            </a:solidFill>
          </a:ln>
        </p:spPr>
        <p:txBody>
          <a:bodyPr wrap="square" rtlCol="0">
            <a:spAutoFit/>
          </a:bodyPr>
          <a:lstStyle/>
          <a:p>
            <a:r>
              <a:rPr lang="en-US" b="1" dirty="0" smtClean="0">
                <a:solidFill>
                  <a:schemeClr val="tx2"/>
                </a:solidFill>
                <a:latin typeface="Garamond"/>
                <a:cs typeface="Garamond"/>
              </a:rPr>
              <a:t>NY State:</a:t>
            </a:r>
            <a:r>
              <a:rPr lang="en-US" dirty="0" smtClean="0">
                <a:solidFill>
                  <a:schemeClr val="tx2"/>
                </a:solidFill>
                <a:latin typeface="Garamond"/>
                <a:cs typeface="Garamond"/>
              </a:rPr>
              <a:t> </a:t>
            </a:r>
            <a:r>
              <a:rPr lang="en-US" i="1" dirty="0" smtClean="0">
                <a:solidFill>
                  <a:schemeClr val="tx2"/>
                </a:solidFill>
                <a:latin typeface="Garamond"/>
                <a:cs typeface="Garamond"/>
              </a:rPr>
              <a:t>“…shall not apply to children whose parent, parents or guardian hold genuine and sincere religious beliefs which are contrary to the practices herein required…no certificate shall be required as a prerequisite to such children being admitted or received into school or attending school.”</a:t>
            </a:r>
            <a:endParaRPr lang="en-US" i="1" dirty="0">
              <a:solidFill>
                <a:schemeClr val="tx2"/>
              </a:solidFill>
              <a:latin typeface="Garamond"/>
              <a:cs typeface="Garamo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Bottom)">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philosophical objections</a:t>
            </a:r>
            <a:endParaRPr lang="en-US" b="1" dirty="0"/>
          </a:p>
        </p:txBody>
      </p:sp>
      <p:sp>
        <p:nvSpPr>
          <p:cNvPr id="3" name="Content Placeholder 2"/>
          <p:cNvSpPr>
            <a:spLocks noGrp="1"/>
          </p:cNvSpPr>
          <p:nvPr>
            <p:ph idx="1"/>
          </p:nvPr>
        </p:nvSpPr>
        <p:spPr/>
        <p:txBody>
          <a:bodyPr/>
          <a:lstStyle/>
          <a:p>
            <a:r>
              <a:rPr lang="en-US" i="1" dirty="0" smtClean="0"/>
              <a:t>Jacobson </a:t>
            </a:r>
            <a:r>
              <a:rPr lang="en-US" dirty="0" smtClean="0"/>
              <a:t>vs. </a:t>
            </a:r>
            <a:r>
              <a:rPr lang="en-US" i="1" dirty="0" smtClean="0"/>
              <a:t>Massachusetts </a:t>
            </a:r>
            <a:r>
              <a:rPr lang="en-US" dirty="0" smtClean="0"/>
              <a:t>(1905)</a:t>
            </a:r>
          </a:p>
          <a:p>
            <a:r>
              <a:rPr lang="en-US" i="1" dirty="0" err="1" smtClean="0"/>
              <a:t>Zucht</a:t>
            </a:r>
            <a:r>
              <a:rPr lang="en-US" dirty="0" smtClean="0"/>
              <a:t> vs. </a:t>
            </a:r>
            <a:r>
              <a:rPr lang="en-US" i="1" dirty="0" smtClean="0"/>
              <a:t>King</a:t>
            </a:r>
            <a:r>
              <a:rPr lang="en-US" dirty="0" smtClean="0"/>
              <a:t> (1922)</a:t>
            </a:r>
          </a:p>
          <a:p>
            <a:r>
              <a:rPr lang="en-US" sz="2800" dirty="0" smtClean="0"/>
              <a:t>18 states currently allow exemption to vaccination based on philosophical, personal or conscientiously held beliefs </a:t>
            </a:r>
          </a:p>
          <a:p>
            <a:endParaRPr lang="en-US" dirty="0"/>
          </a:p>
        </p:txBody>
      </p:sp>
      <p:pic>
        <p:nvPicPr>
          <p:cNvPr id="4" name="Picture 3"/>
          <p:cNvPicPr>
            <a:picLocks noChangeAspect="1"/>
          </p:cNvPicPr>
          <p:nvPr/>
        </p:nvPicPr>
        <p:blipFill>
          <a:blip r:embed="rId3"/>
          <a:stretch>
            <a:fillRect/>
          </a:stretch>
        </p:blipFill>
        <p:spPr>
          <a:xfrm>
            <a:off x="3600662" y="3944490"/>
            <a:ext cx="2283021" cy="2743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14494" y="466895"/>
            <a:ext cx="8686800" cy="838200"/>
          </a:xfrm>
        </p:spPr>
        <p:txBody>
          <a:bodyPr>
            <a:normAutofit/>
          </a:bodyPr>
          <a:lstStyle/>
          <a:p>
            <a:r>
              <a:rPr lang="en-US" sz="3200" b="1" dirty="0" smtClean="0"/>
              <a:t>BRIEF History of vaccination</a:t>
            </a:r>
            <a:endParaRPr lang="en-US" sz="3200" b="1" dirty="0"/>
          </a:p>
        </p:txBody>
      </p:sp>
      <p:sp>
        <p:nvSpPr>
          <p:cNvPr id="4" name="Content Placeholder 3"/>
          <p:cNvSpPr>
            <a:spLocks noGrp="1"/>
          </p:cNvSpPr>
          <p:nvPr>
            <p:ph idx="1"/>
          </p:nvPr>
        </p:nvSpPr>
        <p:spPr/>
        <p:txBody>
          <a:bodyPr/>
          <a:lstStyle/>
          <a:p>
            <a:r>
              <a:rPr lang="en-US" dirty="0" smtClean="0"/>
              <a:t>7</a:t>
            </a:r>
            <a:r>
              <a:rPr lang="en-US" baseline="30000" dirty="0" smtClean="0"/>
              <a:t>th</a:t>
            </a:r>
            <a:r>
              <a:rPr lang="en-US" dirty="0" smtClean="0"/>
              <a:t> century</a:t>
            </a:r>
          </a:p>
          <a:p>
            <a:pPr lvl="1"/>
            <a:r>
              <a:rPr lang="en-US" dirty="0" smtClean="0"/>
              <a:t>Indian Buddhists drank snake venom to induce </a:t>
            </a:r>
            <a:r>
              <a:rPr lang="en-US" dirty="0" err="1" smtClean="0"/>
              <a:t>toxoid</a:t>
            </a:r>
            <a:r>
              <a:rPr lang="en-US" dirty="0" smtClean="0"/>
              <a:t>-induced immunity against snake bites</a:t>
            </a:r>
          </a:p>
          <a:p>
            <a:pPr lvl="1"/>
            <a:r>
              <a:rPr lang="en-US" dirty="0" smtClean="0"/>
              <a:t>Hindu physician, </a:t>
            </a:r>
            <a:r>
              <a:rPr lang="en-US" dirty="0" err="1" smtClean="0"/>
              <a:t>Dhanwantari</a:t>
            </a:r>
            <a:r>
              <a:rPr lang="en-US" dirty="0" smtClean="0"/>
              <a:t>, wrote the first record of “vaccination”</a:t>
            </a:r>
          </a:p>
          <a:p>
            <a:r>
              <a:rPr lang="en-US" dirty="0" smtClean="0"/>
              <a:t>Smallpox through the ages…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6285"/>
            <a:ext cx="8686800" cy="838200"/>
          </a:xfrm>
        </p:spPr>
        <p:txBody>
          <a:bodyPr>
            <a:normAutofit/>
          </a:bodyPr>
          <a:lstStyle/>
          <a:p>
            <a:r>
              <a:rPr lang="en-US" sz="2800" b="1" dirty="0" smtClean="0"/>
              <a:t>state-based exemption regulations</a:t>
            </a:r>
            <a:endParaRPr lang="en-US" sz="2800" b="1" dirty="0"/>
          </a:p>
        </p:txBody>
      </p:sp>
      <p:pic>
        <p:nvPicPr>
          <p:cNvPr id="4" name="Picture 3" descr="Screen shot 2012-09-05 at 6.57.37 PM.png"/>
          <p:cNvPicPr>
            <a:picLocks noChangeAspect="1"/>
          </p:cNvPicPr>
          <p:nvPr/>
        </p:nvPicPr>
        <p:blipFill>
          <a:blip r:embed="rId3"/>
          <a:stretch>
            <a:fillRect/>
          </a:stretch>
        </p:blipFill>
        <p:spPr>
          <a:xfrm>
            <a:off x="843159" y="1234704"/>
            <a:ext cx="7544536" cy="5464550"/>
          </a:xfrm>
          <a:prstGeom prst="rect">
            <a:avLst/>
          </a:prstGeom>
        </p:spPr>
      </p:pic>
      <p:sp>
        <p:nvSpPr>
          <p:cNvPr id="5" name="Donut 4"/>
          <p:cNvSpPr/>
          <p:nvPr/>
        </p:nvSpPr>
        <p:spPr>
          <a:xfrm>
            <a:off x="6456145" y="3624675"/>
            <a:ext cx="758508" cy="776086"/>
          </a:xfrm>
          <a:prstGeom prst="donut">
            <a:avLst>
              <a:gd name="adj" fmla="val 9884"/>
            </a:avLst>
          </a:prstGeom>
          <a:ln w="3175"/>
          <a:effectLst>
            <a:outerShdw blurRad="50800" dist="50800" dir="5400000" rotWithShape="0">
              <a:srgbClr val="4E3B3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FAKE VACCINATION RECORDS</a:t>
            </a:r>
            <a:endParaRPr lang="en-US" b="1" dirty="0"/>
          </a:p>
        </p:txBody>
      </p:sp>
      <p:pic>
        <p:nvPicPr>
          <p:cNvPr id="8" name="Picture 7" descr="Screen shot 2012-09-10 at 8.19.46 PM.png"/>
          <p:cNvPicPr>
            <a:picLocks noChangeAspect="1"/>
          </p:cNvPicPr>
          <p:nvPr/>
        </p:nvPicPr>
        <p:blipFill>
          <a:blip r:embed="rId3"/>
          <a:stretch>
            <a:fillRect/>
          </a:stretch>
        </p:blipFill>
        <p:spPr>
          <a:xfrm>
            <a:off x="172382" y="1200737"/>
            <a:ext cx="8810397" cy="547271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legislation</a:t>
            </a:r>
            <a:endParaRPr lang="en-US" b="1" dirty="0"/>
          </a:p>
        </p:txBody>
      </p:sp>
      <p:pic>
        <p:nvPicPr>
          <p:cNvPr id="6" name="Picture 5" descr="Screen shot 2012-09-05 at 8.43.14 PM.png"/>
          <p:cNvPicPr>
            <a:picLocks noChangeAspect="1"/>
          </p:cNvPicPr>
          <p:nvPr/>
        </p:nvPicPr>
        <p:blipFill>
          <a:blip r:embed="rId3"/>
          <a:stretch>
            <a:fillRect/>
          </a:stretch>
        </p:blipFill>
        <p:spPr>
          <a:xfrm>
            <a:off x="3078524" y="1685919"/>
            <a:ext cx="3167574" cy="5041975"/>
          </a:xfrm>
          <a:prstGeom prst="rect">
            <a:avLst/>
          </a:prstGeom>
        </p:spPr>
      </p:pic>
      <p:pic>
        <p:nvPicPr>
          <p:cNvPr id="8" name="Picture 7" descr="Screen shot 2012-09-05 at 8.45.57 PM.png"/>
          <p:cNvPicPr>
            <a:picLocks noChangeAspect="1"/>
          </p:cNvPicPr>
          <p:nvPr/>
        </p:nvPicPr>
        <p:blipFill>
          <a:blip r:embed="rId4"/>
          <a:stretch>
            <a:fillRect/>
          </a:stretch>
        </p:blipFill>
        <p:spPr>
          <a:xfrm>
            <a:off x="1685418" y="1196280"/>
            <a:ext cx="5804480" cy="6368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6285"/>
            <a:ext cx="8686800" cy="838200"/>
          </a:xfrm>
        </p:spPr>
        <p:txBody>
          <a:bodyPr>
            <a:normAutofit/>
          </a:bodyPr>
          <a:lstStyle/>
          <a:p>
            <a:r>
              <a:rPr lang="en-US" sz="2800" b="1" dirty="0" smtClean="0"/>
              <a:t>immunization improvement acts of 2012</a:t>
            </a:r>
            <a:endParaRPr lang="en-US" sz="2800" b="1" dirty="0"/>
          </a:p>
        </p:txBody>
      </p:sp>
      <p:sp>
        <p:nvSpPr>
          <p:cNvPr id="3" name="Content Placeholder 2"/>
          <p:cNvSpPr>
            <a:spLocks noGrp="1"/>
          </p:cNvSpPr>
          <p:nvPr>
            <p:ph idx="1"/>
          </p:nvPr>
        </p:nvSpPr>
        <p:spPr/>
        <p:txBody>
          <a:bodyPr/>
          <a:lstStyle/>
          <a:p>
            <a:r>
              <a:rPr lang="en-US" dirty="0" smtClean="0"/>
              <a:t>introduced June 27, 2012 by Senator John “Jack” Reed (D-RI)</a:t>
            </a:r>
          </a:p>
          <a:p>
            <a:r>
              <a:rPr lang="en-US" dirty="0" smtClean="0"/>
              <a:t>aims to increase immunization rates</a:t>
            </a:r>
          </a:p>
          <a:p>
            <a:pPr lvl="2"/>
            <a:r>
              <a:rPr lang="en-US" dirty="0" smtClean="0"/>
              <a:t>improve vaccination rates among Medicare beneficiaries</a:t>
            </a:r>
          </a:p>
          <a:p>
            <a:pPr lvl="2"/>
            <a:r>
              <a:rPr lang="en-US" dirty="0" smtClean="0"/>
              <a:t>inclusion of recommended immunizations under Medicare Part B</a:t>
            </a:r>
          </a:p>
          <a:p>
            <a:pPr lvl="2"/>
            <a:r>
              <a:rPr lang="en-US" b="1" dirty="0" smtClean="0"/>
              <a:t>provision for vaccine administration fees</a:t>
            </a:r>
          </a:p>
          <a:p>
            <a:pPr lvl="2"/>
            <a:r>
              <a:rPr lang="en-US" dirty="0" smtClean="0"/>
              <a:t>improve vaccination rates among health care workers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can you do?</a:t>
            </a:r>
            <a:endParaRPr lang="en-US" b="1" dirty="0"/>
          </a:p>
        </p:txBody>
      </p:sp>
      <p:sp>
        <p:nvSpPr>
          <p:cNvPr id="3" name="Content Placeholder 2"/>
          <p:cNvSpPr>
            <a:spLocks noGrp="1"/>
          </p:cNvSpPr>
          <p:nvPr>
            <p:ph idx="1"/>
          </p:nvPr>
        </p:nvSpPr>
        <p:spPr/>
        <p:txBody>
          <a:bodyPr>
            <a:normAutofit/>
          </a:bodyPr>
          <a:lstStyle/>
          <a:p>
            <a:r>
              <a:rPr lang="en-US" dirty="0" smtClean="0"/>
              <a:t>Educate your patients</a:t>
            </a:r>
            <a:endParaRPr lang="en-US" dirty="0" smtClean="0">
              <a:hlinkClick r:id="rId3"/>
            </a:endParaRPr>
          </a:p>
          <a:p>
            <a:pPr lvl="1"/>
            <a:r>
              <a:rPr lang="en-US" dirty="0" smtClean="0">
                <a:hlinkClick r:id="rId3"/>
              </a:rPr>
              <a:t>www.vaccinateyourbaby.com</a:t>
            </a:r>
            <a:endParaRPr lang="en-US" dirty="0" smtClean="0"/>
          </a:p>
          <a:p>
            <a:pPr lvl="1"/>
            <a:r>
              <a:rPr lang="en-US" dirty="0" smtClean="0">
                <a:hlinkClick r:id="rId4"/>
              </a:rPr>
              <a:t>www.aap.org/immunization</a:t>
            </a:r>
            <a:r>
              <a:rPr lang="en-US" dirty="0" smtClean="0"/>
              <a:t> </a:t>
            </a:r>
          </a:p>
          <a:p>
            <a:pPr lvl="1"/>
            <a:r>
              <a:rPr lang="en-US" dirty="0" smtClean="0">
                <a:hlinkClick r:id="rId5"/>
              </a:rPr>
              <a:t>www.vaccine.chop.edu</a:t>
            </a:r>
            <a:endParaRPr lang="en-US" dirty="0" smtClean="0"/>
          </a:p>
          <a:p>
            <a:pPr lvl="1"/>
            <a:r>
              <a:rPr lang="en-US" dirty="0" smtClean="0"/>
              <a:t>Immunization Safety Office</a:t>
            </a:r>
          </a:p>
          <a:p>
            <a:r>
              <a:rPr lang="en-US" dirty="0" smtClean="0"/>
              <a:t>Support legislation that ensures funding for universal immunization and for the repeal of exemption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resources</a:t>
            </a:r>
            <a:endParaRPr lang="en-US" b="1" dirty="0"/>
          </a:p>
        </p:txBody>
      </p:sp>
      <p:sp>
        <p:nvSpPr>
          <p:cNvPr id="3" name="Content Placeholder 2"/>
          <p:cNvSpPr>
            <a:spLocks noGrp="1"/>
          </p:cNvSpPr>
          <p:nvPr>
            <p:ph idx="1"/>
          </p:nvPr>
        </p:nvSpPr>
        <p:spPr>
          <a:xfrm>
            <a:off x="149938" y="1554162"/>
            <a:ext cx="8841662" cy="5051390"/>
          </a:xfrm>
        </p:spPr>
        <p:txBody>
          <a:bodyPr>
            <a:normAutofit fontScale="55000" lnSpcReduction="20000"/>
          </a:bodyPr>
          <a:lstStyle/>
          <a:p>
            <a:r>
              <a:rPr lang="en-US" dirty="0" smtClean="0"/>
              <a:t>Hodge, Jr., JG and </a:t>
            </a:r>
            <a:r>
              <a:rPr lang="en-US" dirty="0" err="1" smtClean="0"/>
              <a:t>Gostin</a:t>
            </a:r>
            <a:r>
              <a:rPr lang="en-US" dirty="0" smtClean="0"/>
              <a:t>, LO.  School Vaccination Requirements: Historical, Social &amp; Legal Perspectives – A State of the Art Assessment of Law &amp; Policy</a:t>
            </a:r>
          </a:p>
          <a:p>
            <a:r>
              <a:rPr lang="en-US" dirty="0" smtClean="0"/>
              <a:t>American Academy of Pediatrics.  Fisher, MC (Ed.).  Immunizations &amp; Infectious Diseases: An Informed Parent’s Guide, 2006.</a:t>
            </a:r>
          </a:p>
          <a:p>
            <a:r>
              <a:rPr lang="en-US" dirty="0" smtClean="0"/>
              <a:t>Centers for Disease Control and Prevention.  National, state, and urban area vaccination coverage levels among children aged 19-35 months – United States, 2011.</a:t>
            </a:r>
          </a:p>
          <a:p>
            <a:r>
              <a:rPr lang="en-US" dirty="0" smtClean="0"/>
              <a:t>Freed, GL, Cowan, AE, Gregory, S, and Clark, SJ.  Variation in Vaccine Purchase Prices and Payer Reimbursement.  </a:t>
            </a:r>
            <a:r>
              <a:rPr lang="en-US" i="1" dirty="0" smtClean="0"/>
              <a:t>Pediatrics </a:t>
            </a:r>
            <a:r>
              <a:rPr lang="en-US" dirty="0" smtClean="0"/>
              <a:t>2009; 124:S459.</a:t>
            </a:r>
          </a:p>
          <a:p>
            <a:r>
              <a:rPr lang="en-US" dirty="0" err="1" smtClean="0"/>
              <a:t>Glazner</a:t>
            </a:r>
            <a:r>
              <a:rPr lang="en-US" dirty="0" smtClean="0"/>
              <a:t> JE, </a:t>
            </a:r>
            <a:r>
              <a:rPr lang="en-US" dirty="0" err="1" smtClean="0"/>
              <a:t>Beaty</a:t>
            </a:r>
            <a:r>
              <a:rPr lang="en-US" dirty="0" smtClean="0"/>
              <a:t>, B, Berman, S.  Cost of Vaccine Administration Among Pediatric Practices. </a:t>
            </a:r>
            <a:r>
              <a:rPr lang="en-US" i="1" dirty="0" smtClean="0"/>
              <a:t>Pediatrics </a:t>
            </a:r>
            <a:r>
              <a:rPr lang="en-US" dirty="0" smtClean="0"/>
              <a:t>2009; 124:S492-S498.</a:t>
            </a:r>
          </a:p>
          <a:p>
            <a:r>
              <a:rPr lang="en-US" dirty="0" smtClean="0"/>
              <a:t>Increasing Immunization Coverage.  </a:t>
            </a:r>
            <a:r>
              <a:rPr lang="en-US" i="1" dirty="0" smtClean="0"/>
              <a:t>Pediatrics </a:t>
            </a:r>
            <a:r>
              <a:rPr lang="en-US" dirty="0" smtClean="0"/>
              <a:t>2003; 112(4):993-996.</a:t>
            </a:r>
          </a:p>
          <a:p>
            <a:r>
              <a:rPr lang="en-US" dirty="0" smtClean="0"/>
              <a:t>Hammer, LD et al.  Increasing Immunization Coverage. </a:t>
            </a:r>
            <a:r>
              <a:rPr lang="en-US" i="1" dirty="0" smtClean="0"/>
              <a:t>Pediatrics </a:t>
            </a:r>
            <a:r>
              <a:rPr lang="en-US" dirty="0" smtClean="0"/>
              <a:t>2010; 125(6):1295-1304.</a:t>
            </a:r>
          </a:p>
          <a:p>
            <a:r>
              <a:rPr lang="en-US" dirty="0" smtClean="0"/>
              <a:t>Religious Objections to </a:t>
            </a:r>
            <a:r>
              <a:rPr lang="en-US" smtClean="0"/>
              <a:t>Medical Care. </a:t>
            </a:r>
            <a:r>
              <a:rPr lang="en-US" i="1" dirty="0" smtClean="0"/>
              <a:t>Pediatrics </a:t>
            </a:r>
            <a:r>
              <a:rPr lang="en-US" dirty="0" smtClean="0"/>
              <a:t>1997; 99(2):279-281.</a:t>
            </a:r>
          </a:p>
          <a:p>
            <a:r>
              <a:rPr lang="en-US" dirty="0" smtClean="0"/>
              <a:t>Leblanc, S.  (2007, October 18).  Parents use religion to avoid vaccines. </a:t>
            </a:r>
            <a:r>
              <a:rPr lang="en-US" i="1" dirty="0" smtClean="0"/>
              <a:t>USA Today</a:t>
            </a:r>
            <a:r>
              <a:rPr lang="en-US" dirty="0" smtClean="0"/>
              <a:t>. Retrieved from </a:t>
            </a:r>
            <a:r>
              <a:rPr lang="en-US" dirty="0" smtClean="0">
                <a:hlinkClick r:id="rId3"/>
              </a:rPr>
              <a:t>http://www.usatoday.com/news/nation/2007-10-17-19819928_x.htm</a:t>
            </a:r>
            <a:r>
              <a:rPr lang="en-US" dirty="0" smtClean="0"/>
              <a:t> </a:t>
            </a:r>
          </a:p>
          <a:p>
            <a:r>
              <a:rPr lang="en-US" dirty="0" smtClean="0"/>
              <a:t>Dominus, S. (2011, April 20).  The Crash and Burn of an Autism Guru.  </a:t>
            </a:r>
            <a:r>
              <a:rPr lang="en-US" i="1" dirty="0" smtClean="0"/>
              <a:t>The New York Times</a:t>
            </a:r>
            <a:r>
              <a:rPr lang="en-US" dirty="0" smtClean="0"/>
              <a:t>.  Retrieved from </a:t>
            </a:r>
            <a:r>
              <a:rPr lang="en-US" dirty="0" smtClean="0">
                <a:hlinkClick r:id="rId4"/>
              </a:rPr>
              <a:t>http://www.nytimes.com/2011/04/24/magazine/mag-24Autism-t.html?pagewanted=all</a:t>
            </a:r>
            <a:r>
              <a:rPr lang="en-US" dirty="0" smtClean="0"/>
              <a:t>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6285"/>
            <a:ext cx="8686800" cy="838200"/>
          </a:xfrm>
        </p:spPr>
        <p:txBody>
          <a:bodyPr>
            <a:normAutofit/>
          </a:bodyPr>
          <a:lstStyle/>
          <a:p>
            <a:r>
              <a:rPr lang="en-US" sz="2800" b="1" dirty="0" smtClean="0"/>
              <a:t>Beginning of the </a:t>
            </a:r>
            <a:r>
              <a:rPr lang="en-US" sz="2800" b="1" dirty="0" err="1" smtClean="0"/>
              <a:t>ImMunization</a:t>
            </a:r>
            <a:r>
              <a:rPr lang="en-US" sz="2800" b="1" dirty="0" smtClean="0"/>
              <a:t> AGE</a:t>
            </a:r>
            <a:endParaRPr lang="en-US" sz="2800" b="1" dirty="0"/>
          </a:p>
        </p:txBody>
      </p:sp>
      <p:pic>
        <p:nvPicPr>
          <p:cNvPr id="4" name="Picture 3"/>
          <p:cNvPicPr>
            <a:picLocks noChangeAspect="1"/>
          </p:cNvPicPr>
          <p:nvPr/>
        </p:nvPicPr>
        <p:blipFill>
          <a:blip r:embed="rId3"/>
          <a:srcRect b="11378"/>
          <a:stretch>
            <a:fillRect/>
          </a:stretch>
        </p:blipFill>
        <p:spPr>
          <a:xfrm>
            <a:off x="963523" y="1297338"/>
            <a:ext cx="3757518" cy="2747949"/>
          </a:xfrm>
          <a:prstGeom prst="rect">
            <a:avLst/>
          </a:prstGeom>
        </p:spPr>
      </p:pic>
      <p:pic>
        <p:nvPicPr>
          <p:cNvPr id="6" name="Picture 5"/>
          <p:cNvPicPr>
            <a:picLocks noChangeAspect="1"/>
          </p:cNvPicPr>
          <p:nvPr/>
        </p:nvPicPr>
        <p:blipFill>
          <a:blip r:embed="rId4"/>
          <a:srcRect b="21482"/>
          <a:stretch>
            <a:fillRect/>
          </a:stretch>
        </p:blipFill>
        <p:spPr>
          <a:xfrm>
            <a:off x="5740267" y="1324485"/>
            <a:ext cx="2468953" cy="2720802"/>
          </a:xfrm>
          <a:prstGeom prst="rect">
            <a:avLst/>
          </a:prstGeom>
        </p:spPr>
      </p:pic>
      <p:pic>
        <p:nvPicPr>
          <p:cNvPr id="8" name="Picture 7"/>
          <p:cNvPicPr>
            <a:picLocks noChangeAspect="1"/>
          </p:cNvPicPr>
          <p:nvPr/>
        </p:nvPicPr>
        <p:blipFill>
          <a:blip r:embed="rId5"/>
          <a:stretch>
            <a:fillRect/>
          </a:stretch>
        </p:blipFill>
        <p:spPr>
          <a:xfrm>
            <a:off x="4880964" y="4398098"/>
            <a:ext cx="2581810" cy="2094480"/>
          </a:xfrm>
          <a:prstGeom prst="rect">
            <a:avLst/>
          </a:prstGeom>
        </p:spPr>
      </p:pic>
      <p:pic>
        <p:nvPicPr>
          <p:cNvPr id="9" name="Picture 8"/>
          <p:cNvPicPr>
            <a:picLocks noChangeAspect="1"/>
          </p:cNvPicPr>
          <p:nvPr/>
        </p:nvPicPr>
        <p:blipFill>
          <a:blip r:embed="rId6"/>
          <a:stretch>
            <a:fillRect/>
          </a:stretch>
        </p:blipFill>
        <p:spPr>
          <a:xfrm>
            <a:off x="2110845" y="4398098"/>
            <a:ext cx="1805587" cy="20944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ppt_x"/>
                                          </p:val>
                                        </p:tav>
                                        <p:tav tm="100000">
                                          <p:val>
                                            <p:strVal val="#ppt_x"/>
                                          </p:val>
                                        </p:tav>
                                      </p:tavLst>
                                    </p:anim>
                                    <p:anim calcmode="lin" valueType="num">
                                      <p:cBhvr additive="base">
                                        <p:cTn id="26"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VACCINATION</a:t>
            </a:r>
            <a:endParaRPr lang="en-US" b="1" dirty="0"/>
          </a:p>
        </p:txBody>
      </p:sp>
      <p:sp>
        <p:nvSpPr>
          <p:cNvPr id="3" name="Content Placeholder 2"/>
          <p:cNvSpPr>
            <a:spLocks noGrp="1"/>
          </p:cNvSpPr>
          <p:nvPr>
            <p:ph idx="1"/>
          </p:nvPr>
        </p:nvSpPr>
        <p:spPr>
          <a:xfrm>
            <a:off x="304800" y="1295400"/>
            <a:ext cx="8686800" cy="4525963"/>
          </a:xfrm>
        </p:spPr>
        <p:txBody>
          <a:bodyPr/>
          <a:lstStyle/>
          <a:p>
            <a:r>
              <a:rPr lang="en-US" dirty="0" smtClean="0"/>
              <a:t>1827 – Boston became first city to require proof of vaccination prior to school entry (NY in 1862)</a:t>
            </a:r>
          </a:p>
          <a:p>
            <a:r>
              <a:rPr lang="en-US" dirty="0" smtClean="0"/>
              <a:t>School vaccination laws were modified over the years as newer vaccines were introduced</a:t>
            </a:r>
          </a:p>
        </p:txBody>
      </p:sp>
      <p:pic>
        <p:nvPicPr>
          <p:cNvPr id="4" name="Picture 3"/>
          <p:cNvPicPr>
            <a:picLocks noChangeAspect="1"/>
          </p:cNvPicPr>
          <p:nvPr/>
        </p:nvPicPr>
        <p:blipFill>
          <a:blip r:embed="rId3"/>
          <a:stretch>
            <a:fillRect/>
          </a:stretch>
        </p:blipFill>
        <p:spPr>
          <a:xfrm>
            <a:off x="6856916" y="3827514"/>
            <a:ext cx="1902026" cy="2853039"/>
          </a:xfrm>
          <a:prstGeom prst="rect">
            <a:avLst/>
          </a:prstGeom>
        </p:spPr>
      </p:pic>
      <p:pic>
        <p:nvPicPr>
          <p:cNvPr id="5" name="Picture 4"/>
          <p:cNvPicPr>
            <a:picLocks noChangeAspect="1"/>
          </p:cNvPicPr>
          <p:nvPr/>
        </p:nvPicPr>
        <p:blipFill>
          <a:blip r:embed="rId4"/>
          <a:stretch>
            <a:fillRect/>
          </a:stretch>
        </p:blipFill>
        <p:spPr>
          <a:xfrm>
            <a:off x="3134957" y="4605431"/>
            <a:ext cx="3456124" cy="20751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NYC DOE IMMUNIZATION COMPLIANCE</a:t>
            </a:r>
            <a:endParaRPr lang="en-US" b="1" dirty="0"/>
          </a:p>
        </p:txBody>
      </p:sp>
      <p:pic>
        <p:nvPicPr>
          <p:cNvPr id="4" name="Picture 3" descr="Screen shot 2012-09-10 at 8.58.45 PM.png"/>
          <p:cNvPicPr>
            <a:picLocks noChangeAspect="1"/>
          </p:cNvPicPr>
          <p:nvPr/>
        </p:nvPicPr>
        <p:blipFill>
          <a:blip r:embed="rId3"/>
          <a:stretch>
            <a:fillRect/>
          </a:stretch>
        </p:blipFill>
        <p:spPr>
          <a:xfrm>
            <a:off x="1885244" y="1163356"/>
            <a:ext cx="5611644" cy="560645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NYC DOE PROVISIONAL REQUIREMENTS</a:t>
            </a:r>
            <a:endParaRPr lang="en-US" b="1" dirty="0"/>
          </a:p>
        </p:txBody>
      </p:sp>
      <p:pic>
        <p:nvPicPr>
          <p:cNvPr id="4" name="Picture 3" descr="Screen shot 2012-09-10 at 8.59.38 PM.png"/>
          <p:cNvPicPr>
            <a:picLocks noChangeAspect="1"/>
          </p:cNvPicPr>
          <p:nvPr/>
        </p:nvPicPr>
        <p:blipFill>
          <a:blip r:embed="rId3"/>
          <a:stretch>
            <a:fillRect/>
          </a:stretch>
        </p:blipFill>
        <p:spPr>
          <a:xfrm>
            <a:off x="834917" y="1182204"/>
            <a:ext cx="7394025" cy="554295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47505"/>
            <a:ext cx="8686800" cy="838200"/>
          </a:xfrm>
        </p:spPr>
        <p:txBody>
          <a:bodyPr/>
          <a:lstStyle/>
          <a:p>
            <a:r>
              <a:rPr lang="en-US" b="1" dirty="0" smtClean="0"/>
              <a:t>AAP Policy on immunizations</a:t>
            </a:r>
            <a:endParaRPr lang="en-US" b="1"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“The Academy has long advocated for preventive care, including immunizations, as a major component of pediatric health care and disease prevention, and believes that </a:t>
            </a:r>
            <a:r>
              <a:rPr lang="en-US" b="1" dirty="0" smtClean="0"/>
              <a:t>economic barriers should not restrict access to immunizations </a:t>
            </a:r>
            <a:r>
              <a:rPr lang="en-US" dirty="0" smtClean="0"/>
              <a:t>or other forms of preventive care for children.  The Academy </a:t>
            </a:r>
            <a:r>
              <a:rPr lang="en-US" b="1" dirty="0" smtClean="0"/>
              <a:t>advocates for sufficient funding for public immunization programs</a:t>
            </a:r>
            <a:r>
              <a:rPr lang="en-US" dirty="0" smtClean="0"/>
              <a:t>, and works with chapters to promote access to preventive care, including childhood immunizations.</a:t>
            </a:r>
          </a:p>
          <a:p>
            <a:pPr>
              <a:buNone/>
            </a:pPr>
            <a:endParaRPr lang="en-US" dirty="0" smtClean="0"/>
          </a:p>
          <a:p>
            <a:pPr>
              <a:buNone/>
            </a:pPr>
            <a:r>
              <a:rPr lang="en-US" dirty="0" smtClean="0"/>
              <a:t>As proponents of routine childhood immunization, </a:t>
            </a:r>
            <a:r>
              <a:rPr lang="en-US" b="1" dirty="0" smtClean="0"/>
              <a:t>Academy chapters have opposed the enactment of laws placing barriers to routine childhood immunization</a:t>
            </a:r>
            <a:r>
              <a:rPr lang="en-US" dirty="0" smtClean="0"/>
              <a:t> in states legislatures across the country.  To help chapters </a:t>
            </a:r>
            <a:r>
              <a:rPr lang="en-US" b="1" dirty="0" smtClean="0"/>
              <a:t>counter the misinformation regarding vaccine issues</a:t>
            </a:r>
            <a:r>
              <a:rPr lang="en-US" dirty="0" smtClean="0"/>
              <a:t>, the Academy has assisted chapters addressing immunization exemption legislation by means of strategy suggestions and speaking points for educating lawmakers and the public on the value of routine immunization.”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38200"/>
          </a:xfrm>
        </p:spPr>
        <p:txBody>
          <a:bodyPr>
            <a:normAutofit/>
          </a:bodyPr>
          <a:lstStyle/>
          <a:p>
            <a:r>
              <a:rPr lang="en-US" b="1" dirty="0" smtClean="0"/>
              <a:t>universal immunization goals</a:t>
            </a:r>
            <a:endParaRPr lang="en-US" b="1" dirty="0"/>
          </a:p>
        </p:txBody>
      </p:sp>
      <p:sp>
        <p:nvSpPr>
          <p:cNvPr id="3" name="Content Placeholder 2"/>
          <p:cNvSpPr>
            <a:spLocks noGrp="1"/>
          </p:cNvSpPr>
          <p:nvPr>
            <p:ph idx="1"/>
          </p:nvPr>
        </p:nvSpPr>
        <p:spPr>
          <a:xfrm>
            <a:off x="304800" y="1554162"/>
            <a:ext cx="8686800" cy="5079604"/>
          </a:xfrm>
        </p:spPr>
        <p:txBody>
          <a:bodyPr>
            <a:normAutofit fontScale="92500" lnSpcReduction="10000"/>
          </a:bodyPr>
          <a:lstStyle/>
          <a:p>
            <a:r>
              <a:rPr lang="en-US" dirty="0" smtClean="0"/>
              <a:t>First AAP policy statement on immunization in 1977 called for universal childhood immunization</a:t>
            </a:r>
          </a:p>
          <a:p>
            <a:r>
              <a:rPr lang="en-US" dirty="0" smtClean="0"/>
              <a:t>Specific guidelines were implemented in 1995</a:t>
            </a:r>
          </a:p>
          <a:p>
            <a:pPr lvl="2"/>
            <a:r>
              <a:rPr lang="en-US" dirty="0" smtClean="0"/>
              <a:t>increased financing via Vaccines for Children (VFC) program</a:t>
            </a:r>
          </a:p>
          <a:p>
            <a:pPr lvl="2"/>
            <a:r>
              <a:rPr lang="en-US" dirty="0" smtClean="0"/>
              <a:t>distributing parent-friendly vaccine information statements</a:t>
            </a:r>
          </a:p>
          <a:p>
            <a:pPr lvl="2"/>
            <a:r>
              <a:rPr lang="en-US" dirty="0" smtClean="0"/>
              <a:t>promotion of Standards for Child &amp; Adolescent Immunization Practices</a:t>
            </a:r>
          </a:p>
          <a:p>
            <a:pPr lvl="2"/>
            <a:r>
              <a:rPr lang="en-US" dirty="0" smtClean="0"/>
              <a:t>development of safer and combined vaccines</a:t>
            </a:r>
          </a:p>
          <a:p>
            <a:r>
              <a:rPr lang="en-US" dirty="0" smtClean="0"/>
              <a:t>As of June 2011, 76.5% of US toddlers 19-35 months had received their basic immunization series </a:t>
            </a:r>
          </a:p>
          <a:p>
            <a:pPr>
              <a:buNone/>
            </a:pPr>
            <a:r>
              <a:rPr lang="en-US" sz="2162" dirty="0" smtClean="0"/>
              <a:t>	(4 doses of </a:t>
            </a:r>
            <a:r>
              <a:rPr lang="en-US" sz="2162" dirty="0" err="1" smtClean="0"/>
              <a:t>DTaP</a:t>
            </a:r>
            <a:r>
              <a:rPr lang="en-US" sz="2162" dirty="0" smtClean="0"/>
              <a:t>, 3 doses of IPV, 1 dose of MMR, 3 doses of </a:t>
            </a:r>
            <a:r>
              <a:rPr lang="en-US" sz="2162" dirty="0" err="1" smtClean="0"/>
              <a:t>Hib</a:t>
            </a:r>
            <a:r>
              <a:rPr lang="en-US" sz="2162" dirty="0" smtClean="0"/>
              <a:t>, 3 doses of </a:t>
            </a:r>
            <a:r>
              <a:rPr lang="en-US" sz="2162" dirty="0" err="1" smtClean="0"/>
              <a:t>Hep</a:t>
            </a:r>
            <a:r>
              <a:rPr lang="en-US" sz="2162" dirty="0" smtClean="0"/>
              <a:t> B, 1 dose of </a:t>
            </a:r>
            <a:r>
              <a:rPr lang="en-US" sz="2162" dirty="0" err="1" smtClean="0"/>
              <a:t>Varicella</a:t>
            </a:r>
            <a:r>
              <a:rPr lang="en-US" sz="2162" dirty="0" smtClean="0"/>
              <a:t>)</a:t>
            </a:r>
            <a:endParaRPr lang="en-US" sz="2162"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6285"/>
            <a:ext cx="8686800" cy="838200"/>
          </a:xfrm>
        </p:spPr>
        <p:txBody>
          <a:bodyPr>
            <a:normAutofit/>
          </a:bodyPr>
          <a:lstStyle/>
          <a:p>
            <a:r>
              <a:rPr lang="en-US" sz="2800" b="1" dirty="0" smtClean="0"/>
              <a:t>Barriers to universal immunization</a:t>
            </a:r>
            <a:endParaRPr lang="en-US" sz="2800" b="1" dirty="0"/>
          </a:p>
        </p:txBody>
      </p:sp>
      <p:sp>
        <p:nvSpPr>
          <p:cNvPr id="3" name="Content Placeholder 2"/>
          <p:cNvSpPr>
            <a:spLocks noGrp="1"/>
          </p:cNvSpPr>
          <p:nvPr>
            <p:ph idx="1"/>
          </p:nvPr>
        </p:nvSpPr>
        <p:spPr/>
        <p:txBody>
          <a:bodyPr>
            <a:normAutofit/>
          </a:bodyPr>
          <a:lstStyle/>
          <a:p>
            <a:r>
              <a:rPr lang="en-US" sz="3000" dirty="0" smtClean="0"/>
              <a:t>increase in new vaccines &amp; new vaccine </a:t>
            </a:r>
            <a:r>
              <a:rPr lang="en-US" sz="3000" dirty="0" smtClean="0"/>
              <a:t>combinations</a:t>
            </a:r>
          </a:p>
          <a:p>
            <a:r>
              <a:rPr lang="en-US" sz="3000" dirty="0" smtClean="0"/>
              <a:t>unanticipated manufacturing &amp; delivery </a:t>
            </a:r>
            <a:r>
              <a:rPr lang="en-US" sz="3000" dirty="0" smtClean="0"/>
              <a:t>problems</a:t>
            </a:r>
            <a:endParaRPr lang="en-US" sz="3000" dirty="0" smtClean="0"/>
          </a:p>
          <a:p>
            <a:r>
              <a:rPr lang="en-US" sz="3000" dirty="0" smtClean="0"/>
              <a:t>increase in acquisition cost of vaccines</a:t>
            </a:r>
          </a:p>
          <a:p>
            <a:r>
              <a:rPr lang="en-US" sz="3000" dirty="0" smtClean="0"/>
              <a:t>lack of adequate payment to practitioners to buy &amp; administer vaccines</a:t>
            </a:r>
            <a:endParaRPr lang="en-US" sz="3000" dirty="0" smtClean="0"/>
          </a:p>
          <a:p>
            <a:r>
              <a:rPr lang="en-US" sz="3000" dirty="0" smtClean="0"/>
              <a:t>use </a:t>
            </a:r>
            <a:r>
              <a:rPr lang="en-US" sz="3000" dirty="0" smtClean="0"/>
              <a:t>of Internet &amp; social media by public</a:t>
            </a:r>
            <a:r>
              <a:rPr lang="en-US" sz="3000" dirty="0" smtClean="0"/>
              <a:t>                 anti-vaccination </a:t>
            </a:r>
            <a:r>
              <a:rPr lang="en-US" sz="3000" dirty="0" smtClean="0"/>
              <a:t>movement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ヒラギノ角ゴ Pro W6"/>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ＭＳ Ｐゴシック"/>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Trek.thmx</Template>
  <TotalTime>780</TotalTime>
  <Words>2677</Words>
  <Application>Microsoft Macintosh PowerPoint</Application>
  <PresentationFormat>On-screen Show (4:3)</PresentationFormat>
  <Paragraphs>210</Paragraphs>
  <Slides>25</Slides>
  <Notes>25</Notes>
  <HiddenSlides>0</HiddenSlides>
  <MMClips>0</MMClips>
  <ScaleCrop>false</ScaleCrop>
  <HeadingPairs>
    <vt:vector size="4" baseType="variant">
      <vt:variant>
        <vt:lpstr>Design Template</vt:lpstr>
      </vt:variant>
      <vt:variant>
        <vt:i4>1</vt:i4>
      </vt:variant>
      <vt:variant>
        <vt:lpstr>Slide Titles</vt:lpstr>
      </vt:variant>
      <vt:variant>
        <vt:i4>25</vt:i4>
      </vt:variant>
    </vt:vector>
  </HeadingPairs>
  <TitlesOfParts>
    <vt:vector size="26" baseType="lpstr">
      <vt:lpstr>Trek</vt:lpstr>
      <vt:lpstr>Childhood Immunization:  Who Calls The Shots?</vt:lpstr>
      <vt:lpstr>BRIEF History of vaccination</vt:lpstr>
      <vt:lpstr>Beginning of the ImMunization AGE</vt:lpstr>
      <vt:lpstr>PUBLIC VACCINATION</vt:lpstr>
      <vt:lpstr>NYC DOE IMMUNIZATION COMPLIANCE</vt:lpstr>
      <vt:lpstr>NYC DOE PROVISIONAL REQUIREMENTS</vt:lpstr>
      <vt:lpstr>AAP Policy on immunizations</vt:lpstr>
      <vt:lpstr>universal immunization goals</vt:lpstr>
      <vt:lpstr>Barriers to universal immunization</vt:lpstr>
      <vt:lpstr>DISRUPTIONS OF VACCINE SUPPLY</vt:lpstr>
      <vt:lpstr>HIGH COSTS &amp; INADEQUATE PAYMENT</vt:lpstr>
      <vt:lpstr>costs of vaccines</vt:lpstr>
      <vt:lpstr>Business demands for practitioners</vt:lpstr>
      <vt:lpstr>PUBLIC FUNDING FOR VACCINES</vt:lpstr>
      <vt:lpstr>MORE ON PUBLIC FUNDING…</vt:lpstr>
      <vt:lpstr>PUBLIC ANTIVACCINATION MOVEMENT</vt:lpstr>
      <vt:lpstr>MMR &amp; AUTISM</vt:lpstr>
      <vt:lpstr>religious objections</vt:lpstr>
      <vt:lpstr>philosophical objections</vt:lpstr>
      <vt:lpstr>state-based exemption regulations</vt:lpstr>
      <vt:lpstr>FAKE VACCINATION RECORDS</vt:lpstr>
      <vt:lpstr>current legislation</vt:lpstr>
      <vt:lpstr>immunization improvement acts of 2012</vt:lpstr>
      <vt:lpstr>what can you do?</vt:lpstr>
      <vt:lpstr>resources</vt:lpstr>
    </vt:vector>
  </TitlesOfParts>
  <Company>zbsb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Childhood Immunizations:  Who Calls The Shots?</dc:title>
  <dc:creator>zbsb</dc:creator>
  <cp:lastModifiedBy>zbsb</cp:lastModifiedBy>
  <cp:revision>25</cp:revision>
  <cp:lastPrinted>2012-09-11T03:13:04Z</cp:lastPrinted>
  <dcterms:created xsi:type="dcterms:W3CDTF">2012-09-11T03:04:11Z</dcterms:created>
  <dcterms:modified xsi:type="dcterms:W3CDTF">2012-09-11T03:18:10Z</dcterms:modified>
</cp:coreProperties>
</file>