
<file path=[Content_Types].xml><?xml version="1.0" encoding="utf-8"?>
<Types xmlns="http://schemas.openxmlformats.org/package/2006/content-types">
  <Override PartName="/ppt/slides/slide18.xml" ContentType="application/vnd.openxmlformats-officedocument.presentationml.slide+xml"/>
  <Override PartName="/ppt/notesSlides/notesSlide4.xml" ContentType="application/vnd.openxmlformats-officedocument.presentationml.notesSlide+xml"/>
  <Override PartName="/ppt/slides/slide9.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Override PartName="/ppt/notesSlides/notesSlide9.xml" ContentType="application/vnd.openxmlformats-officedocument.presentationml.notesSlide+xml"/>
  <Default Extension="rels" ContentType="application/vnd.openxmlformats-package.relationships+xml"/>
  <Override PartName="/ppt/slides/slide10.xml" ContentType="application/vnd.openxmlformats-officedocument.presentationml.slide+xml"/>
  <Override PartName="/ppt/slideLayouts/slideLayout5.xml" ContentType="application/vnd.openxmlformats-officedocument.presentationml.slideLayout+xml"/>
  <Override PartName="/ppt/notesMasters/notesMaster1.xml" ContentType="application/vnd.openxmlformats-officedocument.presentationml.notesMaster+xml"/>
  <Override PartName="/ppt/slides/slide1.xml" ContentType="application/vnd.openxmlformats-officedocument.presentationml.slide+xml"/>
  <Override PartName="/ppt/slides/slide26.xml" ContentType="application/vnd.openxmlformats-officedocument.presentationml.slide+xml"/>
  <Override PartName="/ppt/notesSlides/notesSlide12.xml" ContentType="application/vnd.openxmlformats-officedocument.presentationml.notesSlide+xml"/>
  <Default Extension="jpeg" ContentType="image/jpeg"/>
  <Override PartName="/ppt/theme/theme2.xml" ContentType="application/vnd.openxmlformats-officedocument.theme+xml"/>
  <Override PartName="/ppt/slideLayouts/slideLayout1.xml" ContentType="application/vnd.openxmlformats-officedocument.presentationml.slideLayout+xml"/>
  <Override PartName="/docProps/app.xml" ContentType="application/vnd.openxmlformats-officedocument.extended-properties+xml"/>
  <Override PartName="/ppt/slides/slide22.xml" ContentType="application/vnd.openxmlformats-officedocument.presentationml.slide+xml"/>
  <Default Extension="xml" ContentType="application/xml"/>
  <Override PartName="/ppt/slides/slide19.xml" ContentType="application/vnd.openxmlformats-officedocument.presentationml.slide+xml"/>
  <Override PartName="/ppt/notesSlides/notesSlide5.xml" ContentType="application/vnd.openxmlformats-officedocument.presentationml.notesSlide+xml"/>
  <Override PartName="/ppt/tableStyles.xml" ContentType="application/vnd.openxmlformats-officedocument.presentationml.tableStyles+xml"/>
  <Override PartName="/ppt/slides/slide15.xml" ContentType="application/vnd.openxmlformats-officedocument.presentationml.slide+xml"/>
  <Override PartName="/ppt/notesSlides/notesSlide1.xml" ContentType="application/vnd.openxmlformats-officedocument.presentationml.notesSlide+xml"/>
  <Override PartName="/ppt/slides/slide6.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notesSlides/notesSlide13.xml" ContentType="application/vnd.openxmlformats-officedocument.presentationml.notesSlide+xml"/>
  <Override PartName="/ppt/slides/slide2.xml" ContentType="application/vnd.openxmlformats-officedocument.presentationml.slide+xml"/>
  <Default Extension="png" ContentType="image/png"/>
  <Override PartName="/ppt/slideLayouts/slideLayout2.xml" ContentType="application/vnd.openxmlformats-officedocument.presentationml.slideLayout+xml"/>
  <Override PartName="/ppt/slides/slide23.xml" ContentType="application/vnd.openxmlformats-officedocument.presentationml.slide+xml"/>
  <Override PartName="/ppt/notesSlides/notesSlide6.xml" ContentType="application/vnd.openxmlformats-officedocument.presentationml.notesSlide+xml"/>
  <Override PartName="/ppt/slides/slide16.xml" ContentType="application/vnd.openxmlformats-officedocument.presentationml.slide+xml"/>
  <Override PartName="/ppt/notesSlides/notesSlide2.xml" ContentType="application/vnd.openxmlformats-officedocument.presentationml.notes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Layouts/slideLayout3.xml" ContentType="application/vnd.openxmlformats-officedocument.presentationml.slideLayout+xml"/>
  <Override PartName="/ppt/slides/slide24.xml" ContentType="application/vnd.openxmlformats-officedocument.presentationml.slide+xml"/>
  <Override PartName="/ppt/slides/slide20.xml" ContentType="application/vnd.openxmlformats-officedocument.presentationml.slide+xml"/>
  <Override PartName="/ppt/notesSlides/notesSlide7.xml" ContentType="application/vnd.openxmlformats-officedocument.presentationml.notesSlide+xml"/>
  <Override PartName="/ppt/slides/slide17.xml" ContentType="application/vnd.openxmlformats-officedocument.presentationml.slide+xml"/>
  <Override PartName="/ppt/notesSlides/notesSlide3.xml" ContentType="application/vnd.openxmlformats-officedocument.presentationml.notesSlide+xml"/>
  <Override PartName="/ppt/notesSlides/notesSlide10.xml" ContentType="application/vnd.openxmlformats-officedocument.presentationml.notesSlide+xml"/>
  <Override PartName="/ppt/slides/slide8.xml" ContentType="application/vnd.openxmlformats-officedocument.presentationml.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s/slide4.xml" ContentType="application/vnd.openxmlformats-officedocument.presentationml.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slideLayouts/slideLayout4.xml" ContentType="application/vnd.openxmlformats-officedocument.presentationml.slideLayout+xml"/>
  <Override PartName="/ppt/slides/slide25.xml" ContentType="application/vnd.openxmlformats-officedocument.presentationml.slide+xml"/>
  <Override PartName="/ppt/slideMasters/slideMaster1.xml" ContentType="application/vnd.openxmlformats-officedocument.presentationml.slideMaster+xml"/>
  <Override PartName="/ppt/theme/theme1.xml" ContentType="application/vnd.openxmlformats-officedocument.theme+xml"/>
  <Override PartName="/ppt/slides/slide2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28"/>
  </p:notesMasterIdLst>
  <p:sldIdLst>
    <p:sldId id="256" r:id="rId2"/>
    <p:sldId id="281" r:id="rId3"/>
    <p:sldId id="282" r:id="rId4"/>
    <p:sldId id="283" r:id="rId5"/>
    <p:sldId id="284" r:id="rId6"/>
    <p:sldId id="261" r:id="rId7"/>
    <p:sldId id="257" r:id="rId8"/>
    <p:sldId id="258" r:id="rId9"/>
    <p:sldId id="265" r:id="rId10"/>
    <p:sldId id="266" r:id="rId11"/>
    <p:sldId id="267" r:id="rId12"/>
    <p:sldId id="268" r:id="rId13"/>
    <p:sldId id="269" r:id="rId14"/>
    <p:sldId id="270" r:id="rId15"/>
    <p:sldId id="285" r:id="rId16"/>
    <p:sldId id="279" r:id="rId17"/>
    <p:sldId id="271" r:id="rId18"/>
    <p:sldId id="272" r:id="rId19"/>
    <p:sldId id="273" r:id="rId20"/>
    <p:sldId id="274" r:id="rId21"/>
    <p:sldId id="276" r:id="rId22"/>
    <p:sldId id="277" r:id="rId23"/>
    <p:sldId id="278" r:id="rId24"/>
    <p:sldId id="280" r:id="rId25"/>
    <p:sldId id="286" r:id="rId26"/>
    <p:sldId id="287" r:id="rId2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407" autoAdjust="0"/>
    <p:restoredTop sz="94660"/>
  </p:normalViewPr>
  <p:slideViewPr>
    <p:cSldViewPr snapToGrid="0" snapToObjects="1">
      <p:cViewPr>
        <p:scale>
          <a:sx n="75" d="100"/>
          <a:sy n="75" d="100"/>
        </p:scale>
        <p:origin x="-1312" y="-41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notesMaster" Target="notesMasters/notesMaster1.xml"/><Relationship Id="rId2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presProps" Target="presProps.xml"/><Relationship Id="rId31" Type="http://schemas.openxmlformats.org/officeDocument/2006/relationships/viewProps" Target="viewProps.xml"/><Relationship Id="rId32" Type="http://schemas.openxmlformats.org/officeDocument/2006/relationships/theme" Target="theme/theme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1D00938-29A5-AB42-8AB2-2D859A30726F}" type="datetimeFigureOut">
              <a:rPr lang="en-US" smtClean="0"/>
              <a:pPr/>
              <a:t>3/24/10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679A14C-DDAF-DB4B-B1AB-270E124CAB6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 Id="rId3" Type="http://schemas.openxmlformats.org/officeDocument/2006/relationships/hyperlink" Target="http://medicalmarijuana.procon.org/view.source.php?sourceID=702" TargetMode="Externa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All 14 states require proof of residency to be considered a qualifying patient for medical marijuana use. </a:t>
            </a:r>
            <a:r>
              <a:rPr lang="en-US" sz="1200" u="none" kern="1200" dirty="0" smtClean="0">
                <a:solidFill>
                  <a:schemeClr val="tx1"/>
                </a:solidFill>
                <a:latin typeface="+mn-lt"/>
                <a:ea typeface="+mn-ea"/>
                <a:cs typeface="+mn-cs"/>
                <a:hlinkClick r:id="rId3"/>
              </a:rPr>
              <a:t>Karen O'Keefe, JD, Director of State Policies for Marijuana Policy Project (MPP), told ProCon.org in a Jan. 19, 2010 email that "Patients and their caregivers can cultivate in 13 of the 14 states. Home cultivation is not allowed in New Jersey and a special license is required in New Mexico."]</a:t>
            </a:r>
            <a:endParaRPr lang="en-US" u="none" dirty="0">
              <a:solidFill>
                <a:schemeClr val="tx1"/>
              </a:solidFill>
            </a:endParaRPr>
          </a:p>
        </p:txBody>
      </p:sp>
      <p:sp>
        <p:nvSpPr>
          <p:cNvPr id="4" name="Slide Number Placeholder 3"/>
          <p:cNvSpPr>
            <a:spLocks noGrp="1"/>
          </p:cNvSpPr>
          <p:nvPr>
            <p:ph type="sldNum" sz="quarter" idx="10"/>
          </p:nvPr>
        </p:nvSpPr>
        <p:spPr/>
        <p:txBody>
          <a:bodyPr/>
          <a:lstStyle/>
          <a:p>
            <a:fld id="{E679A14C-DDAF-DB4B-B1AB-270E124CAB67}" type="slidenum">
              <a:rPr lang="en-US" smtClean="0"/>
              <a:pPr/>
              <a:t>6</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Among</a:t>
            </a:r>
            <a:r>
              <a:rPr lang="en-US" baseline="0" dirty="0" smtClean="0"/>
              <a:t> the ten states that had legalized medical marijuana as of 2006, there was a net decrease in teenage marijuana use among those 10 states taken as a whole.  8 of 10 states saw a decline in use while 2 saw an increase.  </a:t>
            </a:r>
            <a:endParaRPr lang="en-US" dirty="0"/>
          </a:p>
        </p:txBody>
      </p:sp>
      <p:sp>
        <p:nvSpPr>
          <p:cNvPr id="4" name="Slide Number Placeholder 3"/>
          <p:cNvSpPr>
            <a:spLocks noGrp="1"/>
          </p:cNvSpPr>
          <p:nvPr>
            <p:ph type="sldNum" sz="quarter" idx="10"/>
          </p:nvPr>
        </p:nvSpPr>
        <p:spPr/>
        <p:txBody>
          <a:bodyPr/>
          <a:lstStyle/>
          <a:p>
            <a:fld id="{E679A14C-DDAF-DB4B-B1AB-270E124CAB67}" type="slidenum">
              <a:rPr lang="en-US" smtClean="0"/>
              <a:pPr/>
              <a:t>19</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Since medical marijuana became legal in different years in certain states, the percentage for each year on the line showing "legal" states includes only those states that had legalized medical marijuana on or before that year. The percentage for 1999 is therefore the average of Alaska, California, Maine, Oregon, and Washington; 2000-03 includes Alaska, California, Colorado, Hawaii, Maine, Nevada, Oregon, and Washington; 2004-06 includes Alaska, California, Colorado, Hawaii, Maine, Montana, Nevada, Oregon, Vermont, and Washington.</a:t>
            </a:r>
            <a:endParaRPr lang="en-US" dirty="0"/>
          </a:p>
        </p:txBody>
      </p:sp>
      <p:sp>
        <p:nvSpPr>
          <p:cNvPr id="4" name="Slide Number Placeholder 3"/>
          <p:cNvSpPr>
            <a:spLocks noGrp="1"/>
          </p:cNvSpPr>
          <p:nvPr>
            <p:ph type="sldNum" sz="quarter" idx="10"/>
          </p:nvPr>
        </p:nvSpPr>
        <p:spPr/>
        <p:txBody>
          <a:bodyPr/>
          <a:lstStyle/>
          <a:p>
            <a:fld id="{E679A14C-DDAF-DB4B-B1AB-270E124CAB67}" type="slidenum">
              <a:rPr lang="en-US" smtClean="0"/>
              <a:pPr/>
              <a:t>20</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PEDIATRICS Vol. 113 No. 6 June 2004</a:t>
            </a:r>
            <a:endParaRPr lang="en-US" dirty="0"/>
          </a:p>
        </p:txBody>
      </p:sp>
      <p:sp>
        <p:nvSpPr>
          <p:cNvPr id="4" name="Slide Number Placeholder 3"/>
          <p:cNvSpPr>
            <a:spLocks noGrp="1"/>
          </p:cNvSpPr>
          <p:nvPr>
            <p:ph type="sldNum" sz="quarter" idx="10"/>
          </p:nvPr>
        </p:nvSpPr>
        <p:spPr/>
        <p:txBody>
          <a:bodyPr/>
          <a:lstStyle/>
          <a:p>
            <a:fld id="{E679A14C-DDAF-DB4B-B1AB-270E124CAB67}" type="slidenum">
              <a:rPr lang="en-US" smtClean="0"/>
              <a:pPr/>
              <a:t>22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Is</a:t>
            </a:r>
            <a:r>
              <a:rPr lang="en-US" baseline="0" dirty="0" smtClean="0"/>
              <a:t> the problem in allowing for cultivation?  You cannot “grow” morphine and </a:t>
            </a:r>
            <a:r>
              <a:rPr lang="en-US" baseline="0" dirty="0" err="1" smtClean="0"/>
              <a:t>oxycodone</a:t>
            </a:r>
            <a:r>
              <a:rPr lang="en-US" baseline="0" dirty="0" smtClean="0"/>
              <a:t> (other than flat out growing opium poppies).  </a:t>
            </a:r>
            <a:endParaRPr lang="en-US" dirty="0"/>
          </a:p>
        </p:txBody>
      </p:sp>
      <p:sp>
        <p:nvSpPr>
          <p:cNvPr id="4" name="Slide Number Placeholder 3"/>
          <p:cNvSpPr>
            <a:spLocks noGrp="1"/>
          </p:cNvSpPr>
          <p:nvPr>
            <p:ph type="sldNum" sz="quarter" idx="10"/>
          </p:nvPr>
        </p:nvSpPr>
        <p:spPr/>
        <p:txBody>
          <a:bodyPr/>
          <a:lstStyle/>
          <a:p>
            <a:fld id="{E679A14C-DDAF-DB4B-B1AB-270E124CAB67}" type="slidenum">
              <a:rPr lang="en-US" smtClean="0"/>
              <a:pPr/>
              <a:t>24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US Controlled Substances Act (Title 21 United States Code, Subchapter I, Part B Section 812), regulates the availability of drugs in the US, whether they can be prescribed, and to what extent. Drugs are classified into one of five schedules. The most restrictive schedule is Schedule I (federal</a:t>
            </a:r>
            <a:r>
              <a:rPr lang="en-US" sz="1200" kern="1200" baseline="0" dirty="0" smtClean="0">
                <a:solidFill>
                  <a:schemeClr val="tx1"/>
                </a:solidFill>
                <a:latin typeface="+mn-lt"/>
                <a:ea typeface="+mn-ea"/>
                <a:cs typeface="+mn-cs"/>
              </a:rPr>
              <a:t> law prohibits physicians from prescribing schedule 1 drugs)</a:t>
            </a:r>
            <a:r>
              <a:rPr lang="en-US" sz="1200" kern="1200" dirty="0" smtClean="0">
                <a:solidFill>
                  <a:schemeClr val="tx1"/>
                </a:solidFill>
                <a:latin typeface="+mn-lt"/>
                <a:ea typeface="+mn-ea"/>
                <a:cs typeface="+mn-cs"/>
              </a:rPr>
              <a:t>, which includes marijuana.</a:t>
            </a:r>
            <a:endParaRPr lang="en-US" dirty="0"/>
          </a:p>
        </p:txBody>
      </p:sp>
      <p:sp>
        <p:nvSpPr>
          <p:cNvPr id="4" name="Slide Number Placeholder 3"/>
          <p:cNvSpPr>
            <a:spLocks noGrp="1"/>
          </p:cNvSpPr>
          <p:nvPr>
            <p:ph type="sldNum" sz="quarter" idx="10"/>
          </p:nvPr>
        </p:nvSpPr>
        <p:spPr/>
        <p:txBody>
          <a:bodyPr/>
          <a:lstStyle/>
          <a:p>
            <a:fld id="{E679A14C-DDAF-DB4B-B1AB-270E124CAB67}" type="slidenum">
              <a:rPr lang="en-US" smtClean="0"/>
              <a:pPr/>
              <a:t>7</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debate centers</a:t>
            </a:r>
            <a:r>
              <a:rPr lang="en-US" baseline="0" dirty="0" smtClean="0"/>
              <a:t> on whether to reclassify marijuana as a schedule 2 or 3 drug.  </a:t>
            </a:r>
            <a:endParaRPr lang="en-US" dirty="0"/>
          </a:p>
        </p:txBody>
      </p:sp>
      <p:sp>
        <p:nvSpPr>
          <p:cNvPr id="4" name="Slide Number Placeholder 3"/>
          <p:cNvSpPr>
            <a:spLocks noGrp="1"/>
          </p:cNvSpPr>
          <p:nvPr>
            <p:ph type="sldNum" sz="quarter" idx="10"/>
          </p:nvPr>
        </p:nvSpPr>
        <p:spPr/>
        <p:txBody>
          <a:bodyPr/>
          <a:lstStyle/>
          <a:p>
            <a:fld id="{E679A14C-DDAF-DB4B-B1AB-270E124CAB67}" type="slidenum">
              <a:rPr lang="en-US" smtClean="0"/>
              <a:pPr/>
              <a:t>8</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Here is a historical timeline summarizing key scientific studies and key legal moments.</a:t>
            </a:r>
            <a:r>
              <a:rPr lang="en-US" baseline="0" dirty="0" smtClean="0"/>
              <a:t>  GREEN represents PRO and RED represents CON.  (Just because there’s no red on this slide doesn’t mean there weren’t con things happening…I just picked the most important things). </a:t>
            </a:r>
            <a:endParaRPr lang="en-US" dirty="0"/>
          </a:p>
        </p:txBody>
      </p:sp>
      <p:sp>
        <p:nvSpPr>
          <p:cNvPr id="4" name="Slide Number Placeholder 3"/>
          <p:cNvSpPr>
            <a:spLocks noGrp="1"/>
          </p:cNvSpPr>
          <p:nvPr>
            <p:ph type="sldNum" sz="quarter" idx="10"/>
          </p:nvPr>
        </p:nvSpPr>
        <p:spPr/>
        <p:txBody>
          <a:bodyPr/>
          <a:lstStyle/>
          <a:p>
            <a:fld id="{E679A14C-DDAF-DB4B-B1AB-270E124CAB67}" type="slidenum">
              <a:rPr lang="en-US" smtClean="0"/>
              <a:pPr/>
              <a:t>9</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679A14C-DDAF-DB4B-B1AB-270E124CAB67}" type="slidenum">
              <a:rPr lang="en-US" smtClean="0"/>
              <a:pPr/>
              <a:t>10</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Nef</a:t>
            </a:r>
            <a:r>
              <a:rPr lang="en-US" dirty="0" smtClean="0"/>
              <a:t>:</a:t>
            </a:r>
            <a:r>
              <a:rPr lang="en-US" baseline="0" dirty="0" smtClean="0"/>
              <a:t> </a:t>
            </a:r>
            <a:r>
              <a:rPr lang="en-US" dirty="0" smtClean="0"/>
              <a:t>No states had legal measure</a:t>
            </a:r>
            <a:r>
              <a:rPr lang="en-US" baseline="0" dirty="0" smtClean="0"/>
              <a:t>s legalizing marijuana at this point. Arizona and Cali did it in 1996.  </a:t>
            </a:r>
            <a:endParaRPr lang="en-US" dirty="0"/>
          </a:p>
        </p:txBody>
      </p:sp>
      <p:sp>
        <p:nvSpPr>
          <p:cNvPr id="4" name="Slide Number Placeholder 3"/>
          <p:cNvSpPr>
            <a:spLocks noGrp="1"/>
          </p:cNvSpPr>
          <p:nvPr>
            <p:ph type="sldNum" sz="quarter" idx="10"/>
          </p:nvPr>
        </p:nvSpPr>
        <p:spPr/>
        <p:txBody>
          <a:bodyPr/>
          <a:lstStyle/>
          <a:p>
            <a:fld id="{E679A14C-DDAF-DB4B-B1AB-270E124CAB67}" type="slidenum">
              <a:rPr lang="en-US" smtClean="0"/>
              <a:pPr/>
              <a:t>11</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Nef</a:t>
            </a:r>
            <a:r>
              <a:rPr lang="en-US" dirty="0" smtClean="0"/>
              <a:t>:</a:t>
            </a:r>
            <a:r>
              <a:rPr lang="en-US" baseline="0" dirty="0" smtClean="0"/>
              <a:t> </a:t>
            </a:r>
            <a:r>
              <a:rPr lang="en-US" dirty="0" smtClean="0"/>
              <a:t>Although Arizona</a:t>
            </a:r>
            <a:r>
              <a:rPr lang="en-US" baseline="0" dirty="0" smtClean="0"/>
              <a:t> was the first to do this along with California, it’s not listed as one of the 14 states officially legalizing marijuana.  </a:t>
            </a:r>
            <a:endParaRPr lang="en-US" dirty="0"/>
          </a:p>
        </p:txBody>
      </p:sp>
      <p:sp>
        <p:nvSpPr>
          <p:cNvPr id="4" name="Slide Number Placeholder 3"/>
          <p:cNvSpPr>
            <a:spLocks noGrp="1"/>
          </p:cNvSpPr>
          <p:nvPr>
            <p:ph type="sldNum" sz="quarter" idx="10"/>
          </p:nvPr>
        </p:nvSpPr>
        <p:spPr/>
        <p:txBody>
          <a:bodyPr/>
          <a:lstStyle/>
          <a:p>
            <a:fld id="{E679A14C-DDAF-DB4B-B1AB-270E124CAB67}" type="slidenum">
              <a:rPr lang="en-US" smtClean="0"/>
              <a:pPr/>
              <a:t>12</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679A14C-DDAF-DB4B-B1AB-270E124CAB67}" type="slidenum">
              <a:rPr lang="en-US" smtClean="0"/>
              <a:pPr/>
              <a:t>13</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679A14C-DDAF-DB4B-B1AB-270E124CAB67}" type="slidenum">
              <a:rPr lang="en-US" smtClean="0"/>
              <a:pPr/>
              <a:t>14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3A69963-41A3-5846-8206-B22C62437D9C}" type="datetimeFigureOut">
              <a:rPr lang="en-US" smtClean="0"/>
              <a:pPr/>
              <a:t>3/24/10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267687-F96F-9F40-810E-2D2359158AE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3A69963-41A3-5846-8206-B22C62437D9C}" type="datetimeFigureOut">
              <a:rPr lang="en-US" smtClean="0"/>
              <a:pPr/>
              <a:t>3/24/10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267687-F96F-9F40-810E-2D2359158AE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3A69963-41A3-5846-8206-B22C62437D9C}" type="datetimeFigureOut">
              <a:rPr lang="en-US" smtClean="0"/>
              <a:pPr/>
              <a:t>3/24/10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267687-F96F-9F40-810E-2D2359158AE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3A69963-41A3-5846-8206-B22C62437D9C}" type="datetimeFigureOut">
              <a:rPr lang="en-US" smtClean="0"/>
              <a:pPr/>
              <a:t>3/24/10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267687-F96F-9F40-810E-2D2359158AE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3A69963-41A3-5846-8206-B22C62437D9C}" type="datetimeFigureOut">
              <a:rPr lang="en-US" smtClean="0"/>
              <a:pPr/>
              <a:t>3/24/10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267687-F96F-9F40-810E-2D2359158AE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3A69963-41A3-5846-8206-B22C62437D9C}" type="datetimeFigureOut">
              <a:rPr lang="en-US" smtClean="0"/>
              <a:pPr/>
              <a:t>3/24/10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267687-F96F-9F40-810E-2D2359158AE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3A69963-41A3-5846-8206-B22C62437D9C}" type="datetimeFigureOut">
              <a:rPr lang="en-US" smtClean="0"/>
              <a:pPr/>
              <a:t>3/24/10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4267687-F96F-9F40-810E-2D2359158AE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3A69963-41A3-5846-8206-B22C62437D9C}" type="datetimeFigureOut">
              <a:rPr lang="en-US" smtClean="0"/>
              <a:pPr/>
              <a:t>3/24/10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4267687-F96F-9F40-810E-2D2359158AE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A69963-41A3-5846-8206-B22C62437D9C}" type="datetimeFigureOut">
              <a:rPr lang="en-US" smtClean="0"/>
              <a:pPr/>
              <a:t>3/24/10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4267687-F96F-9F40-810E-2D2359158AE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3A69963-41A3-5846-8206-B22C62437D9C}" type="datetimeFigureOut">
              <a:rPr lang="en-US" smtClean="0"/>
              <a:pPr/>
              <a:t>3/24/10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267687-F96F-9F40-810E-2D2359158AE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3A69963-41A3-5846-8206-B22C62437D9C}" type="datetimeFigureOut">
              <a:rPr lang="en-US" smtClean="0"/>
              <a:pPr/>
              <a:t>3/24/10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267687-F96F-9F40-810E-2D2359158AE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A69963-41A3-5846-8206-B22C62437D9C}" type="datetimeFigureOut">
              <a:rPr lang="en-US" smtClean="0"/>
              <a:pPr/>
              <a:t>3/24/10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267687-F96F-9F40-810E-2D2359158AE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1.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1.png"/><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youtube.com/watch?v=wodlyntXERs" TargetMode="External"/><Relationship Id="rId3" Type="http://schemas.openxmlformats.org/officeDocument/2006/relationships/image" Target="../media/image1.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1.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medicalmarijuana.procon.org/viewsource.asp?ID=1386" TargetMode="External"/><Relationship Id="rId3" Type="http://schemas.openxmlformats.org/officeDocument/2006/relationships/hyperlink" Target="http://medicalmarijuana.procon.org/viewsource.asp?ID=1390"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youtube.com/watch?v=LvUziSfMwAw"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896591"/>
            <a:ext cx="7772400" cy="2311565"/>
          </a:xfrm>
        </p:spPr>
        <p:txBody>
          <a:bodyPr>
            <a:normAutofit/>
          </a:bodyPr>
          <a:lstStyle/>
          <a:p>
            <a:r>
              <a:rPr lang="en-US" sz="6000" dirty="0" smtClean="0"/>
              <a:t>Medical </a:t>
            </a:r>
            <a:r>
              <a:rPr lang="en-US" sz="6000" dirty="0" smtClean="0"/>
              <a:t>Marijuana</a:t>
            </a:r>
            <a:br>
              <a:rPr lang="en-US" sz="6000" dirty="0" smtClean="0"/>
            </a:br>
            <a:r>
              <a:rPr lang="en-US" sz="3200" i="1" dirty="0" smtClean="0"/>
              <a:t>“Take a deep breath”</a:t>
            </a:r>
            <a:endParaRPr lang="en-US" sz="6000" dirty="0"/>
          </a:p>
        </p:txBody>
      </p:sp>
      <p:sp>
        <p:nvSpPr>
          <p:cNvPr id="3" name="Subtitle 2"/>
          <p:cNvSpPr>
            <a:spLocks noGrp="1"/>
          </p:cNvSpPr>
          <p:nvPr>
            <p:ph type="subTitle" idx="1"/>
          </p:nvPr>
        </p:nvSpPr>
        <p:spPr>
          <a:xfrm>
            <a:off x="1371600" y="4870756"/>
            <a:ext cx="6400800" cy="1464645"/>
          </a:xfrm>
        </p:spPr>
        <p:txBody>
          <a:bodyPr/>
          <a:lstStyle/>
          <a:p>
            <a:r>
              <a:rPr lang="en-US" dirty="0" smtClean="0"/>
              <a:t>Dr. Stu Holzer</a:t>
            </a:r>
          </a:p>
          <a:p>
            <a:r>
              <a:rPr lang="en-US" dirty="0" smtClean="0"/>
              <a:t>Dr. Nefthi </a:t>
            </a:r>
            <a:r>
              <a:rPr lang="en-US" dirty="0" smtClean="0"/>
              <a:t>Sandeep</a:t>
            </a:r>
            <a:endParaRPr lang="en-US" dirty="0"/>
          </a:p>
        </p:txBody>
      </p:sp>
      <p:pic>
        <p:nvPicPr>
          <p:cNvPr id="4" name="Picture 3"/>
          <p:cNvPicPr>
            <a:picLocks noChangeAspect="1"/>
          </p:cNvPicPr>
          <p:nvPr/>
        </p:nvPicPr>
        <p:blipFill>
          <a:blip r:embed="rId2"/>
          <a:stretch>
            <a:fillRect/>
          </a:stretch>
        </p:blipFill>
        <p:spPr>
          <a:xfrm>
            <a:off x="3303952" y="542219"/>
            <a:ext cx="2575607" cy="271074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1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ssolve">
                                      <p:cBhvr>
                                        <p:cTn id="12" dur="1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dissolve">
                                      <p:cBhvr>
                                        <p:cTn id="17"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Historical Timeline</a:t>
            </a:r>
            <a:endParaRPr lang="en-US" dirty="0"/>
          </a:p>
        </p:txBody>
      </p:sp>
      <p:cxnSp>
        <p:nvCxnSpPr>
          <p:cNvPr id="5" name="Straight Connector 4"/>
          <p:cNvCxnSpPr/>
          <p:nvPr/>
        </p:nvCxnSpPr>
        <p:spPr>
          <a:xfrm>
            <a:off x="799164" y="3424541"/>
            <a:ext cx="7420804" cy="14269"/>
          </a:xfrm>
          <a:prstGeom prst="line">
            <a:avLst/>
          </a:prstGeom>
          <a:ln w="76200" cmpd="sng"/>
          <a:effectLst/>
          <a:scene3d>
            <a:camera prst="orthographicFront"/>
            <a:lightRig rig="threePt" dir="t"/>
          </a:scene3d>
          <a:sp3d>
            <a:bevelT/>
            <a:bevelB/>
          </a:sp3d>
        </p:spPr>
        <p:style>
          <a:lnRef idx="2">
            <a:schemeClr val="accent1"/>
          </a:lnRef>
          <a:fillRef idx="0">
            <a:schemeClr val="accent1"/>
          </a:fillRef>
          <a:effectRef idx="1">
            <a:schemeClr val="accent1"/>
          </a:effectRef>
          <a:fontRef idx="minor">
            <a:schemeClr val="tx1"/>
          </a:fontRef>
        </p:style>
      </p:cxnSp>
      <p:sp>
        <p:nvSpPr>
          <p:cNvPr id="8" name="Donut 7"/>
          <p:cNvSpPr/>
          <p:nvPr/>
        </p:nvSpPr>
        <p:spPr>
          <a:xfrm>
            <a:off x="2907660" y="3311549"/>
            <a:ext cx="268773" cy="254522"/>
          </a:xfrm>
          <a:prstGeom prst="donut">
            <a:avLst/>
          </a:prstGeom>
          <a:solidFill>
            <a:schemeClr val="tx1"/>
          </a:solidFill>
          <a:ln>
            <a:noFill/>
          </a:ln>
        </p:spPr>
        <p:style>
          <a:lnRef idx="1">
            <a:schemeClr val="accent1"/>
          </a:lnRef>
          <a:fillRef idx="3">
            <a:schemeClr val="accent1"/>
          </a:fillRef>
          <a:effectRef idx="2">
            <a:schemeClr val="accent1"/>
          </a:effectRef>
          <a:fontRef idx="minor">
            <a:schemeClr val="lt1"/>
          </a:fontRef>
        </p:style>
      </p:sp>
      <p:sp>
        <p:nvSpPr>
          <p:cNvPr id="9" name="Donut 8"/>
          <p:cNvSpPr/>
          <p:nvPr/>
        </p:nvSpPr>
        <p:spPr>
          <a:xfrm>
            <a:off x="5761815" y="3311549"/>
            <a:ext cx="268773" cy="254522"/>
          </a:xfrm>
          <a:prstGeom prst="donut">
            <a:avLst/>
          </a:prstGeom>
          <a:solidFill>
            <a:schemeClr val="tx1"/>
          </a:solidFill>
          <a:ln>
            <a:noFill/>
          </a:ln>
        </p:spPr>
        <p:style>
          <a:lnRef idx="1">
            <a:schemeClr val="accent1"/>
          </a:lnRef>
          <a:fillRef idx="3">
            <a:schemeClr val="accent1"/>
          </a:fillRef>
          <a:effectRef idx="2">
            <a:schemeClr val="accent1"/>
          </a:effectRef>
          <a:fontRef idx="minor">
            <a:schemeClr val="lt1"/>
          </a:fontRef>
        </p:style>
      </p:sp>
      <p:sp>
        <p:nvSpPr>
          <p:cNvPr id="12" name="TextBox 11"/>
          <p:cNvSpPr txBox="1"/>
          <p:nvPr/>
        </p:nvSpPr>
        <p:spPr>
          <a:xfrm>
            <a:off x="921650" y="1417638"/>
            <a:ext cx="2254783" cy="1450416"/>
          </a:xfrm>
          <a:prstGeom prst="rect">
            <a:avLst/>
          </a:prstGeom>
          <a:noFill/>
        </p:spPr>
        <p:txBody>
          <a:bodyPr wrap="square" rtlCol="0">
            <a:normAutofit lnSpcReduction="10000"/>
          </a:bodyPr>
          <a:lstStyle/>
          <a:p>
            <a:r>
              <a:rPr lang="en-US" dirty="0" smtClean="0">
                <a:solidFill>
                  <a:srgbClr val="008000"/>
                </a:solidFill>
              </a:rPr>
              <a:t>THC slowed the growth of lung cx, breast cx &amp; virus-induced leukemia in mice (Munson et al)</a:t>
            </a:r>
            <a:endParaRPr lang="en-US" dirty="0">
              <a:solidFill>
                <a:srgbClr val="008000"/>
              </a:solidFill>
            </a:endParaRPr>
          </a:p>
        </p:txBody>
      </p:sp>
      <p:sp>
        <p:nvSpPr>
          <p:cNvPr id="13" name="TextBox 12"/>
          <p:cNvSpPr txBox="1"/>
          <p:nvPr/>
        </p:nvSpPr>
        <p:spPr>
          <a:xfrm>
            <a:off x="799164" y="4485000"/>
            <a:ext cx="2475979" cy="1821863"/>
          </a:xfrm>
          <a:prstGeom prst="rect">
            <a:avLst/>
          </a:prstGeom>
          <a:noFill/>
        </p:spPr>
        <p:txBody>
          <a:bodyPr wrap="square" rtlCol="0">
            <a:normAutofit lnSpcReduction="10000"/>
          </a:bodyPr>
          <a:lstStyle/>
          <a:p>
            <a:r>
              <a:rPr lang="en-US" dirty="0" smtClean="0">
                <a:solidFill>
                  <a:srgbClr val="008000"/>
                </a:solidFill>
              </a:rPr>
              <a:t>Scientists at NIDA meeting conclude that given therapeutic potential, govt. should invest tax dollars into more marijuana research.</a:t>
            </a:r>
            <a:endParaRPr lang="en-US" dirty="0">
              <a:solidFill>
                <a:srgbClr val="008000"/>
              </a:solidFill>
            </a:endParaRPr>
          </a:p>
        </p:txBody>
      </p:sp>
      <p:sp>
        <p:nvSpPr>
          <p:cNvPr id="14" name="TextBox 13"/>
          <p:cNvSpPr txBox="1"/>
          <p:nvPr/>
        </p:nvSpPr>
        <p:spPr>
          <a:xfrm>
            <a:off x="3427543" y="1417638"/>
            <a:ext cx="2123789" cy="1450416"/>
          </a:xfrm>
          <a:prstGeom prst="rect">
            <a:avLst/>
          </a:prstGeom>
          <a:noFill/>
        </p:spPr>
        <p:txBody>
          <a:bodyPr wrap="square" rtlCol="0">
            <a:normAutofit lnSpcReduction="10000"/>
          </a:bodyPr>
          <a:lstStyle/>
          <a:p>
            <a:r>
              <a:rPr lang="en-US" dirty="0" smtClean="0">
                <a:solidFill>
                  <a:srgbClr val="008000"/>
                </a:solidFill>
              </a:rPr>
              <a:t>THC has antiemetic properties superior to </a:t>
            </a:r>
            <a:r>
              <a:rPr lang="en-US" dirty="0" err="1" smtClean="0">
                <a:solidFill>
                  <a:srgbClr val="008000"/>
                </a:solidFill>
              </a:rPr>
              <a:t>compazine</a:t>
            </a:r>
            <a:r>
              <a:rPr lang="en-US" dirty="0" smtClean="0">
                <a:solidFill>
                  <a:srgbClr val="008000"/>
                </a:solidFill>
              </a:rPr>
              <a:t> and placebo.  (</a:t>
            </a:r>
            <a:r>
              <a:rPr lang="en-US" dirty="0" err="1" smtClean="0">
                <a:solidFill>
                  <a:srgbClr val="008000"/>
                </a:solidFill>
              </a:rPr>
              <a:t>Sallan</a:t>
            </a:r>
            <a:r>
              <a:rPr lang="en-US" dirty="0" smtClean="0">
                <a:solidFill>
                  <a:srgbClr val="008000"/>
                </a:solidFill>
              </a:rPr>
              <a:t> et al)</a:t>
            </a:r>
            <a:endParaRPr lang="en-US" dirty="0">
              <a:solidFill>
                <a:srgbClr val="008000"/>
              </a:solidFill>
            </a:endParaRPr>
          </a:p>
        </p:txBody>
      </p:sp>
      <p:sp>
        <p:nvSpPr>
          <p:cNvPr id="15" name="TextBox 14"/>
          <p:cNvSpPr txBox="1"/>
          <p:nvPr/>
        </p:nvSpPr>
        <p:spPr>
          <a:xfrm>
            <a:off x="3436758" y="4485000"/>
            <a:ext cx="2554469" cy="1622098"/>
          </a:xfrm>
          <a:prstGeom prst="rect">
            <a:avLst/>
          </a:prstGeom>
          <a:noFill/>
        </p:spPr>
        <p:txBody>
          <a:bodyPr wrap="square" rtlCol="0">
            <a:normAutofit lnSpcReduction="10000"/>
          </a:bodyPr>
          <a:lstStyle/>
          <a:p>
            <a:r>
              <a:rPr lang="en-US" dirty="0" smtClean="0">
                <a:solidFill>
                  <a:srgbClr val="008000"/>
                </a:solidFill>
              </a:rPr>
              <a:t>Impressive array of enzymes (amylase, lipase maltase, </a:t>
            </a:r>
            <a:r>
              <a:rPr lang="en-US" dirty="0" err="1" smtClean="0">
                <a:solidFill>
                  <a:srgbClr val="008000"/>
                </a:solidFill>
              </a:rPr>
              <a:t>urease</a:t>
            </a:r>
            <a:r>
              <a:rPr lang="en-US" dirty="0" smtClean="0">
                <a:solidFill>
                  <a:srgbClr val="008000"/>
                </a:solidFill>
              </a:rPr>
              <a:t>, etc.) may account for medicinal activity of cannabis</a:t>
            </a:r>
            <a:endParaRPr lang="en-US" dirty="0">
              <a:solidFill>
                <a:srgbClr val="008000"/>
              </a:solidFill>
            </a:endParaRPr>
          </a:p>
        </p:txBody>
      </p:sp>
      <p:sp>
        <p:nvSpPr>
          <p:cNvPr id="16" name="TextBox 15"/>
          <p:cNvSpPr txBox="1"/>
          <p:nvPr/>
        </p:nvSpPr>
        <p:spPr>
          <a:xfrm>
            <a:off x="6360663" y="4484999"/>
            <a:ext cx="2326137" cy="1821863"/>
          </a:xfrm>
          <a:prstGeom prst="rect">
            <a:avLst/>
          </a:prstGeom>
          <a:noFill/>
        </p:spPr>
        <p:txBody>
          <a:bodyPr wrap="square" rtlCol="0">
            <a:normAutofit/>
          </a:bodyPr>
          <a:lstStyle/>
          <a:p>
            <a:r>
              <a:rPr lang="en-US" dirty="0" smtClean="0">
                <a:solidFill>
                  <a:srgbClr val="008000"/>
                </a:solidFill>
              </a:rPr>
              <a:t>Robert Randall uses </a:t>
            </a:r>
            <a:r>
              <a:rPr lang="en-US" i="1" u="sng" dirty="0" smtClean="0">
                <a:solidFill>
                  <a:srgbClr val="008000"/>
                </a:solidFill>
              </a:rPr>
              <a:t>Doctrine of Necessity</a:t>
            </a:r>
            <a:r>
              <a:rPr lang="en-US" u="sng" dirty="0" smtClean="0">
                <a:solidFill>
                  <a:srgbClr val="008000"/>
                </a:solidFill>
              </a:rPr>
              <a:t> </a:t>
            </a:r>
            <a:r>
              <a:rPr lang="en-US" dirty="0" smtClean="0">
                <a:solidFill>
                  <a:srgbClr val="008000"/>
                </a:solidFill>
              </a:rPr>
              <a:t>to defend himself against charges of marijuana cultivation. (Washington, D.C.)</a:t>
            </a:r>
            <a:endParaRPr lang="en-US" dirty="0">
              <a:solidFill>
                <a:srgbClr val="008000"/>
              </a:solidFill>
            </a:endParaRPr>
          </a:p>
        </p:txBody>
      </p:sp>
      <p:sp>
        <p:nvSpPr>
          <p:cNvPr id="17" name="TextBox 16"/>
          <p:cNvSpPr txBox="1"/>
          <p:nvPr/>
        </p:nvSpPr>
        <p:spPr>
          <a:xfrm>
            <a:off x="6164975" y="1417638"/>
            <a:ext cx="2521825" cy="1450417"/>
          </a:xfrm>
          <a:prstGeom prst="rect">
            <a:avLst/>
          </a:prstGeom>
          <a:noFill/>
        </p:spPr>
        <p:txBody>
          <a:bodyPr wrap="square" rtlCol="0">
            <a:normAutofit lnSpcReduction="10000"/>
          </a:bodyPr>
          <a:lstStyle/>
          <a:p>
            <a:r>
              <a:rPr lang="en-US" dirty="0" smtClean="0">
                <a:solidFill>
                  <a:srgbClr val="008000"/>
                </a:solidFill>
              </a:rPr>
              <a:t>Smoked marijuana reversed bronchospasm as well as beta-agonist in experimentally induced asthma (</a:t>
            </a:r>
            <a:r>
              <a:rPr lang="en-US" dirty="0" err="1" smtClean="0">
                <a:solidFill>
                  <a:srgbClr val="008000"/>
                </a:solidFill>
              </a:rPr>
              <a:t>Tashkin</a:t>
            </a:r>
            <a:r>
              <a:rPr lang="en-US" dirty="0" smtClean="0">
                <a:solidFill>
                  <a:srgbClr val="008000"/>
                </a:solidFill>
              </a:rPr>
              <a:t> et al)</a:t>
            </a:r>
            <a:endParaRPr lang="en-US" dirty="0">
              <a:solidFill>
                <a:srgbClr val="008000"/>
              </a:solidFill>
            </a:endParaRPr>
          </a:p>
        </p:txBody>
      </p:sp>
      <p:sp>
        <p:nvSpPr>
          <p:cNvPr id="19" name="TextBox 18"/>
          <p:cNvSpPr txBox="1"/>
          <p:nvPr/>
        </p:nvSpPr>
        <p:spPr>
          <a:xfrm>
            <a:off x="2763910" y="3566071"/>
            <a:ext cx="1022465" cy="461665"/>
          </a:xfrm>
          <a:prstGeom prst="rect">
            <a:avLst/>
          </a:prstGeom>
          <a:noFill/>
        </p:spPr>
        <p:txBody>
          <a:bodyPr wrap="square" rtlCol="0">
            <a:spAutoFit/>
          </a:bodyPr>
          <a:lstStyle/>
          <a:p>
            <a:r>
              <a:rPr lang="en-US" sz="2400" b="1" dirty="0" smtClean="0">
                <a:solidFill>
                  <a:schemeClr val="accent1">
                    <a:lumMod val="50000"/>
                  </a:schemeClr>
                </a:solidFill>
                <a:latin typeface="Arial"/>
              </a:rPr>
              <a:t>1975</a:t>
            </a:r>
            <a:endParaRPr lang="en-US" sz="2400" b="1" dirty="0">
              <a:solidFill>
                <a:schemeClr val="accent1">
                  <a:lumMod val="50000"/>
                </a:schemeClr>
              </a:solidFill>
              <a:latin typeface="Arial"/>
            </a:endParaRPr>
          </a:p>
        </p:txBody>
      </p:sp>
      <p:sp>
        <p:nvSpPr>
          <p:cNvPr id="20" name="TextBox 19"/>
          <p:cNvSpPr txBox="1"/>
          <p:nvPr/>
        </p:nvSpPr>
        <p:spPr>
          <a:xfrm>
            <a:off x="5519355" y="3566071"/>
            <a:ext cx="1022465" cy="461665"/>
          </a:xfrm>
          <a:prstGeom prst="rect">
            <a:avLst/>
          </a:prstGeom>
          <a:noFill/>
        </p:spPr>
        <p:txBody>
          <a:bodyPr wrap="square" rtlCol="0">
            <a:spAutoFit/>
          </a:bodyPr>
          <a:lstStyle/>
          <a:p>
            <a:r>
              <a:rPr lang="en-US" sz="2400" b="1" dirty="0" smtClean="0">
                <a:solidFill>
                  <a:schemeClr val="accent1">
                    <a:lumMod val="50000"/>
                  </a:schemeClr>
                </a:solidFill>
                <a:latin typeface="Arial"/>
              </a:rPr>
              <a:t>1976</a:t>
            </a:r>
            <a:endParaRPr lang="en-US" sz="2400" b="1" dirty="0">
              <a:solidFill>
                <a:schemeClr val="accent1">
                  <a:lumMod val="50000"/>
                </a:schemeClr>
              </a:solidFill>
              <a:latin typeface="Arial"/>
            </a:endParaRPr>
          </a:p>
        </p:txBody>
      </p:sp>
      <p:cxnSp>
        <p:nvCxnSpPr>
          <p:cNvPr id="29" name="Straight Connector 28"/>
          <p:cNvCxnSpPr/>
          <p:nvPr/>
        </p:nvCxnSpPr>
        <p:spPr>
          <a:xfrm>
            <a:off x="1555515" y="3067818"/>
            <a:ext cx="5736852" cy="1588"/>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0" name="Straight Connector 29"/>
          <p:cNvCxnSpPr>
            <a:stCxn id="8" idx="0"/>
          </p:cNvCxnSpPr>
          <p:nvPr/>
        </p:nvCxnSpPr>
        <p:spPr>
          <a:xfrm rot="5400000" flipH="1" flipV="1">
            <a:off x="2920182" y="3189684"/>
            <a:ext cx="243731" cy="1"/>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rot="5400000" flipH="1" flipV="1">
            <a:off x="1455633" y="2967936"/>
            <a:ext cx="199764" cy="1588"/>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51" name="Straight Connector 50"/>
          <p:cNvCxnSpPr/>
          <p:nvPr/>
        </p:nvCxnSpPr>
        <p:spPr>
          <a:xfrm rot="5400000" flipH="1" flipV="1">
            <a:off x="4410477" y="2967142"/>
            <a:ext cx="199764" cy="1588"/>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52" name="Straight Connector 51"/>
          <p:cNvCxnSpPr/>
          <p:nvPr/>
        </p:nvCxnSpPr>
        <p:spPr>
          <a:xfrm rot="5400000" flipH="1" flipV="1">
            <a:off x="7199631" y="2965554"/>
            <a:ext cx="199764" cy="4764"/>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24" name="Freeform 23"/>
          <p:cNvSpPr/>
          <p:nvPr/>
        </p:nvSpPr>
        <p:spPr>
          <a:xfrm>
            <a:off x="6379037" y="3781264"/>
            <a:ext cx="927601" cy="642101"/>
          </a:xfrm>
          <a:custGeom>
            <a:avLst/>
            <a:gdLst>
              <a:gd name="connsiteX0" fmla="*/ 0 w 927601"/>
              <a:gd name="connsiteY0" fmla="*/ 0 h 642101"/>
              <a:gd name="connsiteX1" fmla="*/ 927601 w 927601"/>
              <a:gd name="connsiteY1" fmla="*/ 0 h 642101"/>
              <a:gd name="connsiteX2" fmla="*/ 927601 w 927601"/>
              <a:gd name="connsiteY2" fmla="*/ 642101 h 642101"/>
            </a:gdLst>
            <a:ahLst/>
            <a:cxnLst>
              <a:cxn ang="0">
                <a:pos x="connsiteX0" y="connsiteY0"/>
              </a:cxn>
              <a:cxn ang="0">
                <a:pos x="connsiteX1" y="connsiteY1"/>
              </a:cxn>
              <a:cxn ang="0">
                <a:pos x="connsiteX2" y="connsiteY2"/>
              </a:cxn>
            </a:cxnLst>
            <a:rect l="l" t="t" r="r" b="b"/>
            <a:pathLst>
              <a:path w="927601" h="642101">
                <a:moveTo>
                  <a:pt x="0" y="0"/>
                </a:moveTo>
                <a:lnTo>
                  <a:pt x="927601" y="0"/>
                </a:lnTo>
                <a:lnTo>
                  <a:pt x="927601" y="642101"/>
                </a:lnTo>
              </a:path>
            </a:pathLst>
          </a:custGeom>
          <a:ln>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6" name="Freeform 25"/>
          <p:cNvSpPr/>
          <p:nvPr/>
        </p:nvSpPr>
        <p:spPr>
          <a:xfrm>
            <a:off x="4752169" y="3795533"/>
            <a:ext cx="799163" cy="627832"/>
          </a:xfrm>
          <a:custGeom>
            <a:avLst/>
            <a:gdLst>
              <a:gd name="connsiteX0" fmla="*/ 799163 w 799163"/>
              <a:gd name="connsiteY0" fmla="*/ 0 h 627832"/>
              <a:gd name="connsiteX1" fmla="*/ 0 w 799163"/>
              <a:gd name="connsiteY1" fmla="*/ 0 h 627832"/>
              <a:gd name="connsiteX2" fmla="*/ 0 w 799163"/>
              <a:gd name="connsiteY2" fmla="*/ 627832 h 627832"/>
            </a:gdLst>
            <a:ahLst/>
            <a:cxnLst>
              <a:cxn ang="0">
                <a:pos x="connsiteX0" y="connsiteY0"/>
              </a:cxn>
              <a:cxn ang="0">
                <a:pos x="connsiteX1" y="connsiteY1"/>
              </a:cxn>
              <a:cxn ang="0">
                <a:pos x="connsiteX2" y="connsiteY2"/>
              </a:cxn>
            </a:cxnLst>
            <a:rect l="l" t="t" r="r" b="b"/>
            <a:pathLst>
              <a:path w="799163" h="627832">
                <a:moveTo>
                  <a:pt x="799163" y="0"/>
                </a:moveTo>
                <a:lnTo>
                  <a:pt x="0" y="0"/>
                </a:lnTo>
                <a:lnTo>
                  <a:pt x="0" y="627832"/>
                </a:lnTo>
              </a:path>
            </a:pathLst>
          </a:custGeom>
          <a:ln>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7" name="Freeform 26"/>
          <p:cNvSpPr/>
          <p:nvPr/>
        </p:nvSpPr>
        <p:spPr>
          <a:xfrm>
            <a:off x="1964747" y="3824071"/>
            <a:ext cx="799163" cy="627832"/>
          </a:xfrm>
          <a:custGeom>
            <a:avLst/>
            <a:gdLst>
              <a:gd name="connsiteX0" fmla="*/ 799163 w 799163"/>
              <a:gd name="connsiteY0" fmla="*/ 0 h 627832"/>
              <a:gd name="connsiteX1" fmla="*/ 0 w 799163"/>
              <a:gd name="connsiteY1" fmla="*/ 0 h 627832"/>
              <a:gd name="connsiteX2" fmla="*/ 0 w 799163"/>
              <a:gd name="connsiteY2" fmla="*/ 627832 h 627832"/>
            </a:gdLst>
            <a:ahLst/>
            <a:cxnLst>
              <a:cxn ang="0">
                <a:pos x="connsiteX0" y="connsiteY0"/>
              </a:cxn>
              <a:cxn ang="0">
                <a:pos x="connsiteX1" y="connsiteY1"/>
              </a:cxn>
              <a:cxn ang="0">
                <a:pos x="connsiteX2" y="connsiteY2"/>
              </a:cxn>
            </a:cxnLst>
            <a:rect l="l" t="t" r="r" b="b"/>
            <a:pathLst>
              <a:path w="799163" h="627832">
                <a:moveTo>
                  <a:pt x="799163" y="0"/>
                </a:moveTo>
                <a:lnTo>
                  <a:pt x="0" y="0"/>
                </a:lnTo>
                <a:lnTo>
                  <a:pt x="0" y="627832"/>
                </a:lnTo>
              </a:path>
            </a:pathLst>
          </a:custGeom>
          <a:ln>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pic>
        <p:nvPicPr>
          <p:cNvPr id="28" name="Picture 27"/>
          <p:cNvPicPr>
            <a:picLocks noChangeAspect="1"/>
          </p:cNvPicPr>
          <p:nvPr/>
        </p:nvPicPr>
        <p:blipFill>
          <a:blip r:embed="rId3"/>
          <a:stretch>
            <a:fillRect/>
          </a:stretch>
        </p:blipFill>
        <p:spPr>
          <a:xfrm>
            <a:off x="1113655" y="51422"/>
            <a:ext cx="1298106" cy="1366216"/>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Historical Timeline</a:t>
            </a:r>
            <a:endParaRPr lang="en-US" dirty="0"/>
          </a:p>
        </p:txBody>
      </p:sp>
      <p:cxnSp>
        <p:nvCxnSpPr>
          <p:cNvPr id="5" name="Straight Connector 4"/>
          <p:cNvCxnSpPr/>
          <p:nvPr/>
        </p:nvCxnSpPr>
        <p:spPr>
          <a:xfrm>
            <a:off x="799164" y="3424541"/>
            <a:ext cx="7420804" cy="14269"/>
          </a:xfrm>
          <a:prstGeom prst="line">
            <a:avLst/>
          </a:prstGeom>
          <a:ln w="76200" cmpd="sng"/>
          <a:effectLst/>
          <a:scene3d>
            <a:camera prst="orthographicFront"/>
            <a:lightRig rig="threePt" dir="t"/>
          </a:scene3d>
          <a:sp3d>
            <a:bevelT/>
            <a:bevelB/>
          </a:sp3d>
        </p:spPr>
        <p:style>
          <a:lnRef idx="2">
            <a:schemeClr val="accent1"/>
          </a:lnRef>
          <a:fillRef idx="0">
            <a:schemeClr val="accent1"/>
          </a:fillRef>
          <a:effectRef idx="1">
            <a:schemeClr val="accent1"/>
          </a:effectRef>
          <a:fontRef idx="minor">
            <a:schemeClr val="tx1"/>
          </a:fontRef>
        </p:style>
      </p:cxnSp>
      <p:sp>
        <p:nvSpPr>
          <p:cNvPr id="6" name="Donut 5"/>
          <p:cNvSpPr/>
          <p:nvPr/>
        </p:nvSpPr>
        <p:spPr>
          <a:xfrm>
            <a:off x="799163" y="3297280"/>
            <a:ext cx="268773" cy="254522"/>
          </a:xfrm>
          <a:prstGeom prst="donut">
            <a:avLst/>
          </a:prstGeom>
          <a:solidFill>
            <a:schemeClr val="tx1"/>
          </a:solidFill>
          <a:ln>
            <a:noFill/>
          </a:ln>
        </p:spPr>
        <p:style>
          <a:lnRef idx="1">
            <a:schemeClr val="accent1"/>
          </a:lnRef>
          <a:fillRef idx="3">
            <a:schemeClr val="accent1"/>
          </a:fillRef>
          <a:effectRef idx="2">
            <a:schemeClr val="accent1"/>
          </a:effectRef>
          <a:fontRef idx="minor">
            <a:schemeClr val="lt1"/>
          </a:fontRef>
        </p:style>
      </p:sp>
      <p:sp>
        <p:nvSpPr>
          <p:cNvPr id="8" name="Donut 7"/>
          <p:cNvSpPr/>
          <p:nvPr/>
        </p:nvSpPr>
        <p:spPr>
          <a:xfrm>
            <a:off x="3610506" y="3311549"/>
            <a:ext cx="268773" cy="254522"/>
          </a:xfrm>
          <a:prstGeom prst="donut">
            <a:avLst/>
          </a:prstGeom>
          <a:solidFill>
            <a:schemeClr val="tx1"/>
          </a:solidFill>
          <a:ln>
            <a:noFill/>
          </a:ln>
        </p:spPr>
        <p:style>
          <a:lnRef idx="1">
            <a:schemeClr val="accent1"/>
          </a:lnRef>
          <a:fillRef idx="3">
            <a:schemeClr val="accent1"/>
          </a:fillRef>
          <a:effectRef idx="2">
            <a:schemeClr val="accent1"/>
          </a:effectRef>
          <a:fontRef idx="minor">
            <a:schemeClr val="lt1"/>
          </a:fontRef>
        </p:style>
      </p:sp>
      <p:sp>
        <p:nvSpPr>
          <p:cNvPr id="9" name="Donut 8"/>
          <p:cNvSpPr/>
          <p:nvPr/>
        </p:nvSpPr>
        <p:spPr>
          <a:xfrm>
            <a:off x="5577501" y="3297280"/>
            <a:ext cx="268773" cy="254522"/>
          </a:xfrm>
          <a:prstGeom prst="donut">
            <a:avLst/>
          </a:prstGeom>
          <a:solidFill>
            <a:schemeClr val="tx1"/>
          </a:solidFill>
          <a:ln>
            <a:noFill/>
          </a:ln>
        </p:spPr>
        <p:style>
          <a:lnRef idx="1">
            <a:schemeClr val="accent1"/>
          </a:lnRef>
          <a:fillRef idx="3">
            <a:schemeClr val="accent1"/>
          </a:fillRef>
          <a:effectRef idx="2">
            <a:schemeClr val="accent1"/>
          </a:effectRef>
          <a:fontRef idx="minor">
            <a:schemeClr val="lt1"/>
          </a:fontRef>
        </p:style>
      </p:sp>
      <p:sp>
        <p:nvSpPr>
          <p:cNvPr id="10" name="Donut 9"/>
          <p:cNvSpPr/>
          <p:nvPr/>
        </p:nvSpPr>
        <p:spPr>
          <a:xfrm>
            <a:off x="6633437" y="3281852"/>
            <a:ext cx="268773" cy="254522"/>
          </a:xfrm>
          <a:prstGeom prst="donut">
            <a:avLst/>
          </a:prstGeom>
          <a:solidFill>
            <a:schemeClr val="tx1"/>
          </a:solidFill>
          <a:ln>
            <a:noFill/>
          </a:ln>
        </p:spPr>
        <p:style>
          <a:lnRef idx="1">
            <a:schemeClr val="accent1"/>
          </a:lnRef>
          <a:fillRef idx="3">
            <a:schemeClr val="accent1"/>
          </a:fillRef>
          <a:effectRef idx="2">
            <a:schemeClr val="accent1"/>
          </a:effectRef>
          <a:fontRef idx="minor">
            <a:schemeClr val="lt1"/>
          </a:fontRef>
        </p:style>
      </p:sp>
      <p:sp>
        <p:nvSpPr>
          <p:cNvPr id="11" name="Donut 10"/>
          <p:cNvSpPr/>
          <p:nvPr/>
        </p:nvSpPr>
        <p:spPr>
          <a:xfrm>
            <a:off x="7675471" y="3297280"/>
            <a:ext cx="268773" cy="254522"/>
          </a:xfrm>
          <a:prstGeom prst="donut">
            <a:avLst/>
          </a:prstGeom>
          <a:solidFill>
            <a:schemeClr val="tx1"/>
          </a:solidFill>
          <a:ln>
            <a:noFill/>
          </a:ln>
        </p:spPr>
        <p:style>
          <a:lnRef idx="1">
            <a:schemeClr val="accent1"/>
          </a:lnRef>
          <a:fillRef idx="3">
            <a:schemeClr val="accent1"/>
          </a:fillRef>
          <a:effectRef idx="2">
            <a:schemeClr val="accent1"/>
          </a:effectRef>
          <a:fontRef idx="minor">
            <a:schemeClr val="lt1"/>
          </a:fontRef>
        </p:style>
      </p:sp>
      <p:sp>
        <p:nvSpPr>
          <p:cNvPr id="12" name="TextBox 11"/>
          <p:cNvSpPr txBox="1"/>
          <p:nvPr/>
        </p:nvSpPr>
        <p:spPr>
          <a:xfrm>
            <a:off x="1067936" y="1417638"/>
            <a:ext cx="2446396" cy="1650180"/>
          </a:xfrm>
          <a:prstGeom prst="rect">
            <a:avLst/>
          </a:prstGeom>
          <a:noFill/>
        </p:spPr>
        <p:txBody>
          <a:bodyPr wrap="square" rtlCol="0">
            <a:normAutofit lnSpcReduction="10000"/>
          </a:bodyPr>
          <a:lstStyle/>
          <a:p>
            <a:r>
              <a:rPr lang="en-US" dirty="0" smtClean="0"/>
              <a:t> </a:t>
            </a:r>
            <a:r>
              <a:rPr lang="en-US" dirty="0" smtClean="0">
                <a:solidFill>
                  <a:srgbClr val="008000"/>
                </a:solidFill>
              </a:rPr>
              <a:t>NIDA continues to grow cannabis for biomedical research (contamination-free, with 3 predictable levels of potency)</a:t>
            </a:r>
            <a:endParaRPr lang="en-US" dirty="0">
              <a:solidFill>
                <a:srgbClr val="008000"/>
              </a:solidFill>
            </a:endParaRPr>
          </a:p>
        </p:txBody>
      </p:sp>
      <p:sp>
        <p:nvSpPr>
          <p:cNvPr id="13" name="TextBox 12"/>
          <p:cNvSpPr txBox="1"/>
          <p:nvPr/>
        </p:nvSpPr>
        <p:spPr>
          <a:xfrm>
            <a:off x="799164" y="4485000"/>
            <a:ext cx="2475979" cy="1626201"/>
          </a:xfrm>
          <a:prstGeom prst="rect">
            <a:avLst/>
          </a:prstGeom>
          <a:noFill/>
        </p:spPr>
        <p:txBody>
          <a:bodyPr wrap="square" rtlCol="0">
            <a:normAutofit lnSpcReduction="10000"/>
          </a:bodyPr>
          <a:lstStyle/>
          <a:p>
            <a:r>
              <a:rPr lang="en-US" dirty="0" smtClean="0">
                <a:solidFill>
                  <a:srgbClr val="008000"/>
                </a:solidFill>
              </a:rPr>
              <a:t>Conservative DEA Judge Francis Young concludes “Marijuana is one of the safest therapeutically active substances known to man.”</a:t>
            </a:r>
            <a:endParaRPr lang="en-US" dirty="0">
              <a:solidFill>
                <a:srgbClr val="008000"/>
              </a:solidFill>
            </a:endParaRPr>
          </a:p>
        </p:txBody>
      </p:sp>
      <p:sp>
        <p:nvSpPr>
          <p:cNvPr id="14" name="TextBox 13"/>
          <p:cNvSpPr txBox="1"/>
          <p:nvPr/>
        </p:nvSpPr>
        <p:spPr>
          <a:xfrm>
            <a:off x="3824568" y="1417638"/>
            <a:ext cx="2197699" cy="1336264"/>
          </a:xfrm>
          <a:prstGeom prst="rect">
            <a:avLst/>
          </a:prstGeom>
          <a:noFill/>
        </p:spPr>
        <p:txBody>
          <a:bodyPr wrap="square" rtlCol="0">
            <a:normAutofit lnSpcReduction="10000"/>
          </a:bodyPr>
          <a:lstStyle/>
          <a:p>
            <a:r>
              <a:rPr lang="en-US" dirty="0" smtClean="0">
                <a:solidFill>
                  <a:srgbClr val="008000"/>
                </a:solidFill>
              </a:rPr>
              <a:t>Cannabinoid receptor is discovered prompting search for its endogenous ligand.</a:t>
            </a:r>
            <a:endParaRPr lang="en-US" dirty="0">
              <a:solidFill>
                <a:srgbClr val="008000"/>
              </a:solidFill>
            </a:endParaRPr>
          </a:p>
        </p:txBody>
      </p:sp>
      <p:sp>
        <p:nvSpPr>
          <p:cNvPr id="15" name="TextBox 14"/>
          <p:cNvSpPr txBox="1"/>
          <p:nvPr/>
        </p:nvSpPr>
        <p:spPr>
          <a:xfrm>
            <a:off x="4649047" y="4485000"/>
            <a:ext cx="3965603" cy="1364802"/>
          </a:xfrm>
          <a:prstGeom prst="rect">
            <a:avLst/>
          </a:prstGeom>
          <a:noFill/>
        </p:spPr>
        <p:txBody>
          <a:bodyPr wrap="square" rtlCol="0">
            <a:normAutofit lnSpcReduction="10000"/>
          </a:bodyPr>
          <a:lstStyle/>
          <a:p>
            <a:r>
              <a:rPr lang="en-US" dirty="0" smtClean="0">
                <a:solidFill>
                  <a:srgbClr val="008000"/>
                </a:solidFill>
              </a:rPr>
              <a:t>Court of appeals overturns a couple’s criminal conviction for marijuana cultivation ruling their use as a “medical necessity” in treatment of AIDS</a:t>
            </a:r>
          </a:p>
          <a:p>
            <a:r>
              <a:rPr lang="en-US" dirty="0" smtClean="0">
                <a:solidFill>
                  <a:srgbClr val="008000"/>
                </a:solidFill>
              </a:rPr>
              <a:t>(Florida)</a:t>
            </a:r>
            <a:endParaRPr lang="en-US" dirty="0">
              <a:solidFill>
                <a:srgbClr val="008000"/>
              </a:solidFill>
            </a:endParaRPr>
          </a:p>
        </p:txBody>
      </p:sp>
      <p:sp>
        <p:nvSpPr>
          <p:cNvPr id="17" name="TextBox 16"/>
          <p:cNvSpPr txBox="1"/>
          <p:nvPr/>
        </p:nvSpPr>
        <p:spPr>
          <a:xfrm>
            <a:off x="6633437" y="1417638"/>
            <a:ext cx="2183429" cy="1493222"/>
          </a:xfrm>
          <a:prstGeom prst="rect">
            <a:avLst/>
          </a:prstGeom>
          <a:noFill/>
        </p:spPr>
        <p:txBody>
          <a:bodyPr wrap="square" rtlCol="0">
            <a:normAutofit fontScale="92500" lnSpcReduction="10000"/>
          </a:bodyPr>
          <a:lstStyle/>
          <a:p>
            <a:r>
              <a:rPr lang="en-US" dirty="0" smtClean="0">
                <a:solidFill>
                  <a:srgbClr val="FF0000"/>
                </a:solidFill>
              </a:rPr>
              <a:t>Jim Montgomery, a paraplegic, is sentenced to life for using marijuana to treat muscle spasms</a:t>
            </a:r>
          </a:p>
          <a:p>
            <a:r>
              <a:rPr lang="en-US" dirty="0" smtClean="0">
                <a:solidFill>
                  <a:srgbClr val="FF0000"/>
                </a:solidFill>
              </a:rPr>
              <a:t>(Oklahoma)</a:t>
            </a:r>
            <a:endParaRPr lang="en-US" dirty="0">
              <a:solidFill>
                <a:srgbClr val="FF0000"/>
              </a:solidFill>
            </a:endParaRPr>
          </a:p>
        </p:txBody>
      </p:sp>
      <p:sp>
        <p:nvSpPr>
          <p:cNvPr id="18" name="TextBox 17"/>
          <p:cNvSpPr txBox="1"/>
          <p:nvPr/>
        </p:nvSpPr>
        <p:spPr>
          <a:xfrm>
            <a:off x="556703" y="3566071"/>
            <a:ext cx="1022465" cy="461665"/>
          </a:xfrm>
          <a:prstGeom prst="rect">
            <a:avLst/>
          </a:prstGeom>
          <a:noFill/>
        </p:spPr>
        <p:txBody>
          <a:bodyPr wrap="square" rtlCol="0">
            <a:spAutoFit/>
          </a:bodyPr>
          <a:lstStyle/>
          <a:p>
            <a:r>
              <a:rPr lang="en-US" sz="2400" b="1" dirty="0" smtClean="0">
                <a:solidFill>
                  <a:schemeClr val="accent1">
                    <a:lumMod val="50000"/>
                  </a:schemeClr>
                </a:solidFill>
                <a:latin typeface="Arial"/>
              </a:rPr>
              <a:t>1978</a:t>
            </a:r>
            <a:endParaRPr lang="en-US" sz="2400" b="1" dirty="0">
              <a:solidFill>
                <a:schemeClr val="accent1">
                  <a:lumMod val="50000"/>
                </a:schemeClr>
              </a:solidFill>
              <a:latin typeface="Arial"/>
            </a:endParaRPr>
          </a:p>
        </p:txBody>
      </p:sp>
      <p:sp>
        <p:nvSpPr>
          <p:cNvPr id="19" name="TextBox 18"/>
          <p:cNvSpPr txBox="1"/>
          <p:nvPr/>
        </p:nvSpPr>
        <p:spPr>
          <a:xfrm>
            <a:off x="3368046" y="3566071"/>
            <a:ext cx="1022465" cy="461665"/>
          </a:xfrm>
          <a:prstGeom prst="rect">
            <a:avLst/>
          </a:prstGeom>
          <a:noFill/>
        </p:spPr>
        <p:txBody>
          <a:bodyPr wrap="square" rtlCol="0">
            <a:spAutoFit/>
          </a:bodyPr>
          <a:lstStyle/>
          <a:p>
            <a:r>
              <a:rPr lang="en-US" sz="2400" b="1" dirty="0" smtClean="0">
                <a:solidFill>
                  <a:schemeClr val="accent1">
                    <a:lumMod val="50000"/>
                  </a:schemeClr>
                </a:solidFill>
                <a:latin typeface="Arial"/>
              </a:rPr>
              <a:t>1988</a:t>
            </a:r>
            <a:endParaRPr lang="en-US" sz="2400" b="1" dirty="0">
              <a:solidFill>
                <a:schemeClr val="accent1">
                  <a:lumMod val="50000"/>
                </a:schemeClr>
              </a:solidFill>
              <a:latin typeface="Arial"/>
            </a:endParaRPr>
          </a:p>
        </p:txBody>
      </p:sp>
      <p:sp>
        <p:nvSpPr>
          <p:cNvPr id="20" name="TextBox 19"/>
          <p:cNvSpPr txBox="1"/>
          <p:nvPr/>
        </p:nvSpPr>
        <p:spPr>
          <a:xfrm>
            <a:off x="5335041" y="3566071"/>
            <a:ext cx="1022465" cy="461665"/>
          </a:xfrm>
          <a:prstGeom prst="rect">
            <a:avLst/>
          </a:prstGeom>
          <a:noFill/>
        </p:spPr>
        <p:txBody>
          <a:bodyPr wrap="square" rtlCol="0">
            <a:spAutoFit/>
          </a:bodyPr>
          <a:lstStyle/>
          <a:p>
            <a:r>
              <a:rPr lang="en-US" sz="2400" b="1" dirty="0" smtClean="0">
                <a:solidFill>
                  <a:schemeClr val="accent1">
                    <a:lumMod val="50000"/>
                  </a:schemeClr>
                </a:solidFill>
                <a:latin typeface="Arial"/>
              </a:rPr>
              <a:t>1990</a:t>
            </a:r>
            <a:endParaRPr lang="en-US" sz="2400" b="1" dirty="0">
              <a:solidFill>
                <a:schemeClr val="accent1">
                  <a:lumMod val="50000"/>
                </a:schemeClr>
              </a:solidFill>
              <a:latin typeface="Arial"/>
            </a:endParaRPr>
          </a:p>
        </p:txBody>
      </p:sp>
      <p:sp>
        <p:nvSpPr>
          <p:cNvPr id="21" name="TextBox 20"/>
          <p:cNvSpPr txBox="1"/>
          <p:nvPr/>
        </p:nvSpPr>
        <p:spPr>
          <a:xfrm>
            <a:off x="6357506" y="3551802"/>
            <a:ext cx="1022465" cy="461665"/>
          </a:xfrm>
          <a:prstGeom prst="rect">
            <a:avLst/>
          </a:prstGeom>
          <a:noFill/>
        </p:spPr>
        <p:txBody>
          <a:bodyPr wrap="square" rtlCol="0">
            <a:spAutoFit/>
          </a:bodyPr>
          <a:lstStyle/>
          <a:p>
            <a:r>
              <a:rPr lang="en-US" sz="2400" b="1" dirty="0" smtClean="0">
                <a:solidFill>
                  <a:schemeClr val="accent1">
                    <a:lumMod val="50000"/>
                  </a:schemeClr>
                </a:solidFill>
                <a:latin typeface="Arial"/>
              </a:rPr>
              <a:t>1991</a:t>
            </a:r>
            <a:endParaRPr lang="en-US" sz="2400" b="1" dirty="0">
              <a:solidFill>
                <a:schemeClr val="accent1">
                  <a:lumMod val="50000"/>
                </a:schemeClr>
              </a:solidFill>
              <a:latin typeface="Arial"/>
            </a:endParaRPr>
          </a:p>
        </p:txBody>
      </p:sp>
      <p:sp>
        <p:nvSpPr>
          <p:cNvPr id="22" name="TextBox 21"/>
          <p:cNvSpPr txBox="1"/>
          <p:nvPr/>
        </p:nvSpPr>
        <p:spPr>
          <a:xfrm>
            <a:off x="7325939" y="3566071"/>
            <a:ext cx="1022465" cy="461665"/>
          </a:xfrm>
          <a:prstGeom prst="rect">
            <a:avLst/>
          </a:prstGeom>
          <a:noFill/>
        </p:spPr>
        <p:txBody>
          <a:bodyPr wrap="square" rtlCol="0">
            <a:spAutoFit/>
          </a:bodyPr>
          <a:lstStyle/>
          <a:p>
            <a:r>
              <a:rPr lang="en-US" sz="2400" b="1" dirty="0" smtClean="0">
                <a:solidFill>
                  <a:schemeClr val="accent1">
                    <a:lumMod val="50000"/>
                  </a:schemeClr>
                </a:solidFill>
                <a:latin typeface="Arial"/>
              </a:rPr>
              <a:t>1992</a:t>
            </a:r>
            <a:endParaRPr lang="en-US" sz="2400" b="1" dirty="0">
              <a:solidFill>
                <a:schemeClr val="accent1">
                  <a:lumMod val="50000"/>
                </a:schemeClr>
              </a:solidFill>
              <a:latin typeface="Arial"/>
            </a:endParaRPr>
          </a:p>
        </p:txBody>
      </p:sp>
      <p:grpSp>
        <p:nvGrpSpPr>
          <p:cNvPr id="3" name="Group 42"/>
          <p:cNvGrpSpPr/>
          <p:nvPr/>
        </p:nvGrpSpPr>
        <p:grpSpPr>
          <a:xfrm>
            <a:off x="912722" y="1647100"/>
            <a:ext cx="155214" cy="1650180"/>
            <a:chOff x="912722" y="1647100"/>
            <a:chExt cx="155214" cy="1650180"/>
          </a:xfrm>
        </p:grpSpPr>
        <p:cxnSp>
          <p:nvCxnSpPr>
            <p:cNvPr id="35" name="Straight Connector 34"/>
            <p:cNvCxnSpPr/>
            <p:nvPr/>
          </p:nvCxnSpPr>
          <p:spPr>
            <a:xfrm rot="16200000" flipV="1">
              <a:off x="90608" y="2469215"/>
              <a:ext cx="1650180" cy="595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2" name="Straight Connector 41"/>
            <p:cNvCxnSpPr/>
            <p:nvPr/>
          </p:nvCxnSpPr>
          <p:spPr>
            <a:xfrm>
              <a:off x="912722" y="1647100"/>
              <a:ext cx="155214" cy="1588"/>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cxnSp>
        <p:nvCxnSpPr>
          <p:cNvPr id="57" name="Straight Connector 56"/>
          <p:cNvCxnSpPr/>
          <p:nvPr/>
        </p:nvCxnSpPr>
        <p:spPr>
          <a:xfrm rot="5400000">
            <a:off x="6350535" y="4309050"/>
            <a:ext cx="564216" cy="1588"/>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66" name="Freeform 65"/>
          <p:cNvSpPr/>
          <p:nvPr/>
        </p:nvSpPr>
        <p:spPr>
          <a:xfrm>
            <a:off x="7806114" y="2910860"/>
            <a:ext cx="45719" cy="400688"/>
          </a:xfrm>
          <a:custGeom>
            <a:avLst/>
            <a:gdLst>
              <a:gd name="connsiteX0" fmla="*/ 0 w 0"/>
              <a:gd name="connsiteY0" fmla="*/ 870404 h 870404"/>
              <a:gd name="connsiteX1" fmla="*/ 0 w 0"/>
              <a:gd name="connsiteY1" fmla="*/ 0 h 870404"/>
            </a:gdLst>
            <a:ahLst/>
            <a:cxnLst>
              <a:cxn ang="0">
                <a:pos x="connsiteX0" y="connsiteY0"/>
              </a:cxn>
              <a:cxn ang="0">
                <a:pos x="connsiteX1" y="connsiteY1"/>
              </a:cxn>
            </a:cxnLst>
            <a:rect l="l" t="t" r="r" b="b"/>
            <a:pathLst>
              <a:path h="870404">
                <a:moveTo>
                  <a:pt x="0" y="870404"/>
                </a:moveTo>
                <a:lnTo>
                  <a:pt x="0" y="0"/>
                </a:lnTo>
              </a:path>
            </a:pathLst>
          </a:custGeom>
          <a:ln>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0" name="Freeform 29"/>
          <p:cNvSpPr/>
          <p:nvPr/>
        </p:nvSpPr>
        <p:spPr>
          <a:xfrm>
            <a:off x="4837793" y="2654019"/>
            <a:ext cx="856247" cy="642102"/>
          </a:xfrm>
          <a:custGeom>
            <a:avLst/>
            <a:gdLst>
              <a:gd name="connsiteX0" fmla="*/ 0 w 856247"/>
              <a:gd name="connsiteY0" fmla="*/ 0 h 642102"/>
              <a:gd name="connsiteX1" fmla="*/ 0 w 856247"/>
              <a:gd name="connsiteY1" fmla="*/ 285379 h 642102"/>
              <a:gd name="connsiteX2" fmla="*/ 856247 w 856247"/>
              <a:gd name="connsiteY2" fmla="*/ 285379 h 642102"/>
              <a:gd name="connsiteX3" fmla="*/ 856247 w 856247"/>
              <a:gd name="connsiteY3" fmla="*/ 642102 h 642102"/>
            </a:gdLst>
            <a:ahLst/>
            <a:cxnLst>
              <a:cxn ang="0">
                <a:pos x="connsiteX0" y="connsiteY0"/>
              </a:cxn>
              <a:cxn ang="0">
                <a:pos x="connsiteX1" y="connsiteY1"/>
              </a:cxn>
              <a:cxn ang="0">
                <a:pos x="connsiteX2" y="connsiteY2"/>
              </a:cxn>
              <a:cxn ang="0">
                <a:pos x="connsiteX3" y="connsiteY3"/>
              </a:cxn>
            </a:cxnLst>
            <a:rect l="l" t="t" r="r" b="b"/>
            <a:pathLst>
              <a:path w="856247" h="642102">
                <a:moveTo>
                  <a:pt x="0" y="0"/>
                </a:moveTo>
                <a:lnTo>
                  <a:pt x="0" y="285379"/>
                </a:lnTo>
                <a:lnTo>
                  <a:pt x="856247" y="285379"/>
                </a:lnTo>
                <a:lnTo>
                  <a:pt x="856247" y="642102"/>
                </a:lnTo>
              </a:path>
            </a:pathLst>
          </a:custGeom>
          <a:ln>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6" name="Freeform 25"/>
          <p:cNvSpPr/>
          <p:nvPr/>
        </p:nvSpPr>
        <p:spPr>
          <a:xfrm>
            <a:off x="2083534" y="3795533"/>
            <a:ext cx="1284512" cy="627832"/>
          </a:xfrm>
          <a:custGeom>
            <a:avLst/>
            <a:gdLst>
              <a:gd name="connsiteX0" fmla="*/ 799163 w 799163"/>
              <a:gd name="connsiteY0" fmla="*/ 0 h 627832"/>
              <a:gd name="connsiteX1" fmla="*/ 0 w 799163"/>
              <a:gd name="connsiteY1" fmla="*/ 0 h 627832"/>
              <a:gd name="connsiteX2" fmla="*/ 0 w 799163"/>
              <a:gd name="connsiteY2" fmla="*/ 627832 h 627832"/>
            </a:gdLst>
            <a:ahLst/>
            <a:cxnLst>
              <a:cxn ang="0">
                <a:pos x="connsiteX0" y="connsiteY0"/>
              </a:cxn>
              <a:cxn ang="0">
                <a:pos x="connsiteX1" y="connsiteY1"/>
              </a:cxn>
              <a:cxn ang="0">
                <a:pos x="connsiteX2" y="connsiteY2"/>
              </a:cxn>
            </a:cxnLst>
            <a:rect l="l" t="t" r="r" b="b"/>
            <a:pathLst>
              <a:path w="799163" h="627832">
                <a:moveTo>
                  <a:pt x="799163" y="0"/>
                </a:moveTo>
                <a:lnTo>
                  <a:pt x="0" y="0"/>
                </a:lnTo>
                <a:lnTo>
                  <a:pt x="0" y="627832"/>
                </a:lnTo>
              </a:path>
            </a:pathLst>
          </a:custGeom>
          <a:ln>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pic>
        <p:nvPicPr>
          <p:cNvPr id="27" name="Picture 26"/>
          <p:cNvPicPr>
            <a:picLocks noChangeAspect="1"/>
          </p:cNvPicPr>
          <p:nvPr/>
        </p:nvPicPr>
        <p:blipFill>
          <a:blip r:embed="rId3"/>
          <a:stretch>
            <a:fillRect/>
          </a:stretch>
        </p:blipFill>
        <p:spPr>
          <a:xfrm>
            <a:off x="1106253" y="51422"/>
            <a:ext cx="1298106" cy="1366216"/>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Historical Timeline</a:t>
            </a:r>
            <a:endParaRPr lang="en-US" dirty="0"/>
          </a:p>
        </p:txBody>
      </p:sp>
      <p:cxnSp>
        <p:nvCxnSpPr>
          <p:cNvPr id="5" name="Straight Connector 4"/>
          <p:cNvCxnSpPr/>
          <p:nvPr/>
        </p:nvCxnSpPr>
        <p:spPr>
          <a:xfrm>
            <a:off x="799164" y="3424541"/>
            <a:ext cx="7420804" cy="14269"/>
          </a:xfrm>
          <a:prstGeom prst="line">
            <a:avLst/>
          </a:prstGeom>
          <a:ln w="76200" cmpd="sng"/>
          <a:effectLst/>
          <a:scene3d>
            <a:camera prst="orthographicFront"/>
            <a:lightRig rig="threePt" dir="t"/>
          </a:scene3d>
          <a:sp3d>
            <a:bevelT/>
            <a:bevelB/>
          </a:sp3d>
        </p:spPr>
        <p:style>
          <a:lnRef idx="2">
            <a:schemeClr val="accent1"/>
          </a:lnRef>
          <a:fillRef idx="0">
            <a:schemeClr val="accent1"/>
          </a:fillRef>
          <a:effectRef idx="1">
            <a:schemeClr val="accent1"/>
          </a:effectRef>
          <a:fontRef idx="minor">
            <a:schemeClr val="tx1"/>
          </a:fontRef>
        </p:style>
      </p:cxnSp>
      <p:sp>
        <p:nvSpPr>
          <p:cNvPr id="8" name="Donut 7"/>
          <p:cNvSpPr/>
          <p:nvPr/>
        </p:nvSpPr>
        <p:spPr>
          <a:xfrm>
            <a:off x="2907660" y="3311549"/>
            <a:ext cx="268773" cy="254522"/>
          </a:xfrm>
          <a:prstGeom prst="donut">
            <a:avLst/>
          </a:prstGeom>
          <a:solidFill>
            <a:schemeClr val="tx1"/>
          </a:solidFill>
          <a:ln>
            <a:noFill/>
          </a:ln>
        </p:spPr>
        <p:style>
          <a:lnRef idx="1">
            <a:schemeClr val="accent1"/>
          </a:lnRef>
          <a:fillRef idx="3">
            <a:schemeClr val="accent1"/>
          </a:fillRef>
          <a:effectRef idx="2">
            <a:schemeClr val="accent1"/>
          </a:effectRef>
          <a:fontRef idx="minor">
            <a:schemeClr val="lt1"/>
          </a:fontRef>
        </p:style>
      </p:sp>
      <p:sp>
        <p:nvSpPr>
          <p:cNvPr id="9" name="Donut 8"/>
          <p:cNvSpPr/>
          <p:nvPr/>
        </p:nvSpPr>
        <p:spPr>
          <a:xfrm>
            <a:off x="5761815" y="3311549"/>
            <a:ext cx="268773" cy="254522"/>
          </a:xfrm>
          <a:prstGeom prst="donut">
            <a:avLst/>
          </a:prstGeom>
          <a:solidFill>
            <a:schemeClr val="tx1"/>
          </a:solidFill>
          <a:ln>
            <a:noFill/>
          </a:ln>
        </p:spPr>
        <p:style>
          <a:lnRef idx="1">
            <a:schemeClr val="accent1"/>
          </a:lnRef>
          <a:fillRef idx="3">
            <a:schemeClr val="accent1"/>
          </a:fillRef>
          <a:effectRef idx="2">
            <a:schemeClr val="accent1"/>
          </a:effectRef>
          <a:fontRef idx="minor">
            <a:schemeClr val="lt1"/>
          </a:fontRef>
        </p:style>
      </p:sp>
      <p:sp>
        <p:nvSpPr>
          <p:cNvPr id="12" name="TextBox 11"/>
          <p:cNvSpPr txBox="1"/>
          <p:nvPr/>
        </p:nvSpPr>
        <p:spPr>
          <a:xfrm>
            <a:off x="386641" y="1417636"/>
            <a:ext cx="2377269" cy="1451211"/>
          </a:xfrm>
          <a:prstGeom prst="rect">
            <a:avLst/>
          </a:prstGeom>
          <a:noFill/>
        </p:spPr>
        <p:txBody>
          <a:bodyPr wrap="square" rtlCol="0">
            <a:normAutofit fontScale="92500" lnSpcReduction="20000"/>
          </a:bodyPr>
          <a:lstStyle/>
          <a:p>
            <a:r>
              <a:rPr lang="en-US" dirty="0" smtClean="0">
                <a:solidFill>
                  <a:srgbClr val="FF0000"/>
                </a:solidFill>
              </a:rPr>
              <a:t>Smoking marijuana exerts field cancerization effects on bronchial epithelium increasing risk for lung cancer</a:t>
            </a:r>
          </a:p>
          <a:p>
            <a:r>
              <a:rPr lang="en-US" dirty="0" smtClean="0">
                <a:solidFill>
                  <a:srgbClr val="FF0000"/>
                </a:solidFill>
              </a:rPr>
              <a:t>(</a:t>
            </a:r>
            <a:r>
              <a:rPr lang="en-US" dirty="0" err="1" smtClean="0">
                <a:solidFill>
                  <a:srgbClr val="FF0000"/>
                </a:solidFill>
              </a:rPr>
              <a:t>Barsky</a:t>
            </a:r>
            <a:r>
              <a:rPr lang="en-US" dirty="0" smtClean="0">
                <a:solidFill>
                  <a:srgbClr val="FF0000"/>
                </a:solidFill>
              </a:rPr>
              <a:t> et al)</a:t>
            </a:r>
            <a:endParaRPr lang="en-US" dirty="0">
              <a:solidFill>
                <a:srgbClr val="FF0000"/>
              </a:solidFill>
            </a:endParaRPr>
          </a:p>
        </p:txBody>
      </p:sp>
      <p:sp>
        <p:nvSpPr>
          <p:cNvPr id="13" name="TextBox 12"/>
          <p:cNvSpPr txBox="1"/>
          <p:nvPr/>
        </p:nvSpPr>
        <p:spPr>
          <a:xfrm>
            <a:off x="566069" y="4485000"/>
            <a:ext cx="2475979" cy="1821863"/>
          </a:xfrm>
          <a:prstGeom prst="rect">
            <a:avLst/>
          </a:prstGeom>
          <a:noFill/>
        </p:spPr>
        <p:txBody>
          <a:bodyPr wrap="square" rtlCol="0">
            <a:normAutofit fontScale="92500" lnSpcReduction="10000"/>
          </a:bodyPr>
          <a:lstStyle/>
          <a:p>
            <a:r>
              <a:rPr lang="en-US" dirty="0" smtClean="0">
                <a:solidFill>
                  <a:srgbClr val="008000"/>
                </a:solidFill>
              </a:rPr>
              <a:t>AMA supports “free exchange…disclosure of information between patients and physicians…even if the effectiveness of a potential treatment…is not fully understood.”</a:t>
            </a:r>
            <a:endParaRPr lang="en-US" dirty="0">
              <a:solidFill>
                <a:srgbClr val="008000"/>
              </a:solidFill>
            </a:endParaRPr>
          </a:p>
        </p:txBody>
      </p:sp>
      <p:sp>
        <p:nvSpPr>
          <p:cNvPr id="14" name="TextBox 13"/>
          <p:cNvSpPr txBox="1"/>
          <p:nvPr/>
        </p:nvSpPr>
        <p:spPr>
          <a:xfrm>
            <a:off x="2763910" y="1417638"/>
            <a:ext cx="2997905" cy="1450416"/>
          </a:xfrm>
          <a:prstGeom prst="rect">
            <a:avLst/>
          </a:prstGeom>
          <a:noFill/>
        </p:spPr>
        <p:txBody>
          <a:bodyPr wrap="square" rtlCol="0">
            <a:normAutofit fontScale="92500" lnSpcReduction="20000"/>
          </a:bodyPr>
          <a:lstStyle/>
          <a:p>
            <a:r>
              <a:rPr lang="en-US" dirty="0" smtClean="0">
                <a:solidFill>
                  <a:srgbClr val="008000"/>
                </a:solidFill>
              </a:rPr>
              <a:t>Arizona and California become 1</a:t>
            </a:r>
            <a:r>
              <a:rPr lang="en-US" baseline="30000" dirty="0" smtClean="0">
                <a:solidFill>
                  <a:srgbClr val="008000"/>
                </a:solidFill>
              </a:rPr>
              <a:t>st</a:t>
            </a:r>
            <a:r>
              <a:rPr lang="en-US" dirty="0" smtClean="0">
                <a:solidFill>
                  <a:srgbClr val="008000"/>
                </a:solidFill>
              </a:rPr>
              <a:t> states to legalize marijuana use under  MD supervision.  </a:t>
            </a:r>
          </a:p>
          <a:p>
            <a:r>
              <a:rPr lang="en-US" dirty="0" smtClean="0">
                <a:solidFill>
                  <a:srgbClr val="FF0000"/>
                </a:solidFill>
              </a:rPr>
              <a:t>Clinton Administration plans to criminally prosecute MDs who prescribe marijuana.</a:t>
            </a:r>
          </a:p>
          <a:p>
            <a:endParaRPr lang="en-US" dirty="0">
              <a:solidFill>
                <a:srgbClr val="008000"/>
              </a:solidFill>
            </a:endParaRPr>
          </a:p>
        </p:txBody>
      </p:sp>
      <p:sp>
        <p:nvSpPr>
          <p:cNvPr id="15" name="TextBox 14"/>
          <p:cNvSpPr txBox="1"/>
          <p:nvPr/>
        </p:nvSpPr>
        <p:spPr>
          <a:xfrm>
            <a:off x="3436758" y="4484999"/>
            <a:ext cx="2554469" cy="1821863"/>
          </a:xfrm>
          <a:prstGeom prst="rect">
            <a:avLst/>
          </a:prstGeom>
          <a:noFill/>
        </p:spPr>
        <p:txBody>
          <a:bodyPr wrap="square" rtlCol="0">
            <a:normAutofit fontScale="92500" lnSpcReduction="10000"/>
          </a:bodyPr>
          <a:lstStyle/>
          <a:p>
            <a:r>
              <a:rPr lang="en-US" dirty="0" smtClean="0">
                <a:solidFill>
                  <a:srgbClr val="008000"/>
                </a:solidFill>
              </a:rPr>
              <a:t>U.S. District Court Judge Fern Smith rules that federal officials may not sanction California doctors who recommend marijuana in compliance with state law</a:t>
            </a:r>
            <a:endParaRPr lang="en-US" dirty="0">
              <a:solidFill>
                <a:srgbClr val="008000"/>
              </a:solidFill>
            </a:endParaRPr>
          </a:p>
        </p:txBody>
      </p:sp>
      <p:sp>
        <p:nvSpPr>
          <p:cNvPr id="16" name="TextBox 15"/>
          <p:cNvSpPr txBox="1"/>
          <p:nvPr/>
        </p:nvSpPr>
        <p:spPr>
          <a:xfrm>
            <a:off x="6360663" y="4484999"/>
            <a:ext cx="2326137" cy="1821863"/>
          </a:xfrm>
          <a:prstGeom prst="rect">
            <a:avLst/>
          </a:prstGeom>
          <a:noFill/>
        </p:spPr>
        <p:txBody>
          <a:bodyPr wrap="square" rtlCol="0">
            <a:normAutofit/>
          </a:bodyPr>
          <a:lstStyle/>
          <a:p>
            <a:r>
              <a:rPr lang="en-US" dirty="0" smtClean="0">
                <a:solidFill>
                  <a:srgbClr val="008000"/>
                </a:solidFill>
              </a:rPr>
              <a:t>NIH report concludes marijuana “looks promising enough to recommend that there be new controlled studies done.”</a:t>
            </a:r>
            <a:endParaRPr lang="en-US" dirty="0">
              <a:solidFill>
                <a:srgbClr val="008000"/>
              </a:solidFill>
            </a:endParaRPr>
          </a:p>
        </p:txBody>
      </p:sp>
      <p:sp>
        <p:nvSpPr>
          <p:cNvPr id="17" name="TextBox 16"/>
          <p:cNvSpPr txBox="1"/>
          <p:nvPr/>
        </p:nvSpPr>
        <p:spPr>
          <a:xfrm>
            <a:off x="6164975" y="1417637"/>
            <a:ext cx="2521825" cy="1450417"/>
          </a:xfrm>
          <a:prstGeom prst="rect">
            <a:avLst/>
          </a:prstGeom>
          <a:noFill/>
        </p:spPr>
        <p:txBody>
          <a:bodyPr wrap="square" rtlCol="0">
            <a:normAutofit fontScale="92500" lnSpcReduction="20000"/>
          </a:bodyPr>
          <a:lstStyle/>
          <a:p>
            <a:r>
              <a:rPr lang="en-US" dirty="0" smtClean="0">
                <a:solidFill>
                  <a:srgbClr val="008000"/>
                </a:solidFill>
              </a:rPr>
              <a:t>8-year study concludes long-term cannabis smokers don’t experience greater annual decline in lung function than non-smokers (</a:t>
            </a:r>
            <a:r>
              <a:rPr lang="en-US" dirty="0" err="1" smtClean="0">
                <a:solidFill>
                  <a:srgbClr val="008000"/>
                </a:solidFill>
              </a:rPr>
              <a:t>Tashkin</a:t>
            </a:r>
            <a:r>
              <a:rPr lang="en-US" dirty="0" smtClean="0">
                <a:solidFill>
                  <a:srgbClr val="008000"/>
                </a:solidFill>
              </a:rPr>
              <a:t> et al)</a:t>
            </a:r>
            <a:endParaRPr lang="en-US" dirty="0">
              <a:solidFill>
                <a:srgbClr val="008000"/>
              </a:solidFill>
            </a:endParaRPr>
          </a:p>
        </p:txBody>
      </p:sp>
      <p:sp>
        <p:nvSpPr>
          <p:cNvPr id="19" name="TextBox 18"/>
          <p:cNvSpPr txBox="1"/>
          <p:nvPr/>
        </p:nvSpPr>
        <p:spPr>
          <a:xfrm>
            <a:off x="2763910" y="3566071"/>
            <a:ext cx="1022465" cy="461665"/>
          </a:xfrm>
          <a:prstGeom prst="rect">
            <a:avLst/>
          </a:prstGeom>
          <a:noFill/>
        </p:spPr>
        <p:txBody>
          <a:bodyPr wrap="square" rtlCol="0">
            <a:spAutoFit/>
          </a:bodyPr>
          <a:lstStyle/>
          <a:p>
            <a:r>
              <a:rPr lang="en-US" sz="2400" b="1" dirty="0" smtClean="0">
                <a:solidFill>
                  <a:schemeClr val="accent1">
                    <a:lumMod val="50000"/>
                  </a:schemeClr>
                </a:solidFill>
                <a:latin typeface="Arial"/>
              </a:rPr>
              <a:t>1996</a:t>
            </a:r>
            <a:endParaRPr lang="en-US" sz="2400" b="1" dirty="0">
              <a:solidFill>
                <a:schemeClr val="accent1">
                  <a:lumMod val="50000"/>
                </a:schemeClr>
              </a:solidFill>
              <a:latin typeface="Arial"/>
            </a:endParaRPr>
          </a:p>
        </p:txBody>
      </p:sp>
      <p:sp>
        <p:nvSpPr>
          <p:cNvPr id="20" name="TextBox 19"/>
          <p:cNvSpPr txBox="1"/>
          <p:nvPr/>
        </p:nvSpPr>
        <p:spPr>
          <a:xfrm>
            <a:off x="5519355" y="3566071"/>
            <a:ext cx="1022465" cy="461665"/>
          </a:xfrm>
          <a:prstGeom prst="rect">
            <a:avLst/>
          </a:prstGeom>
          <a:noFill/>
        </p:spPr>
        <p:txBody>
          <a:bodyPr wrap="square" rtlCol="0">
            <a:spAutoFit/>
          </a:bodyPr>
          <a:lstStyle/>
          <a:p>
            <a:r>
              <a:rPr lang="en-US" sz="2400" b="1" dirty="0" smtClean="0">
                <a:solidFill>
                  <a:schemeClr val="accent1">
                    <a:lumMod val="50000"/>
                  </a:schemeClr>
                </a:solidFill>
                <a:latin typeface="Arial"/>
              </a:rPr>
              <a:t>1997</a:t>
            </a:r>
            <a:endParaRPr lang="en-US" sz="2400" b="1" dirty="0">
              <a:solidFill>
                <a:schemeClr val="accent1">
                  <a:lumMod val="50000"/>
                </a:schemeClr>
              </a:solidFill>
              <a:latin typeface="Arial"/>
            </a:endParaRPr>
          </a:p>
        </p:txBody>
      </p:sp>
      <p:cxnSp>
        <p:nvCxnSpPr>
          <p:cNvPr id="29" name="Straight Connector 28"/>
          <p:cNvCxnSpPr/>
          <p:nvPr/>
        </p:nvCxnSpPr>
        <p:spPr>
          <a:xfrm>
            <a:off x="1555515" y="3067818"/>
            <a:ext cx="5736852" cy="1588"/>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0" name="Straight Connector 29"/>
          <p:cNvCxnSpPr>
            <a:stCxn id="8" idx="0"/>
          </p:cNvCxnSpPr>
          <p:nvPr/>
        </p:nvCxnSpPr>
        <p:spPr>
          <a:xfrm rot="5400000" flipH="1" flipV="1">
            <a:off x="2920182" y="3189684"/>
            <a:ext cx="243731" cy="1"/>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rot="5400000" flipH="1" flipV="1">
            <a:off x="1455633" y="2967936"/>
            <a:ext cx="199764" cy="1588"/>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51" name="Straight Connector 50"/>
          <p:cNvCxnSpPr/>
          <p:nvPr/>
        </p:nvCxnSpPr>
        <p:spPr>
          <a:xfrm rot="5400000" flipH="1" flipV="1">
            <a:off x="4410477" y="2967142"/>
            <a:ext cx="199764" cy="1588"/>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52" name="Straight Connector 51"/>
          <p:cNvCxnSpPr/>
          <p:nvPr/>
        </p:nvCxnSpPr>
        <p:spPr>
          <a:xfrm rot="5400000" flipH="1" flipV="1">
            <a:off x="7199631" y="2965554"/>
            <a:ext cx="199764" cy="4764"/>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a:off x="1536459" y="4242855"/>
            <a:ext cx="5736852" cy="1588"/>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rot="5400000" flipH="1" flipV="1">
            <a:off x="5869360" y="4120989"/>
            <a:ext cx="243731" cy="1"/>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rot="5400000" flipH="1" flipV="1">
            <a:off x="1434989" y="4343531"/>
            <a:ext cx="199764" cy="1588"/>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rot="5400000" flipH="1" flipV="1">
            <a:off x="4389833" y="4343531"/>
            <a:ext cx="199764" cy="1588"/>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rot="5400000" flipH="1" flipV="1">
            <a:off x="7185339" y="4341943"/>
            <a:ext cx="199764" cy="4764"/>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pic>
        <p:nvPicPr>
          <p:cNvPr id="27" name="Picture 26"/>
          <p:cNvPicPr>
            <a:picLocks noChangeAspect="1"/>
          </p:cNvPicPr>
          <p:nvPr/>
        </p:nvPicPr>
        <p:blipFill>
          <a:blip r:embed="rId3"/>
          <a:stretch>
            <a:fillRect/>
          </a:stretch>
        </p:blipFill>
        <p:spPr>
          <a:xfrm>
            <a:off x="1106253" y="51422"/>
            <a:ext cx="1298106" cy="1366216"/>
          </a:xfrm>
          <a:prstGeom prst="rect">
            <a:avLst/>
          </a:prstGeo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Historical Timeline</a:t>
            </a:r>
            <a:endParaRPr lang="en-US" dirty="0"/>
          </a:p>
        </p:txBody>
      </p:sp>
      <p:cxnSp>
        <p:nvCxnSpPr>
          <p:cNvPr id="5" name="Straight Connector 4"/>
          <p:cNvCxnSpPr/>
          <p:nvPr/>
        </p:nvCxnSpPr>
        <p:spPr>
          <a:xfrm>
            <a:off x="799164" y="3424541"/>
            <a:ext cx="7420804" cy="14269"/>
          </a:xfrm>
          <a:prstGeom prst="line">
            <a:avLst/>
          </a:prstGeom>
          <a:ln w="76200" cmpd="sng"/>
          <a:effectLst/>
          <a:scene3d>
            <a:camera prst="orthographicFront"/>
            <a:lightRig rig="threePt" dir="t"/>
          </a:scene3d>
          <a:sp3d>
            <a:bevelT/>
            <a:bevelB/>
          </a:sp3d>
        </p:spPr>
        <p:style>
          <a:lnRef idx="2">
            <a:schemeClr val="accent1"/>
          </a:lnRef>
          <a:fillRef idx="0">
            <a:schemeClr val="accent1"/>
          </a:fillRef>
          <a:effectRef idx="1">
            <a:schemeClr val="accent1"/>
          </a:effectRef>
          <a:fontRef idx="minor">
            <a:schemeClr val="tx1"/>
          </a:fontRef>
        </p:style>
      </p:cxnSp>
      <p:sp>
        <p:nvSpPr>
          <p:cNvPr id="8" name="Donut 7"/>
          <p:cNvSpPr/>
          <p:nvPr/>
        </p:nvSpPr>
        <p:spPr>
          <a:xfrm>
            <a:off x="2907660" y="3311549"/>
            <a:ext cx="268773" cy="254522"/>
          </a:xfrm>
          <a:prstGeom prst="donut">
            <a:avLst/>
          </a:prstGeom>
          <a:solidFill>
            <a:schemeClr val="tx1"/>
          </a:solidFill>
          <a:ln>
            <a:noFill/>
          </a:ln>
        </p:spPr>
        <p:style>
          <a:lnRef idx="1">
            <a:schemeClr val="accent1"/>
          </a:lnRef>
          <a:fillRef idx="3">
            <a:schemeClr val="accent1"/>
          </a:fillRef>
          <a:effectRef idx="2">
            <a:schemeClr val="accent1"/>
          </a:effectRef>
          <a:fontRef idx="minor">
            <a:schemeClr val="lt1"/>
          </a:fontRef>
        </p:style>
      </p:sp>
      <p:sp>
        <p:nvSpPr>
          <p:cNvPr id="9" name="Donut 8"/>
          <p:cNvSpPr/>
          <p:nvPr/>
        </p:nvSpPr>
        <p:spPr>
          <a:xfrm>
            <a:off x="5761815" y="3311549"/>
            <a:ext cx="268773" cy="254522"/>
          </a:xfrm>
          <a:prstGeom prst="donut">
            <a:avLst/>
          </a:prstGeom>
          <a:solidFill>
            <a:schemeClr val="tx1"/>
          </a:solidFill>
          <a:ln>
            <a:noFill/>
          </a:ln>
        </p:spPr>
        <p:style>
          <a:lnRef idx="1">
            <a:schemeClr val="accent1"/>
          </a:lnRef>
          <a:fillRef idx="3">
            <a:schemeClr val="accent1"/>
          </a:fillRef>
          <a:effectRef idx="2">
            <a:schemeClr val="accent1"/>
          </a:effectRef>
          <a:fontRef idx="minor">
            <a:schemeClr val="lt1"/>
          </a:fontRef>
        </p:style>
      </p:sp>
      <p:sp>
        <p:nvSpPr>
          <p:cNvPr id="12" name="TextBox 11"/>
          <p:cNvSpPr txBox="1"/>
          <p:nvPr/>
        </p:nvSpPr>
        <p:spPr>
          <a:xfrm>
            <a:off x="199791" y="1170051"/>
            <a:ext cx="2976642" cy="1899355"/>
          </a:xfrm>
          <a:prstGeom prst="rect">
            <a:avLst/>
          </a:prstGeom>
          <a:noFill/>
        </p:spPr>
        <p:txBody>
          <a:bodyPr wrap="square" rtlCol="0">
            <a:normAutofit fontScale="92500" lnSpcReduction="10000"/>
          </a:bodyPr>
          <a:lstStyle/>
          <a:p>
            <a:r>
              <a:rPr lang="en-US" dirty="0" smtClean="0">
                <a:solidFill>
                  <a:srgbClr val="FF0000"/>
                </a:solidFill>
              </a:rPr>
              <a:t>Frequent marijuana use can cause airway injury, lung inflammation and impaired pulmonary defense…which could be life-threatening in seriously immunocompromised patients.  (</a:t>
            </a:r>
            <a:r>
              <a:rPr lang="en-US" dirty="0" err="1" smtClean="0">
                <a:solidFill>
                  <a:srgbClr val="FF0000"/>
                </a:solidFill>
              </a:rPr>
              <a:t>Tashkin</a:t>
            </a:r>
            <a:r>
              <a:rPr lang="en-US" dirty="0" smtClean="0">
                <a:solidFill>
                  <a:srgbClr val="FF0000"/>
                </a:solidFill>
              </a:rPr>
              <a:t> et al)</a:t>
            </a:r>
            <a:endParaRPr lang="en-US" dirty="0">
              <a:solidFill>
                <a:srgbClr val="FF0000"/>
              </a:solidFill>
            </a:endParaRPr>
          </a:p>
        </p:txBody>
      </p:sp>
      <p:sp>
        <p:nvSpPr>
          <p:cNvPr id="13" name="TextBox 12"/>
          <p:cNvSpPr txBox="1"/>
          <p:nvPr/>
        </p:nvSpPr>
        <p:spPr>
          <a:xfrm>
            <a:off x="199791" y="4485001"/>
            <a:ext cx="2475979" cy="1279644"/>
          </a:xfrm>
          <a:prstGeom prst="rect">
            <a:avLst/>
          </a:prstGeom>
          <a:noFill/>
        </p:spPr>
        <p:txBody>
          <a:bodyPr wrap="square" rtlCol="0">
            <a:normAutofit/>
          </a:bodyPr>
          <a:lstStyle/>
          <a:p>
            <a:r>
              <a:rPr lang="en-US" dirty="0" smtClean="0">
                <a:solidFill>
                  <a:srgbClr val="FF0000"/>
                </a:solidFill>
              </a:rPr>
              <a:t>Heavy chronic marijuana use causes memory loss and attention problems (</a:t>
            </a:r>
            <a:r>
              <a:rPr lang="en-US" dirty="0" err="1" smtClean="0">
                <a:solidFill>
                  <a:srgbClr val="FF0000"/>
                </a:solidFill>
              </a:rPr>
              <a:t>Solowij</a:t>
            </a:r>
            <a:r>
              <a:rPr lang="en-US" dirty="0" smtClean="0">
                <a:solidFill>
                  <a:srgbClr val="FF0000"/>
                </a:solidFill>
              </a:rPr>
              <a:t> et al)</a:t>
            </a:r>
            <a:endParaRPr lang="en-US" dirty="0">
              <a:solidFill>
                <a:srgbClr val="FF0000"/>
              </a:solidFill>
            </a:endParaRPr>
          </a:p>
        </p:txBody>
      </p:sp>
      <p:sp>
        <p:nvSpPr>
          <p:cNvPr id="14" name="TextBox 13"/>
          <p:cNvSpPr txBox="1"/>
          <p:nvPr/>
        </p:nvSpPr>
        <p:spPr>
          <a:xfrm>
            <a:off x="3362758" y="1418432"/>
            <a:ext cx="2997905" cy="1450416"/>
          </a:xfrm>
          <a:prstGeom prst="rect">
            <a:avLst/>
          </a:prstGeom>
          <a:noFill/>
        </p:spPr>
        <p:txBody>
          <a:bodyPr wrap="square" rtlCol="0">
            <a:normAutofit fontScale="92500" lnSpcReduction="20000"/>
          </a:bodyPr>
          <a:lstStyle/>
          <a:p>
            <a:r>
              <a:rPr lang="en-US" dirty="0" smtClean="0">
                <a:solidFill>
                  <a:srgbClr val="008000"/>
                </a:solidFill>
              </a:rPr>
              <a:t>Medical marijuana patients may be able to protect themselves from harmful toxins by…using an electric vaporizer (Multidisciplinary Assoc. for Psychedelic Studies)</a:t>
            </a:r>
          </a:p>
          <a:p>
            <a:endParaRPr lang="en-US" dirty="0">
              <a:solidFill>
                <a:srgbClr val="008000"/>
              </a:solidFill>
            </a:endParaRPr>
          </a:p>
        </p:txBody>
      </p:sp>
      <p:sp>
        <p:nvSpPr>
          <p:cNvPr id="15" name="TextBox 14"/>
          <p:cNvSpPr txBox="1"/>
          <p:nvPr/>
        </p:nvSpPr>
        <p:spPr>
          <a:xfrm>
            <a:off x="2763910" y="4485001"/>
            <a:ext cx="3227315" cy="1821863"/>
          </a:xfrm>
          <a:prstGeom prst="rect">
            <a:avLst/>
          </a:prstGeom>
          <a:noFill/>
        </p:spPr>
        <p:txBody>
          <a:bodyPr wrap="square" rtlCol="0">
            <a:normAutofit/>
          </a:bodyPr>
          <a:lstStyle/>
          <a:p>
            <a:r>
              <a:rPr lang="en-US" dirty="0" smtClean="0">
                <a:solidFill>
                  <a:srgbClr val="008000"/>
                </a:solidFill>
              </a:rPr>
              <a:t>U.S. 9</a:t>
            </a:r>
            <a:r>
              <a:rPr lang="en-US" baseline="30000" dirty="0" smtClean="0">
                <a:solidFill>
                  <a:srgbClr val="008000"/>
                </a:solidFill>
              </a:rPr>
              <a:t>th</a:t>
            </a:r>
            <a:r>
              <a:rPr lang="en-US" dirty="0" smtClean="0">
                <a:solidFill>
                  <a:srgbClr val="008000"/>
                </a:solidFill>
              </a:rPr>
              <a:t> Circuit Court of Appeals rules govt. may not revoke a doctor’s license to dispense medication or investigate a physician for recommending marijuana to sick patients.</a:t>
            </a:r>
            <a:endParaRPr lang="en-US" dirty="0">
              <a:solidFill>
                <a:srgbClr val="008000"/>
              </a:solidFill>
            </a:endParaRPr>
          </a:p>
        </p:txBody>
      </p:sp>
      <p:sp>
        <p:nvSpPr>
          <p:cNvPr id="16" name="TextBox 15"/>
          <p:cNvSpPr txBox="1"/>
          <p:nvPr/>
        </p:nvSpPr>
        <p:spPr>
          <a:xfrm>
            <a:off x="6030589" y="4484999"/>
            <a:ext cx="2656212" cy="2007360"/>
          </a:xfrm>
          <a:prstGeom prst="rect">
            <a:avLst/>
          </a:prstGeom>
          <a:noFill/>
        </p:spPr>
        <p:txBody>
          <a:bodyPr wrap="square" rtlCol="0">
            <a:normAutofit lnSpcReduction="10000"/>
          </a:bodyPr>
          <a:lstStyle/>
          <a:p>
            <a:r>
              <a:rPr lang="en-US" dirty="0" smtClean="0">
                <a:solidFill>
                  <a:srgbClr val="FF0000"/>
                </a:solidFill>
              </a:rPr>
              <a:t>Japanese study finds similarities between the brain dysfunctions of schizophrenic patients and the disruptions in brain activity caused by marijuana use. (</a:t>
            </a:r>
            <a:r>
              <a:rPr lang="en-US" dirty="0" err="1" smtClean="0">
                <a:solidFill>
                  <a:srgbClr val="FF0000"/>
                </a:solidFill>
              </a:rPr>
              <a:t>Ujike</a:t>
            </a:r>
            <a:r>
              <a:rPr lang="en-US" dirty="0" smtClean="0">
                <a:solidFill>
                  <a:srgbClr val="FF0000"/>
                </a:solidFill>
              </a:rPr>
              <a:t> et al)</a:t>
            </a:r>
            <a:endParaRPr lang="en-US" dirty="0">
              <a:solidFill>
                <a:srgbClr val="FF0000"/>
              </a:solidFill>
            </a:endParaRPr>
          </a:p>
        </p:txBody>
      </p:sp>
      <p:sp>
        <p:nvSpPr>
          <p:cNvPr id="17" name="TextBox 16"/>
          <p:cNvSpPr txBox="1"/>
          <p:nvPr/>
        </p:nvSpPr>
        <p:spPr>
          <a:xfrm>
            <a:off x="6541820" y="1417636"/>
            <a:ext cx="2521825" cy="1450417"/>
          </a:xfrm>
          <a:prstGeom prst="rect">
            <a:avLst/>
          </a:prstGeom>
          <a:noFill/>
        </p:spPr>
        <p:txBody>
          <a:bodyPr wrap="square" rtlCol="0">
            <a:normAutofit lnSpcReduction="10000"/>
          </a:bodyPr>
          <a:lstStyle/>
          <a:p>
            <a:r>
              <a:rPr lang="en-US" dirty="0" smtClean="0">
                <a:solidFill>
                  <a:srgbClr val="FF0000"/>
                </a:solidFill>
              </a:rPr>
              <a:t>AMA rejects report urging consideration of compassionate use of marijuana by cancer patients and others </a:t>
            </a:r>
            <a:endParaRPr lang="en-US" dirty="0">
              <a:solidFill>
                <a:srgbClr val="FF0000"/>
              </a:solidFill>
            </a:endParaRPr>
          </a:p>
        </p:txBody>
      </p:sp>
      <p:sp>
        <p:nvSpPr>
          <p:cNvPr id="19" name="TextBox 18"/>
          <p:cNvSpPr txBox="1"/>
          <p:nvPr/>
        </p:nvSpPr>
        <p:spPr>
          <a:xfrm>
            <a:off x="2763910" y="3566071"/>
            <a:ext cx="1022465" cy="461665"/>
          </a:xfrm>
          <a:prstGeom prst="rect">
            <a:avLst/>
          </a:prstGeom>
          <a:noFill/>
        </p:spPr>
        <p:txBody>
          <a:bodyPr wrap="square" rtlCol="0">
            <a:spAutoFit/>
          </a:bodyPr>
          <a:lstStyle/>
          <a:p>
            <a:r>
              <a:rPr lang="en-US" sz="2400" b="1" dirty="0" smtClean="0">
                <a:solidFill>
                  <a:schemeClr val="accent1">
                    <a:lumMod val="50000"/>
                  </a:schemeClr>
                </a:solidFill>
                <a:latin typeface="Arial"/>
              </a:rPr>
              <a:t>2001</a:t>
            </a:r>
            <a:endParaRPr lang="en-US" sz="2400" b="1" dirty="0">
              <a:solidFill>
                <a:schemeClr val="accent1">
                  <a:lumMod val="50000"/>
                </a:schemeClr>
              </a:solidFill>
              <a:latin typeface="Arial"/>
            </a:endParaRPr>
          </a:p>
        </p:txBody>
      </p:sp>
      <p:sp>
        <p:nvSpPr>
          <p:cNvPr id="20" name="TextBox 19"/>
          <p:cNvSpPr txBox="1"/>
          <p:nvPr/>
        </p:nvSpPr>
        <p:spPr>
          <a:xfrm>
            <a:off x="5519355" y="3566071"/>
            <a:ext cx="1022465" cy="461665"/>
          </a:xfrm>
          <a:prstGeom prst="rect">
            <a:avLst/>
          </a:prstGeom>
          <a:noFill/>
        </p:spPr>
        <p:txBody>
          <a:bodyPr wrap="square" rtlCol="0">
            <a:spAutoFit/>
          </a:bodyPr>
          <a:lstStyle/>
          <a:p>
            <a:r>
              <a:rPr lang="en-US" sz="2400" b="1" dirty="0" smtClean="0">
                <a:solidFill>
                  <a:schemeClr val="accent1">
                    <a:lumMod val="50000"/>
                  </a:schemeClr>
                </a:solidFill>
                <a:latin typeface="Arial"/>
              </a:rPr>
              <a:t>2002</a:t>
            </a:r>
            <a:endParaRPr lang="en-US" sz="2400" b="1" dirty="0">
              <a:solidFill>
                <a:schemeClr val="accent1">
                  <a:lumMod val="50000"/>
                </a:schemeClr>
              </a:solidFill>
              <a:latin typeface="Arial"/>
            </a:endParaRPr>
          </a:p>
        </p:txBody>
      </p:sp>
      <p:cxnSp>
        <p:nvCxnSpPr>
          <p:cNvPr id="29" name="Straight Connector 28"/>
          <p:cNvCxnSpPr/>
          <p:nvPr/>
        </p:nvCxnSpPr>
        <p:spPr>
          <a:xfrm>
            <a:off x="1555515" y="3067818"/>
            <a:ext cx="5736852" cy="1588"/>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0" name="Straight Connector 29"/>
          <p:cNvCxnSpPr>
            <a:stCxn id="8" idx="0"/>
          </p:cNvCxnSpPr>
          <p:nvPr/>
        </p:nvCxnSpPr>
        <p:spPr>
          <a:xfrm rot="5400000" flipH="1" flipV="1">
            <a:off x="2920182" y="3189684"/>
            <a:ext cx="243731" cy="1"/>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rot="5400000" flipH="1" flipV="1">
            <a:off x="1455633" y="2967936"/>
            <a:ext cx="199764" cy="1588"/>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51" name="Straight Connector 50"/>
          <p:cNvCxnSpPr/>
          <p:nvPr/>
        </p:nvCxnSpPr>
        <p:spPr>
          <a:xfrm rot="5400000" flipH="1" flipV="1">
            <a:off x="4410477" y="2967142"/>
            <a:ext cx="199764" cy="1588"/>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52" name="Straight Connector 51"/>
          <p:cNvCxnSpPr/>
          <p:nvPr/>
        </p:nvCxnSpPr>
        <p:spPr>
          <a:xfrm rot="5400000" flipH="1" flipV="1">
            <a:off x="7199631" y="2965554"/>
            <a:ext cx="199764" cy="4764"/>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a:off x="1536459" y="4242855"/>
            <a:ext cx="5736852" cy="1588"/>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rot="5400000" flipH="1" flipV="1">
            <a:off x="5869360" y="4120989"/>
            <a:ext cx="243731" cy="1"/>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rot="5400000" flipH="1" flipV="1">
            <a:off x="1434989" y="4343531"/>
            <a:ext cx="199764" cy="1588"/>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rot="5400000" flipH="1" flipV="1">
            <a:off x="4389833" y="4343531"/>
            <a:ext cx="199764" cy="1588"/>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rot="5400000" flipH="1" flipV="1">
            <a:off x="7185339" y="4341943"/>
            <a:ext cx="199764" cy="4764"/>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pic>
        <p:nvPicPr>
          <p:cNvPr id="27" name="Picture 26"/>
          <p:cNvPicPr>
            <a:picLocks noChangeAspect="1"/>
          </p:cNvPicPr>
          <p:nvPr/>
        </p:nvPicPr>
        <p:blipFill>
          <a:blip r:embed="rId3"/>
          <a:stretch>
            <a:fillRect/>
          </a:stretch>
        </p:blipFill>
        <p:spPr>
          <a:xfrm>
            <a:off x="1106253" y="52216"/>
            <a:ext cx="1298106" cy="1366216"/>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Historical Timeline</a:t>
            </a:r>
            <a:endParaRPr lang="en-US" dirty="0"/>
          </a:p>
        </p:txBody>
      </p:sp>
      <p:cxnSp>
        <p:nvCxnSpPr>
          <p:cNvPr id="5" name="Straight Connector 4"/>
          <p:cNvCxnSpPr/>
          <p:nvPr/>
        </p:nvCxnSpPr>
        <p:spPr>
          <a:xfrm>
            <a:off x="799164" y="3424541"/>
            <a:ext cx="7420804" cy="14269"/>
          </a:xfrm>
          <a:prstGeom prst="line">
            <a:avLst/>
          </a:prstGeom>
          <a:ln w="76200" cmpd="sng"/>
          <a:effectLst/>
          <a:scene3d>
            <a:camera prst="orthographicFront"/>
            <a:lightRig rig="threePt" dir="t"/>
          </a:scene3d>
          <a:sp3d>
            <a:bevelT/>
            <a:bevelB/>
          </a:sp3d>
        </p:spPr>
        <p:style>
          <a:lnRef idx="2">
            <a:schemeClr val="accent1"/>
          </a:lnRef>
          <a:fillRef idx="0">
            <a:schemeClr val="accent1"/>
          </a:fillRef>
          <a:effectRef idx="1">
            <a:schemeClr val="accent1"/>
          </a:effectRef>
          <a:fontRef idx="minor">
            <a:schemeClr val="tx1"/>
          </a:fontRef>
        </p:style>
      </p:cxnSp>
      <p:sp>
        <p:nvSpPr>
          <p:cNvPr id="8" name="Donut 7"/>
          <p:cNvSpPr/>
          <p:nvPr/>
        </p:nvSpPr>
        <p:spPr>
          <a:xfrm>
            <a:off x="2014551" y="3313136"/>
            <a:ext cx="268773" cy="254522"/>
          </a:xfrm>
          <a:prstGeom prst="donut">
            <a:avLst/>
          </a:prstGeom>
          <a:solidFill>
            <a:schemeClr val="tx1"/>
          </a:solidFill>
          <a:ln>
            <a:noFill/>
          </a:ln>
        </p:spPr>
        <p:style>
          <a:lnRef idx="1">
            <a:schemeClr val="accent1"/>
          </a:lnRef>
          <a:fillRef idx="3">
            <a:schemeClr val="accent1"/>
          </a:fillRef>
          <a:effectRef idx="2">
            <a:schemeClr val="accent1"/>
          </a:effectRef>
          <a:fontRef idx="minor">
            <a:schemeClr val="lt1"/>
          </a:fontRef>
        </p:style>
      </p:sp>
      <p:sp>
        <p:nvSpPr>
          <p:cNvPr id="9" name="Donut 8"/>
          <p:cNvSpPr/>
          <p:nvPr/>
        </p:nvSpPr>
        <p:spPr>
          <a:xfrm>
            <a:off x="4220148" y="3313137"/>
            <a:ext cx="268773" cy="254522"/>
          </a:xfrm>
          <a:prstGeom prst="donut">
            <a:avLst/>
          </a:prstGeom>
          <a:solidFill>
            <a:schemeClr val="tx1"/>
          </a:solidFill>
          <a:ln>
            <a:noFill/>
          </a:ln>
        </p:spPr>
        <p:style>
          <a:lnRef idx="1">
            <a:schemeClr val="accent1"/>
          </a:lnRef>
          <a:fillRef idx="3">
            <a:schemeClr val="accent1"/>
          </a:fillRef>
          <a:effectRef idx="2">
            <a:schemeClr val="accent1"/>
          </a:effectRef>
          <a:fontRef idx="minor">
            <a:schemeClr val="lt1"/>
          </a:fontRef>
        </p:style>
      </p:sp>
      <p:sp>
        <p:nvSpPr>
          <p:cNvPr id="12" name="TextBox 11"/>
          <p:cNvSpPr txBox="1"/>
          <p:nvPr/>
        </p:nvSpPr>
        <p:spPr>
          <a:xfrm>
            <a:off x="199790" y="1170051"/>
            <a:ext cx="2982593" cy="1899355"/>
          </a:xfrm>
          <a:prstGeom prst="rect">
            <a:avLst/>
          </a:prstGeom>
          <a:noFill/>
        </p:spPr>
        <p:txBody>
          <a:bodyPr wrap="square" rtlCol="0">
            <a:normAutofit/>
          </a:bodyPr>
          <a:lstStyle/>
          <a:p>
            <a:r>
              <a:rPr lang="en-US" dirty="0" smtClean="0">
                <a:solidFill>
                  <a:srgbClr val="FF0000"/>
                </a:solidFill>
              </a:rPr>
              <a:t>House of Rep’s votes to allow DEA to raid and arrest medical marijuana patients and caregivers in the 10 states legalizing medical marijuana (Bush administration)</a:t>
            </a:r>
            <a:endParaRPr lang="en-US" dirty="0">
              <a:solidFill>
                <a:srgbClr val="FF0000"/>
              </a:solidFill>
            </a:endParaRPr>
          </a:p>
        </p:txBody>
      </p:sp>
      <p:sp>
        <p:nvSpPr>
          <p:cNvPr id="13" name="TextBox 12"/>
          <p:cNvSpPr txBox="1"/>
          <p:nvPr/>
        </p:nvSpPr>
        <p:spPr>
          <a:xfrm>
            <a:off x="199791" y="4485001"/>
            <a:ext cx="2754260" cy="2007358"/>
          </a:xfrm>
          <a:prstGeom prst="rect">
            <a:avLst/>
          </a:prstGeom>
          <a:noFill/>
        </p:spPr>
        <p:txBody>
          <a:bodyPr wrap="square" rtlCol="0">
            <a:normAutofit lnSpcReduction="10000"/>
          </a:bodyPr>
          <a:lstStyle/>
          <a:p>
            <a:r>
              <a:rPr lang="en-US" dirty="0" smtClean="0">
                <a:solidFill>
                  <a:srgbClr val="FF0000"/>
                </a:solidFill>
              </a:rPr>
              <a:t>Supreme Court rules that state medical marijuana laws (in 10 states) do not protect users from federal prosecution/federal ban on the drug).</a:t>
            </a:r>
          </a:p>
          <a:p>
            <a:r>
              <a:rPr lang="en-US" dirty="0" smtClean="0">
                <a:solidFill>
                  <a:srgbClr val="FF0000"/>
                </a:solidFill>
              </a:rPr>
              <a:t>(Justice John Paul Stevens)</a:t>
            </a:r>
            <a:endParaRPr lang="en-US" dirty="0">
              <a:solidFill>
                <a:srgbClr val="FF0000"/>
              </a:solidFill>
            </a:endParaRPr>
          </a:p>
        </p:txBody>
      </p:sp>
      <p:sp>
        <p:nvSpPr>
          <p:cNvPr id="14" name="TextBox 13"/>
          <p:cNvSpPr txBox="1"/>
          <p:nvPr/>
        </p:nvSpPr>
        <p:spPr>
          <a:xfrm>
            <a:off x="3362759" y="1369021"/>
            <a:ext cx="2628466" cy="1698797"/>
          </a:xfrm>
          <a:prstGeom prst="rect">
            <a:avLst/>
          </a:prstGeom>
          <a:noFill/>
        </p:spPr>
        <p:txBody>
          <a:bodyPr wrap="square" rtlCol="0">
            <a:normAutofit lnSpcReduction="10000"/>
          </a:bodyPr>
          <a:lstStyle/>
          <a:p>
            <a:r>
              <a:rPr lang="en-US" dirty="0" smtClean="0">
                <a:solidFill>
                  <a:srgbClr val="008000"/>
                </a:solidFill>
              </a:rPr>
              <a:t>CA-Gov Grey Davis signs law, S.B. 420, for voluntary ID card to show law enforcement officers to protect legitimate users.</a:t>
            </a:r>
          </a:p>
          <a:p>
            <a:endParaRPr lang="en-US" dirty="0">
              <a:solidFill>
                <a:srgbClr val="008000"/>
              </a:solidFill>
            </a:endParaRPr>
          </a:p>
        </p:txBody>
      </p:sp>
      <p:sp>
        <p:nvSpPr>
          <p:cNvPr id="15" name="TextBox 14"/>
          <p:cNvSpPr txBox="1"/>
          <p:nvPr/>
        </p:nvSpPr>
        <p:spPr>
          <a:xfrm>
            <a:off x="3182383" y="4485001"/>
            <a:ext cx="2583011" cy="1821863"/>
          </a:xfrm>
          <a:prstGeom prst="rect">
            <a:avLst/>
          </a:prstGeom>
          <a:noFill/>
        </p:spPr>
        <p:txBody>
          <a:bodyPr wrap="square" rtlCol="0">
            <a:normAutofit/>
          </a:bodyPr>
          <a:lstStyle/>
          <a:p>
            <a:r>
              <a:rPr lang="en-US" dirty="0" smtClean="0">
                <a:solidFill>
                  <a:srgbClr val="FF0000"/>
                </a:solidFill>
              </a:rPr>
              <a:t>One week later, the House voted down an amendment that would have stopped the Justice department from hearing such cases. </a:t>
            </a:r>
            <a:endParaRPr lang="en-US" dirty="0">
              <a:solidFill>
                <a:srgbClr val="FF0000"/>
              </a:solidFill>
            </a:endParaRPr>
          </a:p>
        </p:txBody>
      </p:sp>
      <p:sp>
        <p:nvSpPr>
          <p:cNvPr id="16" name="TextBox 15"/>
          <p:cNvSpPr txBox="1"/>
          <p:nvPr/>
        </p:nvSpPr>
        <p:spPr>
          <a:xfrm>
            <a:off x="6030589" y="4484999"/>
            <a:ext cx="2656212" cy="2007360"/>
          </a:xfrm>
          <a:prstGeom prst="rect">
            <a:avLst/>
          </a:prstGeom>
          <a:noFill/>
        </p:spPr>
        <p:txBody>
          <a:bodyPr wrap="square" rtlCol="0">
            <a:normAutofit/>
          </a:bodyPr>
          <a:lstStyle/>
          <a:p>
            <a:r>
              <a:rPr lang="en-US" dirty="0" smtClean="0">
                <a:solidFill>
                  <a:srgbClr val="008000"/>
                </a:solidFill>
              </a:rPr>
              <a:t>No association between heavy regular smoking of marijuana and lung cancer…a suggestion of some protective effect.  </a:t>
            </a:r>
          </a:p>
          <a:p>
            <a:r>
              <a:rPr lang="en-US" dirty="0" smtClean="0">
                <a:solidFill>
                  <a:srgbClr val="008000"/>
                </a:solidFill>
              </a:rPr>
              <a:t>(</a:t>
            </a:r>
            <a:r>
              <a:rPr lang="en-US" dirty="0" err="1" smtClean="0">
                <a:solidFill>
                  <a:srgbClr val="008000"/>
                </a:solidFill>
              </a:rPr>
              <a:t>Hashibe</a:t>
            </a:r>
            <a:r>
              <a:rPr lang="en-US" dirty="0" smtClean="0">
                <a:solidFill>
                  <a:srgbClr val="008000"/>
                </a:solidFill>
              </a:rPr>
              <a:t> &amp; </a:t>
            </a:r>
            <a:r>
              <a:rPr lang="en-US" dirty="0" err="1" smtClean="0">
                <a:solidFill>
                  <a:srgbClr val="008000"/>
                </a:solidFill>
              </a:rPr>
              <a:t>Tashkin</a:t>
            </a:r>
            <a:r>
              <a:rPr lang="en-US" dirty="0" smtClean="0">
                <a:solidFill>
                  <a:srgbClr val="008000"/>
                </a:solidFill>
              </a:rPr>
              <a:t> </a:t>
            </a:r>
            <a:r>
              <a:rPr lang="en-US" dirty="0" smtClean="0">
                <a:solidFill>
                  <a:srgbClr val="008000"/>
                </a:solidFill>
              </a:rPr>
              <a:t>et al).</a:t>
            </a:r>
            <a:endParaRPr lang="en-US" dirty="0">
              <a:solidFill>
                <a:srgbClr val="008000"/>
              </a:solidFill>
            </a:endParaRPr>
          </a:p>
        </p:txBody>
      </p:sp>
      <p:sp>
        <p:nvSpPr>
          <p:cNvPr id="17" name="TextBox 16"/>
          <p:cNvSpPr txBox="1"/>
          <p:nvPr/>
        </p:nvSpPr>
        <p:spPr>
          <a:xfrm>
            <a:off x="6118204" y="1170052"/>
            <a:ext cx="2945442" cy="1698002"/>
          </a:xfrm>
          <a:prstGeom prst="rect">
            <a:avLst/>
          </a:prstGeom>
          <a:noFill/>
        </p:spPr>
        <p:txBody>
          <a:bodyPr wrap="square" rtlCol="0">
            <a:normAutofit lnSpcReduction="10000"/>
          </a:bodyPr>
          <a:lstStyle/>
          <a:p>
            <a:r>
              <a:rPr lang="en-US" dirty="0" smtClean="0">
                <a:solidFill>
                  <a:srgbClr val="008000"/>
                </a:solidFill>
              </a:rPr>
              <a:t>Confidential poll of Deans of 126 AAMC medical schools shows over 60% support physician’s legal right to prescribe smoking marijuana to relieve sxs.</a:t>
            </a:r>
            <a:endParaRPr lang="en-US" dirty="0">
              <a:solidFill>
                <a:srgbClr val="008000"/>
              </a:solidFill>
            </a:endParaRPr>
          </a:p>
        </p:txBody>
      </p:sp>
      <p:sp>
        <p:nvSpPr>
          <p:cNvPr id="19" name="TextBox 18"/>
          <p:cNvSpPr txBox="1"/>
          <p:nvPr/>
        </p:nvSpPr>
        <p:spPr>
          <a:xfrm>
            <a:off x="1637705" y="3537459"/>
            <a:ext cx="1022465" cy="461665"/>
          </a:xfrm>
          <a:prstGeom prst="rect">
            <a:avLst/>
          </a:prstGeom>
          <a:noFill/>
        </p:spPr>
        <p:txBody>
          <a:bodyPr wrap="square" rtlCol="0">
            <a:spAutoFit/>
          </a:bodyPr>
          <a:lstStyle/>
          <a:p>
            <a:r>
              <a:rPr lang="en-US" sz="2400" b="1" dirty="0" smtClean="0">
                <a:solidFill>
                  <a:schemeClr val="accent1">
                    <a:lumMod val="50000"/>
                  </a:schemeClr>
                </a:solidFill>
                <a:latin typeface="Arial"/>
              </a:rPr>
              <a:t>2003</a:t>
            </a:r>
            <a:endParaRPr lang="en-US" sz="2400" b="1" dirty="0">
              <a:solidFill>
                <a:schemeClr val="accent1">
                  <a:lumMod val="50000"/>
                </a:schemeClr>
              </a:solidFill>
              <a:latin typeface="Arial"/>
            </a:endParaRPr>
          </a:p>
        </p:txBody>
      </p:sp>
      <p:sp>
        <p:nvSpPr>
          <p:cNvPr id="20" name="TextBox 19"/>
          <p:cNvSpPr txBox="1"/>
          <p:nvPr/>
        </p:nvSpPr>
        <p:spPr>
          <a:xfrm>
            <a:off x="3977688" y="3537459"/>
            <a:ext cx="1022465" cy="461665"/>
          </a:xfrm>
          <a:prstGeom prst="rect">
            <a:avLst/>
          </a:prstGeom>
          <a:noFill/>
        </p:spPr>
        <p:txBody>
          <a:bodyPr wrap="square" rtlCol="0">
            <a:spAutoFit/>
          </a:bodyPr>
          <a:lstStyle/>
          <a:p>
            <a:r>
              <a:rPr lang="en-US" sz="2400" b="1" dirty="0" smtClean="0">
                <a:solidFill>
                  <a:schemeClr val="accent1">
                    <a:lumMod val="50000"/>
                  </a:schemeClr>
                </a:solidFill>
                <a:latin typeface="Arial"/>
              </a:rPr>
              <a:t>2005</a:t>
            </a:r>
            <a:endParaRPr lang="en-US" sz="2400" b="1" dirty="0">
              <a:solidFill>
                <a:schemeClr val="accent1">
                  <a:lumMod val="50000"/>
                </a:schemeClr>
              </a:solidFill>
              <a:latin typeface="Arial"/>
            </a:endParaRPr>
          </a:p>
        </p:txBody>
      </p:sp>
      <p:cxnSp>
        <p:nvCxnSpPr>
          <p:cNvPr id="29" name="Straight Connector 28"/>
          <p:cNvCxnSpPr/>
          <p:nvPr/>
        </p:nvCxnSpPr>
        <p:spPr>
          <a:xfrm>
            <a:off x="1555515" y="3067818"/>
            <a:ext cx="5736852" cy="1588"/>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0" name="Straight Connector 29"/>
          <p:cNvCxnSpPr>
            <a:stCxn id="8" idx="0"/>
          </p:cNvCxnSpPr>
          <p:nvPr/>
        </p:nvCxnSpPr>
        <p:spPr>
          <a:xfrm rot="5400000" flipH="1" flipV="1">
            <a:off x="2027073" y="3191271"/>
            <a:ext cx="243731" cy="1"/>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rot="5400000" flipH="1" flipV="1">
            <a:off x="1455633" y="2967936"/>
            <a:ext cx="199764" cy="1588"/>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51" name="Straight Connector 50"/>
          <p:cNvCxnSpPr/>
          <p:nvPr/>
        </p:nvCxnSpPr>
        <p:spPr>
          <a:xfrm rot="5400000" flipH="1" flipV="1">
            <a:off x="4410477" y="2967142"/>
            <a:ext cx="199764" cy="1588"/>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52" name="Straight Connector 51"/>
          <p:cNvCxnSpPr/>
          <p:nvPr/>
        </p:nvCxnSpPr>
        <p:spPr>
          <a:xfrm rot="5400000" flipH="1" flipV="1">
            <a:off x="7199631" y="2965554"/>
            <a:ext cx="199764" cy="4764"/>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a:off x="1536459" y="4242855"/>
            <a:ext cx="2954050" cy="1588"/>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rot="5400000" flipH="1" flipV="1">
            <a:off x="4367055" y="4120988"/>
            <a:ext cx="243731" cy="1"/>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rot="5400000" flipH="1" flipV="1">
            <a:off x="1434989" y="4343531"/>
            <a:ext cx="199764" cy="1588"/>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rot="5400000" flipH="1" flipV="1">
            <a:off x="4389833" y="4343531"/>
            <a:ext cx="199764" cy="1588"/>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rot="5400000" flipH="1" flipV="1">
            <a:off x="6320073" y="4220871"/>
            <a:ext cx="443494" cy="1588"/>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27" name="Donut 26"/>
          <p:cNvSpPr/>
          <p:nvPr/>
        </p:nvSpPr>
        <p:spPr>
          <a:xfrm>
            <a:off x="6360663" y="3313137"/>
            <a:ext cx="268773" cy="254522"/>
          </a:xfrm>
          <a:prstGeom prst="donut">
            <a:avLst/>
          </a:prstGeom>
          <a:solidFill>
            <a:schemeClr val="tx1"/>
          </a:solidFill>
          <a:ln>
            <a:noFill/>
          </a:ln>
        </p:spPr>
        <p:style>
          <a:lnRef idx="1">
            <a:schemeClr val="accent1"/>
          </a:lnRef>
          <a:fillRef idx="3">
            <a:schemeClr val="accent1"/>
          </a:fillRef>
          <a:effectRef idx="2">
            <a:schemeClr val="accent1"/>
          </a:effectRef>
          <a:fontRef idx="minor">
            <a:schemeClr val="lt1"/>
          </a:fontRef>
        </p:style>
      </p:sp>
      <p:sp>
        <p:nvSpPr>
          <p:cNvPr id="31" name="TextBox 30"/>
          <p:cNvSpPr txBox="1"/>
          <p:nvPr/>
        </p:nvSpPr>
        <p:spPr>
          <a:xfrm>
            <a:off x="6118203" y="3537459"/>
            <a:ext cx="1022465" cy="461665"/>
          </a:xfrm>
          <a:prstGeom prst="rect">
            <a:avLst/>
          </a:prstGeom>
          <a:noFill/>
        </p:spPr>
        <p:txBody>
          <a:bodyPr wrap="square" rtlCol="0">
            <a:spAutoFit/>
          </a:bodyPr>
          <a:lstStyle/>
          <a:p>
            <a:r>
              <a:rPr lang="en-US" sz="2400" b="1" dirty="0" smtClean="0">
                <a:solidFill>
                  <a:schemeClr val="accent1">
                    <a:lumMod val="50000"/>
                  </a:schemeClr>
                </a:solidFill>
                <a:latin typeface="Arial"/>
              </a:rPr>
              <a:t>2006</a:t>
            </a:r>
            <a:endParaRPr lang="en-US" sz="2400" b="1" dirty="0">
              <a:solidFill>
                <a:schemeClr val="accent1">
                  <a:lumMod val="50000"/>
                </a:schemeClr>
              </a:solidFill>
              <a:latin typeface="Arial"/>
            </a:endParaRPr>
          </a:p>
        </p:txBody>
      </p:sp>
      <p:pic>
        <p:nvPicPr>
          <p:cNvPr id="34" name="Picture 33"/>
          <p:cNvPicPr>
            <a:picLocks noChangeAspect="1"/>
          </p:cNvPicPr>
          <p:nvPr/>
        </p:nvPicPr>
        <p:blipFill>
          <a:blip r:embed="rId3"/>
          <a:stretch>
            <a:fillRect/>
          </a:stretch>
        </p:blipFill>
        <p:spPr>
          <a:xfrm>
            <a:off x="1106253" y="51422"/>
            <a:ext cx="1298106" cy="1366216"/>
          </a:xfrm>
          <a:prstGeom prst="rect">
            <a:avLst/>
          </a:prstGeo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9600" dirty="0" smtClean="0">
                <a:solidFill>
                  <a:srgbClr val="FF0000"/>
                </a:solidFill>
                <a:latin typeface="Cracked"/>
                <a:cs typeface="Cracked"/>
              </a:rPr>
              <a:t>C</a:t>
            </a:r>
            <a:r>
              <a:rPr lang="en-US" sz="9600" dirty="0" smtClean="0">
                <a:solidFill>
                  <a:srgbClr val="3366FF"/>
                </a:solidFill>
                <a:latin typeface="Cracked"/>
                <a:cs typeface="Cracked"/>
              </a:rPr>
              <a:t>O</a:t>
            </a:r>
            <a:r>
              <a:rPr lang="en-US" sz="9600" dirty="0" smtClean="0">
                <a:solidFill>
                  <a:srgbClr val="008000"/>
                </a:solidFill>
                <a:latin typeface="Cracked"/>
                <a:cs typeface="Cracked"/>
              </a:rPr>
              <a:t>N</a:t>
            </a:r>
            <a:r>
              <a:rPr lang="en-US" sz="9600" dirty="0" smtClean="0">
                <a:solidFill>
                  <a:srgbClr val="FF6600"/>
                </a:solidFill>
                <a:latin typeface="Cracked"/>
                <a:cs typeface="Cracked"/>
              </a:rPr>
              <a:t>F</a:t>
            </a:r>
            <a:r>
              <a:rPr lang="en-US" sz="9600" dirty="0" smtClean="0">
                <a:solidFill>
                  <a:srgbClr val="660066"/>
                </a:solidFill>
                <a:latin typeface="Cracked"/>
                <a:cs typeface="Cracked"/>
              </a:rPr>
              <a:t>U</a:t>
            </a:r>
            <a:r>
              <a:rPr lang="en-US" sz="9600" dirty="0" smtClean="0">
                <a:solidFill>
                  <a:srgbClr val="FF0000"/>
                </a:solidFill>
                <a:latin typeface="Cracked"/>
                <a:cs typeface="Cracked"/>
              </a:rPr>
              <a:t>S</a:t>
            </a:r>
            <a:r>
              <a:rPr lang="en-US" sz="9600" dirty="0" smtClean="0">
                <a:solidFill>
                  <a:srgbClr val="3366FF"/>
                </a:solidFill>
                <a:latin typeface="Cracked"/>
                <a:cs typeface="Cracked"/>
              </a:rPr>
              <a:t>E</a:t>
            </a:r>
            <a:r>
              <a:rPr lang="en-US" sz="9600" dirty="0" smtClean="0">
                <a:solidFill>
                  <a:srgbClr val="008000"/>
                </a:solidFill>
                <a:latin typeface="Cracked"/>
                <a:cs typeface="Cracked"/>
              </a:rPr>
              <a:t>D</a:t>
            </a:r>
            <a:r>
              <a:rPr lang="en-US" sz="9600" dirty="0" smtClean="0">
                <a:latin typeface="Cracked"/>
                <a:cs typeface="Cracked"/>
              </a:rPr>
              <a:t>?</a:t>
            </a:r>
            <a:endParaRPr lang="en-US" sz="9600" dirty="0">
              <a:latin typeface="Cracked"/>
              <a:cs typeface="Cracke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8" presetClass="entr" presetSubtype="0" accel="5000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set>
                                      <p:cBhvr>
                                        <p:cTn id="7" dur="455" fill="hold">
                                          <p:stCondLst>
                                            <p:cond delay="0"/>
                                          </p:stCondLst>
                                        </p:cTn>
                                        <p:tgtEl>
                                          <p:spTgt spid="2"/>
                                        </p:tgtEl>
                                        <p:attrNameLst>
                                          <p:attrName>style.rotation</p:attrName>
                                        </p:attrNameLst>
                                      </p:cBhvr>
                                      <p:to>
                                        <p:strVal val="-45.0"/>
                                      </p:to>
                                    </p:set>
                                    <p:anim calcmode="lin" valueType="num">
                                      <p:cBhvr>
                                        <p:cTn id="8" dur="455" fill="hold">
                                          <p:stCondLst>
                                            <p:cond delay="455"/>
                                          </p:stCondLst>
                                        </p:cTn>
                                        <p:tgtEl>
                                          <p:spTgt spid="2"/>
                                        </p:tgtEl>
                                        <p:attrNameLst>
                                          <p:attrName>style.rotation</p:attrName>
                                        </p:attrNameLst>
                                      </p:cBhvr>
                                      <p:tavLst>
                                        <p:tav tm="0">
                                          <p:val>
                                            <p:fltVal val="-45"/>
                                          </p:val>
                                        </p:tav>
                                        <p:tav tm="69900">
                                          <p:val>
                                            <p:fltVal val="45"/>
                                          </p:val>
                                        </p:tav>
                                        <p:tav tm="100000">
                                          <p:val>
                                            <p:fltVal val="0"/>
                                          </p:val>
                                        </p:tav>
                                      </p:tavLst>
                                    </p:anim>
                                    <p:anim calcmode="lin" valueType="num">
                                      <p:cBhvr>
                                        <p:cTn id="9" dur="455" fill="hold">
                                          <p:stCondLst>
                                            <p:cond delay="0"/>
                                          </p:stCondLst>
                                        </p:cTn>
                                        <p:tgtEl>
                                          <p:spTgt spid="2"/>
                                        </p:tgtEl>
                                        <p:attrNameLst>
                                          <p:attrName>ppt_y</p:attrName>
                                        </p:attrNameLst>
                                      </p:cBhvr>
                                      <p:tavLst>
                                        <p:tav tm="0">
                                          <p:val>
                                            <p:strVal val="#ppt_y-1"/>
                                          </p:val>
                                        </p:tav>
                                        <p:tav tm="100000">
                                          <p:val>
                                            <p:strVal val="#ppt_y-(0.354*#ppt_w-0.172*#ppt_h)"/>
                                          </p:val>
                                        </p:tav>
                                      </p:tavLst>
                                    </p:anim>
                                    <p:anim calcmode="lin" valueType="num">
                                      <p:cBhvr>
                                        <p:cTn id="10" dur="156" decel="50000" autoRev="1" fill="hold">
                                          <p:stCondLst>
                                            <p:cond delay="455"/>
                                          </p:stCondLst>
                                        </p:cTn>
                                        <p:tgtEl>
                                          <p:spTgt spid="2"/>
                                        </p:tgtEl>
                                        <p:attrNameLst>
                                          <p:attrName>ppt_y</p:attrName>
                                        </p:attrNameLst>
                                      </p:cBhvr>
                                      <p:tavLst>
                                        <p:tav tm="0">
                                          <p:val>
                                            <p:strVal val="#ppt_y-(0.354*#ppt_w-0.172*#ppt_h)"/>
                                          </p:val>
                                        </p:tav>
                                        <p:tav tm="100000">
                                          <p:val>
                                            <p:strVal val="#ppt_y-(0.354*#ppt_w-0.172*#ppt_h)-#ppt_h/2"/>
                                          </p:val>
                                        </p:tav>
                                      </p:tavLst>
                                    </p:anim>
                                    <p:anim calcmode="lin" valueType="num">
                                      <p:cBhvr>
                                        <p:cTn id="11" dur="136" fill="hold">
                                          <p:stCondLst>
                                            <p:cond delay="864"/>
                                          </p:stCondLst>
                                        </p:cTn>
                                        <p:tgtEl>
                                          <p:spTgt spid="2"/>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8000"/>
                </a:solidFill>
              </a:rPr>
              <a:t>Unanswered Questions</a:t>
            </a:r>
            <a:endParaRPr lang="en-US" dirty="0">
              <a:solidFill>
                <a:srgbClr val="008000"/>
              </a:solidFill>
            </a:endParaRPr>
          </a:p>
        </p:txBody>
      </p:sp>
      <p:sp>
        <p:nvSpPr>
          <p:cNvPr id="3" name="Content Placeholder 2"/>
          <p:cNvSpPr>
            <a:spLocks noGrp="1"/>
          </p:cNvSpPr>
          <p:nvPr>
            <p:ph idx="1"/>
          </p:nvPr>
        </p:nvSpPr>
        <p:spPr/>
        <p:txBody>
          <a:bodyPr>
            <a:normAutofit/>
          </a:bodyPr>
          <a:lstStyle/>
          <a:p>
            <a:r>
              <a:rPr lang="en-US" sz="3600" dirty="0" smtClean="0"/>
              <a:t>What is the therapeutic dose</a:t>
            </a:r>
          </a:p>
          <a:p>
            <a:r>
              <a:rPr lang="en-US" sz="3600" dirty="0" smtClean="0"/>
              <a:t>Age</a:t>
            </a:r>
            <a:r>
              <a:rPr lang="en-US" sz="3600" dirty="0" smtClean="0"/>
              <a:t>-restrictions</a:t>
            </a:r>
          </a:p>
          <a:p>
            <a:r>
              <a:rPr lang="en-US" sz="3600" dirty="0" smtClean="0"/>
              <a:t>Safety and long-term consequences</a:t>
            </a:r>
          </a:p>
          <a:p>
            <a:r>
              <a:rPr lang="en-US" sz="3600" dirty="0" smtClean="0"/>
              <a:t>Form of delivery</a:t>
            </a:r>
          </a:p>
          <a:p>
            <a:r>
              <a:rPr lang="en-US" sz="3600" dirty="0" smtClean="0"/>
              <a:t>Conflicting results between researchers</a:t>
            </a:r>
            <a:r>
              <a:rPr lang="en-US" sz="3600" dirty="0" smtClean="0"/>
              <a:t> </a:t>
            </a:r>
            <a:endParaRPr lang="en-US" sz="3600"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8000"/>
                </a:solidFill>
              </a:rPr>
              <a:t>What’s happening in New York?</a:t>
            </a:r>
            <a:endParaRPr lang="en-US" dirty="0">
              <a:solidFill>
                <a:srgbClr val="008000"/>
              </a:solidFill>
            </a:endParaRPr>
          </a:p>
        </p:txBody>
      </p:sp>
      <p:pic>
        <p:nvPicPr>
          <p:cNvPr id="5" name="Picture 4"/>
          <p:cNvPicPr>
            <a:picLocks noChangeAspect="1"/>
          </p:cNvPicPr>
          <p:nvPr/>
        </p:nvPicPr>
        <p:blipFill>
          <a:blip r:embed="rId2"/>
          <a:stretch>
            <a:fillRect/>
          </a:stretch>
        </p:blipFill>
        <p:spPr>
          <a:xfrm>
            <a:off x="3013554" y="1417638"/>
            <a:ext cx="3423125" cy="454088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edge">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8000"/>
                </a:solidFill>
              </a:rPr>
              <a:t>New York State Legislation</a:t>
            </a:r>
            <a:endParaRPr lang="en-US" dirty="0">
              <a:solidFill>
                <a:srgbClr val="008000"/>
              </a:solidFill>
            </a:endParaRPr>
          </a:p>
        </p:txBody>
      </p:sp>
      <p:sp>
        <p:nvSpPr>
          <p:cNvPr id="3" name="Content Placeholder 2"/>
          <p:cNvSpPr>
            <a:spLocks noGrp="1"/>
          </p:cNvSpPr>
          <p:nvPr>
            <p:ph idx="1"/>
          </p:nvPr>
        </p:nvSpPr>
        <p:spPr/>
        <p:txBody>
          <a:bodyPr/>
          <a:lstStyle/>
          <a:p>
            <a:pPr marL="914400" lvl="1" indent="-514350">
              <a:buFont typeface="Arial"/>
              <a:buChar char="•"/>
            </a:pPr>
            <a:r>
              <a:rPr lang="en-US" dirty="0" smtClean="0"/>
              <a:t>What’s proposed? </a:t>
            </a:r>
          </a:p>
          <a:p>
            <a:pPr marL="1314450" lvl="2" indent="-514350">
              <a:buFont typeface="Courier New"/>
              <a:buChar char="o"/>
            </a:pPr>
            <a:r>
              <a:rPr lang="en-US" dirty="0" smtClean="0">
                <a:solidFill>
                  <a:schemeClr val="accent3">
                    <a:lumMod val="50000"/>
                  </a:schemeClr>
                </a:solidFill>
              </a:rPr>
              <a:t>Bill: </a:t>
            </a:r>
            <a:r>
              <a:rPr lang="en-US" i="1" dirty="0" smtClean="0">
                <a:solidFill>
                  <a:schemeClr val="accent3">
                    <a:lumMod val="50000"/>
                  </a:schemeClr>
                </a:solidFill>
              </a:rPr>
              <a:t>"Legalizes the possession, manufacture, use, delivery, transfer, transport or administration of marihuana by a certified patient or designated caregiver for a certified medical use.” (Possession is limited to 2.5 oz and 12 plants)</a:t>
            </a:r>
            <a:r>
              <a:rPr lang="en-US" dirty="0" smtClean="0">
                <a:solidFill>
                  <a:schemeClr val="accent3">
                    <a:lumMod val="50000"/>
                  </a:schemeClr>
                </a:solidFill>
              </a:rPr>
              <a:t>.</a:t>
            </a:r>
            <a:endParaRPr lang="en-US" i="1" dirty="0" smtClean="0">
              <a:solidFill>
                <a:schemeClr val="accent3">
                  <a:lumMod val="50000"/>
                </a:schemeClr>
              </a:solidFill>
            </a:endParaRPr>
          </a:p>
          <a:p>
            <a:pPr marL="914400" lvl="1" indent="-514350">
              <a:buFont typeface="Arial"/>
              <a:buChar char="•"/>
            </a:pPr>
            <a:r>
              <a:rPr lang="en-US" dirty="0" smtClean="0"/>
              <a:t>What’s the status?</a:t>
            </a:r>
          </a:p>
          <a:p>
            <a:pPr marL="1314450" lvl="2" indent="-514350">
              <a:buFont typeface="Courier New"/>
              <a:buChar char="o"/>
            </a:pPr>
            <a:r>
              <a:rPr lang="en-US" i="1" dirty="0" smtClean="0">
                <a:solidFill>
                  <a:srgbClr val="4F6228"/>
                </a:solidFill>
              </a:rPr>
              <a:t>Passed the NYS-Committee on Health and referred to the Senate Codes Committee again (as of Feb. 23, 2010)</a:t>
            </a:r>
          </a:p>
          <a:p>
            <a:pPr marL="1314450" lvl="2" indent="-514350">
              <a:buNone/>
            </a:pPr>
            <a:endParaRPr lang="en-US" dirty="0"/>
          </a:p>
        </p:txBody>
      </p:sp>
      <p:pic>
        <p:nvPicPr>
          <p:cNvPr id="4" name="Picture 3"/>
          <p:cNvPicPr>
            <a:picLocks noChangeAspect="1"/>
          </p:cNvPicPr>
          <p:nvPr/>
        </p:nvPicPr>
        <p:blipFill>
          <a:blip r:embed="rId2"/>
          <a:stretch>
            <a:fillRect/>
          </a:stretch>
        </p:blipFill>
        <p:spPr>
          <a:xfrm>
            <a:off x="228867" y="233984"/>
            <a:ext cx="1298106" cy="1366216"/>
          </a:xfrm>
          <a:prstGeom prst="rect">
            <a:avLst/>
          </a:prstGeom>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8000"/>
                </a:solidFill>
              </a:rPr>
              <a:t>Percent Use in States </a:t>
            </a:r>
            <a:endParaRPr lang="en-US" dirty="0">
              <a:solidFill>
                <a:srgbClr val="008000"/>
              </a:solidFill>
            </a:endParaRPr>
          </a:p>
        </p:txBody>
      </p:sp>
      <p:sp>
        <p:nvSpPr>
          <p:cNvPr id="4" name="Rectangle 3"/>
          <p:cNvSpPr/>
          <p:nvPr/>
        </p:nvSpPr>
        <p:spPr>
          <a:xfrm>
            <a:off x="2286000" y="1138535"/>
            <a:ext cx="4572000" cy="923330"/>
          </a:xfrm>
          <a:prstGeom prst="rect">
            <a:avLst/>
          </a:prstGeom>
        </p:spPr>
        <p:txBody>
          <a:bodyPr>
            <a:spAutoFit/>
          </a:bodyPr>
          <a:lstStyle/>
          <a:p>
            <a:pPr algn="ctr"/>
            <a:r>
              <a:rPr lang="en-US" b="1" dirty="0" smtClean="0"/>
              <a:t>Changes in Teen Use in States with Legal Medical Marijuana	 (1999 vs. 2006)		</a:t>
            </a:r>
          </a:p>
        </p:txBody>
      </p:sp>
      <p:graphicFrame>
        <p:nvGraphicFramePr>
          <p:cNvPr id="5" name="Table 4"/>
          <p:cNvGraphicFramePr>
            <a:graphicFrameLocks noGrp="1"/>
          </p:cNvGraphicFramePr>
          <p:nvPr/>
        </p:nvGraphicFramePr>
        <p:xfrm>
          <a:off x="2530758" y="1951673"/>
          <a:ext cx="4064000" cy="4536440"/>
        </p:xfrm>
        <a:graphic>
          <a:graphicData uri="http://schemas.openxmlformats.org/drawingml/2006/table">
            <a:tbl>
              <a:tblPr firstRow="1" bandRow="1">
                <a:tableStyleId>{5C22544A-7EE6-4342-B048-85BDC9FD1C3A}</a:tableStyleId>
              </a:tblPr>
              <a:tblGrid>
                <a:gridCol w="2032000"/>
                <a:gridCol w="2032000"/>
              </a:tblGrid>
              <a:tr h="370840">
                <a:tc>
                  <a:txBody>
                    <a:bodyPr/>
                    <a:lstStyle/>
                    <a:p>
                      <a:r>
                        <a:rPr lang="en-US" dirty="0" smtClean="0"/>
                        <a:t>State</a:t>
                      </a:r>
                      <a:endParaRPr lang="en-US" dirty="0"/>
                    </a:p>
                  </a:txBody>
                  <a:tcPr/>
                </a:tc>
                <a:tc>
                  <a:txBody>
                    <a:bodyPr/>
                    <a:lstStyle/>
                    <a:p>
                      <a:r>
                        <a:rPr lang="en-US" dirty="0" smtClean="0"/>
                        <a:t>Percentage</a:t>
                      </a:r>
                      <a:r>
                        <a:rPr lang="en-US" baseline="0" dirty="0" smtClean="0"/>
                        <a:t> Change</a:t>
                      </a:r>
                      <a:endParaRPr lang="en-US" dirty="0"/>
                    </a:p>
                  </a:txBody>
                  <a:tcPr/>
                </a:tc>
              </a:tr>
              <a:tr h="370840">
                <a:tc>
                  <a:txBody>
                    <a:bodyPr/>
                    <a:lstStyle/>
                    <a:p>
                      <a:r>
                        <a:rPr lang="en-US" dirty="0" smtClean="0"/>
                        <a:t>Alaska</a:t>
                      </a:r>
                      <a:endParaRPr lang="en-US" dirty="0"/>
                    </a:p>
                  </a:txBody>
                  <a:tcPr/>
                </a:tc>
                <a:tc>
                  <a:txBody>
                    <a:bodyPr/>
                    <a:lstStyle/>
                    <a:p>
                      <a:r>
                        <a:rPr lang="en-US" dirty="0" smtClean="0"/>
                        <a:t>-2.14</a:t>
                      </a:r>
                      <a:endParaRPr lang="en-US" dirty="0"/>
                    </a:p>
                  </a:txBody>
                  <a:tcPr/>
                </a:tc>
              </a:tr>
              <a:tr h="370840">
                <a:tc>
                  <a:txBody>
                    <a:bodyPr/>
                    <a:lstStyle/>
                    <a:p>
                      <a:r>
                        <a:rPr lang="en-US" dirty="0" smtClean="0"/>
                        <a:t>California</a:t>
                      </a:r>
                      <a:endParaRPr lang="en-US" dirty="0"/>
                    </a:p>
                  </a:txBody>
                  <a:tcPr/>
                </a:tc>
                <a:tc>
                  <a:txBody>
                    <a:bodyPr/>
                    <a:lstStyle/>
                    <a:p>
                      <a:r>
                        <a:rPr lang="en-US" dirty="0" smtClean="0"/>
                        <a:t>-1.19</a:t>
                      </a:r>
                      <a:endParaRPr lang="en-US" dirty="0"/>
                    </a:p>
                  </a:txBody>
                  <a:tcPr/>
                </a:tc>
              </a:tr>
              <a:tr h="370840">
                <a:tc>
                  <a:txBody>
                    <a:bodyPr/>
                    <a:lstStyle/>
                    <a:p>
                      <a:r>
                        <a:rPr lang="en-US" dirty="0" smtClean="0"/>
                        <a:t>Colorado</a:t>
                      </a:r>
                      <a:endParaRPr lang="en-US" dirty="0"/>
                    </a:p>
                  </a:txBody>
                  <a:tcPr/>
                </a:tc>
                <a:tc>
                  <a:txBody>
                    <a:bodyPr/>
                    <a:lstStyle/>
                    <a:p>
                      <a:r>
                        <a:rPr lang="en-US" dirty="0" smtClean="0"/>
                        <a:t>-2.86</a:t>
                      </a:r>
                      <a:endParaRPr lang="en-US" dirty="0"/>
                    </a:p>
                  </a:txBody>
                  <a:tcPr/>
                </a:tc>
              </a:tr>
              <a:tr h="370840">
                <a:tc>
                  <a:txBody>
                    <a:bodyPr/>
                    <a:lstStyle/>
                    <a:p>
                      <a:r>
                        <a:rPr lang="en-US" dirty="0" smtClean="0"/>
                        <a:t>Hawaii</a:t>
                      </a:r>
                      <a:endParaRPr lang="en-US" dirty="0"/>
                    </a:p>
                  </a:txBody>
                  <a:tcPr/>
                </a:tc>
                <a:tc>
                  <a:txBody>
                    <a:bodyPr/>
                    <a:lstStyle/>
                    <a:p>
                      <a:r>
                        <a:rPr lang="en-US" dirty="0" smtClean="0"/>
                        <a:t>-1.26</a:t>
                      </a:r>
                      <a:endParaRPr lang="en-US" dirty="0"/>
                    </a:p>
                  </a:txBody>
                  <a:tcPr/>
                </a:tc>
              </a:tr>
              <a:tr h="370840">
                <a:tc>
                  <a:txBody>
                    <a:bodyPr/>
                    <a:lstStyle/>
                    <a:p>
                      <a:r>
                        <a:rPr lang="en-US" b="1" dirty="0" smtClean="0">
                          <a:solidFill>
                            <a:srgbClr val="FF0000"/>
                          </a:solidFill>
                        </a:rPr>
                        <a:t>Maine</a:t>
                      </a:r>
                      <a:endParaRPr lang="en-US" b="1" dirty="0">
                        <a:solidFill>
                          <a:srgbClr val="FF0000"/>
                        </a:solidFill>
                      </a:endParaRPr>
                    </a:p>
                  </a:txBody>
                  <a:tcPr/>
                </a:tc>
                <a:tc>
                  <a:txBody>
                    <a:bodyPr/>
                    <a:lstStyle/>
                    <a:p>
                      <a:r>
                        <a:rPr lang="en-US" dirty="0" smtClean="0">
                          <a:solidFill>
                            <a:srgbClr val="FF0000"/>
                          </a:solidFill>
                        </a:rPr>
                        <a:t>+3.79</a:t>
                      </a:r>
                      <a:endParaRPr lang="en-US" dirty="0">
                        <a:solidFill>
                          <a:srgbClr val="FF0000"/>
                        </a:solidFill>
                      </a:endParaRPr>
                    </a:p>
                  </a:txBody>
                  <a:tcPr/>
                </a:tc>
              </a:tr>
              <a:tr h="370840">
                <a:tc>
                  <a:txBody>
                    <a:bodyPr/>
                    <a:lstStyle/>
                    <a:p>
                      <a:r>
                        <a:rPr lang="en-US" dirty="0" smtClean="0"/>
                        <a:t>Montana</a:t>
                      </a:r>
                      <a:endParaRPr lang="en-US" dirty="0"/>
                    </a:p>
                  </a:txBody>
                  <a:tcPr/>
                </a:tc>
                <a:tc>
                  <a:txBody>
                    <a:bodyPr/>
                    <a:lstStyle/>
                    <a:p>
                      <a:r>
                        <a:rPr lang="en-US" dirty="0" smtClean="0"/>
                        <a:t>-0.84</a:t>
                      </a:r>
                      <a:endParaRPr lang="en-US" dirty="0"/>
                    </a:p>
                  </a:txBody>
                  <a:tcPr/>
                </a:tc>
              </a:tr>
              <a:tr h="370840">
                <a:tc>
                  <a:txBody>
                    <a:bodyPr/>
                    <a:lstStyle/>
                    <a:p>
                      <a:r>
                        <a:rPr lang="en-US" dirty="0" smtClean="0"/>
                        <a:t>Nevada</a:t>
                      </a:r>
                      <a:endParaRPr lang="en-US" dirty="0"/>
                    </a:p>
                  </a:txBody>
                  <a:tcPr/>
                </a:tc>
                <a:tc>
                  <a:txBody>
                    <a:bodyPr/>
                    <a:lstStyle/>
                    <a:p>
                      <a:r>
                        <a:rPr lang="en-US" dirty="0" smtClean="0"/>
                        <a:t>-4.03</a:t>
                      </a:r>
                      <a:endParaRPr lang="en-US" dirty="0"/>
                    </a:p>
                  </a:txBody>
                  <a:tcPr/>
                </a:tc>
              </a:tr>
              <a:tr h="370840">
                <a:tc>
                  <a:txBody>
                    <a:bodyPr/>
                    <a:lstStyle/>
                    <a:p>
                      <a:r>
                        <a:rPr lang="en-US" dirty="0" smtClean="0"/>
                        <a:t>Oregon</a:t>
                      </a:r>
                      <a:endParaRPr lang="en-US" dirty="0"/>
                    </a:p>
                  </a:txBody>
                  <a:tcPr/>
                </a:tc>
                <a:tc>
                  <a:txBody>
                    <a:bodyPr/>
                    <a:lstStyle/>
                    <a:p>
                      <a:r>
                        <a:rPr lang="en-US" dirty="0" smtClean="0"/>
                        <a:t>-1.24</a:t>
                      </a:r>
                      <a:endParaRPr lang="en-US" dirty="0"/>
                    </a:p>
                  </a:txBody>
                  <a:tcPr/>
                </a:tc>
              </a:tr>
              <a:tr h="370840">
                <a:tc>
                  <a:txBody>
                    <a:bodyPr/>
                    <a:lstStyle/>
                    <a:p>
                      <a:r>
                        <a:rPr lang="en-US" b="1" dirty="0" smtClean="0">
                          <a:solidFill>
                            <a:srgbClr val="FF0000"/>
                          </a:solidFill>
                        </a:rPr>
                        <a:t>Vermont</a:t>
                      </a:r>
                      <a:endParaRPr lang="en-US" b="1" dirty="0">
                        <a:solidFill>
                          <a:srgbClr val="FF0000"/>
                        </a:solidFill>
                      </a:endParaRPr>
                    </a:p>
                  </a:txBody>
                  <a:tcPr/>
                </a:tc>
                <a:tc>
                  <a:txBody>
                    <a:bodyPr/>
                    <a:lstStyle/>
                    <a:p>
                      <a:r>
                        <a:rPr lang="en-US" dirty="0" smtClean="0">
                          <a:solidFill>
                            <a:srgbClr val="FF0000"/>
                          </a:solidFill>
                        </a:rPr>
                        <a:t>+1.68</a:t>
                      </a:r>
                      <a:endParaRPr lang="en-US" dirty="0">
                        <a:solidFill>
                          <a:srgbClr val="FF0000"/>
                        </a:solidFill>
                      </a:endParaRPr>
                    </a:p>
                  </a:txBody>
                  <a:tcPr/>
                </a:tc>
              </a:tr>
              <a:tr h="370840">
                <a:tc>
                  <a:txBody>
                    <a:bodyPr/>
                    <a:lstStyle/>
                    <a:p>
                      <a:r>
                        <a:rPr lang="en-US" dirty="0" smtClean="0"/>
                        <a:t>Washington</a:t>
                      </a:r>
                      <a:endParaRPr lang="en-US" dirty="0"/>
                    </a:p>
                  </a:txBody>
                  <a:tcPr/>
                </a:tc>
                <a:tc>
                  <a:txBody>
                    <a:bodyPr/>
                    <a:lstStyle/>
                    <a:p>
                      <a:r>
                        <a:rPr lang="en-US" dirty="0" smtClean="0"/>
                        <a:t>-2.2</a:t>
                      </a:r>
                      <a:endParaRPr lang="en-US" dirty="0"/>
                    </a:p>
                  </a:txBody>
                  <a:tcPr/>
                </a:tc>
              </a:tr>
              <a:tr h="370840">
                <a:tc>
                  <a:txBody>
                    <a:bodyPr/>
                    <a:lstStyle/>
                    <a:p>
                      <a:r>
                        <a:rPr lang="en-US" sz="2400" b="1" dirty="0" smtClean="0"/>
                        <a:t>Net</a:t>
                      </a:r>
                      <a:endParaRPr lang="en-US" sz="2400" b="1" dirty="0"/>
                    </a:p>
                  </a:txBody>
                  <a:tcPr/>
                </a:tc>
                <a:tc>
                  <a:txBody>
                    <a:bodyPr/>
                    <a:lstStyle/>
                    <a:p>
                      <a:r>
                        <a:rPr lang="en-US" sz="2400" b="1" dirty="0" smtClean="0"/>
                        <a:t>-10.29</a:t>
                      </a:r>
                      <a:endParaRPr lang="en-US" sz="2400" b="1" dirty="0"/>
                    </a:p>
                  </a:txBody>
                  <a:tcPr/>
                </a:tc>
              </a:tr>
            </a:tbl>
          </a:graphicData>
        </a:graphic>
      </p:graphicFrame>
      <p:pic>
        <p:nvPicPr>
          <p:cNvPr id="6" name="Picture 5"/>
          <p:cNvPicPr>
            <a:picLocks noChangeAspect="1"/>
          </p:cNvPicPr>
          <p:nvPr/>
        </p:nvPicPr>
        <p:blipFill>
          <a:blip r:embed="rId3"/>
          <a:stretch>
            <a:fillRect/>
          </a:stretch>
        </p:blipFill>
        <p:spPr>
          <a:xfrm>
            <a:off x="785427" y="233984"/>
            <a:ext cx="1298106" cy="1366216"/>
          </a:xfrm>
          <a:prstGeom prst="rect">
            <a:avLst/>
          </a:prstGeom>
        </p:spPr>
      </p:pic>
      <p:sp>
        <p:nvSpPr>
          <p:cNvPr id="7" name="Rectangle 6"/>
          <p:cNvSpPr/>
          <p:nvPr/>
        </p:nvSpPr>
        <p:spPr>
          <a:xfrm>
            <a:off x="2530758" y="6488668"/>
            <a:ext cx="3727302" cy="369332"/>
          </a:xfrm>
          <a:prstGeom prst="rect">
            <a:avLst/>
          </a:prstGeom>
        </p:spPr>
        <p:txBody>
          <a:bodyPr wrap="none">
            <a:spAutoFit/>
          </a:bodyPr>
          <a:lstStyle/>
          <a:p>
            <a:r>
              <a:rPr lang="en-US" i="1" dirty="0" smtClean="0"/>
              <a:t>http://</a:t>
            </a:r>
            <a:r>
              <a:rPr lang="en-US" i="1" dirty="0" err="1" smtClean="0"/>
              <a:t>medicalmarijuana.procon.org</a:t>
            </a:r>
            <a:r>
              <a:rPr lang="en-US" i="1" dirty="0" smtClean="0"/>
              <a:t>/</a:t>
            </a:r>
            <a:endParaRPr lang="en-US" i="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8000"/>
                </a:solidFill>
              </a:rPr>
              <a:t>The Controversy</a:t>
            </a:r>
            <a:endParaRPr lang="en-US" dirty="0">
              <a:solidFill>
                <a:srgbClr val="008000"/>
              </a:solidFill>
            </a:endParaRPr>
          </a:p>
        </p:txBody>
      </p:sp>
      <p:sp>
        <p:nvSpPr>
          <p:cNvPr id="3" name="Content Placeholder 2"/>
          <p:cNvSpPr>
            <a:spLocks noGrp="1"/>
          </p:cNvSpPr>
          <p:nvPr>
            <p:ph idx="1"/>
          </p:nvPr>
        </p:nvSpPr>
        <p:spPr/>
        <p:txBody>
          <a:bodyPr>
            <a:normAutofit lnSpcReduction="10000"/>
          </a:bodyPr>
          <a:lstStyle/>
          <a:p>
            <a:r>
              <a:rPr lang="en-US" dirty="0" smtClean="0"/>
              <a:t>In </a:t>
            </a:r>
            <a:r>
              <a:rPr lang="en-US" dirty="0" smtClean="0"/>
              <a:t>1970 </a:t>
            </a:r>
            <a:r>
              <a:rPr lang="en-US" dirty="0" smtClean="0"/>
              <a:t>marijuana was placed in Schedule 1 of the US Controlled Substances Act as the government considered it to have “no accepted medical use in treatment in the United States.”</a:t>
            </a:r>
          </a:p>
          <a:p>
            <a:r>
              <a:rPr lang="en-US" dirty="0" smtClean="0"/>
              <a:t>Currently 14 of 50 states have approved the medical use of marijuana for qualified patients. (an additional 14 states have pending legislation including New York).</a:t>
            </a:r>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526972" y="274638"/>
            <a:ext cx="7159827" cy="1143000"/>
          </a:xfrm>
        </p:spPr>
        <p:txBody>
          <a:bodyPr>
            <a:normAutofit/>
          </a:bodyPr>
          <a:lstStyle/>
          <a:p>
            <a:r>
              <a:rPr lang="en-US" sz="3200" dirty="0" smtClean="0">
                <a:solidFill>
                  <a:srgbClr val="008000"/>
                </a:solidFill>
              </a:rPr>
              <a:t>Teen Marijuana Use in States with Legal Medical Marijuana vs. States Without It</a:t>
            </a:r>
            <a:endParaRPr lang="en-US" sz="3200" dirty="0">
              <a:solidFill>
                <a:srgbClr val="008000"/>
              </a:solidFill>
            </a:endParaRPr>
          </a:p>
        </p:txBody>
      </p:sp>
      <p:pic>
        <p:nvPicPr>
          <p:cNvPr id="7" name="Picture 6"/>
          <p:cNvPicPr>
            <a:picLocks noChangeAspect="1"/>
          </p:cNvPicPr>
          <p:nvPr/>
        </p:nvPicPr>
        <p:blipFill>
          <a:blip r:embed="rId3"/>
          <a:stretch>
            <a:fillRect/>
          </a:stretch>
        </p:blipFill>
        <p:spPr>
          <a:xfrm>
            <a:off x="675647" y="1878666"/>
            <a:ext cx="7802396" cy="4331368"/>
          </a:xfrm>
          <a:prstGeom prst="rect">
            <a:avLst/>
          </a:prstGeom>
        </p:spPr>
      </p:pic>
      <p:pic>
        <p:nvPicPr>
          <p:cNvPr id="4" name="Picture 3"/>
          <p:cNvPicPr>
            <a:picLocks noChangeAspect="1"/>
          </p:cNvPicPr>
          <p:nvPr/>
        </p:nvPicPr>
        <p:blipFill>
          <a:blip r:embed="rId4"/>
          <a:stretch>
            <a:fillRect/>
          </a:stretch>
        </p:blipFill>
        <p:spPr>
          <a:xfrm>
            <a:off x="457200" y="51422"/>
            <a:ext cx="1298106" cy="1366216"/>
          </a:xfrm>
          <a:prstGeom prst="rect">
            <a:avLst/>
          </a:prstGeom>
        </p:spPr>
      </p:pic>
      <p:sp>
        <p:nvSpPr>
          <p:cNvPr id="5" name="Rectangle 4"/>
          <p:cNvSpPr/>
          <p:nvPr/>
        </p:nvSpPr>
        <p:spPr>
          <a:xfrm>
            <a:off x="675647" y="6304002"/>
            <a:ext cx="3727302" cy="369332"/>
          </a:xfrm>
          <a:prstGeom prst="rect">
            <a:avLst/>
          </a:prstGeom>
        </p:spPr>
        <p:txBody>
          <a:bodyPr wrap="none">
            <a:spAutoFit/>
          </a:bodyPr>
          <a:lstStyle/>
          <a:p>
            <a:r>
              <a:rPr lang="en-US" i="1" dirty="0" smtClean="0"/>
              <a:t>http://</a:t>
            </a:r>
            <a:r>
              <a:rPr lang="en-US" i="1" dirty="0" err="1" smtClean="0"/>
              <a:t>medicalmarijuana.procon.org</a:t>
            </a:r>
            <a:r>
              <a:rPr lang="en-US" i="1" dirty="0" smtClean="0"/>
              <a:t>/</a:t>
            </a:r>
            <a:endParaRPr lang="en-US" i="1"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8000"/>
                </a:solidFill>
              </a:rPr>
              <a:t>AMA Policy: Medical Marijuana</a:t>
            </a:r>
            <a:endParaRPr lang="en-US" dirty="0">
              <a:solidFill>
                <a:srgbClr val="008000"/>
              </a:solidFill>
            </a:endParaRPr>
          </a:p>
        </p:txBody>
      </p:sp>
      <p:sp>
        <p:nvSpPr>
          <p:cNvPr id="3" name="Content Placeholder 2"/>
          <p:cNvSpPr>
            <a:spLocks noGrp="1"/>
          </p:cNvSpPr>
          <p:nvPr>
            <p:ph idx="1"/>
          </p:nvPr>
        </p:nvSpPr>
        <p:spPr/>
        <p:txBody>
          <a:bodyPr>
            <a:normAutofit fontScale="70000" lnSpcReduction="20000"/>
          </a:bodyPr>
          <a:lstStyle/>
          <a:p>
            <a:r>
              <a:rPr lang="en-US" dirty="0" smtClean="0"/>
              <a:t>1)</a:t>
            </a:r>
            <a:r>
              <a:rPr lang="en-US" dirty="0" smtClean="0"/>
              <a:t> Calls </a:t>
            </a:r>
            <a:r>
              <a:rPr lang="en-US" dirty="0" smtClean="0"/>
              <a:t>for further </a:t>
            </a:r>
            <a:r>
              <a:rPr lang="en-US" i="1" dirty="0" smtClean="0">
                <a:solidFill>
                  <a:srgbClr val="008000"/>
                </a:solidFill>
              </a:rPr>
              <a:t>adequate and well-controlled studies of marijuana and related </a:t>
            </a:r>
            <a:r>
              <a:rPr lang="en-US" i="1" dirty="0" err="1" smtClean="0">
                <a:solidFill>
                  <a:srgbClr val="008000"/>
                </a:solidFill>
              </a:rPr>
              <a:t>cannabinoids</a:t>
            </a:r>
            <a:r>
              <a:rPr lang="en-US" i="1" dirty="0" smtClean="0">
                <a:solidFill>
                  <a:srgbClr val="008000"/>
                </a:solidFill>
              </a:rPr>
              <a:t> </a:t>
            </a:r>
            <a:r>
              <a:rPr lang="en-US" dirty="0" smtClean="0"/>
              <a:t>in patients who have serious conditions for which preclinical, anecdotal, or controlled evidence suggests possible efficacy and the application of such results to the understanding and treatment of disease.</a:t>
            </a:r>
          </a:p>
          <a:p>
            <a:r>
              <a:rPr lang="en-US" dirty="0" smtClean="0"/>
              <a:t>2)</a:t>
            </a:r>
            <a:r>
              <a:rPr lang="en-US" dirty="0" smtClean="0"/>
              <a:t> Urges that </a:t>
            </a:r>
            <a:r>
              <a:rPr lang="en-US" dirty="0" smtClean="0"/>
              <a:t>marijuana’s </a:t>
            </a:r>
            <a:r>
              <a:rPr lang="en-US" i="1" dirty="0" smtClean="0">
                <a:solidFill>
                  <a:srgbClr val="008000"/>
                </a:solidFill>
              </a:rPr>
              <a:t>status as a federal Schedule I controlled substance be reviewed with the goal of facilitating the conduct of clinical research and development of </a:t>
            </a:r>
            <a:r>
              <a:rPr lang="en-US" i="1" dirty="0" err="1" smtClean="0">
                <a:solidFill>
                  <a:srgbClr val="008000"/>
                </a:solidFill>
              </a:rPr>
              <a:t>cannabinoid</a:t>
            </a:r>
            <a:r>
              <a:rPr lang="en-US" i="1" dirty="0" smtClean="0">
                <a:solidFill>
                  <a:srgbClr val="008000"/>
                </a:solidFill>
              </a:rPr>
              <a:t>-based medicines, and alternate delivery methods</a:t>
            </a:r>
            <a:r>
              <a:rPr lang="en-US" dirty="0" smtClean="0"/>
              <a:t>. This should </a:t>
            </a:r>
            <a:r>
              <a:rPr lang="en-US" dirty="0" smtClean="0">
                <a:solidFill>
                  <a:srgbClr val="FF0000"/>
                </a:solidFill>
              </a:rPr>
              <a:t>not be viewed as an endorsement of state-based medical cannabis programs, the legalization of marijuana</a:t>
            </a:r>
            <a:r>
              <a:rPr lang="en-US" dirty="0" smtClean="0"/>
              <a:t>, or that scientific evidence on the therapeutic use of cannabis meets the current standards for a prescription drug product. (New HOD Policy)</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8000"/>
                </a:solidFill>
              </a:rPr>
              <a:t>AAP and Legalization of Marijuana</a:t>
            </a:r>
            <a:endParaRPr lang="en-US" dirty="0">
              <a:solidFill>
                <a:srgbClr val="008000"/>
              </a:solidFill>
            </a:endParaRPr>
          </a:p>
        </p:txBody>
      </p:sp>
      <p:sp>
        <p:nvSpPr>
          <p:cNvPr id="3" name="Content Placeholder 2"/>
          <p:cNvSpPr>
            <a:spLocks noGrp="1"/>
          </p:cNvSpPr>
          <p:nvPr>
            <p:ph idx="1"/>
          </p:nvPr>
        </p:nvSpPr>
        <p:spPr/>
        <p:txBody>
          <a:bodyPr/>
          <a:lstStyle/>
          <a:p>
            <a:pPr marL="514350" indent="-514350">
              <a:buAutoNum type="arabicPeriod"/>
            </a:pPr>
            <a:r>
              <a:rPr lang="en-US" dirty="0" smtClean="0"/>
              <a:t>The </a:t>
            </a:r>
            <a:r>
              <a:rPr lang="en-US" dirty="0" smtClean="0"/>
              <a:t>American Academy of Pediatrics opposes the legalization of marijuana</a:t>
            </a:r>
            <a:r>
              <a:rPr lang="en-US" dirty="0" smtClean="0"/>
              <a:t>.</a:t>
            </a:r>
          </a:p>
          <a:p>
            <a:pPr>
              <a:buNone/>
            </a:pPr>
            <a:r>
              <a:rPr lang="en-US" dirty="0" smtClean="0"/>
              <a:t>2. The American Academy of Pediatrics supports rigorous scientific research regarding the use of </a:t>
            </a:r>
            <a:r>
              <a:rPr lang="en-US" dirty="0" err="1" smtClean="0"/>
              <a:t>cannabinoids</a:t>
            </a:r>
            <a:r>
              <a:rPr lang="en-US" dirty="0" smtClean="0"/>
              <a:t> for the relief of symptoms not currently ameliorated by existing legal drug formulations.</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8000"/>
                </a:solidFill>
              </a:rPr>
              <a:t>Marijuana and Autism?</a:t>
            </a:r>
            <a:endParaRPr lang="en-US" dirty="0">
              <a:solidFill>
                <a:srgbClr val="008000"/>
              </a:solidFill>
            </a:endParaRPr>
          </a:p>
        </p:txBody>
      </p:sp>
      <p:sp>
        <p:nvSpPr>
          <p:cNvPr id="3" name="Content Placeholder 2"/>
          <p:cNvSpPr>
            <a:spLocks noGrp="1"/>
          </p:cNvSpPr>
          <p:nvPr>
            <p:ph idx="1"/>
          </p:nvPr>
        </p:nvSpPr>
        <p:spPr/>
        <p:txBody>
          <a:bodyPr/>
          <a:lstStyle/>
          <a:p>
            <a:r>
              <a:rPr lang="en-US" u="sng" dirty="0" smtClean="0">
                <a:hlinkClick r:id="rId2"/>
              </a:rPr>
              <a:t>http://www.youtube.com/watch?v=wodlyntXERs</a:t>
            </a:r>
            <a:endParaRPr lang="en-US" dirty="0" smtClean="0"/>
          </a:p>
          <a:p>
            <a:endParaRPr lang="en-US" dirty="0"/>
          </a:p>
        </p:txBody>
      </p:sp>
      <p:pic>
        <p:nvPicPr>
          <p:cNvPr id="4" name="Picture 3"/>
          <p:cNvPicPr>
            <a:picLocks noChangeAspect="1"/>
          </p:cNvPicPr>
          <p:nvPr/>
        </p:nvPicPr>
        <p:blipFill>
          <a:blip r:embed="rId3"/>
          <a:stretch>
            <a:fillRect/>
          </a:stretch>
        </p:blipFill>
        <p:spPr>
          <a:xfrm>
            <a:off x="457200" y="51422"/>
            <a:ext cx="1298106" cy="1366216"/>
          </a:xfrm>
          <a:prstGeom prst="rect">
            <a:avLst/>
          </a:prstGeom>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8000"/>
                </a:solidFill>
              </a:rPr>
              <a:t>Impact on Society</a:t>
            </a:r>
            <a:endParaRPr lang="en-US" dirty="0">
              <a:solidFill>
                <a:srgbClr val="008000"/>
              </a:solidFill>
            </a:endParaRPr>
          </a:p>
        </p:txBody>
      </p:sp>
      <p:sp>
        <p:nvSpPr>
          <p:cNvPr id="3" name="Content Placeholder 2"/>
          <p:cNvSpPr>
            <a:spLocks noGrp="1"/>
          </p:cNvSpPr>
          <p:nvPr>
            <p:ph idx="1"/>
          </p:nvPr>
        </p:nvSpPr>
        <p:spPr>
          <a:xfrm>
            <a:off x="457200" y="1417638"/>
            <a:ext cx="8229600" cy="5088990"/>
          </a:xfrm>
        </p:spPr>
        <p:txBody>
          <a:bodyPr>
            <a:normAutofit fontScale="92500" lnSpcReduction="20000"/>
          </a:bodyPr>
          <a:lstStyle/>
          <a:p>
            <a:r>
              <a:rPr lang="en-US" dirty="0" smtClean="0"/>
              <a:t>Will legalization of medical marijuana spur the use of recreational use among teenagers/children?</a:t>
            </a:r>
          </a:p>
          <a:p>
            <a:r>
              <a:rPr lang="en-US" dirty="0" smtClean="0"/>
              <a:t>Potential for illegal use/abuse of prescribed marijuana from patients or caregivers.</a:t>
            </a:r>
          </a:p>
          <a:p>
            <a:r>
              <a:rPr lang="en-US" dirty="0" smtClean="0"/>
              <a:t>Potential for backlash against medical community (e.g. abortion)</a:t>
            </a:r>
          </a:p>
          <a:p>
            <a:r>
              <a:rPr lang="en-US" dirty="0" smtClean="0"/>
              <a:t>Should physicians be held responsible for abuses of Rx made in good faith?</a:t>
            </a:r>
          </a:p>
          <a:p>
            <a:r>
              <a:rPr lang="en-US" dirty="0" smtClean="0"/>
              <a:t>Should physicians be held responsible for long-term adverse effects?</a:t>
            </a:r>
          </a:p>
          <a:p>
            <a:r>
              <a:rPr lang="en-US" dirty="0" smtClean="0"/>
              <a:t>Practicality of current regulations</a:t>
            </a:r>
          </a:p>
          <a:p>
            <a:endParaRPr lang="en-US" dirty="0" smtClean="0"/>
          </a:p>
          <a:p>
            <a:endParaRPr lang="en-US" dirty="0" smtClean="0"/>
          </a:p>
          <a:p>
            <a:endParaRPr lang="en-US" dirty="0" smtClean="0"/>
          </a:p>
          <a:p>
            <a:endParaRPr lang="en-US" dirty="0"/>
          </a:p>
        </p:txBody>
      </p:sp>
      <p:pic>
        <p:nvPicPr>
          <p:cNvPr id="4" name="Picture 3"/>
          <p:cNvPicPr>
            <a:picLocks noChangeAspect="1"/>
          </p:cNvPicPr>
          <p:nvPr/>
        </p:nvPicPr>
        <p:blipFill>
          <a:blip r:embed="rId3"/>
          <a:stretch>
            <a:fillRect/>
          </a:stretch>
        </p:blipFill>
        <p:spPr>
          <a:xfrm>
            <a:off x="1191094" y="51422"/>
            <a:ext cx="1298106" cy="1366216"/>
          </a:xfrm>
          <a:prstGeom prst="rect">
            <a:avLst/>
          </a:prstGeom>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91124"/>
            <a:ext cx="8229600" cy="660343"/>
          </a:xfrm>
        </p:spPr>
        <p:txBody>
          <a:bodyPr>
            <a:normAutofit fontScale="90000"/>
          </a:bodyPr>
          <a:lstStyle/>
          <a:p>
            <a:r>
              <a:rPr lang="en-US" dirty="0" smtClean="0">
                <a:solidFill>
                  <a:srgbClr val="008000"/>
                </a:solidFill>
              </a:rPr>
              <a:t>References</a:t>
            </a:r>
            <a:endParaRPr lang="en-US" dirty="0">
              <a:solidFill>
                <a:srgbClr val="008000"/>
              </a:solidFill>
            </a:endParaRPr>
          </a:p>
        </p:txBody>
      </p:sp>
      <p:sp>
        <p:nvSpPr>
          <p:cNvPr id="3" name="Content Placeholder 2"/>
          <p:cNvSpPr>
            <a:spLocks noGrp="1"/>
          </p:cNvSpPr>
          <p:nvPr>
            <p:ph idx="1"/>
          </p:nvPr>
        </p:nvSpPr>
        <p:spPr>
          <a:xfrm>
            <a:off x="457200" y="1151467"/>
            <a:ext cx="8229600" cy="5317065"/>
          </a:xfrm>
        </p:spPr>
        <p:txBody>
          <a:bodyPr>
            <a:normAutofit lnSpcReduction="10000"/>
          </a:bodyPr>
          <a:lstStyle/>
          <a:p>
            <a:pPr>
              <a:buFont typeface="+mj-lt"/>
              <a:buAutoNum type="arabicPeriod"/>
            </a:pPr>
            <a:r>
              <a:rPr lang="en-US" sz="1200" dirty="0" smtClean="0"/>
              <a:t>Hunger </a:t>
            </a:r>
            <a:r>
              <a:rPr lang="en-US" sz="1200" dirty="0" smtClean="0"/>
              <a:t>and appetite after single doses of marihuana, alcohol, and </a:t>
            </a:r>
            <a:r>
              <a:rPr lang="en-US" sz="1200" dirty="0" err="1" smtClean="0"/>
              <a:t>dextroamphetamine</a:t>
            </a:r>
            <a:r>
              <a:rPr lang="en-US" sz="1200" dirty="0" smtClean="0"/>
              <a:t>.  Hollister L </a:t>
            </a:r>
            <a:r>
              <a:rPr lang="en-US" sz="1200" i="1" dirty="0" smtClean="0">
                <a:hlinkClick r:id="rId2"/>
              </a:rPr>
              <a:t> </a:t>
            </a:r>
            <a:r>
              <a:rPr lang="en-US" sz="1200" dirty="0" smtClean="0">
                <a:hlinkClick r:id="rId2"/>
              </a:rPr>
              <a:t>Journal of Clinical Pharmacology and </a:t>
            </a:r>
            <a:r>
              <a:rPr lang="en-US" sz="1200" dirty="0" smtClean="0">
                <a:hlinkClick r:id="rId2"/>
              </a:rPr>
              <a:t>Therapeutics</a:t>
            </a:r>
            <a:r>
              <a:rPr lang="en-US" sz="1200" dirty="0" smtClean="0"/>
              <a:t> </a:t>
            </a:r>
            <a:r>
              <a:rPr lang="en-US" sz="1200" dirty="0" err="1" smtClean="0"/>
              <a:t>Vol</a:t>
            </a:r>
            <a:r>
              <a:rPr lang="en-US" sz="1200" dirty="0" smtClean="0"/>
              <a:t> </a:t>
            </a:r>
            <a:r>
              <a:rPr lang="en-US" sz="1200" dirty="0" smtClean="0"/>
              <a:t>12, No. 1 </a:t>
            </a:r>
            <a:r>
              <a:rPr lang="en-US" sz="1200" dirty="0" err="1" smtClean="0"/>
              <a:t>Clin</a:t>
            </a:r>
            <a:r>
              <a:rPr lang="en-US" sz="1200" dirty="0" smtClean="0"/>
              <a:t> </a:t>
            </a:r>
            <a:r>
              <a:rPr lang="en-US" sz="1200" dirty="0" err="1" smtClean="0"/>
              <a:t>Pharmacol</a:t>
            </a:r>
            <a:r>
              <a:rPr lang="en-US" sz="1200" dirty="0" smtClean="0"/>
              <a:t> </a:t>
            </a:r>
            <a:r>
              <a:rPr lang="en-US" sz="1200" dirty="0" err="1" smtClean="0"/>
              <a:t>Ther</a:t>
            </a:r>
            <a:r>
              <a:rPr lang="en-US" sz="1200" dirty="0" smtClean="0"/>
              <a:t>. 1971 Jan-Feb;12(1):44-9.</a:t>
            </a:r>
            <a:r>
              <a:rPr lang="en-US" sz="1200" dirty="0" smtClean="0"/>
              <a:t> </a:t>
            </a:r>
          </a:p>
          <a:p>
            <a:pPr>
              <a:buFont typeface="+mj-lt"/>
              <a:buAutoNum type="arabicPeriod"/>
            </a:pPr>
            <a:r>
              <a:rPr lang="en-US" sz="1200" dirty="0" smtClean="0"/>
              <a:t>Marihuana smoking and intraocular pressure.  </a:t>
            </a:r>
            <a:r>
              <a:rPr lang="en-US" sz="1200" dirty="0" err="1" smtClean="0"/>
              <a:t>Hepler</a:t>
            </a:r>
            <a:r>
              <a:rPr lang="en-US" sz="1200" dirty="0" smtClean="0"/>
              <a:t> RS, Frank IR.  JAMA. 1971 Sep 6;217(10):</a:t>
            </a:r>
            <a:r>
              <a:rPr lang="en-US" sz="1200" dirty="0" smtClean="0"/>
              <a:t>1392</a:t>
            </a:r>
            <a:endParaRPr lang="en-US" sz="1200" dirty="0" smtClean="0"/>
          </a:p>
          <a:p>
            <a:pPr>
              <a:buFont typeface="+mj-lt"/>
              <a:buAutoNum type="arabicPeriod"/>
            </a:pPr>
            <a:r>
              <a:rPr lang="en-US" sz="1200" dirty="0" err="1" smtClean="0"/>
              <a:t>Antineoplastic</a:t>
            </a:r>
            <a:r>
              <a:rPr lang="en-US" sz="1200" dirty="0" smtClean="0"/>
              <a:t> </a:t>
            </a:r>
            <a:r>
              <a:rPr lang="en-US" sz="1200" dirty="0" smtClean="0"/>
              <a:t>activity of </a:t>
            </a:r>
            <a:r>
              <a:rPr lang="en-US" sz="1200" dirty="0" err="1" smtClean="0"/>
              <a:t>cannabinoids</a:t>
            </a:r>
            <a:r>
              <a:rPr lang="en-US" sz="1200" dirty="0" smtClean="0"/>
              <a:t>.  Munson </a:t>
            </a:r>
            <a:r>
              <a:rPr lang="en-US" sz="1200" dirty="0" smtClean="0"/>
              <a:t>AE, Harris LS, Friedman MA, Dewey WL, </a:t>
            </a:r>
            <a:r>
              <a:rPr lang="en-US" sz="1200" dirty="0" err="1" smtClean="0"/>
              <a:t>Carchman</a:t>
            </a:r>
            <a:r>
              <a:rPr lang="en-US" sz="1200" dirty="0" smtClean="0"/>
              <a:t> RA.  J </a:t>
            </a:r>
            <a:r>
              <a:rPr lang="en-US" sz="1200" dirty="0" err="1" smtClean="0"/>
              <a:t>Natl</a:t>
            </a:r>
            <a:r>
              <a:rPr lang="en-US" sz="1200" dirty="0" smtClean="0"/>
              <a:t> Cancer Inst. 1975 Sep;55(3):597-602</a:t>
            </a:r>
            <a:r>
              <a:rPr lang="en-US" sz="1200" dirty="0" smtClean="0"/>
              <a:t>.</a:t>
            </a:r>
          </a:p>
          <a:p>
            <a:pPr>
              <a:buFont typeface="+mj-lt"/>
              <a:buAutoNum type="arabicPeriod"/>
            </a:pPr>
            <a:r>
              <a:rPr lang="en-US" sz="1200" dirty="0" err="1" smtClean="0"/>
              <a:t>Antiemetics</a:t>
            </a:r>
            <a:r>
              <a:rPr lang="en-US" sz="1200" dirty="0" smtClean="0"/>
              <a:t> in patients receiving chemotherapy for cancer: a randomized comparison of delta-9-tetrahydrocannabinol and </a:t>
            </a:r>
            <a:r>
              <a:rPr lang="en-US" sz="1200" dirty="0" err="1" smtClean="0"/>
              <a:t>prochlorperazine</a:t>
            </a:r>
            <a:r>
              <a:rPr lang="en-US" sz="1200" dirty="0" smtClean="0"/>
              <a:t>.  </a:t>
            </a:r>
            <a:r>
              <a:rPr lang="en-US" sz="1200" dirty="0" err="1" smtClean="0"/>
              <a:t>Sallan</a:t>
            </a:r>
            <a:r>
              <a:rPr lang="en-US" sz="1200" dirty="0" smtClean="0"/>
              <a:t> SE, Cronin C, </a:t>
            </a:r>
            <a:r>
              <a:rPr lang="en-US" sz="1200" dirty="0" err="1" smtClean="0"/>
              <a:t>Zelen</a:t>
            </a:r>
            <a:r>
              <a:rPr lang="en-US" sz="1200" dirty="0" smtClean="0"/>
              <a:t> M, </a:t>
            </a:r>
            <a:r>
              <a:rPr lang="en-US" sz="1200" dirty="0" err="1" smtClean="0"/>
              <a:t>Zinberg</a:t>
            </a:r>
            <a:r>
              <a:rPr lang="en-US" sz="1200" dirty="0" smtClean="0"/>
              <a:t> NE.  N </a:t>
            </a:r>
            <a:r>
              <a:rPr lang="en-US" sz="1200" dirty="0" err="1" smtClean="0"/>
              <a:t>Engl</a:t>
            </a:r>
            <a:r>
              <a:rPr lang="en-US" sz="1200" dirty="0" smtClean="0"/>
              <a:t> J Med. 1980 Jan 17;302(3):135-8</a:t>
            </a:r>
            <a:r>
              <a:rPr lang="en-US" sz="1200" dirty="0" smtClean="0"/>
              <a:t>.</a:t>
            </a:r>
          </a:p>
          <a:p>
            <a:pPr>
              <a:buFont typeface="+mj-lt"/>
              <a:buAutoNum type="arabicPeriod"/>
            </a:pPr>
            <a:r>
              <a:rPr lang="en-US" sz="1200" dirty="0" smtClean="0"/>
              <a:t>Effects of smoked marijuana in experimentally induced asthma.  </a:t>
            </a:r>
            <a:r>
              <a:rPr lang="en-US" sz="1200" dirty="0" err="1" smtClean="0"/>
              <a:t>Tashkin</a:t>
            </a:r>
            <a:r>
              <a:rPr lang="en-US" sz="1200" dirty="0" smtClean="0"/>
              <a:t> DP, Shapiro BJ, Lee YE, Harper CE.  Am Rev </a:t>
            </a:r>
            <a:r>
              <a:rPr lang="en-US" sz="1200" dirty="0" err="1" smtClean="0"/>
              <a:t>Respir</a:t>
            </a:r>
            <a:r>
              <a:rPr lang="en-US" sz="1200" dirty="0" smtClean="0"/>
              <a:t> Dis. 1975 Sep;112(3):377-86.</a:t>
            </a:r>
            <a:endParaRPr lang="en-US" sz="1200" dirty="0" smtClean="0"/>
          </a:p>
          <a:p>
            <a:pPr>
              <a:buFont typeface="+mj-lt"/>
              <a:buAutoNum type="arabicPeriod"/>
            </a:pPr>
            <a:r>
              <a:rPr lang="en-US" sz="1200" dirty="0" smtClean="0"/>
              <a:t>”</a:t>
            </a:r>
            <a:r>
              <a:rPr lang="en-US" sz="1200" dirty="0" smtClean="0"/>
              <a:t>The Religious and Medicinal Uses of Cannabis in China, India and </a:t>
            </a:r>
            <a:r>
              <a:rPr lang="en-US" sz="1200" dirty="0" smtClean="0"/>
              <a:t>Tibet.”</a:t>
            </a:r>
            <a:r>
              <a:rPr lang="en-US" sz="1200" i="1" dirty="0" smtClean="0"/>
              <a:t> </a:t>
            </a:r>
            <a:r>
              <a:rPr lang="en-US" sz="1200" dirty="0" smtClean="0"/>
              <a:t>Mia </a:t>
            </a:r>
            <a:r>
              <a:rPr lang="en-US" sz="1200" dirty="0" err="1" smtClean="0"/>
              <a:t>Touw</a:t>
            </a:r>
            <a:r>
              <a:rPr lang="en-US" sz="1200" dirty="0" smtClean="0"/>
              <a:t> </a:t>
            </a:r>
            <a:r>
              <a:rPr lang="en-US" sz="1200" dirty="0" smtClean="0">
                <a:hlinkClick r:id="rId3"/>
              </a:rPr>
              <a:t>Journal </a:t>
            </a:r>
            <a:r>
              <a:rPr lang="en-US" sz="1200" dirty="0" smtClean="0">
                <a:hlinkClick r:id="rId3"/>
              </a:rPr>
              <a:t>of Psychoactive </a:t>
            </a:r>
            <a:r>
              <a:rPr lang="en-US" sz="1200" dirty="0" err="1" smtClean="0">
                <a:hlinkClick r:id="rId3"/>
              </a:rPr>
              <a:t>Drugs</a:t>
            </a:r>
            <a:r>
              <a:rPr lang="en-US" sz="1200" dirty="0" err="1" smtClean="0"/>
              <a:t>,,Jan</a:t>
            </a:r>
            <a:r>
              <a:rPr lang="en-US" sz="1200" dirty="0" smtClean="0"/>
              <a:t>-Mar, 1981 Vol. 13(1</a:t>
            </a:r>
            <a:r>
              <a:rPr lang="en-US" sz="1200" dirty="0" smtClean="0"/>
              <a:t>).</a:t>
            </a:r>
          </a:p>
          <a:p>
            <a:pPr>
              <a:buFont typeface="+mj-lt"/>
              <a:buAutoNum type="arabicPeriod"/>
            </a:pPr>
            <a:r>
              <a:rPr lang="en-US" sz="1200" dirty="0" smtClean="0"/>
              <a:t> </a:t>
            </a:r>
            <a:r>
              <a:rPr lang="en-US" sz="1200" dirty="0" err="1" smtClean="0"/>
              <a:t>Histopathologic</a:t>
            </a:r>
            <a:r>
              <a:rPr lang="en-US" sz="1200" dirty="0" smtClean="0"/>
              <a:t> and molecular alterations in bronchial epithelium in habitual smokers of marijuana, cocaine, and/or tobacco</a:t>
            </a:r>
            <a:r>
              <a:rPr lang="en-US" sz="1200" dirty="0" smtClean="0"/>
              <a:t>.  </a:t>
            </a:r>
            <a:r>
              <a:rPr lang="en-US" sz="1200" dirty="0" err="1" smtClean="0"/>
              <a:t>Barsky</a:t>
            </a:r>
            <a:r>
              <a:rPr lang="en-US" sz="1200" dirty="0" smtClean="0"/>
              <a:t> </a:t>
            </a:r>
            <a:r>
              <a:rPr lang="en-US" sz="1200" dirty="0" smtClean="0"/>
              <a:t>SH, Roth MD, </a:t>
            </a:r>
            <a:r>
              <a:rPr lang="en-US" sz="1200" dirty="0" err="1" smtClean="0"/>
              <a:t>Kleerup</a:t>
            </a:r>
            <a:r>
              <a:rPr lang="en-US" sz="1200" dirty="0" smtClean="0"/>
              <a:t> EC, Simmons M, </a:t>
            </a:r>
            <a:r>
              <a:rPr lang="en-US" sz="1200" dirty="0" err="1" smtClean="0"/>
              <a:t>Tashkin</a:t>
            </a:r>
            <a:r>
              <a:rPr lang="en-US" sz="1200" dirty="0" smtClean="0"/>
              <a:t> DP.  J </a:t>
            </a:r>
            <a:r>
              <a:rPr lang="en-US" sz="1200" dirty="0" err="1" smtClean="0"/>
              <a:t>Natl</a:t>
            </a:r>
            <a:r>
              <a:rPr lang="en-US" sz="1200" dirty="0" smtClean="0"/>
              <a:t> Cancer Inst. 1998 Aug 19;90(16):1198-205</a:t>
            </a:r>
            <a:r>
              <a:rPr lang="en-US" sz="1200" dirty="0" smtClean="0"/>
              <a:t>.</a:t>
            </a:r>
          </a:p>
          <a:p>
            <a:pPr>
              <a:buFont typeface="+mj-lt"/>
              <a:buAutoNum type="arabicPeriod"/>
            </a:pPr>
            <a:r>
              <a:rPr lang="en-US" sz="1200" dirty="0" smtClean="0"/>
              <a:t>Heavy habitual marijuana smoking does not cause an accelerated decline in FEV1 with age.  </a:t>
            </a:r>
            <a:r>
              <a:rPr lang="en-US" sz="1200" dirty="0" err="1" smtClean="0"/>
              <a:t>Tashkin</a:t>
            </a:r>
            <a:r>
              <a:rPr lang="en-US" sz="1200" dirty="0" smtClean="0"/>
              <a:t> DP, Simmons MS, Sherrill DL, </a:t>
            </a:r>
            <a:r>
              <a:rPr lang="en-US" sz="1200" dirty="0" err="1" smtClean="0"/>
              <a:t>Coulson</a:t>
            </a:r>
            <a:r>
              <a:rPr lang="en-US" sz="1200" dirty="0" smtClean="0"/>
              <a:t> </a:t>
            </a:r>
            <a:r>
              <a:rPr lang="en-US" sz="1200" dirty="0" err="1" smtClean="0"/>
              <a:t>AH. Am</a:t>
            </a:r>
            <a:r>
              <a:rPr lang="en-US" sz="1200" dirty="0" smtClean="0"/>
              <a:t> J </a:t>
            </a:r>
            <a:r>
              <a:rPr lang="en-US" sz="1200" dirty="0" err="1" smtClean="0"/>
              <a:t>Respir</a:t>
            </a:r>
            <a:r>
              <a:rPr lang="en-US" sz="1200" dirty="0" smtClean="0"/>
              <a:t> </a:t>
            </a:r>
            <a:r>
              <a:rPr lang="en-US" sz="1200" dirty="0" err="1" smtClean="0"/>
              <a:t>Crit</a:t>
            </a:r>
            <a:r>
              <a:rPr lang="en-US" sz="1200" dirty="0" smtClean="0"/>
              <a:t> Care Med. 1997 Jan;155(1):141-8.2002</a:t>
            </a:r>
            <a:r>
              <a:rPr lang="en-US" sz="1200" dirty="0" smtClean="0"/>
              <a:t> </a:t>
            </a:r>
          </a:p>
          <a:p>
            <a:pPr>
              <a:buFont typeface="+mj-lt"/>
              <a:buAutoNum type="arabicPeriod"/>
            </a:pPr>
            <a:r>
              <a:rPr lang="en-US" sz="1200" dirty="0" smtClean="0"/>
              <a:t>" Effects of Smoked Marijuana on the Lung and Its Immune Defenses: Implications for Medicinal Use in HIV-Infected </a:t>
            </a:r>
            <a:r>
              <a:rPr lang="en-US" sz="1200" dirty="0" smtClean="0"/>
              <a:t>Patients.”  June </a:t>
            </a:r>
            <a:r>
              <a:rPr lang="en-US" sz="1200" dirty="0" smtClean="0"/>
              <a:t>2001 Journal of Cannabis Therapeutics. </a:t>
            </a:r>
            <a:r>
              <a:rPr lang="en-US" sz="1200" i="1" dirty="0" smtClean="0"/>
              <a:t> </a:t>
            </a:r>
            <a:r>
              <a:rPr lang="en-US" sz="1200" dirty="0" smtClean="0"/>
              <a:t>Vol. 1, Issue 3/4, Pages 87-102).  Donald P. </a:t>
            </a:r>
            <a:r>
              <a:rPr lang="en-US" sz="1200" dirty="0" err="1" smtClean="0"/>
              <a:t>Tashkin</a:t>
            </a:r>
            <a:r>
              <a:rPr lang="en-US" sz="1200" dirty="0" smtClean="0"/>
              <a:t> et al</a:t>
            </a:r>
            <a:r>
              <a:rPr lang="en-US" sz="1200" dirty="0" smtClean="0"/>
              <a:t>.</a:t>
            </a:r>
          </a:p>
          <a:p>
            <a:pPr>
              <a:buFont typeface="+mj-lt"/>
              <a:buAutoNum type="arabicPeriod"/>
            </a:pPr>
            <a:r>
              <a:rPr lang="en-US" sz="1200" dirty="0" smtClean="0"/>
              <a:t>Cognitive functioning of long-term heavy cannabis users seeking treatment.  </a:t>
            </a:r>
            <a:r>
              <a:rPr lang="en-US" sz="1200" dirty="0" err="1" smtClean="0"/>
              <a:t>Solowij</a:t>
            </a:r>
            <a:r>
              <a:rPr lang="en-US" sz="1200" dirty="0" smtClean="0"/>
              <a:t> N, Stephens RS, </a:t>
            </a:r>
            <a:r>
              <a:rPr lang="en-US" sz="1200" dirty="0" err="1" smtClean="0"/>
              <a:t>Roffman</a:t>
            </a:r>
            <a:r>
              <a:rPr lang="en-US" sz="1200" dirty="0" smtClean="0"/>
              <a:t> RA, </a:t>
            </a:r>
            <a:r>
              <a:rPr lang="en-US" sz="1200" dirty="0" err="1" smtClean="0"/>
              <a:t>Babor</a:t>
            </a:r>
            <a:r>
              <a:rPr lang="en-US" sz="1200" dirty="0" smtClean="0"/>
              <a:t> T, </a:t>
            </a:r>
            <a:r>
              <a:rPr lang="en-US" sz="1200" dirty="0" err="1" smtClean="0"/>
              <a:t>Kadden</a:t>
            </a:r>
            <a:r>
              <a:rPr lang="en-US" sz="1200" dirty="0" smtClean="0"/>
              <a:t> R, Miller M, Christiansen K, </a:t>
            </a:r>
            <a:r>
              <a:rPr lang="en-US" sz="1200" dirty="0" err="1" smtClean="0"/>
              <a:t>McRee</a:t>
            </a:r>
            <a:r>
              <a:rPr lang="en-US" sz="1200" dirty="0" smtClean="0"/>
              <a:t> B, </a:t>
            </a:r>
            <a:r>
              <a:rPr lang="en-US" sz="1200" dirty="0" err="1" smtClean="0"/>
              <a:t>Vendetti</a:t>
            </a:r>
            <a:r>
              <a:rPr lang="en-US" sz="1200" dirty="0" smtClean="0"/>
              <a:t> J; Marijuana Treatment Project Research </a:t>
            </a:r>
            <a:r>
              <a:rPr lang="en-US" sz="1200" dirty="0" err="1" smtClean="0"/>
              <a:t>Group.JAMA</a:t>
            </a:r>
            <a:r>
              <a:rPr lang="en-US" sz="1200" dirty="0" smtClean="0"/>
              <a:t>. 2002 Mar 6;287(9):1123-31</a:t>
            </a:r>
            <a:r>
              <a:rPr lang="en-US" sz="1200" dirty="0" smtClean="0"/>
              <a:t>.</a:t>
            </a:r>
          </a:p>
          <a:p>
            <a:pPr>
              <a:buFont typeface="+mj-lt"/>
              <a:buAutoNum type="arabicPeriod"/>
            </a:pPr>
            <a:r>
              <a:rPr lang="en-US" sz="1200" dirty="0" smtClean="0"/>
              <a:t>New perspectives in the studies on </a:t>
            </a:r>
            <a:r>
              <a:rPr lang="en-US" sz="1200" dirty="0" err="1" smtClean="0"/>
              <a:t>endocannabinoid</a:t>
            </a:r>
            <a:r>
              <a:rPr lang="en-US" sz="1200" dirty="0" smtClean="0"/>
              <a:t> and cannabis: </a:t>
            </a:r>
            <a:r>
              <a:rPr lang="en-US" sz="1200" dirty="0" err="1" smtClean="0"/>
              <a:t>cannabinoid</a:t>
            </a:r>
            <a:r>
              <a:rPr lang="en-US" sz="1200" dirty="0" smtClean="0"/>
              <a:t> receptors and schizophrenia</a:t>
            </a:r>
            <a:r>
              <a:rPr lang="en-US" sz="1200" dirty="0" smtClean="0"/>
              <a:t>.  </a:t>
            </a:r>
            <a:r>
              <a:rPr lang="en-US" sz="1200" dirty="0" err="1" smtClean="0"/>
              <a:t>Ujike</a:t>
            </a:r>
            <a:r>
              <a:rPr lang="en-US" sz="1200" dirty="0" smtClean="0"/>
              <a:t> </a:t>
            </a:r>
            <a:r>
              <a:rPr lang="en-US" sz="1200" dirty="0" smtClean="0"/>
              <a:t>H, Morita Y.  J </a:t>
            </a:r>
            <a:r>
              <a:rPr lang="en-US" sz="1200" dirty="0" err="1" smtClean="0"/>
              <a:t>Pharmacol</a:t>
            </a:r>
            <a:r>
              <a:rPr lang="en-US" sz="1200" dirty="0" smtClean="0"/>
              <a:t> Sci. 2004 Dec;96(4):376-81. </a:t>
            </a:r>
            <a:endParaRPr lang="en-US" sz="1200" dirty="0" smtClean="0"/>
          </a:p>
          <a:p>
            <a:pPr>
              <a:buFont typeface="+mj-lt"/>
              <a:buAutoNum type="arabicPeriod"/>
            </a:pPr>
            <a:r>
              <a:rPr lang="en-US" sz="1200" dirty="0" smtClean="0"/>
              <a:t>Marijuana use and the risk of lung and upper </a:t>
            </a:r>
            <a:r>
              <a:rPr lang="en-US" sz="1200" dirty="0" err="1" smtClean="0"/>
              <a:t>aerodigestive</a:t>
            </a:r>
            <a:r>
              <a:rPr lang="en-US" sz="1200" dirty="0" smtClean="0"/>
              <a:t> tract cancers: results of a population-based case-control study.  </a:t>
            </a:r>
            <a:r>
              <a:rPr lang="en-US" sz="1200" dirty="0" err="1" smtClean="0"/>
              <a:t>Hashibe</a:t>
            </a:r>
            <a:r>
              <a:rPr lang="en-US" sz="1200" dirty="0" smtClean="0"/>
              <a:t> M, Morgenstern H, Cui Y, </a:t>
            </a:r>
            <a:r>
              <a:rPr lang="en-US" sz="1200" dirty="0" err="1" smtClean="0"/>
              <a:t>Tashkin</a:t>
            </a:r>
            <a:r>
              <a:rPr lang="en-US" sz="1200" dirty="0" smtClean="0"/>
              <a:t> DP, Zhang ZF, Cozen W, Mack TM, Greenland S.  Cancer </a:t>
            </a:r>
            <a:r>
              <a:rPr lang="en-US" sz="1200" dirty="0" err="1" smtClean="0"/>
              <a:t>Epidemiol</a:t>
            </a:r>
            <a:r>
              <a:rPr lang="en-US" sz="1200" dirty="0" smtClean="0"/>
              <a:t> Biomarkers Prev. 2006 Oct;15(10):1829-34.  </a:t>
            </a:r>
            <a:r>
              <a:rPr lang="en-US" sz="1200" dirty="0" smtClean="0"/>
              <a:t> </a:t>
            </a:r>
          </a:p>
          <a:p>
            <a:pPr>
              <a:buFont typeface="+mj-lt"/>
              <a:buAutoNum type="arabicPeriod"/>
            </a:pPr>
            <a:r>
              <a:rPr lang="en-US" sz="1200" dirty="0" smtClean="0"/>
              <a:t>http://</a:t>
            </a:r>
            <a:r>
              <a:rPr lang="en-US" sz="1200" dirty="0" err="1" smtClean="0"/>
              <a:t>medicalmarijuana.procon.org</a:t>
            </a:r>
            <a:r>
              <a:rPr lang="en-US" sz="1200" dirty="0" smtClean="0"/>
              <a:t>/</a:t>
            </a:r>
          </a:p>
          <a:p>
            <a:pPr>
              <a:buNone/>
            </a:pPr>
            <a:endParaRPr lang="en-US" sz="1000" dirty="0" smtClean="0"/>
          </a:p>
          <a:p>
            <a:pPr>
              <a:buFont typeface="+mj-lt"/>
              <a:buAutoNum type="arabicPeriod"/>
            </a:pPr>
            <a:endParaRPr lang="en-US" sz="1000" dirty="0" smtClean="0"/>
          </a:p>
          <a:p>
            <a:pPr>
              <a:buFont typeface="+mj-lt"/>
              <a:buAutoNum type="arabicPeriod"/>
            </a:pPr>
            <a:endParaRPr lang="en-US" sz="1000" dirty="0" smtClean="0"/>
          </a:p>
          <a:p>
            <a:pPr>
              <a:buFont typeface="Wingdings" charset="2"/>
              <a:buAutoNum type="arabicPeriod"/>
            </a:pPr>
            <a:endParaRPr lang="en-US" sz="10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416175"/>
            <a:ext cx="7772400" cy="1470025"/>
          </a:xfrm>
        </p:spPr>
        <p:txBody>
          <a:bodyPr>
            <a:normAutofit/>
          </a:bodyPr>
          <a:lstStyle/>
          <a:p>
            <a:r>
              <a:rPr lang="en-US" sz="6600" dirty="0" smtClean="0"/>
              <a:t>The End</a:t>
            </a:r>
            <a:endParaRPr lang="en-US" sz="6600" dirty="0"/>
          </a:p>
        </p:txBody>
      </p:sp>
      <p:sp>
        <p:nvSpPr>
          <p:cNvPr id="3" name="Subtitle 2"/>
          <p:cNvSpPr>
            <a:spLocks noGrp="1"/>
          </p:cNvSpPr>
          <p:nvPr>
            <p:ph type="subTitle" idx="1"/>
          </p:nvPr>
        </p:nvSpPr>
        <p:spPr/>
        <p:txBody>
          <a:bodyPr/>
          <a:lstStyle/>
          <a:p>
            <a:r>
              <a:rPr lang="en-US" dirty="0" smtClean="0"/>
              <a:t>Or is it the beginning….</a:t>
            </a:r>
            <a:endParaRPr lang="en-US" dirty="0"/>
          </a:p>
        </p:txBody>
      </p:sp>
      <p:pic>
        <p:nvPicPr>
          <p:cNvPr id="4" name="Picture 3"/>
          <p:cNvPicPr>
            <a:picLocks noChangeAspect="1"/>
          </p:cNvPicPr>
          <p:nvPr/>
        </p:nvPicPr>
        <p:blipFill>
          <a:blip r:embed="rId2"/>
          <a:stretch>
            <a:fillRect/>
          </a:stretch>
        </p:blipFill>
        <p:spPr>
          <a:xfrm>
            <a:off x="3901160" y="1236133"/>
            <a:ext cx="1298106" cy="136621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8472"/>
            <a:ext cx="8229600" cy="4525963"/>
          </a:xfrm>
        </p:spPr>
        <p:txBody>
          <a:bodyPr>
            <a:normAutofit lnSpcReduction="10000"/>
          </a:bodyPr>
          <a:lstStyle/>
          <a:p>
            <a:pPr>
              <a:buNone/>
            </a:pPr>
            <a:r>
              <a:rPr lang="en-US" i="1" dirty="0" smtClean="0">
                <a:solidFill>
                  <a:srgbClr val="008000"/>
                </a:solidFill>
              </a:rPr>
              <a:t>“The evidence is overwhelming that marijuana can relieve certain types of pain, nausea, vomiting and other symptoms caused by such illnesses as multiple sclerosis, cancer and AIDS -- or by the harsh drugs sometimes used to treat them. And it can do so with remarkable safety. Indeed, marijuana is less toxic than many of the drugs that physicians prescribe every day.” – </a:t>
            </a:r>
            <a:r>
              <a:rPr lang="en-US" dirty="0" smtClean="0"/>
              <a:t>Jocelyn Elders, MD (Former US Surgeon General 3/26/04)</a:t>
            </a:r>
            <a:endParaRPr lang="en-US" i="1" dirty="0">
              <a:solidFill>
                <a:srgbClr val="008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8472"/>
            <a:ext cx="8229600" cy="5008391"/>
          </a:xfrm>
        </p:spPr>
        <p:txBody>
          <a:bodyPr>
            <a:normAutofit fontScale="85000" lnSpcReduction="20000"/>
          </a:bodyPr>
          <a:lstStyle/>
          <a:p>
            <a:pPr>
              <a:buNone/>
            </a:pPr>
            <a:r>
              <a:rPr lang="en-US" sz="3765" i="1" dirty="0" smtClean="0">
                <a:solidFill>
                  <a:srgbClr val="FF0000"/>
                </a:solidFill>
              </a:rPr>
              <a:t>"Although I understand many believe marijuana is the most effective drug in combating their medical ailments, I would caution against this assumption due to the lack of consistent, repeatable scientific data available to prove marijuana's medical benefits. Based on current evidence, I believe that marijuana is a dangerous drug and that there are less dangerous medicines offering the same relief from pain and other medical symptoms."	</a:t>
            </a:r>
          </a:p>
          <a:p>
            <a:pPr>
              <a:buNone/>
            </a:pPr>
            <a:r>
              <a:rPr lang="en-US" i="1" dirty="0" smtClean="0">
                <a:solidFill>
                  <a:srgbClr val="008000"/>
                </a:solidFill>
              </a:rPr>
              <a:t>– </a:t>
            </a:r>
            <a:r>
              <a:rPr lang="en-US" sz="3765" dirty="0" smtClean="0"/>
              <a:t>Bill </a:t>
            </a:r>
            <a:r>
              <a:rPr lang="en-US" sz="3765" dirty="0" err="1" smtClean="0"/>
              <a:t>Frist</a:t>
            </a:r>
            <a:r>
              <a:rPr lang="en-US" sz="3765" dirty="0" smtClean="0"/>
              <a:t>, MD (Former US Senator (R-TN) 10/20/03)</a:t>
            </a:r>
            <a:endParaRPr lang="en-US" sz="3765" i="1" dirty="0">
              <a:solidFill>
                <a:srgbClr val="00800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8000"/>
                </a:solidFill>
              </a:rPr>
              <a:t>“Mr. President?..”</a:t>
            </a:r>
            <a:endParaRPr lang="en-US" dirty="0">
              <a:solidFill>
                <a:srgbClr val="008000"/>
              </a:solidFill>
            </a:endParaRPr>
          </a:p>
        </p:txBody>
      </p:sp>
      <p:sp>
        <p:nvSpPr>
          <p:cNvPr id="3" name="Content Placeholder 2"/>
          <p:cNvSpPr>
            <a:spLocks noGrp="1"/>
          </p:cNvSpPr>
          <p:nvPr>
            <p:ph idx="1"/>
          </p:nvPr>
        </p:nvSpPr>
        <p:spPr/>
        <p:txBody>
          <a:bodyPr/>
          <a:lstStyle/>
          <a:p>
            <a:r>
              <a:rPr lang="en-US" u="sng" dirty="0" smtClean="0">
                <a:hlinkClick r:id="rId2"/>
              </a:rPr>
              <a:t>http://www.youtube.com/watch?v=LvUziSfMwAw</a:t>
            </a: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11888"/>
            <a:ext cx="8229600" cy="1143000"/>
          </a:xfrm>
        </p:spPr>
        <p:txBody>
          <a:bodyPr>
            <a:normAutofit fontScale="90000"/>
          </a:bodyPr>
          <a:lstStyle/>
          <a:p>
            <a:r>
              <a:rPr lang="en-US" dirty="0" smtClean="0">
                <a:solidFill>
                  <a:srgbClr val="008000"/>
                </a:solidFill>
              </a:rPr>
              <a:t>States Legalizing Medical Marijuana</a:t>
            </a:r>
            <a:endParaRPr lang="en-US" dirty="0">
              <a:solidFill>
                <a:srgbClr val="008000"/>
              </a:solidFill>
            </a:endParaRPr>
          </a:p>
        </p:txBody>
      </p:sp>
      <p:graphicFrame>
        <p:nvGraphicFramePr>
          <p:cNvPr id="4" name="Content Placeholder 3"/>
          <p:cNvGraphicFramePr>
            <a:graphicFrameLocks noGrp="1"/>
          </p:cNvGraphicFramePr>
          <p:nvPr>
            <p:ph idx="1"/>
          </p:nvPr>
        </p:nvGraphicFramePr>
        <p:xfrm>
          <a:off x="457200" y="1354888"/>
          <a:ext cx="8219432" cy="5046022"/>
        </p:xfrm>
        <a:graphic>
          <a:graphicData uri="http://schemas.openxmlformats.org/drawingml/2006/table">
            <a:tbl>
              <a:tblPr firstRow="1" bandRow="1">
                <a:tableStyleId>{5C22544A-7EE6-4342-B048-85BDC9FD1C3A}</a:tableStyleId>
              </a:tblPr>
              <a:tblGrid>
                <a:gridCol w="2743200"/>
                <a:gridCol w="1896755"/>
                <a:gridCol w="3579477"/>
              </a:tblGrid>
              <a:tr h="352102">
                <a:tc>
                  <a:txBody>
                    <a:bodyPr/>
                    <a:lstStyle/>
                    <a:p>
                      <a:r>
                        <a:rPr lang="en-US" sz="1600" smtClean="0"/>
                        <a:t>State</a:t>
                      </a:r>
                      <a:endParaRPr lang="en-US" sz="1600" dirty="0"/>
                    </a:p>
                  </a:txBody>
                  <a:tcPr/>
                </a:tc>
                <a:tc>
                  <a:txBody>
                    <a:bodyPr/>
                    <a:lstStyle/>
                    <a:p>
                      <a:r>
                        <a:rPr lang="en-US" sz="1600" dirty="0" smtClean="0"/>
                        <a:t>Year Passed</a:t>
                      </a:r>
                      <a:endParaRPr lang="en-US" sz="1600" dirty="0"/>
                    </a:p>
                  </a:txBody>
                  <a:tcPr/>
                </a:tc>
                <a:tc>
                  <a:txBody>
                    <a:bodyPr/>
                    <a:lstStyle/>
                    <a:p>
                      <a:r>
                        <a:rPr lang="en-US" sz="1600" dirty="0" smtClean="0"/>
                        <a:t>Possession</a:t>
                      </a:r>
                      <a:r>
                        <a:rPr lang="en-US" sz="1600" baseline="0" dirty="0" smtClean="0"/>
                        <a:t> Limit</a:t>
                      </a:r>
                      <a:endParaRPr lang="en-US" sz="1600" dirty="0"/>
                    </a:p>
                  </a:txBody>
                  <a:tcPr/>
                </a:tc>
              </a:tr>
              <a:tr h="330798">
                <a:tc>
                  <a:txBody>
                    <a:bodyPr/>
                    <a:lstStyle/>
                    <a:p>
                      <a:r>
                        <a:rPr lang="en-US" sz="1600" smtClean="0"/>
                        <a:t>Alaska</a:t>
                      </a:r>
                      <a:endParaRPr lang="en-US" sz="1600" dirty="0"/>
                    </a:p>
                  </a:txBody>
                  <a:tcPr/>
                </a:tc>
                <a:tc>
                  <a:txBody>
                    <a:bodyPr/>
                    <a:lstStyle/>
                    <a:p>
                      <a:r>
                        <a:rPr lang="en-US" sz="1600" dirty="0" smtClean="0"/>
                        <a:t>1998</a:t>
                      </a:r>
                      <a:endParaRPr lang="en-US" sz="1600" dirty="0"/>
                    </a:p>
                  </a:txBody>
                  <a:tcPr/>
                </a:tc>
                <a:tc>
                  <a:txBody>
                    <a:bodyPr/>
                    <a:lstStyle/>
                    <a:p>
                      <a:r>
                        <a:rPr lang="en-US" sz="1600" dirty="0" smtClean="0"/>
                        <a:t>1 oz,</a:t>
                      </a:r>
                      <a:r>
                        <a:rPr lang="en-US" sz="1600" baseline="0" dirty="0" smtClean="0"/>
                        <a:t> 6 plants</a:t>
                      </a:r>
                      <a:endParaRPr lang="en-US" sz="1600" dirty="0"/>
                    </a:p>
                  </a:txBody>
                  <a:tcPr/>
                </a:tc>
              </a:tr>
              <a:tr h="330798">
                <a:tc>
                  <a:txBody>
                    <a:bodyPr/>
                    <a:lstStyle/>
                    <a:p>
                      <a:r>
                        <a:rPr lang="en-US" sz="1600" smtClean="0"/>
                        <a:t>California</a:t>
                      </a:r>
                      <a:endParaRPr lang="en-US" sz="1600" dirty="0"/>
                    </a:p>
                  </a:txBody>
                  <a:tcPr/>
                </a:tc>
                <a:tc>
                  <a:txBody>
                    <a:bodyPr/>
                    <a:lstStyle/>
                    <a:p>
                      <a:r>
                        <a:rPr lang="en-US" sz="1600" dirty="0" smtClean="0">
                          <a:solidFill>
                            <a:srgbClr val="FF0000"/>
                          </a:solidFill>
                        </a:rPr>
                        <a:t>1996</a:t>
                      </a:r>
                      <a:endParaRPr lang="en-US" sz="1600" dirty="0">
                        <a:solidFill>
                          <a:srgbClr val="FF0000"/>
                        </a:solidFill>
                      </a:endParaRPr>
                    </a:p>
                  </a:txBody>
                  <a:tcPr/>
                </a:tc>
                <a:tc>
                  <a:txBody>
                    <a:bodyPr/>
                    <a:lstStyle/>
                    <a:p>
                      <a:r>
                        <a:rPr lang="en-US" sz="1600" dirty="0" smtClean="0"/>
                        <a:t>8 oz, 18 plants</a:t>
                      </a:r>
                      <a:endParaRPr lang="en-US" sz="1600" dirty="0"/>
                    </a:p>
                  </a:txBody>
                  <a:tcPr/>
                </a:tc>
              </a:tr>
              <a:tr h="330798">
                <a:tc>
                  <a:txBody>
                    <a:bodyPr/>
                    <a:lstStyle/>
                    <a:p>
                      <a:r>
                        <a:rPr lang="en-US" sz="1600" smtClean="0"/>
                        <a:t>Colorado</a:t>
                      </a:r>
                      <a:endParaRPr lang="en-US" sz="1600" dirty="0"/>
                    </a:p>
                  </a:txBody>
                  <a:tcPr/>
                </a:tc>
                <a:tc>
                  <a:txBody>
                    <a:bodyPr/>
                    <a:lstStyle/>
                    <a:p>
                      <a:r>
                        <a:rPr lang="en-US" sz="1600" dirty="0" smtClean="0"/>
                        <a:t>2000</a:t>
                      </a:r>
                      <a:endParaRPr lang="en-US" sz="1600" dirty="0"/>
                    </a:p>
                  </a:txBody>
                  <a:tcPr/>
                </a:tc>
                <a:tc>
                  <a:txBody>
                    <a:bodyPr/>
                    <a:lstStyle/>
                    <a:p>
                      <a:r>
                        <a:rPr lang="en-US" sz="1600" dirty="0" smtClean="0"/>
                        <a:t>2 oz, 6 plants</a:t>
                      </a:r>
                      <a:endParaRPr lang="en-US" sz="1600" dirty="0"/>
                    </a:p>
                  </a:txBody>
                  <a:tcPr/>
                </a:tc>
              </a:tr>
              <a:tr h="330798">
                <a:tc>
                  <a:txBody>
                    <a:bodyPr/>
                    <a:lstStyle/>
                    <a:p>
                      <a:r>
                        <a:rPr lang="en-US" sz="1600" smtClean="0"/>
                        <a:t>Hawaii</a:t>
                      </a:r>
                      <a:endParaRPr lang="en-US" sz="1600" dirty="0"/>
                    </a:p>
                  </a:txBody>
                  <a:tcPr/>
                </a:tc>
                <a:tc>
                  <a:txBody>
                    <a:bodyPr/>
                    <a:lstStyle/>
                    <a:p>
                      <a:r>
                        <a:rPr lang="en-US" sz="1600" dirty="0" smtClean="0"/>
                        <a:t>2000</a:t>
                      </a:r>
                      <a:endParaRPr lang="en-US" sz="1600" dirty="0"/>
                    </a:p>
                  </a:txBody>
                  <a:tcPr/>
                </a:tc>
                <a:tc>
                  <a:txBody>
                    <a:bodyPr/>
                    <a:lstStyle/>
                    <a:p>
                      <a:r>
                        <a:rPr lang="en-US" sz="1600" dirty="0" smtClean="0"/>
                        <a:t>3 oz, 7 plants</a:t>
                      </a:r>
                      <a:endParaRPr lang="en-US" sz="1600" dirty="0"/>
                    </a:p>
                  </a:txBody>
                  <a:tcPr/>
                </a:tc>
              </a:tr>
              <a:tr h="330798">
                <a:tc>
                  <a:txBody>
                    <a:bodyPr/>
                    <a:lstStyle/>
                    <a:p>
                      <a:r>
                        <a:rPr lang="en-US" sz="1600" smtClean="0"/>
                        <a:t>Maine</a:t>
                      </a:r>
                      <a:endParaRPr lang="en-US" sz="1600" dirty="0"/>
                    </a:p>
                  </a:txBody>
                  <a:tcPr/>
                </a:tc>
                <a:tc>
                  <a:txBody>
                    <a:bodyPr/>
                    <a:lstStyle/>
                    <a:p>
                      <a:r>
                        <a:rPr lang="en-US" sz="1600" dirty="0" smtClean="0"/>
                        <a:t>1999</a:t>
                      </a:r>
                      <a:endParaRPr lang="en-US" sz="1600" dirty="0"/>
                    </a:p>
                  </a:txBody>
                  <a:tcPr/>
                </a:tc>
                <a:tc>
                  <a:txBody>
                    <a:bodyPr/>
                    <a:lstStyle/>
                    <a:p>
                      <a:r>
                        <a:rPr lang="en-US" sz="1600" dirty="0" smtClean="0"/>
                        <a:t>2.5 oz, 6 plants</a:t>
                      </a:r>
                      <a:endParaRPr lang="en-US" sz="1600" dirty="0"/>
                    </a:p>
                  </a:txBody>
                  <a:tcPr/>
                </a:tc>
              </a:tr>
              <a:tr h="330798">
                <a:tc>
                  <a:txBody>
                    <a:bodyPr/>
                    <a:lstStyle/>
                    <a:p>
                      <a:r>
                        <a:rPr lang="en-US" sz="1600" smtClean="0"/>
                        <a:t>Michigan</a:t>
                      </a:r>
                      <a:endParaRPr lang="en-US" sz="1600" dirty="0"/>
                    </a:p>
                  </a:txBody>
                  <a:tcPr/>
                </a:tc>
                <a:tc>
                  <a:txBody>
                    <a:bodyPr/>
                    <a:lstStyle/>
                    <a:p>
                      <a:r>
                        <a:rPr lang="en-US" sz="1600" dirty="0" smtClean="0"/>
                        <a:t>2008</a:t>
                      </a:r>
                      <a:endParaRPr lang="en-US" sz="1600" dirty="0"/>
                    </a:p>
                  </a:txBody>
                  <a:tcPr/>
                </a:tc>
                <a:tc>
                  <a:txBody>
                    <a:bodyPr/>
                    <a:lstStyle/>
                    <a:p>
                      <a:r>
                        <a:rPr lang="en-US" sz="1600" dirty="0" smtClean="0"/>
                        <a:t>2.5 oz, 12 plants</a:t>
                      </a:r>
                      <a:endParaRPr lang="en-US" sz="1600" dirty="0"/>
                    </a:p>
                  </a:txBody>
                  <a:tcPr/>
                </a:tc>
              </a:tr>
              <a:tr h="330798">
                <a:tc>
                  <a:txBody>
                    <a:bodyPr/>
                    <a:lstStyle/>
                    <a:p>
                      <a:r>
                        <a:rPr lang="en-US" sz="1600" smtClean="0"/>
                        <a:t>Montana</a:t>
                      </a:r>
                      <a:endParaRPr lang="en-US" sz="1600" dirty="0"/>
                    </a:p>
                  </a:txBody>
                  <a:tcPr/>
                </a:tc>
                <a:tc>
                  <a:txBody>
                    <a:bodyPr/>
                    <a:lstStyle/>
                    <a:p>
                      <a:r>
                        <a:rPr lang="en-US" sz="1600" dirty="0" smtClean="0"/>
                        <a:t>2004</a:t>
                      </a:r>
                      <a:endParaRPr lang="en-US" sz="1600" dirty="0"/>
                    </a:p>
                  </a:txBody>
                  <a:tcPr/>
                </a:tc>
                <a:tc>
                  <a:txBody>
                    <a:bodyPr/>
                    <a:lstStyle/>
                    <a:p>
                      <a:r>
                        <a:rPr lang="en-US" sz="1600" dirty="0" smtClean="0"/>
                        <a:t>1 oz, 6 plants</a:t>
                      </a:r>
                      <a:endParaRPr lang="en-US" sz="1600" dirty="0"/>
                    </a:p>
                  </a:txBody>
                  <a:tcPr/>
                </a:tc>
              </a:tr>
              <a:tr h="330798">
                <a:tc>
                  <a:txBody>
                    <a:bodyPr/>
                    <a:lstStyle/>
                    <a:p>
                      <a:r>
                        <a:rPr lang="en-US" sz="1600" smtClean="0"/>
                        <a:t>Nevada</a:t>
                      </a:r>
                      <a:endParaRPr lang="en-US" sz="1600" dirty="0"/>
                    </a:p>
                  </a:txBody>
                  <a:tcPr/>
                </a:tc>
                <a:tc>
                  <a:txBody>
                    <a:bodyPr/>
                    <a:lstStyle/>
                    <a:p>
                      <a:r>
                        <a:rPr lang="en-US" sz="1600" dirty="0" smtClean="0"/>
                        <a:t>2000</a:t>
                      </a:r>
                      <a:endParaRPr lang="en-US" sz="1600" dirty="0"/>
                    </a:p>
                  </a:txBody>
                  <a:tcPr/>
                </a:tc>
                <a:tc>
                  <a:txBody>
                    <a:bodyPr/>
                    <a:lstStyle/>
                    <a:p>
                      <a:r>
                        <a:rPr lang="en-US" sz="1600" dirty="0" smtClean="0"/>
                        <a:t>1 oz, 7 plants</a:t>
                      </a:r>
                      <a:endParaRPr lang="en-US" sz="1600" dirty="0"/>
                    </a:p>
                  </a:txBody>
                  <a:tcPr/>
                </a:tc>
              </a:tr>
              <a:tr h="330798">
                <a:tc>
                  <a:txBody>
                    <a:bodyPr/>
                    <a:lstStyle/>
                    <a:p>
                      <a:r>
                        <a:rPr lang="en-US" sz="1600" smtClean="0"/>
                        <a:t>New Jersey</a:t>
                      </a:r>
                      <a:endParaRPr lang="en-US" sz="1600" dirty="0"/>
                    </a:p>
                  </a:txBody>
                  <a:tcPr/>
                </a:tc>
                <a:tc>
                  <a:txBody>
                    <a:bodyPr/>
                    <a:lstStyle/>
                    <a:p>
                      <a:r>
                        <a:rPr lang="en-US" sz="1600" dirty="0" smtClean="0">
                          <a:solidFill>
                            <a:srgbClr val="FF0000"/>
                          </a:solidFill>
                        </a:rPr>
                        <a:t>2010</a:t>
                      </a:r>
                      <a:endParaRPr lang="en-US" sz="1600" dirty="0">
                        <a:solidFill>
                          <a:srgbClr val="FF0000"/>
                        </a:solidFill>
                      </a:endParaRPr>
                    </a:p>
                  </a:txBody>
                  <a:tcPr/>
                </a:tc>
                <a:tc>
                  <a:txBody>
                    <a:bodyPr/>
                    <a:lstStyle/>
                    <a:p>
                      <a:r>
                        <a:rPr lang="en-US" sz="1600" dirty="0" smtClean="0"/>
                        <a:t>2 oz, </a:t>
                      </a:r>
                      <a:r>
                        <a:rPr lang="en-US" sz="1600" dirty="0" smtClean="0">
                          <a:solidFill>
                            <a:srgbClr val="FF0000"/>
                          </a:solidFill>
                        </a:rPr>
                        <a:t>NO plants</a:t>
                      </a:r>
                      <a:endParaRPr lang="en-US" sz="1600" dirty="0">
                        <a:solidFill>
                          <a:srgbClr val="FF0000"/>
                        </a:solidFill>
                      </a:endParaRPr>
                    </a:p>
                  </a:txBody>
                  <a:tcPr/>
                </a:tc>
              </a:tr>
              <a:tr h="330798">
                <a:tc>
                  <a:txBody>
                    <a:bodyPr/>
                    <a:lstStyle/>
                    <a:p>
                      <a:r>
                        <a:rPr lang="en-US" sz="1600" smtClean="0"/>
                        <a:t>New Mexico</a:t>
                      </a:r>
                      <a:endParaRPr lang="en-US" sz="1600" dirty="0"/>
                    </a:p>
                  </a:txBody>
                  <a:tcPr/>
                </a:tc>
                <a:tc>
                  <a:txBody>
                    <a:bodyPr/>
                    <a:lstStyle/>
                    <a:p>
                      <a:r>
                        <a:rPr lang="en-US" sz="1600" dirty="0" smtClean="0"/>
                        <a:t>2007</a:t>
                      </a:r>
                      <a:endParaRPr lang="en-US" sz="1600" dirty="0"/>
                    </a:p>
                  </a:txBody>
                  <a:tcPr/>
                </a:tc>
                <a:tc>
                  <a:txBody>
                    <a:bodyPr/>
                    <a:lstStyle/>
                    <a:p>
                      <a:r>
                        <a:rPr lang="en-US" sz="1600" dirty="0" smtClean="0"/>
                        <a:t>6 oz,</a:t>
                      </a:r>
                      <a:r>
                        <a:rPr lang="en-US" sz="1600" baseline="0" dirty="0" smtClean="0"/>
                        <a:t> 16 plants</a:t>
                      </a:r>
                      <a:endParaRPr lang="en-US" sz="1600" dirty="0"/>
                    </a:p>
                  </a:txBody>
                  <a:tcPr/>
                </a:tc>
              </a:tr>
              <a:tr h="330798">
                <a:tc>
                  <a:txBody>
                    <a:bodyPr/>
                    <a:lstStyle/>
                    <a:p>
                      <a:r>
                        <a:rPr lang="en-US" sz="1600" smtClean="0"/>
                        <a:t>Oregon</a:t>
                      </a:r>
                      <a:endParaRPr lang="en-US" sz="1600" dirty="0"/>
                    </a:p>
                  </a:txBody>
                  <a:tcPr/>
                </a:tc>
                <a:tc>
                  <a:txBody>
                    <a:bodyPr/>
                    <a:lstStyle/>
                    <a:p>
                      <a:r>
                        <a:rPr lang="en-US" sz="1600" dirty="0" smtClean="0"/>
                        <a:t>1998</a:t>
                      </a:r>
                      <a:endParaRPr lang="en-US" sz="1600" dirty="0"/>
                    </a:p>
                  </a:txBody>
                  <a:tcPr/>
                </a:tc>
                <a:tc>
                  <a:txBody>
                    <a:bodyPr/>
                    <a:lstStyle/>
                    <a:p>
                      <a:r>
                        <a:rPr lang="en-US" sz="1600" dirty="0" smtClean="0"/>
                        <a:t>24 oz, 24 plants</a:t>
                      </a:r>
                      <a:endParaRPr lang="en-US" sz="1600" dirty="0"/>
                    </a:p>
                  </a:txBody>
                  <a:tcPr/>
                </a:tc>
              </a:tr>
              <a:tr h="330798">
                <a:tc>
                  <a:txBody>
                    <a:bodyPr/>
                    <a:lstStyle/>
                    <a:p>
                      <a:r>
                        <a:rPr lang="en-US" sz="1600" smtClean="0"/>
                        <a:t>Rhode Island</a:t>
                      </a:r>
                      <a:endParaRPr lang="en-US" sz="1600" dirty="0"/>
                    </a:p>
                  </a:txBody>
                  <a:tcPr/>
                </a:tc>
                <a:tc>
                  <a:txBody>
                    <a:bodyPr/>
                    <a:lstStyle/>
                    <a:p>
                      <a:r>
                        <a:rPr lang="en-US" sz="1600" dirty="0" smtClean="0"/>
                        <a:t>2006</a:t>
                      </a:r>
                      <a:endParaRPr lang="en-US" sz="1600" dirty="0"/>
                    </a:p>
                  </a:txBody>
                  <a:tcPr/>
                </a:tc>
                <a:tc>
                  <a:txBody>
                    <a:bodyPr/>
                    <a:lstStyle/>
                    <a:p>
                      <a:r>
                        <a:rPr lang="en-US" sz="1600" dirty="0" smtClean="0"/>
                        <a:t>2.5 oz, 12 plants</a:t>
                      </a:r>
                      <a:endParaRPr lang="en-US" sz="1600" dirty="0"/>
                    </a:p>
                  </a:txBody>
                  <a:tcPr/>
                </a:tc>
              </a:tr>
              <a:tr h="330798">
                <a:tc>
                  <a:txBody>
                    <a:bodyPr/>
                    <a:lstStyle/>
                    <a:p>
                      <a:r>
                        <a:rPr lang="en-US" sz="1600" smtClean="0"/>
                        <a:t>Vermont</a:t>
                      </a:r>
                      <a:endParaRPr lang="en-US" sz="1600" dirty="0"/>
                    </a:p>
                  </a:txBody>
                  <a:tcPr/>
                </a:tc>
                <a:tc>
                  <a:txBody>
                    <a:bodyPr/>
                    <a:lstStyle/>
                    <a:p>
                      <a:r>
                        <a:rPr lang="en-US" sz="1600" dirty="0" smtClean="0"/>
                        <a:t>2004</a:t>
                      </a:r>
                      <a:endParaRPr lang="en-US" sz="1600" dirty="0"/>
                    </a:p>
                  </a:txBody>
                  <a:tcPr/>
                </a:tc>
                <a:tc>
                  <a:txBody>
                    <a:bodyPr/>
                    <a:lstStyle/>
                    <a:p>
                      <a:r>
                        <a:rPr lang="en-US" sz="1600" dirty="0" smtClean="0"/>
                        <a:t>2 oz, 9 plants</a:t>
                      </a:r>
                      <a:endParaRPr lang="en-US" sz="1600" dirty="0"/>
                    </a:p>
                  </a:txBody>
                  <a:tcPr/>
                </a:tc>
              </a:tr>
              <a:tr h="330798">
                <a:tc>
                  <a:txBody>
                    <a:bodyPr/>
                    <a:lstStyle/>
                    <a:p>
                      <a:r>
                        <a:rPr lang="en-US" sz="1600" dirty="0" smtClean="0"/>
                        <a:t>Washington</a:t>
                      </a:r>
                      <a:endParaRPr lang="en-US" sz="1600" dirty="0"/>
                    </a:p>
                  </a:txBody>
                  <a:tcPr/>
                </a:tc>
                <a:tc>
                  <a:txBody>
                    <a:bodyPr/>
                    <a:lstStyle/>
                    <a:p>
                      <a:r>
                        <a:rPr lang="en-US" sz="1600" dirty="0" smtClean="0"/>
                        <a:t>1998</a:t>
                      </a:r>
                      <a:endParaRPr lang="en-US" sz="1600" dirty="0"/>
                    </a:p>
                  </a:txBody>
                  <a:tcPr/>
                </a:tc>
                <a:tc>
                  <a:txBody>
                    <a:bodyPr/>
                    <a:lstStyle/>
                    <a:p>
                      <a:r>
                        <a:rPr lang="en-US" sz="1600" dirty="0" smtClean="0"/>
                        <a:t>24 oz, 15 plants</a:t>
                      </a:r>
                      <a:endParaRPr lang="en-US" sz="1600" dirty="0"/>
                    </a:p>
                  </a:txBody>
                  <a:tcPr/>
                </a:tc>
              </a:tr>
            </a:tbl>
          </a:graphicData>
        </a:graphic>
      </p:graphicFrame>
      <p:pic>
        <p:nvPicPr>
          <p:cNvPr id="5" name="Picture 4"/>
          <p:cNvPicPr>
            <a:picLocks noChangeAspect="1"/>
          </p:cNvPicPr>
          <p:nvPr/>
        </p:nvPicPr>
        <p:blipFill>
          <a:blip r:embed="rId3"/>
          <a:stretch>
            <a:fillRect/>
          </a:stretch>
        </p:blipFill>
        <p:spPr>
          <a:xfrm>
            <a:off x="0" y="0"/>
            <a:ext cx="1298106" cy="1366216"/>
          </a:xfrm>
          <a:prstGeom prst="rect">
            <a:avLst/>
          </a:prstGeom>
        </p:spPr>
      </p:pic>
      <p:sp>
        <p:nvSpPr>
          <p:cNvPr id="8" name="Rectangle 7"/>
          <p:cNvSpPr/>
          <p:nvPr/>
        </p:nvSpPr>
        <p:spPr>
          <a:xfrm>
            <a:off x="457200" y="6488668"/>
            <a:ext cx="3727302" cy="369332"/>
          </a:xfrm>
          <a:prstGeom prst="rect">
            <a:avLst/>
          </a:prstGeom>
        </p:spPr>
        <p:txBody>
          <a:bodyPr wrap="none">
            <a:spAutoFit/>
          </a:bodyPr>
          <a:lstStyle/>
          <a:p>
            <a:r>
              <a:rPr lang="en-US" i="1" dirty="0" smtClean="0"/>
              <a:t>http://</a:t>
            </a:r>
            <a:r>
              <a:rPr lang="en-US" i="1" dirty="0" err="1" smtClean="0"/>
              <a:t>medicalmarijuana.procon.org</a:t>
            </a:r>
            <a:r>
              <a:rPr lang="en-US" i="1" dirty="0" smtClean="0"/>
              <a:t>/</a:t>
            </a:r>
            <a:endParaRPr lang="en-US" i="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8000"/>
                </a:solidFill>
                <a:latin typeface="Arial"/>
                <a:cs typeface="Arial"/>
              </a:rPr>
              <a:t>Drug Scheduling</a:t>
            </a:r>
            <a:endParaRPr lang="en-US" dirty="0">
              <a:solidFill>
                <a:srgbClr val="008000"/>
              </a:solidFill>
              <a:latin typeface="Arial"/>
              <a:cs typeface="Arial"/>
            </a:endParaRPr>
          </a:p>
        </p:txBody>
      </p:sp>
      <p:sp>
        <p:nvSpPr>
          <p:cNvPr id="3" name="Content Placeholder 2"/>
          <p:cNvSpPr>
            <a:spLocks noGrp="1"/>
          </p:cNvSpPr>
          <p:nvPr>
            <p:ph idx="1"/>
          </p:nvPr>
        </p:nvSpPr>
        <p:spPr>
          <a:xfrm>
            <a:off x="457200" y="1212859"/>
            <a:ext cx="8229600" cy="4900074"/>
          </a:xfrm>
        </p:spPr>
        <p:txBody>
          <a:bodyPr>
            <a:normAutofit lnSpcReduction="10000"/>
          </a:bodyPr>
          <a:lstStyle/>
          <a:p>
            <a:pPr>
              <a:buNone/>
            </a:pPr>
            <a:endParaRPr lang="en-US" dirty="0" smtClean="0">
              <a:latin typeface="Arial"/>
              <a:cs typeface="Arial"/>
            </a:endParaRPr>
          </a:p>
          <a:p>
            <a:r>
              <a:rPr lang="en-US" dirty="0" smtClean="0">
                <a:latin typeface="Arial"/>
                <a:cs typeface="Arial"/>
              </a:rPr>
              <a:t>US </a:t>
            </a:r>
            <a:r>
              <a:rPr lang="en-US" dirty="0">
                <a:latin typeface="Arial"/>
                <a:cs typeface="Arial"/>
              </a:rPr>
              <a:t>Controlled Substances Act (Title 21 United States Code, Subchapter I, Part B Section 812)</a:t>
            </a:r>
            <a:endParaRPr lang="en-US" dirty="0" smtClean="0">
              <a:latin typeface="Arial"/>
              <a:cs typeface="Arial"/>
            </a:endParaRPr>
          </a:p>
          <a:p>
            <a:r>
              <a:rPr lang="en-US" dirty="0" smtClean="0">
                <a:latin typeface="Arial"/>
                <a:cs typeface="Arial"/>
              </a:rPr>
              <a:t>Schedules 1-5 (1 is most restrictive)</a:t>
            </a:r>
          </a:p>
          <a:p>
            <a:r>
              <a:rPr lang="en-US" dirty="0" smtClean="0">
                <a:latin typeface="Arial"/>
                <a:cs typeface="Arial"/>
              </a:rPr>
              <a:t>3 criteria for classification</a:t>
            </a:r>
          </a:p>
          <a:p>
            <a:pPr lvl="1"/>
            <a:r>
              <a:rPr lang="en-US" dirty="0" smtClean="0">
                <a:latin typeface="Arial"/>
                <a:cs typeface="Arial"/>
              </a:rPr>
              <a:t>Potential for abuse</a:t>
            </a:r>
          </a:p>
          <a:p>
            <a:pPr lvl="1"/>
            <a:r>
              <a:rPr lang="en-US" dirty="0" smtClean="0">
                <a:latin typeface="Arial"/>
                <a:cs typeface="Arial"/>
              </a:rPr>
              <a:t>Acceptable medical Use</a:t>
            </a:r>
          </a:p>
          <a:p>
            <a:pPr lvl="1"/>
            <a:r>
              <a:rPr lang="en-US" dirty="0" smtClean="0">
                <a:latin typeface="Arial"/>
                <a:cs typeface="Arial"/>
              </a:rPr>
              <a:t>Safety &amp; potential for psychological and/or physical addiction</a:t>
            </a:r>
            <a:endParaRPr lang="en-US" dirty="0">
              <a:latin typeface="Arial"/>
              <a:cs typeface="Arial"/>
            </a:endParaRPr>
          </a:p>
        </p:txBody>
      </p:sp>
      <p:pic>
        <p:nvPicPr>
          <p:cNvPr id="4" name="Picture 3"/>
          <p:cNvPicPr>
            <a:picLocks noChangeAspect="1"/>
          </p:cNvPicPr>
          <p:nvPr/>
        </p:nvPicPr>
        <p:blipFill>
          <a:blip r:embed="rId3"/>
          <a:stretch>
            <a:fillRect/>
          </a:stretch>
        </p:blipFill>
        <p:spPr>
          <a:xfrm>
            <a:off x="1106253" y="233984"/>
            <a:ext cx="1298106" cy="1366216"/>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nvPr>
        </p:nvGraphicFramePr>
        <p:xfrm>
          <a:off x="457200" y="1933788"/>
          <a:ext cx="8229600" cy="1737359"/>
        </p:xfrm>
        <a:graphic>
          <a:graphicData uri="http://schemas.openxmlformats.org/drawingml/2006/table">
            <a:tbl>
              <a:tblPr firstRow="1" bandRow="1">
                <a:tableStyleId>{0505E3EF-67EA-436B-97B2-0124C06EBD24}</a:tableStyleId>
              </a:tblPr>
              <a:tblGrid>
                <a:gridCol w="2743200"/>
                <a:gridCol w="2743200"/>
                <a:gridCol w="2743200"/>
              </a:tblGrid>
              <a:tr h="370840">
                <a:tc>
                  <a:txBody>
                    <a:bodyPr/>
                    <a:lstStyle/>
                    <a:p>
                      <a:pPr algn="ctr"/>
                      <a:r>
                        <a:rPr lang="en-US" dirty="0" smtClean="0"/>
                        <a:t>Schedule</a:t>
                      </a:r>
                      <a:r>
                        <a:rPr lang="en-US" baseline="0" dirty="0" smtClean="0"/>
                        <a:t> 1</a:t>
                      </a:r>
                    </a:p>
                    <a:p>
                      <a:pPr>
                        <a:buFont typeface="Arial"/>
                        <a:buChar char="•"/>
                      </a:pPr>
                      <a:r>
                        <a:rPr lang="en-US" baseline="0" dirty="0" smtClean="0"/>
                        <a:t> </a:t>
                      </a:r>
                      <a:r>
                        <a:rPr lang="en-US" b="0" baseline="0" dirty="0" err="1" smtClean="0"/>
                        <a:t>Tetrahydrocannabinols</a:t>
                      </a:r>
                      <a:r>
                        <a:rPr lang="en-US" b="0" baseline="0" dirty="0" smtClean="0"/>
                        <a:t>*</a:t>
                      </a:r>
                      <a:r>
                        <a:rPr lang="en-US" baseline="0" dirty="0" smtClean="0"/>
                        <a:t> </a:t>
                      </a:r>
                    </a:p>
                    <a:p>
                      <a:pPr>
                        <a:buFont typeface="Arial"/>
                        <a:buChar char="•"/>
                      </a:pPr>
                      <a:r>
                        <a:rPr lang="en-US" b="0" baseline="0" dirty="0" smtClean="0"/>
                        <a:t> Heroin</a:t>
                      </a:r>
                    </a:p>
                    <a:p>
                      <a:pPr>
                        <a:buFont typeface="Arial"/>
                        <a:buChar char="•"/>
                      </a:pPr>
                      <a:r>
                        <a:rPr lang="en-US" b="0" baseline="0" dirty="0" smtClean="0"/>
                        <a:t> Codeine derivatives</a:t>
                      </a:r>
                    </a:p>
                    <a:p>
                      <a:pPr>
                        <a:buFont typeface="Arial"/>
                        <a:buChar char="•"/>
                      </a:pPr>
                      <a:r>
                        <a:rPr lang="en-US" b="0" baseline="0" dirty="0" smtClean="0"/>
                        <a:t> Morphine derivatives</a:t>
                      </a:r>
                      <a:endParaRPr lang="en-US" dirty="0"/>
                    </a:p>
                  </a:txBody>
                  <a:tcPr/>
                </a:tc>
                <a:tc>
                  <a:txBody>
                    <a:bodyPr/>
                    <a:lstStyle/>
                    <a:p>
                      <a:pPr algn="ctr"/>
                      <a:r>
                        <a:rPr lang="en-US" dirty="0" smtClean="0"/>
                        <a:t>Schedule 2</a:t>
                      </a:r>
                    </a:p>
                    <a:p>
                      <a:pPr>
                        <a:buFont typeface="Arial"/>
                        <a:buChar char="•"/>
                      </a:pPr>
                      <a:r>
                        <a:rPr lang="en-US" baseline="0" dirty="0" smtClean="0"/>
                        <a:t> </a:t>
                      </a:r>
                      <a:r>
                        <a:rPr lang="en-US" b="0" baseline="0" dirty="0" smtClean="0"/>
                        <a:t>Opium and derivatives</a:t>
                      </a:r>
                      <a:r>
                        <a:rPr lang="en-US" baseline="0" dirty="0" smtClean="0"/>
                        <a:t> </a:t>
                      </a:r>
                    </a:p>
                    <a:p>
                      <a:pPr>
                        <a:buFont typeface="Arial"/>
                        <a:buChar char="•"/>
                      </a:pPr>
                      <a:r>
                        <a:rPr lang="en-US" b="0" baseline="0" dirty="0" smtClean="0"/>
                        <a:t> Coca leaves and extracts</a:t>
                      </a:r>
                    </a:p>
                    <a:p>
                      <a:pPr>
                        <a:buFont typeface="Arial"/>
                        <a:buChar char="•"/>
                      </a:pPr>
                      <a:r>
                        <a:rPr lang="en-US" b="0" baseline="0" dirty="0" smtClean="0"/>
                        <a:t> </a:t>
                      </a:r>
                      <a:r>
                        <a:rPr lang="en-US" b="0" u="sng" baseline="0" dirty="0" err="1" smtClean="0"/>
                        <a:t>Fentanyl</a:t>
                      </a:r>
                      <a:endParaRPr lang="en-US" b="0" u="sng" baseline="0" dirty="0" smtClean="0"/>
                    </a:p>
                    <a:p>
                      <a:pPr>
                        <a:buFont typeface="Arial"/>
                        <a:buChar char="•"/>
                      </a:pPr>
                      <a:r>
                        <a:rPr lang="en-US" b="0" baseline="0" dirty="0" smtClean="0"/>
                        <a:t> </a:t>
                      </a:r>
                      <a:r>
                        <a:rPr lang="en-US" b="0" u="sng" baseline="0" dirty="0" smtClean="0"/>
                        <a:t>Methadone</a:t>
                      </a:r>
                    </a:p>
                    <a:p>
                      <a:pPr>
                        <a:buFont typeface="Arial"/>
                        <a:buNone/>
                      </a:pPr>
                      <a:endParaRPr lang="en-US" dirty="0"/>
                    </a:p>
                  </a:txBody>
                  <a:tcPr/>
                </a:tc>
                <a:tc>
                  <a:txBody>
                    <a:bodyPr/>
                    <a:lstStyle/>
                    <a:p>
                      <a:pPr algn="ctr"/>
                      <a:r>
                        <a:rPr lang="en-US" dirty="0" smtClean="0"/>
                        <a:t>Schedule 3</a:t>
                      </a:r>
                    </a:p>
                    <a:p>
                      <a:pPr>
                        <a:buFont typeface="Arial"/>
                        <a:buChar char="•"/>
                      </a:pPr>
                      <a:r>
                        <a:rPr lang="en-US" baseline="0" dirty="0" smtClean="0"/>
                        <a:t> </a:t>
                      </a:r>
                      <a:r>
                        <a:rPr lang="en-US" b="0" u="sng" baseline="0" dirty="0" smtClean="0"/>
                        <a:t>Amphetamine/Methylphenidate</a:t>
                      </a:r>
                      <a:endParaRPr lang="en-US" u="sng" baseline="0" dirty="0" smtClean="0"/>
                    </a:p>
                    <a:p>
                      <a:pPr>
                        <a:buFont typeface="Arial"/>
                        <a:buChar char="•"/>
                      </a:pPr>
                      <a:r>
                        <a:rPr lang="en-US" b="0" baseline="0" dirty="0" smtClean="0"/>
                        <a:t> </a:t>
                      </a:r>
                      <a:r>
                        <a:rPr lang="en-US" b="0" baseline="0" dirty="0" err="1" smtClean="0"/>
                        <a:t>Barbituric</a:t>
                      </a:r>
                      <a:r>
                        <a:rPr lang="en-US" b="0" baseline="0" dirty="0" smtClean="0"/>
                        <a:t> acid</a:t>
                      </a:r>
                    </a:p>
                    <a:p>
                      <a:pPr>
                        <a:buFont typeface="Arial"/>
                        <a:buChar char="•"/>
                      </a:pPr>
                      <a:r>
                        <a:rPr lang="en-US" b="0" baseline="0" dirty="0" smtClean="0"/>
                        <a:t> Lysergic acid</a:t>
                      </a:r>
                    </a:p>
                    <a:p>
                      <a:pPr>
                        <a:buFont typeface="Arial"/>
                        <a:buChar char="•"/>
                      </a:pPr>
                      <a:r>
                        <a:rPr lang="en-US" b="0" baseline="0" dirty="0" smtClean="0"/>
                        <a:t> Phencyclidine</a:t>
                      </a:r>
                    </a:p>
                  </a:txBody>
                  <a:tcPr/>
                </a:tc>
              </a:tr>
            </a:tbl>
          </a:graphicData>
        </a:graphic>
      </p:graphicFrame>
      <p:sp>
        <p:nvSpPr>
          <p:cNvPr id="7" name="TextBox 6"/>
          <p:cNvSpPr txBox="1"/>
          <p:nvPr/>
        </p:nvSpPr>
        <p:spPr>
          <a:xfrm>
            <a:off x="457200" y="5532871"/>
            <a:ext cx="5740412" cy="646331"/>
          </a:xfrm>
          <a:prstGeom prst="rect">
            <a:avLst/>
          </a:prstGeom>
          <a:noFill/>
        </p:spPr>
        <p:txBody>
          <a:bodyPr wrap="square" rtlCol="0">
            <a:spAutoFit/>
          </a:bodyPr>
          <a:lstStyle/>
          <a:p>
            <a:r>
              <a:rPr lang="en-US" dirty="0" smtClean="0"/>
              <a:t>*Marijuana has remained in schedule 1 since 1970.</a:t>
            </a:r>
          </a:p>
          <a:p>
            <a:r>
              <a:rPr lang="en-US" dirty="0" smtClean="0"/>
              <a:t>*Federal law prohibits prescribing schedule 1 drugs</a:t>
            </a:r>
            <a:endParaRPr lang="en-US" dirty="0"/>
          </a:p>
        </p:txBody>
      </p:sp>
      <p:graphicFrame>
        <p:nvGraphicFramePr>
          <p:cNvPr id="8" name="Content Placeholder 5"/>
          <p:cNvGraphicFramePr>
            <a:graphicFrameLocks/>
          </p:cNvGraphicFramePr>
          <p:nvPr/>
        </p:nvGraphicFramePr>
        <p:xfrm>
          <a:off x="1822364" y="3671147"/>
          <a:ext cx="5486400" cy="1188720"/>
        </p:xfrm>
        <a:graphic>
          <a:graphicData uri="http://schemas.openxmlformats.org/drawingml/2006/table">
            <a:tbl>
              <a:tblPr firstRow="1" bandRow="1">
                <a:tableStyleId>{0505E3EF-67EA-436B-97B2-0124C06EBD24}</a:tableStyleId>
              </a:tblPr>
              <a:tblGrid>
                <a:gridCol w="2743200"/>
                <a:gridCol w="2743200"/>
              </a:tblGrid>
              <a:tr h="370840">
                <a:tc>
                  <a:txBody>
                    <a:bodyPr/>
                    <a:lstStyle/>
                    <a:p>
                      <a:pPr algn="ctr"/>
                      <a:r>
                        <a:rPr lang="en-US" dirty="0" smtClean="0"/>
                        <a:t>Schedule</a:t>
                      </a:r>
                      <a:r>
                        <a:rPr lang="en-US" baseline="0" dirty="0" smtClean="0"/>
                        <a:t> 4</a:t>
                      </a:r>
                    </a:p>
                    <a:p>
                      <a:pPr>
                        <a:buFont typeface="Arial"/>
                        <a:buChar char="•"/>
                      </a:pPr>
                      <a:r>
                        <a:rPr lang="en-US" b="0" baseline="0" dirty="0" smtClean="0"/>
                        <a:t> </a:t>
                      </a:r>
                      <a:r>
                        <a:rPr lang="en-US" b="0" u="sng" baseline="0" dirty="0" smtClean="0"/>
                        <a:t>Phenobarbital</a:t>
                      </a:r>
                    </a:p>
                    <a:p>
                      <a:pPr>
                        <a:buFont typeface="Arial"/>
                        <a:buChar char="•"/>
                      </a:pPr>
                      <a:r>
                        <a:rPr lang="en-US" b="0" baseline="0" dirty="0" smtClean="0"/>
                        <a:t> Paraldehyde </a:t>
                      </a:r>
                    </a:p>
                  </a:txBody>
                  <a:tcPr/>
                </a:tc>
                <a:tc>
                  <a:txBody>
                    <a:bodyPr/>
                    <a:lstStyle/>
                    <a:p>
                      <a:pPr algn="ctr"/>
                      <a:r>
                        <a:rPr lang="en-US" dirty="0" smtClean="0"/>
                        <a:t>Schedule 5</a:t>
                      </a:r>
                    </a:p>
                    <a:p>
                      <a:pPr>
                        <a:buFont typeface="Arial"/>
                        <a:buChar char="•"/>
                      </a:pPr>
                      <a:r>
                        <a:rPr lang="en-US" baseline="0" dirty="0" smtClean="0"/>
                        <a:t> </a:t>
                      </a:r>
                      <a:r>
                        <a:rPr lang="en-US" b="0" baseline="0" dirty="0" smtClean="0"/>
                        <a:t>Specific mixtures of narcotics with non-narcotics</a:t>
                      </a:r>
                      <a:endParaRPr lang="en-US" dirty="0"/>
                    </a:p>
                  </a:txBody>
                  <a:tcPr/>
                </a:tc>
              </a:tr>
            </a:tbl>
          </a:graphicData>
        </a:graphic>
      </p:graphicFrame>
      <p:sp>
        <p:nvSpPr>
          <p:cNvPr id="11" name="Title 1"/>
          <p:cNvSpPr>
            <a:spLocks noGrp="1"/>
          </p:cNvSpPr>
          <p:nvPr>
            <p:ph type="title"/>
          </p:nvPr>
        </p:nvSpPr>
        <p:spPr>
          <a:xfrm>
            <a:off x="457200" y="274638"/>
            <a:ext cx="8229600" cy="1143000"/>
          </a:xfrm>
        </p:spPr>
        <p:txBody>
          <a:bodyPr/>
          <a:lstStyle/>
          <a:p>
            <a:r>
              <a:rPr lang="en-US" dirty="0" smtClean="0">
                <a:solidFill>
                  <a:srgbClr val="008000"/>
                </a:solidFill>
                <a:latin typeface="Arial"/>
                <a:cs typeface="Arial"/>
              </a:rPr>
              <a:t>Drug Scheduling</a:t>
            </a:r>
            <a:endParaRPr lang="en-US" dirty="0">
              <a:solidFill>
                <a:srgbClr val="008000"/>
              </a:solidFill>
              <a:latin typeface="Arial"/>
              <a:cs typeface="Arial"/>
            </a:endParaRPr>
          </a:p>
        </p:txBody>
      </p:sp>
      <p:pic>
        <p:nvPicPr>
          <p:cNvPr id="12" name="Picture 11"/>
          <p:cNvPicPr>
            <a:picLocks noChangeAspect="1"/>
          </p:cNvPicPr>
          <p:nvPr/>
        </p:nvPicPr>
        <p:blipFill>
          <a:blip r:embed="rId3"/>
          <a:stretch>
            <a:fillRect/>
          </a:stretch>
        </p:blipFill>
        <p:spPr>
          <a:xfrm>
            <a:off x="1106253" y="233984"/>
            <a:ext cx="1298106" cy="1366216"/>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Historical Timeline</a:t>
            </a:r>
            <a:endParaRPr lang="en-US" dirty="0"/>
          </a:p>
        </p:txBody>
      </p:sp>
      <p:cxnSp>
        <p:nvCxnSpPr>
          <p:cNvPr id="5" name="Straight Connector 4"/>
          <p:cNvCxnSpPr/>
          <p:nvPr/>
        </p:nvCxnSpPr>
        <p:spPr>
          <a:xfrm>
            <a:off x="799164" y="3424541"/>
            <a:ext cx="7420804" cy="14269"/>
          </a:xfrm>
          <a:prstGeom prst="line">
            <a:avLst/>
          </a:prstGeom>
          <a:ln w="76200" cmpd="sng"/>
          <a:effectLst/>
          <a:scene3d>
            <a:camera prst="orthographicFront"/>
            <a:lightRig rig="threePt" dir="t"/>
          </a:scene3d>
          <a:sp3d>
            <a:bevelT/>
            <a:bevelB/>
          </a:sp3d>
        </p:spPr>
        <p:style>
          <a:lnRef idx="2">
            <a:schemeClr val="accent1"/>
          </a:lnRef>
          <a:fillRef idx="0">
            <a:schemeClr val="accent1"/>
          </a:fillRef>
          <a:effectRef idx="1">
            <a:schemeClr val="accent1"/>
          </a:effectRef>
          <a:fontRef idx="minor">
            <a:schemeClr val="tx1"/>
          </a:fontRef>
        </p:style>
      </p:cxnSp>
      <p:sp>
        <p:nvSpPr>
          <p:cNvPr id="6" name="Donut 5"/>
          <p:cNvSpPr/>
          <p:nvPr/>
        </p:nvSpPr>
        <p:spPr>
          <a:xfrm>
            <a:off x="799163" y="3297280"/>
            <a:ext cx="268773" cy="254522"/>
          </a:xfrm>
          <a:prstGeom prst="donut">
            <a:avLst/>
          </a:prstGeom>
          <a:solidFill>
            <a:schemeClr val="tx1"/>
          </a:solidFill>
          <a:ln>
            <a:noFill/>
          </a:ln>
        </p:spPr>
        <p:style>
          <a:lnRef idx="1">
            <a:schemeClr val="accent1"/>
          </a:lnRef>
          <a:fillRef idx="3">
            <a:schemeClr val="accent1"/>
          </a:fillRef>
          <a:effectRef idx="2">
            <a:schemeClr val="accent1"/>
          </a:effectRef>
          <a:fontRef idx="minor">
            <a:schemeClr val="lt1"/>
          </a:fontRef>
        </p:style>
      </p:sp>
      <p:sp>
        <p:nvSpPr>
          <p:cNvPr id="8" name="Donut 7"/>
          <p:cNvSpPr/>
          <p:nvPr/>
        </p:nvSpPr>
        <p:spPr>
          <a:xfrm>
            <a:off x="2049042" y="3311549"/>
            <a:ext cx="268773" cy="254522"/>
          </a:xfrm>
          <a:prstGeom prst="donut">
            <a:avLst/>
          </a:prstGeom>
          <a:solidFill>
            <a:schemeClr val="tx1"/>
          </a:solidFill>
          <a:ln>
            <a:noFill/>
          </a:ln>
        </p:spPr>
        <p:style>
          <a:lnRef idx="1">
            <a:schemeClr val="accent1"/>
          </a:lnRef>
          <a:fillRef idx="3">
            <a:schemeClr val="accent1"/>
          </a:fillRef>
          <a:effectRef idx="2">
            <a:schemeClr val="accent1"/>
          </a:effectRef>
          <a:fontRef idx="minor">
            <a:schemeClr val="lt1"/>
          </a:fontRef>
        </p:style>
      </p:sp>
      <p:sp>
        <p:nvSpPr>
          <p:cNvPr id="9" name="Donut 8"/>
          <p:cNvSpPr/>
          <p:nvPr/>
        </p:nvSpPr>
        <p:spPr>
          <a:xfrm>
            <a:off x="5896202" y="3297280"/>
            <a:ext cx="268773" cy="254522"/>
          </a:xfrm>
          <a:prstGeom prst="donut">
            <a:avLst/>
          </a:prstGeom>
          <a:solidFill>
            <a:schemeClr val="tx1"/>
          </a:solidFill>
          <a:ln>
            <a:noFill/>
          </a:ln>
        </p:spPr>
        <p:style>
          <a:lnRef idx="1">
            <a:schemeClr val="accent1"/>
          </a:lnRef>
          <a:fillRef idx="3">
            <a:schemeClr val="accent1"/>
          </a:fillRef>
          <a:effectRef idx="2">
            <a:schemeClr val="accent1"/>
          </a:effectRef>
          <a:fontRef idx="minor">
            <a:schemeClr val="lt1"/>
          </a:fontRef>
        </p:style>
      </p:sp>
      <p:sp>
        <p:nvSpPr>
          <p:cNvPr id="10" name="Donut 9"/>
          <p:cNvSpPr/>
          <p:nvPr/>
        </p:nvSpPr>
        <p:spPr>
          <a:xfrm>
            <a:off x="6804954" y="3297280"/>
            <a:ext cx="268773" cy="254522"/>
          </a:xfrm>
          <a:prstGeom prst="donut">
            <a:avLst/>
          </a:prstGeom>
          <a:solidFill>
            <a:schemeClr val="tx1"/>
          </a:solidFill>
          <a:ln>
            <a:noFill/>
          </a:ln>
        </p:spPr>
        <p:style>
          <a:lnRef idx="1">
            <a:schemeClr val="accent1"/>
          </a:lnRef>
          <a:fillRef idx="3">
            <a:schemeClr val="accent1"/>
          </a:fillRef>
          <a:effectRef idx="2">
            <a:schemeClr val="accent1"/>
          </a:effectRef>
          <a:fontRef idx="minor">
            <a:schemeClr val="lt1"/>
          </a:fontRef>
        </p:style>
      </p:sp>
      <p:sp>
        <p:nvSpPr>
          <p:cNvPr id="11" name="Donut 10"/>
          <p:cNvSpPr/>
          <p:nvPr/>
        </p:nvSpPr>
        <p:spPr>
          <a:xfrm>
            <a:off x="7675471" y="3297280"/>
            <a:ext cx="268773" cy="254522"/>
          </a:xfrm>
          <a:prstGeom prst="donut">
            <a:avLst/>
          </a:prstGeom>
          <a:solidFill>
            <a:schemeClr val="tx1"/>
          </a:solidFill>
          <a:ln>
            <a:noFill/>
          </a:ln>
        </p:spPr>
        <p:style>
          <a:lnRef idx="1">
            <a:schemeClr val="accent1"/>
          </a:lnRef>
          <a:fillRef idx="3">
            <a:schemeClr val="accent1"/>
          </a:fillRef>
          <a:effectRef idx="2">
            <a:schemeClr val="accent1"/>
          </a:effectRef>
          <a:fontRef idx="minor">
            <a:schemeClr val="lt1"/>
          </a:fontRef>
        </p:style>
      </p:sp>
      <p:sp>
        <p:nvSpPr>
          <p:cNvPr id="12" name="TextBox 11"/>
          <p:cNvSpPr txBox="1"/>
          <p:nvPr/>
        </p:nvSpPr>
        <p:spPr>
          <a:xfrm>
            <a:off x="1020360" y="1417638"/>
            <a:ext cx="2254783" cy="1450416"/>
          </a:xfrm>
          <a:prstGeom prst="rect">
            <a:avLst/>
          </a:prstGeom>
          <a:noFill/>
        </p:spPr>
        <p:txBody>
          <a:bodyPr wrap="square" rtlCol="0">
            <a:normAutofit fontScale="92500" lnSpcReduction="20000"/>
          </a:bodyPr>
          <a:lstStyle/>
          <a:p>
            <a:r>
              <a:rPr lang="en-US" dirty="0" smtClean="0"/>
              <a:t> </a:t>
            </a:r>
            <a:r>
              <a:rPr lang="en-US" dirty="0" smtClean="0">
                <a:solidFill>
                  <a:srgbClr val="008000"/>
                </a:solidFill>
              </a:rPr>
              <a:t>Five children with epilepsy respond to cannabinol therapy, 2 almost completely seizure-free. (Davis &amp; Ramsey)</a:t>
            </a:r>
            <a:endParaRPr lang="en-US" dirty="0">
              <a:solidFill>
                <a:srgbClr val="008000"/>
              </a:solidFill>
            </a:endParaRPr>
          </a:p>
        </p:txBody>
      </p:sp>
      <p:sp>
        <p:nvSpPr>
          <p:cNvPr id="13" name="TextBox 12"/>
          <p:cNvSpPr txBox="1"/>
          <p:nvPr/>
        </p:nvSpPr>
        <p:spPr>
          <a:xfrm>
            <a:off x="799164" y="4485000"/>
            <a:ext cx="2475979" cy="1626201"/>
          </a:xfrm>
          <a:prstGeom prst="rect">
            <a:avLst/>
          </a:prstGeom>
          <a:noFill/>
        </p:spPr>
        <p:txBody>
          <a:bodyPr wrap="square" rtlCol="0">
            <a:normAutofit fontScale="92500" lnSpcReduction="20000"/>
          </a:bodyPr>
          <a:lstStyle/>
          <a:p>
            <a:r>
              <a:rPr lang="en-US" dirty="0" smtClean="0">
                <a:solidFill>
                  <a:srgbClr val="008000"/>
                </a:solidFill>
              </a:rPr>
              <a:t>Czech scientists find cannabis most effective against many Gram+ and 1 Gram- microorganisms compared to 2000 other herbs’ antibacterial action</a:t>
            </a:r>
          </a:p>
          <a:p>
            <a:r>
              <a:rPr lang="en-US" dirty="0" smtClean="0">
                <a:solidFill>
                  <a:srgbClr val="008000"/>
                </a:solidFill>
              </a:rPr>
              <a:t>(Kapelikovi)</a:t>
            </a:r>
            <a:endParaRPr lang="en-US" dirty="0">
              <a:solidFill>
                <a:srgbClr val="008000"/>
              </a:solidFill>
            </a:endParaRPr>
          </a:p>
        </p:txBody>
      </p:sp>
      <p:sp>
        <p:nvSpPr>
          <p:cNvPr id="14" name="TextBox 13"/>
          <p:cNvSpPr txBox="1"/>
          <p:nvPr/>
        </p:nvSpPr>
        <p:spPr>
          <a:xfrm>
            <a:off x="3427543" y="1417638"/>
            <a:ext cx="2183429" cy="1165037"/>
          </a:xfrm>
          <a:prstGeom prst="rect">
            <a:avLst/>
          </a:prstGeom>
          <a:noFill/>
        </p:spPr>
        <p:txBody>
          <a:bodyPr wrap="square" rtlCol="0">
            <a:normAutofit fontScale="92500" lnSpcReduction="20000"/>
          </a:bodyPr>
          <a:lstStyle/>
          <a:p>
            <a:r>
              <a:rPr lang="en-US" dirty="0" smtClean="0">
                <a:solidFill>
                  <a:srgbClr val="008000"/>
                </a:solidFill>
              </a:rPr>
              <a:t>Cannabis may be useful in treating pathological loss of appetite, i.e. anorexia nervosa (Grinspoon)</a:t>
            </a:r>
            <a:endParaRPr lang="en-US" dirty="0">
              <a:solidFill>
                <a:srgbClr val="008000"/>
              </a:solidFill>
            </a:endParaRPr>
          </a:p>
        </p:txBody>
      </p:sp>
      <p:sp>
        <p:nvSpPr>
          <p:cNvPr id="15" name="TextBox 14"/>
          <p:cNvSpPr txBox="1"/>
          <p:nvPr/>
        </p:nvSpPr>
        <p:spPr>
          <a:xfrm>
            <a:off x="3610506" y="4485000"/>
            <a:ext cx="2554469" cy="1364802"/>
          </a:xfrm>
          <a:prstGeom prst="rect">
            <a:avLst/>
          </a:prstGeom>
          <a:noFill/>
        </p:spPr>
        <p:txBody>
          <a:bodyPr wrap="square" rtlCol="0">
            <a:normAutofit fontScale="92500" lnSpcReduction="10000"/>
          </a:bodyPr>
          <a:lstStyle/>
          <a:p>
            <a:r>
              <a:rPr lang="en-US" dirty="0" smtClean="0">
                <a:solidFill>
                  <a:srgbClr val="008000"/>
                </a:solidFill>
              </a:rPr>
              <a:t>US Controlled Substances Act deletes Marijuana Tax act of 1937 and makes marijuana Schedule 1 drug.</a:t>
            </a:r>
            <a:endParaRPr lang="en-US" dirty="0">
              <a:solidFill>
                <a:srgbClr val="008000"/>
              </a:solidFill>
            </a:endParaRPr>
          </a:p>
        </p:txBody>
      </p:sp>
      <p:sp>
        <p:nvSpPr>
          <p:cNvPr id="16" name="TextBox 15"/>
          <p:cNvSpPr txBox="1"/>
          <p:nvPr/>
        </p:nvSpPr>
        <p:spPr>
          <a:xfrm>
            <a:off x="6164975" y="4485000"/>
            <a:ext cx="2054993" cy="1364802"/>
          </a:xfrm>
          <a:prstGeom prst="rect">
            <a:avLst/>
          </a:prstGeom>
          <a:noFill/>
        </p:spPr>
        <p:txBody>
          <a:bodyPr wrap="square" rtlCol="0">
            <a:normAutofit fontScale="92500" lnSpcReduction="10000"/>
          </a:bodyPr>
          <a:lstStyle/>
          <a:p>
            <a:r>
              <a:rPr lang="en-US" dirty="0" smtClean="0">
                <a:solidFill>
                  <a:srgbClr val="008000"/>
                </a:solidFill>
              </a:rPr>
              <a:t>Oral marijuana increases appetite and food intake in healthy individuals (Hollister)</a:t>
            </a:r>
            <a:endParaRPr lang="en-US" dirty="0">
              <a:solidFill>
                <a:srgbClr val="008000"/>
              </a:solidFill>
            </a:endParaRPr>
          </a:p>
        </p:txBody>
      </p:sp>
      <p:sp>
        <p:nvSpPr>
          <p:cNvPr id="17" name="TextBox 16"/>
          <p:cNvSpPr txBox="1"/>
          <p:nvPr/>
        </p:nvSpPr>
        <p:spPr>
          <a:xfrm>
            <a:off x="6164975" y="1417638"/>
            <a:ext cx="2183429" cy="1165037"/>
          </a:xfrm>
          <a:prstGeom prst="rect">
            <a:avLst/>
          </a:prstGeom>
          <a:noFill/>
        </p:spPr>
        <p:txBody>
          <a:bodyPr wrap="square" rtlCol="0">
            <a:normAutofit fontScale="92500" lnSpcReduction="20000"/>
          </a:bodyPr>
          <a:lstStyle/>
          <a:p>
            <a:r>
              <a:rPr lang="en-US" dirty="0" smtClean="0">
                <a:solidFill>
                  <a:srgbClr val="008000"/>
                </a:solidFill>
              </a:rPr>
              <a:t>Cannabis reduces intraocular pressure by 30% thus helping glaucoma pts. (Hepley &amp; Frank)</a:t>
            </a:r>
            <a:endParaRPr lang="en-US" dirty="0">
              <a:solidFill>
                <a:srgbClr val="008000"/>
              </a:solidFill>
            </a:endParaRPr>
          </a:p>
        </p:txBody>
      </p:sp>
      <p:sp>
        <p:nvSpPr>
          <p:cNvPr id="18" name="TextBox 17"/>
          <p:cNvSpPr txBox="1"/>
          <p:nvPr/>
        </p:nvSpPr>
        <p:spPr>
          <a:xfrm>
            <a:off x="556703" y="3566071"/>
            <a:ext cx="1022465" cy="461665"/>
          </a:xfrm>
          <a:prstGeom prst="rect">
            <a:avLst/>
          </a:prstGeom>
          <a:noFill/>
        </p:spPr>
        <p:txBody>
          <a:bodyPr wrap="square" rtlCol="0">
            <a:spAutoFit/>
          </a:bodyPr>
          <a:lstStyle/>
          <a:p>
            <a:r>
              <a:rPr lang="en-US" sz="2400" b="1" dirty="0" smtClean="0">
                <a:solidFill>
                  <a:schemeClr val="accent1">
                    <a:lumMod val="50000"/>
                  </a:schemeClr>
                </a:solidFill>
                <a:latin typeface="Arial"/>
              </a:rPr>
              <a:t>1949</a:t>
            </a:r>
            <a:endParaRPr lang="en-US" sz="2400" b="1" dirty="0">
              <a:solidFill>
                <a:schemeClr val="accent1">
                  <a:lumMod val="50000"/>
                </a:schemeClr>
              </a:solidFill>
              <a:latin typeface="Arial"/>
            </a:endParaRPr>
          </a:p>
        </p:txBody>
      </p:sp>
      <p:sp>
        <p:nvSpPr>
          <p:cNvPr id="19" name="TextBox 18"/>
          <p:cNvSpPr txBox="1"/>
          <p:nvPr/>
        </p:nvSpPr>
        <p:spPr>
          <a:xfrm>
            <a:off x="1731568" y="3566071"/>
            <a:ext cx="1022465" cy="461665"/>
          </a:xfrm>
          <a:prstGeom prst="rect">
            <a:avLst/>
          </a:prstGeom>
          <a:noFill/>
        </p:spPr>
        <p:txBody>
          <a:bodyPr wrap="square" rtlCol="0">
            <a:spAutoFit/>
          </a:bodyPr>
          <a:lstStyle/>
          <a:p>
            <a:r>
              <a:rPr lang="en-US" sz="2400" b="1" dirty="0" smtClean="0">
                <a:solidFill>
                  <a:schemeClr val="accent1">
                    <a:lumMod val="50000"/>
                  </a:schemeClr>
                </a:solidFill>
                <a:latin typeface="Arial"/>
              </a:rPr>
              <a:t>1952</a:t>
            </a:r>
            <a:endParaRPr lang="en-US" sz="2400" b="1" dirty="0">
              <a:solidFill>
                <a:schemeClr val="accent1">
                  <a:lumMod val="50000"/>
                </a:schemeClr>
              </a:solidFill>
              <a:latin typeface="Arial"/>
            </a:endParaRPr>
          </a:p>
        </p:txBody>
      </p:sp>
      <p:sp>
        <p:nvSpPr>
          <p:cNvPr id="20" name="TextBox 19"/>
          <p:cNvSpPr txBox="1"/>
          <p:nvPr/>
        </p:nvSpPr>
        <p:spPr>
          <a:xfrm>
            <a:off x="5610972" y="3566071"/>
            <a:ext cx="1022465" cy="461665"/>
          </a:xfrm>
          <a:prstGeom prst="rect">
            <a:avLst/>
          </a:prstGeom>
          <a:noFill/>
        </p:spPr>
        <p:txBody>
          <a:bodyPr wrap="square" rtlCol="0">
            <a:spAutoFit/>
          </a:bodyPr>
          <a:lstStyle/>
          <a:p>
            <a:r>
              <a:rPr lang="en-US" sz="2400" b="1" dirty="0" smtClean="0">
                <a:solidFill>
                  <a:schemeClr val="accent1">
                    <a:lumMod val="50000"/>
                  </a:schemeClr>
                </a:solidFill>
                <a:latin typeface="Arial"/>
              </a:rPr>
              <a:t>1969</a:t>
            </a:r>
            <a:endParaRPr lang="en-US" sz="2400" b="1" dirty="0">
              <a:solidFill>
                <a:schemeClr val="accent1">
                  <a:lumMod val="50000"/>
                </a:schemeClr>
              </a:solidFill>
              <a:latin typeface="Arial"/>
            </a:endParaRPr>
          </a:p>
        </p:txBody>
      </p:sp>
      <p:sp>
        <p:nvSpPr>
          <p:cNvPr id="21" name="TextBox 20"/>
          <p:cNvSpPr txBox="1"/>
          <p:nvPr/>
        </p:nvSpPr>
        <p:spPr>
          <a:xfrm>
            <a:off x="6562494" y="3566071"/>
            <a:ext cx="1022465" cy="461665"/>
          </a:xfrm>
          <a:prstGeom prst="rect">
            <a:avLst/>
          </a:prstGeom>
          <a:noFill/>
        </p:spPr>
        <p:txBody>
          <a:bodyPr wrap="square" rtlCol="0">
            <a:spAutoFit/>
          </a:bodyPr>
          <a:lstStyle/>
          <a:p>
            <a:r>
              <a:rPr lang="en-US" sz="2400" b="1" dirty="0" smtClean="0">
                <a:solidFill>
                  <a:schemeClr val="accent1">
                    <a:lumMod val="50000"/>
                  </a:schemeClr>
                </a:solidFill>
                <a:latin typeface="Arial"/>
              </a:rPr>
              <a:t>1970</a:t>
            </a:r>
            <a:endParaRPr lang="en-US" sz="2400" b="1" dirty="0">
              <a:solidFill>
                <a:schemeClr val="accent1">
                  <a:lumMod val="50000"/>
                </a:schemeClr>
              </a:solidFill>
              <a:latin typeface="Arial"/>
            </a:endParaRPr>
          </a:p>
        </p:txBody>
      </p:sp>
      <p:sp>
        <p:nvSpPr>
          <p:cNvPr id="22" name="TextBox 21"/>
          <p:cNvSpPr txBox="1"/>
          <p:nvPr/>
        </p:nvSpPr>
        <p:spPr>
          <a:xfrm>
            <a:off x="7433011" y="3566071"/>
            <a:ext cx="1022465" cy="461665"/>
          </a:xfrm>
          <a:prstGeom prst="rect">
            <a:avLst/>
          </a:prstGeom>
          <a:noFill/>
        </p:spPr>
        <p:txBody>
          <a:bodyPr wrap="square" rtlCol="0">
            <a:spAutoFit/>
          </a:bodyPr>
          <a:lstStyle/>
          <a:p>
            <a:r>
              <a:rPr lang="en-US" sz="2400" b="1" dirty="0" smtClean="0">
                <a:solidFill>
                  <a:schemeClr val="accent1">
                    <a:lumMod val="50000"/>
                  </a:schemeClr>
                </a:solidFill>
                <a:latin typeface="Arial"/>
              </a:rPr>
              <a:t>1972</a:t>
            </a:r>
            <a:endParaRPr lang="en-US" sz="2400" b="1" dirty="0">
              <a:solidFill>
                <a:schemeClr val="accent1">
                  <a:lumMod val="50000"/>
                </a:schemeClr>
              </a:solidFill>
              <a:latin typeface="Arial"/>
            </a:endParaRPr>
          </a:p>
        </p:txBody>
      </p:sp>
      <p:grpSp>
        <p:nvGrpSpPr>
          <p:cNvPr id="43" name="Group 42"/>
          <p:cNvGrpSpPr/>
          <p:nvPr/>
        </p:nvGrpSpPr>
        <p:grpSpPr>
          <a:xfrm>
            <a:off x="912722" y="1647100"/>
            <a:ext cx="155214" cy="1650180"/>
            <a:chOff x="912722" y="1647100"/>
            <a:chExt cx="155214" cy="1650180"/>
          </a:xfrm>
        </p:grpSpPr>
        <p:cxnSp>
          <p:nvCxnSpPr>
            <p:cNvPr id="35" name="Straight Connector 34"/>
            <p:cNvCxnSpPr/>
            <p:nvPr/>
          </p:nvCxnSpPr>
          <p:spPr>
            <a:xfrm rot="16200000" flipV="1">
              <a:off x="90608" y="2469215"/>
              <a:ext cx="1650180" cy="595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2" name="Straight Connector 41"/>
            <p:cNvCxnSpPr/>
            <p:nvPr/>
          </p:nvCxnSpPr>
          <p:spPr>
            <a:xfrm>
              <a:off x="912722" y="1647100"/>
              <a:ext cx="155214" cy="1588"/>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cxnSp>
        <p:nvCxnSpPr>
          <p:cNvPr id="45" name="Straight Connector 44"/>
          <p:cNvCxnSpPr/>
          <p:nvPr/>
        </p:nvCxnSpPr>
        <p:spPr>
          <a:xfrm rot="16200000" flipH="1">
            <a:off x="2014166" y="4256365"/>
            <a:ext cx="457264" cy="5"/>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55" name="Freeform 54"/>
          <p:cNvSpPr/>
          <p:nvPr/>
        </p:nvSpPr>
        <p:spPr>
          <a:xfrm>
            <a:off x="4309774" y="2568406"/>
            <a:ext cx="1698223" cy="713446"/>
          </a:xfrm>
          <a:custGeom>
            <a:avLst/>
            <a:gdLst>
              <a:gd name="connsiteX0" fmla="*/ 0 w 1698223"/>
              <a:gd name="connsiteY0" fmla="*/ 0 h 713446"/>
              <a:gd name="connsiteX1" fmla="*/ 0 w 1698223"/>
              <a:gd name="connsiteY1" fmla="*/ 256840 h 713446"/>
              <a:gd name="connsiteX2" fmla="*/ 1698223 w 1698223"/>
              <a:gd name="connsiteY2" fmla="*/ 256840 h 713446"/>
              <a:gd name="connsiteX3" fmla="*/ 1698223 w 1698223"/>
              <a:gd name="connsiteY3" fmla="*/ 713446 h 713446"/>
            </a:gdLst>
            <a:ahLst/>
            <a:cxnLst>
              <a:cxn ang="0">
                <a:pos x="connsiteX0" y="connsiteY0"/>
              </a:cxn>
              <a:cxn ang="0">
                <a:pos x="connsiteX1" y="connsiteY1"/>
              </a:cxn>
              <a:cxn ang="0">
                <a:pos x="connsiteX2" y="connsiteY2"/>
              </a:cxn>
              <a:cxn ang="0">
                <a:pos x="connsiteX3" y="connsiteY3"/>
              </a:cxn>
            </a:cxnLst>
            <a:rect l="l" t="t" r="r" b="b"/>
            <a:pathLst>
              <a:path w="1698223" h="713446">
                <a:moveTo>
                  <a:pt x="0" y="0"/>
                </a:moveTo>
                <a:lnTo>
                  <a:pt x="0" y="256840"/>
                </a:lnTo>
                <a:lnTo>
                  <a:pt x="1698223" y="256840"/>
                </a:lnTo>
                <a:lnTo>
                  <a:pt x="1698223" y="713446"/>
                </a:lnTo>
              </a:path>
            </a:pathLst>
          </a:custGeom>
          <a:ln>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57" name="Straight Connector 56"/>
          <p:cNvCxnSpPr/>
          <p:nvPr/>
        </p:nvCxnSpPr>
        <p:spPr>
          <a:xfrm rot="5400000">
            <a:off x="6765625" y="4254779"/>
            <a:ext cx="457264" cy="1588"/>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59" name="Freeform 58"/>
          <p:cNvSpPr/>
          <p:nvPr/>
        </p:nvSpPr>
        <p:spPr>
          <a:xfrm>
            <a:off x="4797352" y="4240840"/>
            <a:ext cx="2197699" cy="242571"/>
          </a:xfrm>
          <a:custGeom>
            <a:avLst/>
            <a:gdLst>
              <a:gd name="connsiteX0" fmla="*/ 0 w 2197699"/>
              <a:gd name="connsiteY0" fmla="*/ 242571 h 242571"/>
              <a:gd name="connsiteX1" fmla="*/ 0 w 2197699"/>
              <a:gd name="connsiteY1" fmla="*/ 0 h 242571"/>
              <a:gd name="connsiteX2" fmla="*/ 2197699 w 2197699"/>
              <a:gd name="connsiteY2" fmla="*/ 0 h 242571"/>
            </a:gdLst>
            <a:ahLst/>
            <a:cxnLst>
              <a:cxn ang="0">
                <a:pos x="connsiteX0" y="connsiteY0"/>
              </a:cxn>
              <a:cxn ang="0">
                <a:pos x="connsiteX1" y="connsiteY1"/>
              </a:cxn>
              <a:cxn ang="0">
                <a:pos x="connsiteX2" y="connsiteY2"/>
              </a:cxn>
            </a:cxnLst>
            <a:rect l="l" t="t" r="r" b="b"/>
            <a:pathLst>
              <a:path w="2197699" h="242571">
                <a:moveTo>
                  <a:pt x="0" y="242571"/>
                </a:moveTo>
                <a:lnTo>
                  <a:pt x="0" y="0"/>
                </a:lnTo>
                <a:lnTo>
                  <a:pt x="2197699" y="0"/>
                </a:lnTo>
              </a:path>
            </a:pathLst>
          </a:custGeom>
          <a:ln>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6" name="Freeform 65"/>
          <p:cNvSpPr/>
          <p:nvPr/>
        </p:nvSpPr>
        <p:spPr>
          <a:xfrm>
            <a:off x="7806114" y="2382909"/>
            <a:ext cx="45719" cy="928639"/>
          </a:xfrm>
          <a:custGeom>
            <a:avLst/>
            <a:gdLst>
              <a:gd name="connsiteX0" fmla="*/ 0 w 0"/>
              <a:gd name="connsiteY0" fmla="*/ 870404 h 870404"/>
              <a:gd name="connsiteX1" fmla="*/ 0 w 0"/>
              <a:gd name="connsiteY1" fmla="*/ 0 h 870404"/>
            </a:gdLst>
            <a:ahLst/>
            <a:cxnLst>
              <a:cxn ang="0">
                <a:pos x="connsiteX0" y="connsiteY0"/>
              </a:cxn>
              <a:cxn ang="0">
                <a:pos x="connsiteX1" y="connsiteY1"/>
              </a:cxn>
            </a:cxnLst>
            <a:rect l="l" t="t" r="r" b="b"/>
            <a:pathLst>
              <a:path h="870404">
                <a:moveTo>
                  <a:pt x="0" y="870404"/>
                </a:moveTo>
                <a:lnTo>
                  <a:pt x="0" y="0"/>
                </a:lnTo>
              </a:path>
            </a:pathLst>
          </a:custGeom>
          <a:ln>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pic>
        <p:nvPicPr>
          <p:cNvPr id="28" name="Picture 27"/>
          <p:cNvPicPr>
            <a:picLocks noChangeAspect="1"/>
          </p:cNvPicPr>
          <p:nvPr/>
        </p:nvPicPr>
        <p:blipFill>
          <a:blip r:embed="rId3"/>
          <a:stretch>
            <a:fillRect/>
          </a:stretch>
        </p:blipFill>
        <p:spPr>
          <a:xfrm>
            <a:off x="1106253" y="51422"/>
            <a:ext cx="1298106" cy="1366216"/>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883</TotalTime>
  <Words>2849</Words>
  <Application>Microsoft Macintosh PowerPoint</Application>
  <PresentationFormat>On-screen Show (4:3)</PresentationFormat>
  <Paragraphs>256</Paragraphs>
  <Slides>26</Slides>
  <Notes>13</Notes>
  <HiddenSlides>0</HiddenSlides>
  <MMClips>0</MMClips>
  <ScaleCrop>false</ScaleCrop>
  <HeadingPairs>
    <vt:vector size="4" baseType="variant">
      <vt:variant>
        <vt:lpstr>Design Template</vt:lpstr>
      </vt:variant>
      <vt:variant>
        <vt:i4>1</vt:i4>
      </vt:variant>
      <vt:variant>
        <vt:lpstr>Slide Titles</vt:lpstr>
      </vt:variant>
      <vt:variant>
        <vt:i4>26</vt:i4>
      </vt:variant>
    </vt:vector>
  </HeadingPairs>
  <TitlesOfParts>
    <vt:vector size="27" baseType="lpstr">
      <vt:lpstr>Office Theme</vt:lpstr>
      <vt:lpstr>Medical Marijuana “Take a deep breath”</vt:lpstr>
      <vt:lpstr>The Controversy</vt:lpstr>
      <vt:lpstr>Slide 3</vt:lpstr>
      <vt:lpstr>Slide 4</vt:lpstr>
      <vt:lpstr>“Mr. President?..”</vt:lpstr>
      <vt:lpstr>States Legalizing Medical Marijuana</vt:lpstr>
      <vt:lpstr>Drug Scheduling</vt:lpstr>
      <vt:lpstr>Drug Scheduling</vt:lpstr>
      <vt:lpstr>Historical Timeline</vt:lpstr>
      <vt:lpstr>Historical Timeline</vt:lpstr>
      <vt:lpstr>Historical Timeline</vt:lpstr>
      <vt:lpstr>Historical Timeline</vt:lpstr>
      <vt:lpstr>Historical Timeline</vt:lpstr>
      <vt:lpstr>Historical Timeline</vt:lpstr>
      <vt:lpstr>CONFUSED?</vt:lpstr>
      <vt:lpstr>Unanswered Questions</vt:lpstr>
      <vt:lpstr>What’s happening in New York?</vt:lpstr>
      <vt:lpstr>New York State Legislation</vt:lpstr>
      <vt:lpstr>Percent Use in States </vt:lpstr>
      <vt:lpstr>Teen Marijuana Use in States with Legal Medical Marijuana vs. States Without It</vt:lpstr>
      <vt:lpstr>AMA Policy: Medical Marijuana</vt:lpstr>
      <vt:lpstr>AAP and Legalization of Marijuana</vt:lpstr>
      <vt:lpstr>Marijuana and Autism?</vt:lpstr>
      <vt:lpstr>Impact on Society</vt:lpstr>
      <vt:lpstr>References</vt:lpstr>
      <vt:lpstr>The End</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Nefthi Sandeep</dc:creator>
  <cp:lastModifiedBy>Nefthi Sandeep</cp:lastModifiedBy>
  <cp:revision>30</cp:revision>
  <dcterms:created xsi:type="dcterms:W3CDTF">2010-03-25T00:01:45Z</dcterms:created>
  <dcterms:modified xsi:type="dcterms:W3CDTF">2010-03-25T04:25:41Z</dcterms:modified>
</cp:coreProperties>
</file>