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4"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71" r:id="rId17"/>
    <p:sldId id="289"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09" autoAdjust="0"/>
    <p:restoredTop sz="80523" autoAdjust="0"/>
  </p:normalViewPr>
  <p:slideViewPr>
    <p:cSldViewPr>
      <p:cViewPr>
        <p:scale>
          <a:sx n="76" d="100"/>
          <a:sy n="76" d="100"/>
        </p:scale>
        <p:origin x="-720" y="4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3A41A5-2783-40BB-80CE-040394AF0632}" type="datetimeFigureOut">
              <a:rPr lang="en-US" smtClean="0"/>
              <a:pPr/>
              <a:t>3/27/2012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26F198-E89E-402D-B857-1E72F6206410}" type="slidenum">
              <a:rPr lang="en-US" smtClean="0"/>
              <a:pPr/>
              <a:t>‹#›</a:t>
            </a:fld>
            <a:endParaRPr lang="en-US"/>
          </a:p>
        </p:txBody>
      </p:sp>
    </p:spTree>
    <p:extLst>
      <p:ext uri="{BB962C8B-B14F-4D97-AF65-F5344CB8AC3E}">
        <p14:creationId xmlns:p14="http://schemas.microsoft.com/office/powerpoint/2010/main" xmlns="" val="37315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FF0000"/>
                </a:solidFill>
              </a:rPr>
              <a:t>I will be talking about </a:t>
            </a:r>
            <a:r>
              <a:rPr lang="en-US" sz="1200" b="1" smtClean="0">
                <a:solidFill>
                  <a:srgbClr val="FF0000"/>
                </a:solidFill>
              </a:rPr>
              <a:t>the CHGME </a:t>
            </a:r>
            <a:r>
              <a:rPr lang="en-US" sz="1200" b="1" dirty="0" smtClean="0">
                <a:solidFill>
                  <a:srgbClr val="FF0000"/>
                </a:solidFill>
              </a:rPr>
              <a:t>which plays a key role in the children’s healthcare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FF0000"/>
                </a:solidFill>
              </a:rPr>
              <a:t>… is defined 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FF0000"/>
                </a:solidFill>
              </a:rPr>
              <a:t>Which accounts only for 1% of all Americas</a:t>
            </a:r>
            <a:r>
              <a:rPr lang="en-US" sz="1200" b="1" baseline="0" dirty="0" smtClean="0">
                <a:solidFill>
                  <a:srgbClr val="FF0000"/>
                </a:solidFill>
              </a:rPr>
              <a:t> hospitals , </a:t>
            </a:r>
            <a:r>
              <a:rPr lang="en-US" sz="1200" b="1" dirty="0" smtClean="0">
                <a:solidFill>
                  <a:srgbClr val="FF0000"/>
                </a:solidFill>
              </a:rPr>
              <a:t>But</a:t>
            </a:r>
            <a:r>
              <a:rPr lang="en-US" sz="1200" b="1" baseline="0" dirty="0" smtClean="0">
                <a:solidFill>
                  <a:srgbClr val="FF0000"/>
                </a:solidFill>
              </a:rPr>
              <a:t> </a:t>
            </a:r>
            <a:r>
              <a:rPr lang="en-US" sz="1200" b="1" dirty="0" smtClean="0">
                <a:solidFill>
                  <a:srgbClr val="FF0000"/>
                </a:solidFill>
              </a:rPr>
              <a:t> we all know how greatly  USA ’s children’s hospitals contribute to the nation’s pediatric workforce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9</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solidFill>
                  <a:srgbClr val="FF0000"/>
                </a:solidFill>
              </a:rPr>
              <a:t>Since the program’s inception…</a:t>
            </a:r>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Training More than </a:t>
            </a:r>
          </a:p>
          <a:p>
            <a:endParaRPr lang="en-US" dirty="0" smtClean="0"/>
          </a:p>
          <a:p>
            <a:r>
              <a:rPr lang="en-US" dirty="0" smtClean="0"/>
              <a:t>Provides critical federal support for residency and fellowship programs</a:t>
            </a:r>
            <a:r>
              <a:rPr lang="en-US" baseline="0" dirty="0" smtClean="0"/>
              <a:t> which includes the </a:t>
            </a:r>
            <a:r>
              <a:rPr lang="en-US" dirty="0" smtClean="0"/>
              <a:t>funding needed to sustain their teaching missions without draining resources for patient care . </a:t>
            </a:r>
          </a:p>
          <a:p>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Without this investment in training the next generation of general pediatricians and expanding the ranks of pediatric subspecialists and pediatric surgical specialists in the United States, access to specialized children’s health care services will only deteriorate further. </a:t>
            </a:r>
          </a:p>
          <a:p>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why is it </a:t>
            </a:r>
            <a:r>
              <a:rPr lang="en-US" dirty="0" err="1" smtClean="0"/>
              <a:t>criical</a:t>
            </a:r>
            <a:r>
              <a:rPr lang="en-US" dirty="0" smtClean="0"/>
              <a:t>? </a:t>
            </a:r>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solidFill>
                  <a:srgbClr val="FF0000"/>
                </a:solidFill>
              </a:rPr>
              <a:t>In terms </a:t>
            </a:r>
            <a:r>
              <a:rPr lang="en-US" b="1" smtClean="0">
                <a:solidFill>
                  <a:srgbClr val="FF0000"/>
                </a:solidFill>
              </a:rPr>
              <a:t>of numbers, Since </a:t>
            </a:r>
            <a:r>
              <a:rPr lang="en-US" b="1" dirty="0" smtClean="0">
                <a:solidFill>
                  <a:srgbClr val="FF0000"/>
                </a:solidFill>
              </a:rPr>
              <a:t>the program’s inception…</a:t>
            </a:r>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solidFill>
                  <a:srgbClr val="FF0000"/>
                </a:solidFill>
              </a:rPr>
              <a:t>Since the program’s inception…</a:t>
            </a:r>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solidFill>
                  <a:srgbClr val="FF0000"/>
                </a:solidFill>
              </a:rPr>
              <a:t>Since the program’s inception…</a:t>
            </a:r>
            <a:endParaRPr lang="en-US" dirty="0"/>
          </a:p>
        </p:txBody>
      </p:sp>
      <p:sp>
        <p:nvSpPr>
          <p:cNvPr id="4" name="Slide Number Placeholder 3"/>
          <p:cNvSpPr>
            <a:spLocks noGrp="1"/>
          </p:cNvSpPr>
          <p:nvPr>
            <p:ph type="sldNum" sz="quarter" idx="10"/>
          </p:nvPr>
        </p:nvSpPr>
        <p:spPr/>
        <p:txBody>
          <a:bodyPr/>
          <a:lstStyle/>
          <a:p>
            <a:fld id="{9826F198-E89E-402D-B857-1E72F6206410}"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685800"/>
            <a:ext cx="6324600" cy="1470025"/>
          </a:xfrm>
        </p:spPr>
        <p:txBody>
          <a:bodyPr>
            <a:normAutofit fontScale="90000"/>
          </a:bodyPr>
          <a:lstStyle/>
          <a:p>
            <a:r>
              <a:rPr lang="en-US" dirty="0" smtClean="0">
                <a:solidFill>
                  <a:srgbClr val="FF0000"/>
                </a:solidFill>
              </a:rPr>
              <a:t>Reauthorizing </a:t>
            </a:r>
            <a:r>
              <a:rPr lang="en-US" dirty="0">
                <a:solidFill>
                  <a:srgbClr val="FF0000"/>
                </a:solidFill>
              </a:rPr>
              <a:t>the Children's Hospital Graduate Medical Education program.</a:t>
            </a:r>
          </a:p>
        </p:txBody>
      </p:sp>
      <p:sp>
        <p:nvSpPr>
          <p:cNvPr id="3" name="Subtitle 2"/>
          <p:cNvSpPr>
            <a:spLocks noGrp="1"/>
          </p:cNvSpPr>
          <p:nvPr>
            <p:ph type="subTitle" idx="1"/>
          </p:nvPr>
        </p:nvSpPr>
        <p:spPr>
          <a:xfrm>
            <a:off x="2286000" y="2971800"/>
            <a:ext cx="6400800" cy="1752600"/>
          </a:xfrm>
        </p:spPr>
        <p:txBody>
          <a:bodyPr/>
          <a:lstStyle/>
          <a:p>
            <a:r>
              <a:rPr lang="en-US" dirty="0" smtClean="0"/>
              <a:t>Sarah Richman, PGY2</a:t>
            </a:r>
          </a:p>
          <a:p>
            <a:r>
              <a:rPr lang="en-US" dirty="0" err="1" smtClean="0"/>
              <a:t>Marleine</a:t>
            </a:r>
            <a:r>
              <a:rPr lang="en-US" dirty="0" smtClean="0"/>
              <a:t> </a:t>
            </a:r>
            <a:r>
              <a:rPr lang="en-US" dirty="0" err="1" smtClean="0"/>
              <a:t>Ishak</a:t>
            </a:r>
            <a:r>
              <a:rPr lang="en-US" dirty="0" smtClean="0"/>
              <a:t>, PGY2</a:t>
            </a:r>
          </a:p>
          <a:p>
            <a:r>
              <a:rPr lang="en-US" dirty="0" smtClean="0"/>
              <a:t>Shawn Sen, PGY2</a:t>
            </a:r>
            <a:endParaRPr lang="en-US" dirty="0"/>
          </a:p>
        </p:txBody>
      </p:sp>
      <p:pic>
        <p:nvPicPr>
          <p:cNvPr id="4" name="Picture 3" descr="Screen Shot 2012-03-26 at 9.21.36 PM.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2074076" cy="6858000"/>
          </a:xfrm>
          <a:prstGeom prst="rect">
            <a:avLst/>
          </a:prstGeom>
        </p:spPr>
      </p:pic>
    </p:spTree>
    <p:extLst>
      <p:ext uri="{BB962C8B-B14F-4D97-AF65-F5344CB8AC3E}">
        <p14:creationId xmlns:p14="http://schemas.microsoft.com/office/powerpoint/2010/main" xmlns="" val="2130411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782762"/>
          </a:xfrm>
        </p:spPr>
        <p:txBody>
          <a:bodyPr>
            <a:normAutofit/>
          </a:bodyPr>
          <a:lstStyle/>
          <a:p>
            <a:pPr algn="l"/>
            <a:r>
              <a:rPr lang="en-US" sz="3200" b="1" dirty="0" smtClean="0">
                <a:solidFill>
                  <a:srgbClr val="FF0000"/>
                </a:solidFill>
              </a:rPr>
              <a:t> </a:t>
            </a:r>
            <a:endParaRPr lang="en-US" sz="3200" b="1" dirty="0">
              <a:solidFill>
                <a:srgbClr val="FF0000"/>
              </a:solidFill>
            </a:endParaRPr>
          </a:p>
        </p:txBody>
      </p:sp>
      <p:sp>
        <p:nvSpPr>
          <p:cNvPr id="3" name="Content Placeholder 2"/>
          <p:cNvSpPr>
            <a:spLocks noGrp="1"/>
          </p:cNvSpPr>
          <p:nvPr>
            <p:ph idx="1"/>
          </p:nvPr>
        </p:nvSpPr>
        <p:spPr>
          <a:xfrm>
            <a:off x="381000" y="685800"/>
            <a:ext cx="8229600" cy="5791200"/>
          </a:xfrm>
        </p:spPr>
        <p:txBody>
          <a:bodyPr>
            <a:normAutofit fontScale="77500" lnSpcReduction="20000"/>
          </a:bodyPr>
          <a:lstStyle/>
          <a:p>
            <a:pPr>
              <a:buNone/>
            </a:pPr>
            <a:endParaRPr lang="en-US" dirty="0" smtClean="0"/>
          </a:p>
          <a:p>
            <a:r>
              <a:rPr lang="en-US" dirty="0" smtClean="0"/>
              <a:t>GME is supported primarily by the Centers for Medicare and Medicaid Services (CMS). </a:t>
            </a:r>
          </a:p>
          <a:p>
            <a:endParaRPr lang="en-US" dirty="0" smtClean="0"/>
          </a:p>
          <a:p>
            <a:r>
              <a:rPr lang="en-US" dirty="0" smtClean="0"/>
              <a:t>Freestanding children’s hospitals receive little or no Federal GME support from CMS, because GME funding is tied to a number of Medicare beneficiaries being treated at the hospital. </a:t>
            </a:r>
          </a:p>
          <a:p>
            <a:endParaRPr lang="en-US" dirty="0" smtClean="0"/>
          </a:p>
          <a:p>
            <a:r>
              <a:rPr lang="en-US" dirty="0" smtClean="0"/>
              <a:t>Freestanding children’s hospitals generally do not provide care to patients eligible to receive Medicare. </a:t>
            </a:r>
          </a:p>
          <a:p>
            <a:endParaRPr lang="en-US" dirty="0" smtClean="0"/>
          </a:p>
          <a:p>
            <a:r>
              <a:rPr lang="en-US" dirty="0" smtClean="0"/>
              <a:t>To address this disparity in Federal GME support between freestanding children’s hospitals and other teaching hospitals , The CHGME Payment Program was created </a:t>
            </a:r>
            <a:br>
              <a:rPr lang="en-US" dirty="0" smtClean="0"/>
            </a:b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CHGME funds are responsible for </a:t>
            </a:r>
            <a:endParaRPr lang="en-US" b="1" dirty="0">
              <a:solidFill>
                <a:srgbClr val="FF0000"/>
              </a:solidFill>
            </a:endParaRPr>
          </a:p>
        </p:txBody>
      </p:sp>
      <p:sp>
        <p:nvSpPr>
          <p:cNvPr id="3" name="Content Placeholder 2"/>
          <p:cNvSpPr>
            <a:spLocks noGrp="1"/>
          </p:cNvSpPr>
          <p:nvPr>
            <p:ph idx="1"/>
          </p:nvPr>
        </p:nvSpPr>
        <p:spPr>
          <a:xfrm>
            <a:off x="457200" y="1600200"/>
            <a:ext cx="8686800" cy="4525963"/>
          </a:xfrm>
        </p:spPr>
        <p:txBody>
          <a:bodyPr>
            <a:normAutofit/>
          </a:bodyPr>
          <a:lstStyle/>
          <a:p>
            <a:pPr marL="514350" indent="-514350">
              <a:buFont typeface="+mj-lt"/>
              <a:buAutoNum type="arabicPeriod"/>
            </a:pPr>
            <a:r>
              <a:rPr lang="en-US" dirty="0" smtClean="0"/>
              <a:t>training and providing GME to </a:t>
            </a:r>
          </a:p>
          <a:p>
            <a:pPr marL="971550" lvl="1" indent="-514350"/>
            <a:r>
              <a:rPr lang="en-US" dirty="0" smtClean="0">
                <a:solidFill>
                  <a:srgbClr val="FF0000"/>
                </a:solidFill>
              </a:rPr>
              <a:t>40% </a:t>
            </a:r>
            <a:r>
              <a:rPr lang="en-US" dirty="0" smtClean="0"/>
              <a:t>of general pediatricians</a:t>
            </a:r>
          </a:p>
          <a:p>
            <a:pPr marL="971550" lvl="1" indent="-514350"/>
            <a:r>
              <a:rPr lang="en-US" dirty="0" smtClean="0">
                <a:solidFill>
                  <a:srgbClr val="FF0000"/>
                </a:solidFill>
              </a:rPr>
              <a:t>43%</a:t>
            </a:r>
            <a:r>
              <a:rPr lang="en-US" dirty="0" smtClean="0"/>
              <a:t> of all pediatric subspecialists </a:t>
            </a:r>
          </a:p>
          <a:p>
            <a:pPr marL="971550" lvl="1" indent="-514350"/>
            <a:r>
              <a:rPr lang="en-US" dirty="0" smtClean="0"/>
              <a:t>totaling more than </a:t>
            </a:r>
            <a:r>
              <a:rPr lang="en-US" dirty="0" smtClean="0">
                <a:solidFill>
                  <a:srgbClr val="FF0000"/>
                </a:solidFill>
              </a:rPr>
              <a:t>5,600</a:t>
            </a:r>
            <a:r>
              <a:rPr lang="en-US" dirty="0" smtClean="0"/>
              <a:t> pediatric  residents/year  </a:t>
            </a:r>
          </a:p>
          <a:p>
            <a:pPr marL="514350" indent="-514350">
              <a:buFont typeface="+mj-lt"/>
              <a:buAutoNum type="arabicPeriod"/>
            </a:pPr>
            <a:r>
              <a:rPr lang="en-US" dirty="0" smtClean="0"/>
              <a:t>Enhancing research capabilities</a:t>
            </a:r>
          </a:p>
          <a:p>
            <a:pPr marL="514350" indent="-514350">
              <a:buFont typeface="+mj-lt"/>
              <a:buAutoNum type="arabicPeriod"/>
            </a:pPr>
            <a:r>
              <a:rPr lang="en-US" dirty="0" smtClean="0"/>
              <a:t>Caring  for vulnerable and underserved children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3600" b="1" dirty="0" smtClean="0">
                <a:solidFill>
                  <a:srgbClr val="FF0000"/>
                </a:solidFill>
              </a:rPr>
              <a:t>Background Information on CHGME reauthorization Legislation</a:t>
            </a:r>
            <a:endParaRPr lang="en-US" sz="3600" b="1" dirty="0">
              <a:solidFill>
                <a:srgbClr val="FF0000"/>
              </a:solidFill>
            </a:endParaRPr>
          </a:p>
        </p:txBody>
      </p:sp>
      <p:sp>
        <p:nvSpPr>
          <p:cNvPr id="3" name="Content Placeholder 2"/>
          <p:cNvSpPr>
            <a:spLocks noGrp="1"/>
          </p:cNvSpPr>
          <p:nvPr>
            <p:ph idx="1"/>
          </p:nvPr>
        </p:nvSpPr>
        <p:spPr>
          <a:xfrm>
            <a:off x="457200" y="1524000"/>
            <a:ext cx="8229600" cy="5029200"/>
          </a:xfrm>
        </p:spPr>
        <p:txBody>
          <a:bodyPr>
            <a:normAutofit fontScale="85000" lnSpcReduction="10000"/>
          </a:bodyPr>
          <a:lstStyle/>
          <a:p>
            <a:r>
              <a:rPr lang="en-US" dirty="0" smtClean="0"/>
              <a:t>Congress created CHGME in 1999 .</a:t>
            </a:r>
          </a:p>
          <a:p>
            <a:endParaRPr lang="en-US" dirty="0" smtClean="0"/>
          </a:p>
          <a:p>
            <a:r>
              <a:rPr lang="en-US" dirty="0" smtClean="0"/>
              <a:t>Congress reauthorized the CHGME program with nearly unanimous bipartisan support. </a:t>
            </a:r>
          </a:p>
          <a:p>
            <a:endParaRPr lang="en-US" dirty="0" smtClean="0"/>
          </a:p>
          <a:p>
            <a:r>
              <a:rPr lang="en-US" dirty="0" smtClean="0"/>
              <a:t> In FY 2010, Congress appropriated the highest amount the program has ever received at $317.5 million. In FY 2011 , funding was maintained at $317.5 </a:t>
            </a:r>
          </a:p>
          <a:p>
            <a:pPr>
              <a:buNone/>
            </a:pPr>
            <a:endParaRPr lang="en-US" dirty="0" smtClean="0"/>
          </a:p>
          <a:p>
            <a:r>
              <a:rPr lang="en-US" dirty="0" smtClean="0"/>
              <a:t>In December 2011 ,Congress and the President approved $268 million for the CHGME in Fiscal Year 2012 .</a:t>
            </a:r>
          </a:p>
        </p:txBody>
      </p:sp>
      <p:sp>
        <p:nvSpPr>
          <p:cNvPr id="5122" name="AutoShape 2" descr="https://docs.google.com/?attid=0.1&amp;pid=gmail&amp;thid=1364c58259458b18&amp;url=https%3A%2F%2Fmail.google.com%2Fmail%2F%3Fui%3D2%26ik%3Da329ba6fbb%26view%3Datt%26th%3D1364c58259458b18%26attid%3D0.1%26disp%3Dsafe%26realattid%3Df_h08rhp4p0%26zw&amp;docid=8fefad47490926d50cc13873f325174f%7C09529641d92551bd1ae1d64b43405455&amp;a=bi&amp;pagenumber=1&amp;w=824"/>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How does CHGME Payment Program Work? </a:t>
            </a:r>
            <a:endParaRPr lang="en-US" dirty="0">
              <a:solidFill>
                <a:srgbClr val="FF0000"/>
              </a:solidFill>
            </a:endParaRPr>
          </a:p>
        </p:txBody>
      </p:sp>
      <p:sp>
        <p:nvSpPr>
          <p:cNvPr id="3" name="Content Placeholder 2"/>
          <p:cNvSpPr>
            <a:spLocks noGrp="1"/>
          </p:cNvSpPr>
          <p:nvPr>
            <p:ph idx="1"/>
          </p:nvPr>
        </p:nvSpPr>
        <p:spPr>
          <a:xfrm>
            <a:off x="457200" y="1600200"/>
            <a:ext cx="8229600" cy="4800600"/>
          </a:xfrm>
        </p:spPr>
        <p:txBody>
          <a:bodyPr>
            <a:normAutofit fontScale="70000" lnSpcReduction="20000"/>
          </a:bodyPr>
          <a:lstStyle/>
          <a:p>
            <a:r>
              <a:rPr lang="en-US" dirty="0" smtClean="0"/>
              <a:t>Each summer, eligible hospitals complete and submit an initial application. </a:t>
            </a:r>
          </a:p>
          <a:p>
            <a:endParaRPr lang="en-US" dirty="0" smtClean="0"/>
          </a:p>
          <a:p>
            <a:r>
              <a:rPr lang="en-US" dirty="0" smtClean="0"/>
              <a:t>Using data from those applications, the program calculates the payments that each hospital will receive from direct medical education (DME) and indirect medical education (IME).</a:t>
            </a:r>
          </a:p>
          <a:p>
            <a:endParaRPr lang="en-US" dirty="0" smtClean="0"/>
          </a:p>
          <a:p>
            <a:pPr lvl="1"/>
            <a:r>
              <a:rPr lang="en-US" dirty="0" smtClean="0">
                <a:solidFill>
                  <a:srgbClr val="FF0000"/>
                </a:solidFill>
              </a:rPr>
              <a:t>DME</a:t>
            </a:r>
            <a:r>
              <a:rPr lang="en-US" dirty="0" smtClean="0"/>
              <a:t> funding is designed to cover costs associated with stipends for residents, salaries for faculty, overhead and other costs of running a training program. </a:t>
            </a:r>
          </a:p>
          <a:p>
            <a:pPr lvl="1"/>
            <a:endParaRPr lang="en-US" dirty="0" smtClean="0"/>
          </a:p>
          <a:p>
            <a:pPr lvl="1"/>
            <a:r>
              <a:rPr lang="en-US" dirty="0" smtClean="0">
                <a:solidFill>
                  <a:srgbClr val="FF0000"/>
                </a:solidFill>
              </a:rPr>
              <a:t>IME</a:t>
            </a:r>
            <a:r>
              <a:rPr lang="en-US" dirty="0" smtClean="0"/>
              <a:t> funding is designed to assist in expenditures such as reduced productivity of staff training residents and the processing of additional diagnostic tests residents may order.</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
            </a:r>
            <a:br>
              <a:rPr lang="en-US" dirty="0" smtClean="0">
                <a:solidFill>
                  <a:srgbClr val="FF0000"/>
                </a:solidFill>
              </a:rPr>
            </a:br>
            <a:r>
              <a:rPr lang="en-US" b="1" dirty="0" smtClean="0">
                <a:solidFill>
                  <a:srgbClr val="FF0000"/>
                </a:solidFill>
              </a:rPr>
              <a:t>Why is CHGME a critical investment in children’s health care? </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 provided important federal GME support for freestanding children’s hospitals, similar to the support that other teaching hospitals receive through Medicare GME. </a:t>
            </a:r>
          </a:p>
          <a:p>
            <a:endParaRPr lang="en-US" dirty="0" smtClean="0"/>
          </a:p>
          <a:p>
            <a:r>
              <a:rPr lang="en-US" dirty="0" smtClean="0"/>
              <a:t> improved the quality and depth of their training, and prevent a net decline in the number of pediatric residents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Making a difference</a:t>
            </a:r>
            <a:endParaRPr lang="en-US" b="1" dirty="0">
              <a:solidFill>
                <a:srgbClr val="FF000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smtClean="0"/>
              <a:t> CH have  </a:t>
            </a:r>
            <a:r>
              <a:rPr lang="en-US" b="1" dirty="0" smtClean="0"/>
              <a:t>doubled</a:t>
            </a:r>
            <a:r>
              <a:rPr lang="en-US" dirty="0" smtClean="0"/>
              <a:t> the number of total pediatric specialty</a:t>
            </a:r>
            <a:r>
              <a:rPr lang="en-US" b="1" i="1" dirty="0" smtClean="0"/>
              <a:t> </a:t>
            </a:r>
            <a:r>
              <a:rPr lang="en-US" dirty="0" smtClean="0"/>
              <a:t>residents in response to local, regional and national needs </a:t>
            </a:r>
          </a:p>
          <a:p>
            <a:endParaRPr lang="en-US" dirty="0" smtClean="0"/>
          </a:p>
          <a:p>
            <a:r>
              <a:rPr lang="en-US" dirty="0" smtClean="0"/>
              <a:t>CH  have increased the number of new training programs by </a:t>
            </a:r>
            <a:r>
              <a:rPr lang="en-US" b="1" dirty="0" smtClean="0"/>
              <a:t>50 %  </a:t>
            </a:r>
          </a:p>
          <a:p>
            <a:endParaRPr lang="en-US" dirty="0" smtClean="0"/>
          </a:p>
          <a:p>
            <a:r>
              <a:rPr lang="en-US" dirty="0" smtClean="0"/>
              <a:t>CHGME funding now provides CH with </a:t>
            </a:r>
            <a:r>
              <a:rPr lang="en-US" b="1" dirty="0" smtClean="0"/>
              <a:t>80 % </a:t>
            </a:r>
            <a:r>
              <a:rPr lang="en-US" dirty="0" smtClean="0"/>
              <a:t>of the GME support that Medicare provides to adult teaching hospitals.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Current Legislation</a:t>
            </a:r>
            <a:endParaRPr lang="en-US" b="1" dirty="0">
              <a:solidFill>
                <a:srgbClr val="FF000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smtClean="0"/>
              <a:t>Congress created CHGME in 1999 and has reauthorized the program twice, now is scheduled to expire end of 2011.</a:t>
            </a:r>
          </a:p>
          <a:p>
            <a:r>
              <a:rPr lang="en-US" smtClean="0"/>
              <a:t>Bipartisan reauthortization </a:t>
            </a:r>
            <a:r>
              <a:rPr lang="en-US" dirty="0" smtClean="0"/>
              <a:t>bills have been introduced (S.958/HR. 1852) to extend the program to 2016 and fund $330 million per year.</a:t>
            </a:r>
          </a:p>
          <a:p>
            <a:r>
              <a:rPr lang="en-US" dirty="0" smtClean="0"/>
              <a:t>August 2011, House passed H.R. 1852</a:t>
            </a:r>
          </a:p>
          <a:p>
            <a:r>
              <a:rPr lang="en-US" dirty="0" smtClean="0"/>
              <a:t>September 2011, Senate passed S. 958</a:t>
            </a:r>
          </a:p>
          <a:p>
            <a:r>
              <a:rPr lang="en-US" dirty="0" smtClean="0"/>
              <a:t>Both House and Senate are expected to consider companion measures this fall.</a:t>
            </a:r>
            <a:endParaRPr lang="en-US" dirty="0"/>
          </a:p>
        </p:txBody>
      </p:sp>
    </p:spTree>
    <p:extLst>
      <p:ext uri="{BB962C8B-B14F-4D97-AF65-F5344CB8AC3E}">
        <p14:creationId xmlns:p14="http://schemas.microsoft.com/office/powerpoint/2010/main" xmlns="" val="4320115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Notable Advocates</a:t>
            </a:r>
            <a:endParaRPr lang="en-US" b="1" dirty="0">
              <a:solidFill>
                <a:srgbClr val="FF0000"/>
              </a:solidFill>
            </a:endParaRPr>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t>AAP President – Robert Block, MD</a:t>
            </a:r>
          </a:p>
          <a:p>
            <a:r>
              <a:rPr lang="en-US" dirty="0" smtClean="0"/>
              <a:t>Dr. Marion Burton – former AAP president</a:t>
            </a:r>
          </a:p>
          <a:p>
            <a:r>
              <a:rPr lang="en-US" dirty="0" smtClean="0"/>
              <a:t>Co-sponsor senators: Kathy Castor and David Reichert, co-chairs of the Congressional Children’s Heath Care Caucus.</a:t>
            </a:r>
          </a:p>
          <a:p>
            <a:r>
              <a:rPr lang="en-US" dirty="0" smtClean="0"/>
              <a:t>In September, more than 150 children’s hospitals, child health and advocacy organizations sent a letter to House and Senate supporting CHGME. </a:t>
            </a:r>
            <a:endParaRPr lang="en-US" dirty="0"/>
          </a:p>
        </p:txBody>
      </p:sp>
    </p:spTree>
    <p:extLst>
      <p:ext uri="{BB962C8B-B14F-4D97-AF65-F5344CB8AC3E}">
        <p14:creationId xmlns:p14="http://schemas.microsoft.com/office/powerpoint/2010/main" xmlns="" val="26853905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74638"/>
            <a:ext cx="6553200" cy="1143000"/>
          </a:xfrm>
        </p:spPr>
        <p:txBody>
          <a:bodyPr>
            <a:normAutofit fontScale="90000"/>
          </a:bodyPr>
          <a:lstStyle/>
          <a:p>
            <a:r>
              <a:rPr lang="en-US" b="1" dirty="0" smtClean="0">
                <a:solidFill>
                  <a:srgbClr val="FF0000"/>
                </a:solidFill>
              </a:rPr>
              <a:t>What we can </a:t>
            </a:r>
            <a:r>
              <a:rPr lang="en-US" b="1" dirty="0">
                <a:solidFill>
                  <a:srgbClr val="FF0000"/>
                </a:solidFill>
              </a:rPr>
              <a:t>d</a:t>
            </a:r>
            <a:r>
              <a:rPr lang="en-US" b="1" dirty="0" smtClean="0">
                <a:solidFill>
                  <a:srgbClr val="FF0000"/>
                </a:solidFill>
              </a:rPr>
              <a:t>o </a:t>
            </a:r>
            <a:r>
              <a:rPr lang="en-US" b="1" dirty="0">
                <a:solidFill>
                  <a:srgbClr val="FF0000"/>
                </a:solidFill>
              </a:rPr>
              <a:t>t</a:t>
            </a:r>
            <a:r>
              <a:rPr lang="en-US" b="1" dirty="0" smtClean="0">
                <a:solidFill>
                  <a:srgbClr val="FF0000"/>
                </a:solidFill>
              </a:rPr>
              <a:t>o Advocate</a:t>
            </a:r>
            <a:endParaRPr lang="en-US" b="1" dirty="0">
              <a:solidFill>
                <a:srgbClr val="FF0000"/>
              </a:solidFill>
            </a:endParaRPr>
          </a:p>
        </p:txBody>
      </p:sp>
      <p:sp>
        <p:nvSpPr>
          <p:cNvPr id="3" name="Content Placeholder 2"/>
          <p:cNvSpPr>
            <a:spLocks noGrp="1"/>
          </p:cNvSpPr>
          <p:nvPr>
            <p:ph idx="1"/>
          </p:nvPr>
        </p:nvSpPr>
        <p:spPr>
          <a:xfrm>
            <a:off x="2133600" y="1600200"/>
            <a:ext cx="6553200" cy="4876800"/>
          </a:xfrm>
        </p:spPr>
        <p:txBody>
          <a:bodyPr>
            <a:normAutofit/>
          </a:bodyPr>
          <a:lstStyle/>
          <a:p>
            <a:r>
              <a:rPr lang="en-US" dirty="0" smtClean="0"/>
              <a:t>Sponsor:  Rep. Joseph Pitts</a:t>
            </a:r>
          </a:p>
          <a:p>
            <a:r>
              <a:rPr lang="en-US" dirty="0" smtClean="0"/>
              <a:t>Email/contact our New York Senators:</a:t>
            </a:r>
          </a:p>
          <a:p>
            <a:pPr lvl="1"/>
            <a:r>
              <a:rPr lang="en-US" b="1" dirty="0"/>
              <a:t>Kirsten </a:t>
            </a:r>
            <a:r>
              <a:rPr lang="en-US" b="1" dirty="0" err="1"/>
              <a:t>Gillibrand</a:t>
            </a:r>
            <a:endParaRPr lang="en-US" b="1" dirty="0"/>
          </a:p>
          <a:p>
            <a:pPr lvl="1"/>
            <a:r>
              <a:rPr lang="en-US" b="1" dirty="0"/>
              <a:t>Charles Schumer</a:t>
            </a:r>
            <a:endParaRPr lang="en-US" sz="3600" dirty="0"/>
          </a:p>
          <a:p>
            <a:pPr lvl="1"/>
            <a:endParaRPr lang="en-US" dirty="0"/>
          </a:p>
        </p:txBody>
      </p:sp>
      <p:pic>
        <p:nvPicPr>
          <p:cNvPr id="4" name="Picture 3" descr="Screen Shot 2012-03-26 at 9.19.51 PM.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6200" y="0"/>
            <a:ext cx="2048229" cy="6858000"/>
          </a:xfrm>
          <a:prstGeom prst="rect">
            <a:avLst/>
          </a:prstGeom>
        </p:spPr>
      </p:pic>
    </p:spTree>
    <p:extLst>
      <p:ext uri="{BB962C8B-B14F-4D97-AF65-F5344CB8AC3E}">
        <p14:creationId xmlns:p14="http://schemas.microsoft.com/office/powerpoint/2010/main" xmlns="" val="3680825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3316" y="537244"/>
            <a:ext cx="8655560" cy="4093428"/>
          </a:xfrm>
          <a:prstGeom prst="rect">
            <a:avLst/>
          </a:prstGeom>
          <a:noFill/>
        </p:spPr>
        <p:txBody>
          <a:bodyPr wrap="square" rtlCol="0">
            <a:spAutoFit/>
          </a:bodyPr>
          <a:lstStyle/>
          <a:p>
            <a:pPr>
              <a:buFont typeface="Arial"/>
              <a:buChar char="•"/>
            </a:pPr>
            <a:r>
              <a:rPr lang="en-US" sz="2000" b="1" dirty="0" smtClean="0"/>
              <a:t> THE ISSUE: The upcoming need for reauthorization of the CHGME (Children’s hospitals graduate medical education) payment program, a federal program that funds a large portion of pediatric residency programs in freestanding children’s hospitals</a:t>
            </a:r>
          </a:p>
          <a:p>
            <a:pPr>
              <a:buFont typeface="Arial"/>
              <a:buChar char="•"/>
            </a:pPr>
            <a:endParaRPr lang="en-US" sz="2000" b="1" dirty="0" smtClean="0"/>
          </a:p>
          <a:p>
            <a:pPr>
              <a:buFont typeface="Arial"/>
              <a:buChar char="•"/>
            </a:pPr>
            <a:endParaRPr lang="en-US" sz="2000" b="1" dirty="0" smtClean="0"/>
          </a:p>
          <a:p>
            <a:pPr>
              <a:buFont typeface="Arial"/>
              <a:buChar char="•"/>
            </a:pPr>
            <a:r>
              <a:rPr lang="en-US" sz="2000" b="1" dirty="0" smtClean="0"/>
              <a:t> WHY IS THIS IMPORTANT?</a:t>
            </a:r>
          </a:p>
          <a:p>
            <a:pPr>
              <a:buFont typeface="Arial"/>
              <a:buChar char="•"/>
            </a:pPr>
            <a:endParaRPr lang="en-US" sz="2000" b="1" dirty="0" smtClean="0"/>
          </a:p>
          <a:p>
            <a:pPr>
              <a:buFont typeface="Arial"/>
              <a:buChar char="•"/>
            </a:pPr>
            <a:endParaRPr lang="en-US" sz="2000" b="1" dirty="0" smtClean="0"/>
          </a:p>
          <a:p>
            <a:pPr>
              <a:buFont typeface="Arial"/>
              <a:buChar char="•"/>
            </a:pPr>
            <a:r>
              <a:rPr lang="en-US" sz="2000" b="1" dirty="0" smtClean="0"/>
              <a:t> WHAT IS THE CURRENT SITUATION?</a:t>
            </a:r>
          </a:p>
          <a:p>
            <a:pPr>
              <a:buFont typeface="Arial"/>
              <a:buChar char="•"/>
            </a:pPr>
            <a:endParaRPr lang="en-US" sz="2000" b="1" dirty="0" smtClean="0"/>
          </a:p>
          <a:p>
            <a:pPr>
              <a:buFont typeface="Arial"/>
              <a:buChar char="•"/>
            </a:pPr>
            <a:endParaRPr lang="en-US" sz="2000" b="1" dirty="0" smtClean="0"/>
          </a:p>
          <a:p>
            <a:pPr>
              <a:buFont typeface="Arial"/>
              <a:buChar char="•"/>
            </a:pPr>
            <a:r>
              <a:rPr lang="en-US" sz="2000" b="1" dirty="0" smtClean="0"/>
              <a:t> WHAT IS THE ADVOCACY ISSUE AT HAND?</a:t>
            </a:r>
            <a:endParaRPr lang="en-US" sz="2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977" y="637835"/>
            <a:ext cx="8877024" cy="830997"/>
          </a:xfrm>
          <a:prstGeom prst="rect">
            <a:avLst/>
          </a:prstGeom>
          <a:noFill/>
        </p:spPr>
        <p:txBody>
          <a:bodyPr wrap="square" rtlCol="0">
            <a:spAutoFit/>
          </a:bodyPr>
          <a:lstStyle/>
          <a:p>
            <a:pPr algn="ctr"/>
            <a:r>
              <a:rPr lang="en-US" sz="2400" b="1" dirty="0" smtClean="0"/>
              <a:t>“Three-pronged mission” of children’s hospitals from the HRSA (health resources and services administration):</a:t>
            </a:r>
          </a:p>
        </p:txBody>
      </p:sp>
      <p:sp>
        <p:nvSpPr>
          <p:cNvPr id="3" name="TextBox 2"/>
          <p:cNvSpPr txBox="1"/>
          <p:nvPr/>
        </p:nvSpPr>
        <p:spPr>
          <a:xfrm>
            <a:off x="527473" y="1648544"/>
            <a:ext cx="8204120" cy="3046988"/>
          </a:xfrm>
          <a:prstGeom prst="rect">
            <a:avLst/>
          </a:prstGeom>
          <a:noFill/>
        </p:spPr>
        <p:txBody>
          <a:bodyPr wrap="square" rtlCol="0">
            <a:spAutoFit/>
          </a:bodyPr>
          <a:lstStyle/>
          <a:p>
            <a:pPr marL="457200" lvl="0" indent="-457200">
              <a:buAutoNum type="arabicPeriod"/>
            </a:pPr>
            <a:r>
              <a:rPr lang="en-US" sz="2400" b="1" dirty="0" smtClean="0"/>
              <a:t>Educate </a:t>
            </a:r>
            <a:r>
              <a:rPr lang="en-US" sz="2400" b="1" dirty="0"/>
              <a:t>and train future</a:t>
            </a:r>
            <a:r>
              <a:rPr lang="en-US" sz="2400" b="1" dirty="0" smtClean="0"/>
              <a:t> pediatricians </a:t>
            </a:r>
            <a:r>
              <a:rPr lang="en-US" sz="2400" b="1" dirty="0"/>
              <a:t>and</a:t>
            </a:r>
            <a:r>
              <a:rPr lang="en-US" sz="2400" b="1" dirty="0" smtClean="0"/>
              <a:t> pediatric </a:t>
            </a:r>
            <a:r>
              <a:rPr lang="en-US" sz="2400" b="1" dirty="0"/>
              <a:t>sub-</a:t>
            </a:r>
            <a:r>
              <a:rPr lang="en-US" sz="2400" b="1" dirty="0" smtClean="0"/>
              <a:t>specialists</a:t>
            </a:r>
          </a:p>
          <a:p>
            <a:pPr marL="457200" lvl="0" indent="-457200">
              <a:buAutoNum type="arabicPeriod"/>
            </a:pPr>
            <a:endParaRPr lang="en-US" sz="2400" b="1" dirty="0" smtClean="0"/>
          </a:p>
          <a:p>
            <a:pPr lvl="0"/>
            <a:r>
              <a:rPr lang="en-US" sz="2400" b="1" dirty="0" smtClean="0"/>
              <a:t>2. Provide </a:t>
            </a:r>
            <a:r>
              <a:rPr lang="en-US" sz="2400" b="1" dirty="0"/>
              <a:t>care for vulnerable and underserved</a:t>
            </a:r>
            <a:r>
              <a:rPr lang="en-US" sz="2400" b="1" dirty="0" smtClean="0"/>
              <a:t>  </a:t>
            </a:r>
          </a:p>
          <a:p>
            <a:pPr lvl="0"/>
            <a:r>
              <a:rPr lang="en-US" sz="2400" b="1" dirty="0" smtClean="0"/>
              <a:t>    children</a:t>
            </a:r>
          </a:p>
          <a:p>
            <a:pPr lvl="0"/>
            <a:endParaRPr lang="en-US" sz="2400" b="1" dirty="0" smtClean="0"/>
          </a:p>
          <a:p>
            <a:pPr lvl="0"/>
            <a:r>
              <a:rPr lang="en-US" sz="2400" b="1" dirty="0" smtClean="0"/>
              <a:t>3. Conduct </a:t>
            </a:r>
            <a:r>
              <a:rPr lang="en-US" sz="2400" b="1" dirty="0"/>
              <a:t>innovative and valuable pediatric </a:t>
            </a:r>
            <a:r>
              <a:rPr lang="en-US" sz="2400" b="1" dirty="0" smtClean="0"/>
              <a:t>research</a:t>
            </a:r>
          </a:p>
          <a:p>
            <a:endParaRPr lang="en-US" sz="2400" b="1" dirty="0"/>
          </a:p>
        </p:txBody>
      </p:sp>
      <p:sp>
        <p:nvSpPr>
          <p:cNvPr id="4" name="Rectangle 3"/>
          <p:cNvSpPr/>
          <p:nvPr/>
        </p:nvSpPr>
        <p:spPr>
          <a:xfrm>
            <a:off x="527473" y="4797887"/>
            <a:ext cx="8204120" cy="1323439"/>
          </a:xfrm>
          <a:prstGeom prst="rect">
            <a:avLst/>
          </a:prstGeom>
        </p:spPr>
        <p:txBody>
          <a:bodyPr wrap="square">
            <a:spAutoFit/>
          </a:bodyPr>
          <a:lstStyle/>
          <a:p>
            <a:pPr>
              <a:buFont typeface="Arial"/>
              <a:buChar char="•"/>
            </a:pPr>
            <a:endParaRPr lang="en-US" sz="2000" b="1" dirty="0" smtClean="0"/>
          </a:p>
          <a:p>
            <a:pPr>
              <a:buFont typeface="Arial"/>
              <a:buChar char="•"/>
            </a:pPr>
            <a:r>
              <a:rPr lang="en-US" sz="2000" b="1" dirty="0" smtClean="0"/>
              <a:t> The purpose of the CHGME Payment Program is to compensate for the disparity in the level of Federal funding for pediatric teaching hospitals versus other types of teaching hospitals.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091" y="4460753"/>
            <a:ext cx="8938448" cy="1938992"/>
          </a:xfrm>
          <a:prstGeom prst="rect">
            <a:avLst/>
          </a:prstGeom>
          <a:noFill/>
        </p:spPr>
        <p:txBody>
          <a:bodyPr wrap="square" rtlCol="0">
            <a:spAutoFit/>
          </a:bodyPr>
          <a:lstStyle/>
          <a:p>
            <a:r>
              <a:rPr lang="en-US" sz="2000" b="1" dirty="0" smtClean="0"/>
              <a:t>There is a shortage of the pediatricians, especially </a:t>
            </a:r>
            <a:r>
              <a:rPr lang="en-US" sz="2000" b="1" dirty="0" err="1" smtClean="0"/>
              <a:t>suspecialists</a:t>
            </a:r>
            <a:r>
              <a:rPr lang="en-US" sz="2000" b="1" dirty="0" smtClean="0"/>
              <a:t>, leading to:</a:t>
            </a:r>
          </a:p>
          <a:p>
            <a:endParaRPr lang="en-US" sz="2000" b="1" dirty="0" smtClean="0"/>
          </a:p>
          <a:p>
            <a:pPr>
              <a:buFont typeface="Arial"/>
              <a:buChar char="•"/>
            </a:pPr>
            <a:r>
              <a:rPr lang="en-US" sz="2000" b="1" dirty="0" smtClean="0"/>
              <a:t> increased wait times</a:t>
            </a:r>
          </a:p>
          <a:p>
            <a:pPr>
              <a:buFont typeface="Arial"/>
              <a:buChar char="•"/>
            </a:pPr>
            <a:endParaRPr lang="en-US" sz="2000" b="1" dirty="0" smtClean="0"/>
          </a:p>
          <a:p>
            <a:pPr>
              <a:buFont typeface="Arial"/>
              <a:buChar char="•"/>
            </a:pPr>
            <a:r>
              <a:rPr lang="en-US" sz="2000" b="1" dirty="0" smtClean="0"/>
              <a:t> increased travel times</a:t>
            </a:r>
            <a:endParaRPr lang="en-US" sz="2000" b="1" dirty="0"/>
          </a:p>
        </p:txBody>
      </p:sp>
      <p:sp>
        <p:nvSpPr>
          <p:cNvPr id="3" name="TextBox 2"/>
          <p:cNvSpPr txBox="1"/>
          <p:nvPr/>
        </p:nvSpPr>
        <p:spPr>
          <a:xfrm>
            <a:off x="3280149" y="260484"/>
            <a:ext cx="1905991" cy="461665"/>
          </a:xfrm>
          <a:prstGeom prst="rect">
            <a:avLst/>
          </a:prstGeom>
          <a:noFill/>
        </p:spPr>
        <p:txBody>
          <a:bodyPr wrap="none" rtlCol="0">
            <a:spAutoFit/>
          </a:bodyPr>
          <a:lstStyle/>
          <a:p>
            <a:r>
              <a:rPr lang="en-US" sz="2400" b="1" dirty="0" smtClean="0"/>
              <a:t>SHORTAGE</a:t>
            </a:r>
            <a:endParaRPr lang="en-US" sz="2400" b="1" dirty="0"/>
          </a:p>
        </p:txBody>
      </p:sp>
      <p:pic>
        <p:nvPicPr>
          <p:cNvPr id="4" name="Picture 3"/>
          <p:cNvPicPr>
            <a:picLocks noChangeAspect="1"/>
          </p:cNvPicPr>
          <p:nvPr/>
        </p:nvPicPr>
        <p:blipFill>
          <a:blip r:embed="rId2" cstate="print"/>
          <a:stretch>
            <a:fillRect/>
          </a:stretch>
        </p:blipFill>
        <p:spPr>
          <a:xfrm>
            <a:off x="2073954" y="998909"/>
            <a:ext cx="4972983" cy="331532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0" y="927967"/>
            <a:ext cx="9144000" cy="3847207"/>
          </a:xfrm>
          <a:prstGeom prst="rect">
            <a:avLst/>
          </a:prstGeom>
          <a:noFill/>
          <a:ln w="9525">
            <a:noFill/>
            <a:miter lim="800000"/>
            <a:headEnd/>
            <a:tailEnd/>
          </a:ln>
        </p:spPr>
        <p:txBody>
          <a:bodyPr wrap="square">
            <a:prstTxWarp prst="textNoShape">
              <a:avLst/>
            </a:prstTxWarp>
            <a:spAutoFit/>
          </a:bodyPr>
          <a:lstStyle/>
          <a:p>
            <a:r>
              <a:rPr lang="en-US" sz="2400" b="1" dirty="0" smtClean="0">
                <a:latin typeface="Arial"/>
                <a:cs typeface="Arial"/>
              </a:rPr>
              <a:t>Average wait times for subspecialists at children’s hospitals</a:t>
            </a:r>
          </a:p>
          <a:p>
            <a:endParaRPr lang="en-US" sz="2000" b="1" dirty="0" smtClean="0">
              <a:latin typeface="Arial"/>
              <a:cs typeface="Arial"/>
            </a:endParaRPr>
          </a:p>
          <a:p>
            <a:r>
              <a:rPr lang="en-US" sz="2000" b="1" dirty="0" smtClean="0">
                <a:latin typeface="Arial"/>
                <a:cs typeface="Arial"/>
              </a:rPr>
              <a:t>    • Developmental pediatrics : 13 weeks</a:t>
            </a:r>
          </a:p>
          <a:p>
            <a:endParaRPr lang="en-US" sz="2000" b="1" dirty="0" smtClean="0">
              <a:latin typeface="Arial"/>
              <a:cs typeface="Arial"/>
            </a:endParaRPr>
          </a:p>
          <a:p>
            <a:r>
              <a:rPr lang="en-US" sz="2000" b="1" dirty="0" smtClean="0">
                <a:latin typeface="Arial"/>
                <a:cs typeface="Arial"/>
              </a:rPr>
              <a:t>    • Endocrinology: 10 weeks</a:t>
            </a:r>
          </a:p>
          <a:p>
            <a:endParaRPr lang="en-US" sz="2000" b="1" dirty="0" smtClean="0">
              <a:latin typeface="Arial"/>
              <a:cs typeface="Arial"/>
            </a:endParaRPr>
          </a:p>
          <a:p>
            <a:r>
              <a:rPr lang="en-US" sz="2000" b="1" dirty="0" smtClean="0">
                <a:latin typeface="Arial"/>
                <a:cs typeface="Arial"/>
              </a:rPr>
              <a:t>    • Neurology: 9 weeks</a:t>
            </a:r>
          </a:p>
          <a:p>
            <a:endParaRPr lang="en-US" sz="2000" b="1" dirty="0" smtClean="0">
              <a:latin typeface="Arial"/>
              <a:cs typeface="Arial"/>
            </a:endParaRPr>
          </a:p>
          <a:p>
            <a:r>
              <a:rPr lang="en-US" sz="2000" b="1" dirty="0" smtClean="0">
                <a:latin typeface="Arial"/>
                <a:cs typeface="Arial"/>
              </a:rPr>
              <a:t>    • </a:t>
            </a:r>
            <a:r>
              <a:rPr lang="en-US" sz="2000" b="1" dirty="0" err="1" smtClean="0">
                <a:latin typeface="Arial"/>
                <a:cs typeface="Arial"/>
              </a:rPr>
              <a:t>Pulmonology</a:t>
            </a:r>
            <a:r>
              <a:rPr lang="en-US" sz="2000" b="1" dirty="0" smtClean="0">
                <a:latin typeface="Arial"/>
                <a:cs typeface="Arial"/>
              </a:rPr>
              <a:t>: 8 weeks</a:t>
            </a:r>
          </a:p>
          <a:p>
            <a:endParaRPr lang="en-US" sz="2000" b="1" dirty="0" smtClean="0">
              <a:latin typeface="Arial"/>
              <a:cs typeface="Arial"/>
            </a:endParaRPr>
          </a:p>
          <a:p>
            <a:r>
              <a:rPr lang="en-US" sz="2000" b="1" dirty="0" smtClean="0">
                <a:latin typeface="Arial"/>
                <a:cs typeface="Arial"/>
              </a:rPr>
              <a:t>    • Gastroenterology: 5 weeks</a:t>
            </a:r>
          </a:p>
          <a:p>
            <a:endParaRPr lang="en-US" sz="2000" b="1" dirty="0">
              <a:latin typeface="Arial"/>
              <a:cs typeface="Arial"/>
            </a:endParaRPr>
          </a:p>
        </p:txBody>
      </p:sp>
      <p:pic>
        <p:nvPicPr>
          <p:cNvPr id="3" name="Picture 2"/>
          <p:cNvPicPr>
            <a:picLocks noChangeAspect="1"/>
          </p:cNvPicPr>
          <p:nvPr/>
        </p:nvPicPr>
        <p:blipFill>
          <a:blip r:embed="rId2" cstate="print"/>
          <a:stretch>
            <a:fillRect/>
          </a:stretch>
        </p:blipFill>
        <p:spPr>
          <a:xfrm>
            <a:off x="4571916" y="2028683"/>
            <a:ext cx="4369404" cy="4369404"/>
          </a:xfrm>
          <a:prstGeom prst="rect">
            <a:avLst/>
          </a:prstGeom>
        </p:spPr>
      </p:pic>
      <p:sp>
        <p:nvSpPr>
          <p:cNvPr id="4" name="TextBox 3"/>
          <p:cNvSpPr txBox="1"/>
          <p:nvPr/>
        </p:nvSpPr>
        <p:spPr>
          <a:xfrm>
            <a:off x="6629400" y="6488668"/>
            <a:ext cx="2209800" cy="276999"/>
          </a:xfrm>
          <a:prstGeom prst="rect">
            <a:avLst/>
          </a:prstGeom>
          <a:noFill/>
        </p:spPr>
        <p:txBody>
          <a:bodyPr wrap="square" rtlCol="0">
            <a:spAutoFit/>
          </a:bodyPr>
          <a:lstStyle/>
          <a:p>
            <a:r>
              <a:rPr lang="en-US" sz="1200" dirty="0" smtClean="0"/>
              <a:t>NACH Issue Brief</a:t>
            </a:r>
            <a:endParaRPr lang="en-US"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797785" y="1582738"/>
            <a:ext cx="7491843" cy="2554545"/>
          </a:xfrm>
          <a:prstGeom prst="rect">
            <a:avLst/>
          </a:prstGeom>
          <a:noFill/>
          <a:ln w="9525">
            <a:noFill/>
            <a:miter lim="800000"/>
            <a:headEnd/>
            <a:tailEnd/>
          </a:ln>
        </p:spPr>
        <p:txBody>
          <a:bodyPr wrap="square">
            <a:prstTxWarp prst="textNoShape">
              <a:avLst/>
            </a:prstTxWarp>
            <a:spAutoFit/>
          </a:bodyPr>
          <a:lstStyle/>
          <a:p>
            <a:r>
              <a:rPr lang="en-US" sz="2000" b="1" dirty="0" smtClean="0">
                <a:latin typeface="Calibri" pitchFamily="-111" charset="0"/>
              </a:rPr>
              <a:t>“With </a:t>
            </a:r>
            <a:r>
              <a:rPr lang="en-US" sz="2000" b="1" dirty="0">
                <a:latin typeface="Calibri" pitchFamily="-111" charset="0"/>
              </a:rPr>
              <a:t>its CHGME support, Nationwide started a gastroenterology fellowship, resulting in a reduction in wait times for gastroenterology clinic visit from 14 weeks in 2004 to four weeks in 2010. Today, almost 40 percent of children’s hospitals have pediatric gastroenterology vacancies resulting in average wait times of five weeks for care</a:t>
            </a:r>
            <a:r>
              <a:rPr lang="en-US" sz="2000" b="1" dirty="0" smtClean="0">
                <a:latin typeface="Calibri" pitchFamily="-111" charset="0"/>
              </a:rPr>
              <a:t>.”</a:t>
            </a:r>
          </a:p>
          <a:p>
            <a:endParaRPr lang="en-US" sz="2000" b="1" dirty="0">
              <a:latin typeface="Calibri" pitchFamily="-111" charset="0"/>
            </a:endParaRPr>
          </a:p>
          <a:p>
            <a:r>
              <a:rPr lang="en-US" sz="2000" b="1" i="1" dirty="0">
                <a:latin typeface="Calibri" pitchFamily="-111" charset="0"/>
              </a:rPr>
              <a:t>National Association of Children’s Hospitals, May 2011</a:t>
            </a:r>
          </a:p>
        </p:txBody>
      </p:sp>
      <p:sp>
        <p:nvSpPr>
          <p:cNvPr id="3" name="TextBox 2"/>
          <p:cNvSpPr txBox="1"/>
          <p:nvPr/>
        </p:nvSpPr>
        <p:spPr>
          <a:xfrm>
            <a:off x="139048" y="553524"/>
            <a:ext cx="8872140" cy="461665"/>
          </a:xfrm>
          <a:prstGeom prst="rect">
            <a:avLst/>
          </a:prstGeom>
          <a:noFill/>
        </p:spPr>
        <p:txBody>
          <a:bodyPr wrap="none" rtlCol="0">
            <a:spAutoFit/>
          </a:bodyPr>
          <a:lstStyle/>
          <a:p>
            <a:r>
              <a:rPr lang="en-US" sz="2400" b="1" dirty="0" smtClean="0"/>
              <a:t>Example of how the CHGME funding can address shortages</a:t>
            </a:r>
            <a:endParaRPr lang="en-US"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251" y="1723752"/>
            <a:ext cx="9013749" cy="3170099"/>
          </a:xfrm>
          <a:prstGeom prst="rect">
            <a:avLst/>
          </a:prstGeom>
        </p:spPr>
        <p:txBody>
          <a:bodyPr wrap="square">
            <a:spAutoFit/>
          </a:bodyPr>
          <a:lstStyle/>
          <a:p>
            <a:pPr>
              <a:buFont typeface="Arial"/>
              <a:buChar char="•"/>
            </a:pPr>
            <a:r>
              <a:rPr lang="en-US" sz="2000" b="1" dirty="0" smtClean="0"/>
              <a:t> </a:t>
            </a:r>
            <a:r>
              <a:rPr lang="en-US" sz="2000" b="1" dirty="0"/>
              <a:t>Representing about one percent of all short-term acute care</a:t>
            </a:r>
            <a:r>
              <a:rPr lang="en-US" sz="2000" b="1" dirty="0" smtClean="0"/>
              <a:t> hospitals </a:t>
            </a:r>
            <a:r>
              <a:rPr lang="en-US" sz="2000" b="1" dirty="0"/>
              <a:t>these</a:t>
            </a:r>
            <a:r>
              <a:rPr lang="en-US" sz="2000" b="1" dirty="0" smtClean="0"/>
              <a:t> </a:t>
            </a:r>
          </a:p>
          <a:p>
            <a:r>
              <a:rPr lang="en-US" sz="2000" b="1" dirty="0" smtClean="0"/>
              <a:t>  hospitals </a:t>
            </a:r>
            <a:r>
              <a:rPr lang="en-US" sz="2000" b="1" dirty="0"/>
              <a:t>provide almost 50 percent of the patient</a:t>
            </a:r>
            <a:r>
              <a:rPr lang="en-US" sz="2000" b="1" dirty="0" smtClean="0"/>
              <a:t> care </a:t>
            </a:r>
            <a:r>
              <a:rPr lang="en-US" sz="2000" b="1" dirty="0"/>
              <a:t>to low-income children,</a:t>
            </a:r>
            <a:r>
              <a:rPr lang="en-US" sz="2000" b="1" dirty="0" smtClean="0"/>
              <a:t>   </a:t>
            </a:r>
          </a:p>
          <a:p>
            <a:r>
              <a:rPr lang="en-US" sz="2000" b="1" dirty="0" smtClean="0"/>
              <a:t>  including </a:t>
            </a:r>
            <a:r>
              <a:rPr lang="en-US" sz="2000" b="1" dirty="0"/>
              <a:t>those covered by Medicaid</a:t>
            </a:r>
            <a:r>
              <a:rPr lang="en-US" sz="2000" b="1" dirty="0" smtClean="0"/>
              <a:t> and </a:t>
            </a:r>
            <a:r>
              <a:rPr lang="en-US" sz="2000" b="1" dirty="0"/>
              <a:t>those who are uninsured.</a:t>
            </a:r>
            <a:r>
              <a:rPr lang="en-US" sz="2000" b="1" dirty="0" smtClean="0"/>
              <a:t> </a:t>
            </a:r>
          </a:p>
          <a:p>
            <a:endParaRPr lang="en-US" sz="2000" b="1" dirty="0" smtClean="0"/>
          </a:p>
          <a:p>
            <a:endParaRPr lang="en-US" sz="2000" b="1" dirty="0" smtClean="0"/>
          </a:p>
          <a:p>
            <a:pPr>
              <a:buFont typeface="Arial"/>
              <a:buChar char="•"/>
            </a:pPr>
            <a:r>
              <a:rPr lang="en-US" sz="2000" b="1" dirty="0" smtClean="0"/>
              <a:t> In </a:t>
            </a:r>
            <a:r>
              <a:rPr lang="en-US" sz="2000" b="1" dirty="0"/>
              <a:t>addition, these hospitals are regional and national referral centers for</a:t>
            </a:r>
            <a:r>
              <a:rPr lang="en-US" sz="2000" b="1" dirty="0" smtClean="0"/>
              <a:t>  </a:t>
            </a:r>
          </a:p>
          <a:p>
            <a:r>
              <a:rPr lang="en-US" sz="2000" b="1" dirty="0" smtClean="0"/>
              <a:t>  critically </a:t>
            </a:r>
            <a:r>
              <a:rPr lang="en-US" sz="2000" b="1" dirty="0"/>
              <a:t>ill children, often serving as the only source of care for many</a:t>
            </a:r>
            <a:r>
              <a:rPr lang="en-US" sz="2000" b="1" dirty="0" smtClean="0"/>
              <a:t>   </a:t>
            </a:r>
          </a:p>
          <a:p>
            <a:r>
              <a:rPr lang="en-US" sz="2000" b="1" dirty="0" smtClean="0"/>
              <a:t>  critical </a:t>
            </a:r>
            <a:r>
              <a:rPr lang="en-US" sz="2000" b="1" dirty="0"/>
              <a:t>pediatric services.  More than 75 percent of inpatient care at</a:t>
            </a:r>
            <a:r>
              <a:rPr lang="en-US" sz="2000" b="1" dirty="0" smtClean="0"/>
              <a:t> </a:t>
            </a:r>
          </a:p>
          <a:p>
            <a:r>
              <a:rPr lang="en-US" sz="2000" b="1" dirty="0" smtClean="0"/>
              <a:t>  children’s </a:t>
            </a:r>
            <a:r>
              <a:rPr lang="en-US" sz="2000" b="1" dirty="0"/>
              <a:t>hospitals is devoted to children with one or more chronic</a:t>
            </a:r>
            <a:r>
              <a:rPr lang="en-US" sz="2000" b="1" dirty="0" smtClean="0"/>
              <a:t> </a:t>
            </a:r>
          </a:p>
          <a:p>
            <a:r>
              <a:rPr lang="en-US" sz="2000" b="1" dirty="0" smtClean="0"/>
              <a:t>  conditions</a:t>
            </a:r>
            <a:r>
              <a:rPr lang="en-US" sz="2000" b="1" dirty="0"/>
              <a:t>. </a:t>
            </a:r>
          </a:p>
        </p:txBody>
      </p:sp>
      <p:sp>
        <p:nvSpPr>
          <p:cNvPr id="3" name="Rectangle 2"/>
          <p:cNvSpPr/>
          <p:nvPr/>
        </p:nvSpPr>
        <p:spPr>
          <a:xfrm>
            <a:off x="325627" y="586083"/>
            <a:ext cx="8417445" cy="461665"/>
          </a:xfrm>
          <a:prstGeom prst="rect">
            <a:avLst/>
          </a:prstGeom>
        </p:spPr>
        <p:txBody>
          <a:bodyPr wrap="square">
            <a:spAutoFit/>
          </a:bodyPr>
          <a:lstStyle/>
          <a:p>
            <a:pPr lvl="0"/>
            <a:r>
              <a:rPr lang="en-US" sz="2400" b="1" dirty="0" smtClean="0"/>
              <a:t>Providing care for vulnerable and underserved children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8037" y="311759"/>
            <a:ext cx="7812956" cy="830997"/>
          </a:xfrm>
          <a:prstGeom prst="rect">
            <a:avLst/>
          </a:prstGeom>
          <a:noFill/>
        </p:spPr>
        <p:txBody>
          <a:bodyPr wrap="none" rtlCol="0">
            <a:spAutoFit/>
          </a:bodyPr>
          <a:lstStyle/>
          <a:p>
            <a:pPr lvl="0"/>
            <a:r>
              <a:rPr lang="en-US" sz="2400" b="1" dirty="0" smtClean="0"/>
              <a:t>Conduct innovative and valuable pediatric research</a:t>
            </a:r>
          </a:p>
          <a:p>
            <a:endParaRPr lang="en-US" sz="2400" dirty="0"/>
          </a:p>
        </p:txBody>
      </p:sp>
      <p:sp>
        <p:nvSpPr>
          <p:cNvPr id="3" name="TextBox 2"/>
          <p:cNvSpPr txBox="1"/>
          <p:nvPr/>
        </p:nvSpPr>
        <p:spPr>
          <a:xfrm>
            <a:off x="284053" y="1821553"/>
            <a:ext cx="8740993" cy="3170099"/>
          </a:xfrm>
          <a:prstGeom prst="rect">
            <a:avLst/>
          </a:prstGeom>
          <a:noFill/>
        </p:spPr>
        <p:txBody>
          <a:bodyPr wrap="square" rtlCol="0">
            <a:spAutoFit/>
          </a:bodyPr>
          <a:lstStyle/>
          <a:p>
            <a:pPr>
              <a:buFont typeface="Arial"/>
              <a:buChar char="•"/>
            </a:pPr>
            <a:r>
              <a:rPr lang="en-US" sz="2000" b="1" dirty="0" smtClean="0"/>
              <a:t> Ongoing need for more research in pediatrics.  Although </a:t>
            </a:r>
            <a:r>
              <a:rPr lang="en-US" sz="2000" b="1" dirty="0"/>
              <a:t>funding for pediatric research increased </a:t>
            </a:r>
            <a:r>
              <a:rPr lang="en-US" sz="2000" b="1" dirty="0" smtClean="0"/>
              <a:t>from </a:t>
            </a:r>
            <a:r>
              <a:rPr lang="en-US" sz="2000" b="1" dirty="0"/>
              <a:t>1998 to</a:t>
            </a:r>
            <a:r>
              <a:rPr lang="en-US" sz="2000" b="1" dirty="0" smtClean="0"/>
              <a:t> 2003</a:t>
            </a:r>
            <a:r>
              <a:rPr lang="en-US" sz="2000" b="1" dirty="0"/>
              <a:t>, its</a:t>
            </a:r>
            <a:r>
              <a:rPr lang="en-US" sz="2000" b="1" dirty="0" smtClean="0"/>
              <a:t> proportion </a:t>
            </a:r>
            <a:r>
              <a:rPr lang="en-US" sz="2000" b="1" dirty="0"/>
              <a:t>of total NIH spending went down</a:t>
            </a:r>
            <a:r>
              <a:rPr lang="en-US" sz="2000" b="1" dirty="0" smtClean="0"/>
              <a:t>.</a:t>
            </a:r>
          </a:p>
          <a:p>
            <a:pPr>
              <a:buFont typeface="Arial"/>
              <a:buChar char="•"/>
            </a:pPr>
            <a:endParaRPr lang="en-US" sz="2000" b="1" dirty="0" smtClean="0"/>
          </a:p>
          <a:p>
            <a:endParaRPr lang="en-US" sz="2000" b="1" dirty="0" smtClean="0"/>
          </a:p>
          <a:p>
            <a:pPr>
              <a:buFont typeface="Arial"/>
              <a:buChar char="•"/>
            </a:pPr>
            <a:r>
              <a:rPr lang="en-US" sz="2000" b="1" dirty="0" smtClean="0"/>
              <a:t> Much of the research in pediatrics occurs at freestanding children’s hospitals</a:t>
            </a:r>
          </a:p>
          <a:p>
            <a:endParaRPr lang="en-US" sz="2000" b="1" dirty="0" smtClean="0"/>
          </a:p>
          <a:p>
            <a:pPr>
              <a:buFont typeface="Arial"/>
              <a:buChar char="•"/>
            </a:pPr>
            <a:endParaRPr lang="en-US" sz="2000" b="1" dirty="0" smtClean="0"/>
          </a:p>
          <a:p>
            <a:pPr>
              <a:buFont typeface="Arial"/>
              <a:buChar char="•"/>
            </a:pPr>
            <a:r>
              <a:rPr lang="en-US" sz="2000" b="1" dirty="0" smtClean="0"/>
              <a:t> CHGME program indirectly promotes pediatric research by funding the training of future academic pediatricians</a:t>
            </a:r>
            <a:endParaRPr lang="en-US" sz="2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Children’s Hospital Graduate Medical Education Program </a:t>
            </a:r>
            <a:endParaRPr lang="en-US" dirty="0">
              <a:solidFill>
                <a:srgbClr val="FF0000"/>
              </a:solidFill>
            </a:endParaRPr>
          </a:p>
        </p:txBody>
      </p:sp>
      <p:sp>
        <p:nvSpPr>
          <p:cNvPr id="3" name="Content Placeholder 2"/>
          <p:cNvSpPr>
            <a:spLocks noGrp="1"/>
          </p:cNvSpPr>
          <p:nvPr>
            <p:ph idx="1"/>
          </p:nvPr>
        </p:nvSpPr>
        <p:spPr>
          <a:xfrm>
            <a:off x="457200" y="1447800"/>
            <a:ext cx="8229600" cy="4525963"/>
          </a:xfrm>
        </p:spPr>
        <p:txBody>
          <a:bodyPr>
            <a:normAutofit/>
          </a:bodyPr>
          <a:lstStyle/>
          <a:p>
            <a:pPr>
              <a:buNone/>
            </a:pPr>
            <a:r>
              <a:rPr lang="en-US" u="sng" dirty="0" smtClean="0">
                <a:solidFill>
                  <a:srgbClr val="FF0000"/>
                </a:solidFill>
              </a:rPr>
              <a:t>Definition: </a:t>
            </a:r>
          </a:p>
          <a:p>
            <a:pPr>
              <a:buNone/>
            </a:pPr>
            <a:r>
              <a:rPr lang="en-US" dirty="0" smtClean="0"/>
              <a:t>CHGME program  provides federal support for pediatric residency and fellowship programs .</a:t>
            </a:r>
          </a:p>
          <a:p>
            <a:pPr>
              <a:buNone/>
            </a:pPr>
            <a:endParaRPr lang="en-US" dirty="0" smtClean="0"/>
          </a:p>
          <a:p>
            <a:pPr>
              <a:buNone/>
            </a:pPr>
            <a:r>
              <a:rPr lang="en-US" dirty="0" smtClean="0"/>
              <a:t> It provides the funding needed to sustain training at </a:t>
            </a:r>
            <a:r>
              <a:rPr lang="en-US" dirty="0" smtClean="0">
                <a:solidFill>
                  <a:srgbClr val="FF0000"/>
                </a:solidFill>
              </a:rPr>
              <a:t>55</a:t>
            </a:r>
            <a:r>
              <a:rPr lang="en-US" dirty="0" smtClean="0"/>
              <a:t> freestanding children’s hospitals across </a:t>
            </a:r>
            <a:r>
              <a:rPr lang="en-US" dirty="0" smtClean="0">
                <a:solidFill>
                  <a:srgbClr val="FF0000"/>
                </a:solidFill>
              </a:rPr>
              <a:t>30</a:t>
            </a:r>
            <a:r>
              <a:rPr lang="en-US" dirty="0" smtClean="0"/>
              <a:t> states. </a:t>
            </a:r>
          </a:p>
          <a:p>
            <a:pPr>
              <a:buNone/>
            </a:pPr>
            <a:endParaRPr lang="en-US" dirty="0" smtClean="0"/>
          </a:p>
          <a:p>
            <a:pPr>
              <a:buFontTx/>
              <a:buChar char="-"/>
            </a:pPr>
            <a:endParaRPr lang="en-US" dirty="0" smtClean="0"/>
          </a:p>
          <a:p>
            <a:pPr>
              <a:buNone/>
            </a:pPr>
            <a:endParaRPr lang="en-US" dirty="0" smtClean="0"/>
          </a:p>
          <a:p>
            <a:pPr>
              <a:buNone/>
            </a:pPr>
            <a:endParaRPr lang="en-US"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1206</Words>
  <Application>Microsoft Office PowerPoint</Application>
  <PresentationFormat>On-screen Show (4:3)</PresentationFormat>
  <Paragraphs>154</Paragraphs>
  <Slides>18</Slides>
  <Notes>10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Reauthorizing the Children's Hospital Graduate Medical Education program.</vt:lpstr>
      <vt:lpstr>Slide 2</vt:lpstr>
      <vt:lpstr>Slide 3</vt:lpstr>
      <vt:lpstr>Slide 4</vt:lpstr>
      <vt:lpstr>Slide 5</vt:lpstr>
      <vt:lpstr>Slide 6</vt:lpstr>
      <vt:lpstr>Slide 7</vt:lpstr>
      <vt:lpstr>Slide 8</vt:lpstr>
      <vt:lpstr>Children’s Hospital Graduate Medical Education Program </vt:lpstr>
      <vt:lpstr> </vt:lpstr>
      <vt:lpstr>CHGME funds are responsible for </vt:lpstr>
      <vt:lpstr>Background Information on CHGME reauthorization Legislation</vt:lpstr>
      <vt:lpstr>How does CHGME Payment Program Work? </vt:lpstr>
      <vt:lpstr> Why is CHGME a critical investment in children’s health care?  </vt:lpstr>
      <vt:lpstr>Making a difference</vt:lpstr>
      <vt:lpstr>Current Legislation</vt:lpstr>
      <vt:lpstr>Notable Advocates</vt:lpstr>
      <vt:lpstr>What we can do to Advocate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Marleine Ishak</dc:creator>
  <cp:lastModifiedBy>sar9079</cp:lastModifiedBy>
  <cp:revision>40</cp:revision>
  <dcterms:created xsi:type="dcterms:W3CDTF">2012-03-27T01:30:26Z</dcterms:created>
  <dcterms:modified xsi:type="dcterms:W3CDTF">2012-03-27T15:51:37Z</dcterms:modified>
</cp:coreProperties>
</file>