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601" r:id="rId1"/>
  </p:sldMasterIdLst>
  <p:sldIdLst>
    <p:sldId id="256" r:id="rId2"/>
    <p:sldId id="260" r:id="rId3"/>
    <p:sldId id="270" r:id="rId4"/>
    <p:sldId id="263" r:id="rId5"/>
    <p:sldId id="264" r:id="rId6"/>
    <p:sldId id="275" r:id="rId7"/>
    <p:sldId id="268" r:id="rId8"/>
    <p:sldId id="276" r:id="rId9"/>
    <p:sldId id="279" r:id="rId10"/>
    <p:sldId id="280" r:id="rId11"/>
    <p:sldId id="271" r:id="rId12"/>
    <p:sldId id="281" r:id="rId13"/>
    <p:sldId id="282" r:id="rId14"/>
    <p:sldId id="274" r:id="rId15"/>
    <p:sldId id="257" r:id="rId16"/>
    <p:sldId id="273" r:id="rId17"/>
    <p:sldId id="272" r:id="rId18"/>
    <p:sldId id="261" r:id="rId19"/>
    <p:sldId id="258" r:id="rId20"/>
    <p:sldId id="259" r:id="rId21"/>
    <p:sldId id="265" r:id="rId22"/>
    <p:sldId id="277" r:id="rId23"/>
    <p:sldId id="278" r:id="rId24"/>
    <p:sldId id="267" r:id="rId25"/>
    <p:sldId id="26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65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0F4C3B-12BB-4EC8-A596-2037BFBCFD5E}" type="datetime1">
              <a:rPr lang="en-US" smtClean="0"/>
              <a:pPr/>
              <a:t>6/3/2007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E4600-0381-4CF3-88F2-7ED7D2E3F9C8}"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61C51-7B39-7A4A-9D4E-26D1CA787E3E}" type="datetimeFigureOut">
              <a:rPr lang="en-US" smtClean="0"/>
              <a:t>5/17/12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61C51-7B39-7A4A-9D4E-26D1CA787E3E}" type="datetimeFigureOut">
              <a:rPr lang="en-US" smtClean="0"/>
              <a:t>5/17/12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0A6B9-CB88-BC45-A0B5-59CA1E7BE6E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61C51-7B39-7A4A-9D4E-26D1CA787E3E}" type="datetimeFigureOut">
              <a:rPr lang="en-US" smtClean="0"/>
              <a:t>5/17/12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0A6B9-CB88-BC45-A0B5-59CA1E7BE6E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3461C51-7B39-7A4A-9D4E-26D1CA787E3E}" type="datetimeFigureOut">
              <a:rPr lang="en-US" smtClean="0"/>
              <a:t>5/17/12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0A6B9-CB88-BC45-A0B5-59CA1E7BE6E3}"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61C51-7B39-7A4A-9D4E-26D1CA787E3E}" type="datetimeFigureOut">
              <a:rPr lang="en-US" smtClean="0"/>
              <a:t>5/17/12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0A6B9-CB88-BC45-A0B5-59CA1E7BE6E3}"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461C51-7B39-7A4A-9D4E-26D1CA787E3E}" type="datetimeFigureOut">
              <a:rPr lang="en-US" smtClean="0"/>
              <a:t>5/17/12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A6B9-CB88-BC45-A0B5-59CA1E7BE6E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461C51-7B39-7A4A-9D4E-26D1CA787E3E}" type="datetimeFigureOut">
              <a:rPr lang="en-US" smtClean="0"/>
              <a:t>5/17/12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A6B9-CB88-BC45-A0B5-59CA1E7BE6E3}"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461C51-7B39-7A4A-9D4E-26D1CA787E3E}" type="datetimeFigureOut">
              <a:rPr lang="en-US" smtClean="0"/>
              <a:t>5/17/12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A6B9-CB88-BC45-A0B5-59CA1E7BE6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63461C51-7B39-7A4A-9D4E-26D1CA787E3E}" type="datetimeFigureOut">
              <a:rPr lang="en-US" smtClean="0"/>
              <a:t>5/17/12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A6B9-CB88-BC45-A0B5-59CA1E7BE6E3}"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5DA7FD2D-5A5F-45B1-82F9-83DDE5E26DCD}" type="datetime1">
              <a:rPr lang="en-US" smtClean="0"/>
              <a:pPr/>
              <a:t>6/3/2007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CFD7C-5133-4F31-B8DD-48811D9CC4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63461C51-7B39-7A4A-9D4E-26D1CA787E3E}" type="datetimeFigureOut">
              <a:rPr lang="en-US" smtClean="0"/>
              <a:t>5/17/12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A6B9-CB88-BC45-A0B5-59CA1E7BE6E3}"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3461C51-7B39-7A4A-9D4E-26D1CA787E3E}" type="datetimeFigureOut">
              <a:rPr lang="en-US" smtClean="0"/>
              <a:t>5/17/12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0A6B9-CB88-BC45-A0B5-59CA1E7BE6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3461C51-7B39-7A4A-9D4E-26D1CA787E3E}" type="datetimeFigureOut">
              <a:rPr lang="en-US" smtClean="0"/>
              <a:t>5/17/12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0A6B9-CB88-BC45-A0B5-59CA1E7BE6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3461C51-7B39-7A4A-9D4E-26D1CA787E3E}" type="datetimeFigureOut">
              <a:rPr lang="en-US" smtClean="0"/>
              <a:t>5/17/12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0A6B9-CB88-BC45-A0B5-59CA1E7BE6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61C51-7B39-7A4A-9D4E-26D1CA787E3E}" type="datetimeFigureOut">
              <a:rPr lang="en-US" smtClean="0"/>
              <a:t>5/17/12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0A6B9-CB88-BC45-A0B5-59CA1E7BE6E3}"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63461C51-7B39-7A4A-9D4E-26D1CA787E3E}" type="datetimeFigureOut">
              <a:rPr lang="en-US" smtClean="0"/>
              <a:t>5/17/12</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47A0A6B9-CB88-BC45-A0B5-59CA1E7BE6E3}"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 id="2147484614" r:id="rId13"/>
    <p:sldLayoutId id="2147484615" r:id="rId14"/>
    <p:sldLayoutId id="2147484616" r:id="rId15"/>
    <p:sldLayoutId id="2147484617"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da.gov/TobaccoProducts/Labeling/Labeling/CigaretteWarningLabels/default.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L2D3hOitDw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Inflight_smoking" TargetMode="External"/><Relationship Id="rId3" Type="http://schemas.openxmlformats.org/officeDocument/2006/relationships/hyperlink" Target="http://en.wikipedia.org/wiki/United_States_Department_of_Transport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tobaccofreekids.org" TargetMode="External"/><Relationship Id="rId3" Type="http://schemas.openxmlformats.org/officeDocument/2006/relationships/hyperlink" Target="http://www.acponline.org/advocacy/where_we_stand/other_issues/%23tobacc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hyperlink" Target="http://www.smokefree.gov" TargetMode="External"/><Relationship Id="rId1" Type="http://schemas.openxmlformats.org/officeDocument/2006/relationships/slideLayout" Target="../slideLayouts/slideLayout2.xml"/><Relationship Id="rId2" Type="http://schemas.openxmlformats.org/officeDocument/2006/relationships/hyperlink" Target="http://www.tobaccocontrollaws.org" TargetMode="External"/><Relationship Id="rId3" Type="http://schemas.openxmlformats.org/officeDocument/2006/relationships/hyperlink" Target="http://www.tobaccofreekids.org" TargetMode="External"/><Relationship Id="rId5" Type="http://schemas.openxmlformats.org/officeDocument/2006/relationships/hyperlink" Target="http://www.healthychildren.org" TargetMode="External"/></Relationships>
</file>

<file path=ppt/slides/_rels/slide25.xml.rels><?xml version="1.0" encoding="UTF-8" standalone="yes"?>
<Relationships xmlns="http://schemas.openxmlformats.org/package/2006/relationships"><Relationship Id="rId4" Type="http://schemas.openxmlformats.org/officeDocument/2006/relationships/hyperlink" Target="http://www.health.harvard.edu" TargetMode="External"/><Relationship Id="rId1" Type="http://schemas.openxmlformats.org/officeDocument/2006/relationships/slideLayout" Target="../slideLayouts/slideLayout2.xml"/><Relationship Id="rId2" Type="http://schemas.openxmlformats.org/officeDocument/2006/relationships/hyperlink" Target="http://www.fda.gov/tobaccoproducts/default.htm" TargetMode="External"/><Relationship Id="rId3" Type="http://schemas.openxmlformats.org/officeDocument/2006/relationships/hyperlink" Target="http://www.tobaccofreekids.org/" TargetMode="External"/><Relationship Id="rId5" Type="http://schemas.openxmlformats.org/officeDocument/2006/relationships/hyperlink" Target="http://www.cdc.gov/healthyyouth/yrbs/index.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not smoking</a:t>
            </a:r>
            <a:endParaRPr lang="en-US" dirty="0"/>
          </a:p>
        </p:txBody>
      </p:sp>
      <p:sp>
        <p:nvSpPr>
          <p:cNvPr id="3" name="Subtitle 2"/>
          <p:cNvSpPr>
            <a:spLocks noGrp="1"/>
          </p:cNvSpPr>
          <p:nvPr>
            <p:ph type="subTitle" idx="1"/>
          </p:nvPr>
        </p:nvSpPr>
        <p:spPr/>
        <p:txBody>
          <a:bodyPr/>
          <a:lstStyle/>
          <a:p>
            <a:r>
              <a:rPr lang="en-US" dirty="0" err="1" smtClean="0"/>
              <a:t>Pelton</a:t>
            </a:r>
            <a:r>
              <a:rPr lang="en-US" dirty="0" smtClean="0"/>
              <a:t> A </a:t>
            </a:r>
            <a:r>
              <a:rPr lang="en-US" dirty="0" err="1" smtClean="0"/>
              <a:t>Phinizy</a:t>
            </a:r>
            <a:r>
              <a:rPr lang="en-US" dirty="0" smtClean="0"/>
              <a:t>, MD</a:t>
            </a:r>
            <a:endParaRPr lang="en-US" dirty="0"/>
          </a:p>
        </p:txBody>
      </p:sp>
      <p:pic>
        <p:nvPicPr>
          <p:cNvPr id="5" name="Picture 4"/>
          <p:cNvPicPr>
            <a:picLocks noChangeAspect="1"/>
          </p:cNvPicPr>
          <p:nvPr/>
        </p:nvPicPr>
        <p:blipFill>
          <a:blip r:embed="rId2"/>
          <a:stretch>
            <a:fillRect/>
          </a:stretch>
        </p:blipFill>
        <p:spPr>
          <a:xfrm>
            <a:off x="2514600" y="2070541"/>
            <a:ext cx="4038600" cy="4038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Advertising/Marketing</a:t>
            </a:r>
            <a:endParaRPr lang="en-US" dirty="0"/>
          </a:p>
        </p:txBody>
      </p:sp>
      <p:sp>
        <p:nvSpPr>
          <p:cNvPr id="3" name="Content Placeholder 2"/>
          <p:cNvSpPr>
            <a:spLocks noGrp="1"/>
          </p:cNvSpPr>
          <p:nvPr>
            <p:ph idx="1"/>
          </p:nvPr>
        </p:nvSpPr>
        <p:spPr>
          <a:xfrm>
            <a:off x="284164" y="2133600"/>
            <a:ext cx="5824638" cy="3992563"/>
          </a:xfrm>
        </p:spPr>
        <p:txBody>
          <a:bodyPr/>
          <a:lstStyle/>
          <a:p>
            <a:r>
              <a:rPr lang="en-US" dirty="0" smtClean="0"/>
              <a:t>Tobacco advertisers changed strategies and started advertising to younger markets. </a:t>
            </a:r>
          </a:p>
          <a:p>
            <a:pPr lvl="1"/>
            <a:r>
              <a:rPr lang="en-US" dirty="0" smtClean="0"/>
              <a:t>A 1991 study found that Joe Camel was more recognizable by 5 and 6 year olds than Mickey Mouse. </a:t>
            </a:r>
          </a:p>
          <a:p>
            <a:pPr lvl="1"/>
            <a:r>
              <a:rPr lang="en-US" dirty="0" smtClean="0"/>
              <a:t>Candy/Gum shaped like cigarettes.</a:t>
            </a:r>
          </a:p>
          <a:p>
            <a:endParaRPr lang="en-US" dirty="0"/>
          </a:p>
        </p:txBody>
      </p:sp>
      <p:pic>
        <p:nvPicPr>
          <p:cNvPr id="4" name="Picture 3"/>
          <p:cNvPicPr>
            <a:picLocks noChangeAspect="1"/>
          </p:cNvPicPr>
          <p:nvPr/>
        </p:nvPicPr>
        <p:blipFill>
          <a:blip r:embed="rId2"/>
          <a:stretch>
            <a:fillRect/>
          </a:stretch>
        </p:blipFill>
        <p:spPr>
          <a:xfrm>
            <a:off x="6108801" y="2286000"/>
            <a:ext cx="2749449" cy="3657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a:t>
            </a:r>
            <a:endParaRPr lang="en-US" dirty="0"/>
          </a:p>
        </p:txBody>
      </p:sp>
      <p:sp>
        <p:nvSpPr>
          <p:cNvPr id="3" name="Content Placeholder 2"/>
          <p:cNvSpPr>
            <a:spLocks noGrp="1"/>
          </p:cNvSpPr>
          <p:nvPr>
            <p:ph idx="1"/>
          </p:nvPr>
        </p:nvSpPr>
        <p:spPr/>
        <p:txBody>
          <a:bodyPr>
            <a:normAutofit lnSpcReduction="10000"/>
          </a:bodyPr>
          <a:lstStyle/>
          <a:p>
            <a:r>
              <a:rPr lang="en-US" dirty="0" smtClean="0"/>
              <a:t>1996: Cigarettes were labeled an “addictive drug” and the FDA sought to have control of them. </a:t>
            </a:r>
          </a:p>
          <a:p>
            <a:r>
              <a:rPr lang="en-US" dirty="0" smtClean="0"/>
              <a:t>2000: Supreme Court ruled that FDA was never given proper authority to regulate tobacco by congress.</a:t>
            </a:r>
          </a:p>
          <a:p>
            <a:r>
              <a:rPr lang="en-US" dirty="0" smtClean="0"/>
              <a:t>June 22, 2009 The President signed the Family Smoking Prevention and Tobacco Control Act</a:t>
            </a:r>
          </a:p>
          <a:p>
            <a:pPr lvl="1"/>
            <a:r>
              <a:rPr lang="en-US" dirty="0" smtClean="0"/>
              <a:t>This law granted the FDA the authority to regulate </a:t>
            </a:r>
            <a:r>
              <a:rPr lang="en-US" dirty="0" smtClean="0"/>
              <a:t>the manufacture, </a:t>
            </a:r>
            <a:r>
              <a:rPr lang="en-US" dirty="0" smtClean="0"/>
              <a:t>marketing, </a:t>
            </a:r>
            <a:r>
              <a:rPr lang="en-US" dirty="0" smtClean="0"/>
              <a:t>and distribution of tobacco </a:t>
            </a:r>
            <a:r>
              <a:rPr lang="en-US" dirty="0" smtClean="0"/>
              <a:t>products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Family Smoking Prevention and Tobacco Control Act</a:t>
            </a:r>
            <a:endParaRPr lang="en-US" sz="3000" dirty="0"/>
          </a:p>
        </p:txBody>
      </p:sp>
      <p:sp>
        <p:nvSpPr>
          <p:cNvPr id="3" name="Content Placeholder 2"/>
          <p:cNvSpPr>
            <a:spLocks noGrp="1"/>
          </p:cNvSpPr>
          <p:nvPr>
            <p:ph idx="1"/>
          </p:nvPr>
        </p:nvSpPr>
        <p:spPr/>
        <p:txBody>
          <a:bodyPr>
            <a:normAutofit/>
          </a:bodyPr>
          <a:lstStyle/>
          <a:p>
            <a:r>
              <a:rPr lang="en-US" dirty="0" smtClean="0"/>
              <a:t>Prohibits sale from vending machines (except special cases like in an adult-only venue)</a:t>
            </a:r>
          </a:p>
          <a:p>
            <a:r>
              <a:rPr lang="en-US" dirty="0" smtClean="0"/>
              <a:t>Prohibits tobacco brand sponsorship of athletic, musical, social, or cultural event. </a:t>
            </a:r>
          </a:p>
          <a:p>
            <a:r>
              <a:rPr lang="en-US" dirty="0" smtClean="0"/>
              <a:t>Prohibits sale or distribution of items such as hats, tee-shirts, etc. with tobacco branding. </a:t>
            </a:r>
          </a:p>
          <a:p>
            <a:r>
              <a:rPr lang="en-US" dirty="0" smtClean="0"/>
              <a:t>Eliminated descriptors such as “light,” “low,” or “mild.”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prstClr val="white"/>
                </a:solidFill>
              </a:rPr>
              <a:t>Family Smoking Prevention and Tobacco Control Act</a:t>
            </a:r>
            <a:endParaRPr lang="en-US" dirty="0"/>
          </a:p>
        </p:txBody>
      </p:sp>
      <p:sp>
        <p:nvSpPr>
          <p:cNvPr id="3" name="Content Placeholder 2"/>
          <p:cNvSpPr>
            <a:spLocks noGrp="1"/>
          </p:cNvSpPr>
          <p:nvPr>
            <p:ph idx="1"/>
          </p:nvPr>
        </p:nvSpPr>
        <p:spPr/>
        <p:txBody>
          <a:bodyPr>
            <a:normAutofit lnSpcReduction="10000"/>
          </a:bodyPr>
          <a:lstStyle/>
          <a:p>
            <a:r>
              <a:rPr lang="en-US" dirty="0" smtClean="0"/>
              <a:t>Tobacco products will require a larger warning label</a:t>
            </a:r>
          </a:p>
          <a:p>
            <a:pPr lvl="1"/>
            <a:r>
              <a:rPr lang="en-US" dirty="0" smtClean="0"/>
              <a:t>50% of the front and rear label</a:t>
            </a:r>
          </a:p>
          <a:p>
            <a:pPr lvl="1"/>
            <a:r>
              <a:rPr lang="en-US" dirty="0" smtClean="0"/>
              <a:t>Pictures of negative health consequences of smoking</a:t>
            </a:r>
          </a:p>
          <a:p>
            <a:pPr lvl="1"/>
            <a:r>
              <a:rPr lang="en-US" dirty="0" smtClean="0">
                <a:hlinkClick r:id="rId2"/>
              </a:rPr>
              <a:t>Cigarette Health </a:t>
            </a:r>
            <a:r>
              <a:rPr lang="en-US" dirty="0" smtClean="0">
                <a:hlinkClick r:id="rId2"/>
              </a:rPr>
              <a:t>Warnings</a:t>
            </a:r>
            <a:endParaRPr lang="en-US" dirty="0" smtClean="0"/>
          </a:p>
          <a:p>
            <a:r>
              <a:rPr lang="en-US" dirty="0" smtClean="0"/>
              <a:t>Banned cigarettes with flavors other than tobacco and menthol</a:t>
            </a:r>
          </a:p>
          <a:p>
            <a:r>
              <a:rPr lang="en-US" dirty="0" smtClean="0"/>
              <a:t>The act seeks to limit the color and design of packaging --</a:t>
            </a:r>
            <a:r>
              <a:rPr lang="en-US" i="1" dirty="0" smtClean="0"/>
              <a:t>still pending litigation</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14600" y="2070541"/>
            <a:ext cx="4038600" cy="4038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Robocop?</a:t>
            </a:r>
            <a:endParaRPr lang="en-US" dirty="0"/>
          </a:p>
        </p:txBody>
      </p:sp>
      <p:sp>
        <p:nvSpPr>
          <p:cNvPr id="3" name="Content Placeholder 2"/>
          <p:cNvSpPr>
            <a:spLocks noGrp="1"/>
          </p:cNvSpPr>
          <p:nvPr>
            <p:ph idx="1"/>
          </p:nvPr>
        </p:nvSpPr>
        <p:spPr/>
        <p:txBody>
          <a:bodyPr/>
          <a:lstStyle/>
          <a:p>
            <a:r>
              <a:rPr lang="en-US" dirty="0" smtClean="0">
                <a:hlinkClick r:id="rId2"/>
              </a:rPr>
              <a:t>Smoking enforcement?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know much about history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1575: Tobacco forbidden in churches in Mexico and Spanish colonies in the Caribbean</a:t>
            </a:r>
          </a:p>
          <a:p>
            <a:r>
              <a:rPr lang="en-US" dirty="0" smtClean="0"/>
              <a:t>1590: Pope Urban VII prohibited smoking in the church.</a:t>
            </a:r>
          </a:p>
          <a:p>
            <a:r>
              <a:rPr lang="en-US" dirty="0" smtClean="0"/>
              <a:t>1604: King James I, of England, published “A </a:t>
            </a:r>
            <a:r>
              <a:rPr lang="en-US" dirty="0" err="1" smtClean="0"/>
              <a:t>Counterblaste</a:t>
            </a:r>
            <a:r>
              <a:rPr lang="en-US" dirty="0" smtClean="0"/>
              <a:t> to Tobacco” which had the effect of raising taxes on tobacco. </a:t>
            </a:r>
          </a:p>
          <a:p>
            <a:r>
              <a:rPr lang="en-US" dirty="0" smtClean="0"/>
              <a:t>1633: Ottoman Sultan </a:t>
            </a:r>
            <a:r>
              <a:rPr lang="en-US" dirty="0" err="1" smtClean="0"/>
              <a:t>Murad</a:t>
            </a:r>
            <a:r>
              <a:rPr lang="en-US" dirty="0" smtClean="0"/>
              <a:t> IV prohibited smoking in his empire. </a:t>
            </a:r>
          </a:p>
          <a:p>
            <a:r>
              <a:rPr lang="en-US" dirty="0" smtClean="0"/>
              <a:t>1723: One of earliest citywide smoking bans in Berlin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know much about history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First modern smoking ban was by German </a:t>
            </a:r>
            <a:r>
              <a:rPr lang="en-US" dirty="0" err="1" smtClean="0"/>
              <a:t>govt</a:t>
            </a:r>
            <a:r>
              <a:rPr lang="en-US" dirty="0" smtClean="0"/>
              <a:t> in 1941 which restricted smoking in every university, post office, military hospital, and Nazi party office. </a:t>
            </a:r>
          </a:p>
          <a:p>
            <a:r>
              <a:rPr lang="en-US" dirty="0" smtClean="0"/>
              <a:t>1975: Minnesota became the first state to regulate smoking in most public places. Restaurants divided into smoking and non-smoking sections. </a:t>
            </a:r>
          </a:p>
          <a:p>
            <a:pPr lvl="1"/>
            <a:r>
              <a:rPr lang="en-US" dirty="0" smtClean="0"/>
              <a:t>Did not apply to bars. </a:t>
            </a:r>
          </a:p>
          <a:p>
            <a:r>
              <a:rPr lang="en-US" dirty="0" smtClean="0"/>
              <a:t>1985: Aspen Colorado was first city in USA to restrict smoking in restaurants.</a:t>
            </a:r>
          </a:p>
          <a:p>
            <a:r>
              <a:rPr lang="en-US" dirty="0" smtClean="0"/>
              <a:t>1990: San Luis Obispo, CA was first city to restrict smoking in all public places including restaurants and bars. </a:t>
            </a:r>
          </a:p>
          <a:p>
            <a:r>
              <a:rPr lang="en-US" dirty="0" smtClean="0"/>
              <a:t>1994: California banned smoking in all restaurants and then in 1998 it was banned in bars too.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bans</a:t>
            </a:r>
            <a:endParaRPr lang="en-US" dirty="0"/>
          </a:p>
        </p:txBody>
      </p:sp>
      <p:sp>
        <p:nvSpPr>
          <p:cNvPr id="3" name="Content Placeholder 2"/>
          <p:cNvSpPr>
            <a:spLocks noGrp="1"/>
          </p:cNvSpPr>
          <p:nvPr>
            <p:ph idx="1"/>
          </p:nvPr>
        </p:nvSpPr>
        <p:spPr/>
        <p:txBody>
          <a:bodyPr>
            <a:normAutofit/>
          </a:bodyPr>
          <a:lstStyle/>
          <a:p>
            <a:r>
              <a:rPr lang="en-US" dirty="0" smtClean="0"/>
              <a:t>As of April 2012, 27 states have enacted statewide bans on smoking in all enclosed public places, including bars and </a:t>
            </a:r>
            <a:r>
              <a:rPr lang="en-US" dirty="0" smtClean="0"/>
              <a:t>restaurants</a:t>
            </a:r>
          </a:p>
          <a:p>
            <a:r>
              <a:rPr lang="en-US" dirty="0" smtClean="0"/>
              <a:t>Effective </a:t>
            </a:r>
            <a:r>
              <a:rPr lang="en-US" dirty="0" smtClean="0"/>
              <a:t>April 1998, </a:t>
            </a:r>
            <a:r>
              <a:rPr lang="en-US" dirty="0" smtClean="0">
                <a:hlinkClick r:id="rId2" tooltip="Inflight smoking"/>
              </a:rPr>
              <a:t>smoking is banned</a:t>
            </a:r>
            <a:r>
              <a:rPr lang="en-US" dirty="0" smtClean="0"/>
              <a:t> by the </a:t>
            </a:r>
            <a:r>
              <a:rPr lang="en-US" dirty="0" smtClean="0">
                <a:hlinkClick r:id="rId3" tooltip="United States Department of Transportation"/>
              </a:rPr>
              <a:t>United States Department of Transportation</a:t>
            </a:r>
            <a:r>
              <a:rPr lang="en-US" dirty="0" smtClean="0"/>
              <a:t> on all commercial passenger flights in the United States, and/or by American air carriers</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State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Effective March 30, 2003, smoking is banned statewide in all enclosed workplaces in New York, including all bars and restaurants and construction sites</a:t>
            </a:r>
            <a:r>
              <a:rPr lang="en-US" dirty="0" smtClean="0"/>
              <a:t>. </a:t>
            </a:r>
            <a:r>
              <a:rPr lang="en-US" dirty="0" smtClean="0"/>
              <a:t>The law exempts (1) private homes and automobiles, (2) hotel/motel rooms, (3) retail tobacco businesses, (4) private clubs, (5) cigar bars (A cigar bar that makes 10 percent of its gross income from the on-site sale of tobacco products and the rental of on-site humidors, not including vending machines sales are exempt from the ban), (6) outdoor areas of restaurants and bars, and (7) enclosed rooms in restaurants, bars, convention halls, etc., when hosting private functions organized for the promotion and sampling of tobacco products</a:t>
            </a:r>
            <a:r>
              <a:rPr lang="en-US" dirty="0" smtClean="0"/>
              <a:t>. </a:t>
            </a:r>
            <a:r>
              <a:rPr lang="en-US" dirty="0" smtClean="0"/>
              <a:t>Local governments may regulate smoking more stringently than the state law</a:t>
            </a:r>
            <a:r>
              <a:rPr lang="en-US" dirty="0" smtClean="0"/>
              <a:t>.</a:t>
            </a:r>
            <a:r>
              <a:rPr lang="en-US" baseline="30000" dirty="0" smtClean="0"/>
              <a:t> </a:t>
            </a:r>
            <a:r>
              <a:rPr lang="en-US" dirty="0" smtClean="0"/>
              <a:t>Breaking </a:t>
            </a:r>
            <a:r>
              <a:rPr lang="en-US" dirty="0" smtClean="0"/>
              <a:t>the state law can result in a fine of between $200 and $2,000, depending how many violations one has had within a year</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Why is smoking bad? Why should pediatrician’s care?</a:t>
            </a:r>
          </a:p>
          <a:p>
            <a:r>
              <a:rPr lang="en-US" dirty="0" smtClean="0"/>
              <a:t>Laws about the purchase of tobacco products</a:t>
            </a:r>
          </a:p>
          <a:p>
            <a:r>
              <a:rPr lang="en-US" dirty="0" smtClean="0"/>
              <a:t>Laws</a:t>
            </a:r>
            <a:r>
              <a:rPr lang="en-US" dirty="0" smtClean="0"/>
              <a:t> regulating advertising</a:t>
            </a:r>
          </a:p>
          <a:p>
            <a:r>
              <a:rPr lang="en-US" dirty="0" smtClean="0"/>
              <a:t>Laws regarding smoking in public</a:t>
            </a:r>
          </a:p>
          <a:p>
            <a:r>
              <a:rPr lang="en-US" dirty="0" smtClean="0"/>
              <a:t>What can we do? In and out of the office.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City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York City, Effective May 23, 2011, smoking was banned in all parks, boardwalks, beaches, recreation centers, swimming pools and pedestrian plazas.</a:t>
            </a:r>
            <a:r>
              <a:rPr lang="en-US" dirty="0" smtClean="0"/>
              <a:t> </a:t>
            </a:r>
          </a:p>
          <a:p>
            <a:r>
              <a:rPr lang="en-US" dirty="0" smtClean="0"/>
              <a:t>Bloomberg is proposing new legislation that would require residential buildings to develop written policies that address whether smoking is allowed in both indoor and outdoor locations, including lobbies, courtyards, balconies, laundry rooms, and individual apartments. </a:t>
            </a:r>
          </a:p>
          <a:p>
            <a:pPr lvl="1"/>
            <a:r>
              <a:rPr lang="en-US" dirty="0" smtClean="0"/>
              <a:t>Not specifically banning smoking in private housing but setting up the possibility of smoke-free apartment buildings in New York City.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Screen adolescents for smoking. Encourage positive behaviors and offer to help when they disclose. </a:t>
            </a:r>
          </a:p>
          <a:p>
            <a:r>
              <a:rPr lang="en-US" dirty="0" smtClean="0"/>
              <a:t>Smoke Free TXT- A text message service designed to help young adults quit smoking. </a:t>
            </a:r>
          </a:p>
          <a:p>
            <a:r>
              <a:rPr lang="en-US" dirty="0" smtClean="0"/>
              <a:t>Screen for parental smoking at </a:t>
            </a:r>
            <a:r>
              <a:rPr lang="en-US" dirty="0" err="1" smtClean="0"/>
              <a:t>WCCs</a:t>
            </a:r>
            <a:r>
              <a:rPr lang="en-US" dirty="0" smtClean="0"/>
              <a:t>, sick visits. </a:t>
            </a:r>
          </a:p>
          <a:p>
            <a:pPr lvl="1"/>
            <a:r>
              <a:rPr lang="en-US" dirty="0" smtClean="0"/>
              <a:t>Parents may be seeing us more frequently than their own doctors. </a:t>
            </a:r>
          </a:p>
          <a:p>
            <a:pPr lvl="1"/>
            <a:r>
              <a:rPr lang="en-US" dirty="0" smtClean="0"/>
              <a:t>If child has illness associated with secondhand smoke use it to help encourage quitting. </a:t>
            </a:r>
          </a:p>
          <a:p>
            <a:pPr lvl="1"/>
            <a:r>
              <a:rPr lang="en-US" dirty="0" smtClean="0"/>
              <a:t>Encourage smoke-free homes and vehicles</a:t>
            </a:r>
          </a:p>
          <a:p>
            <a:pPr lvl="1"/>
            <a:r>
              <a:rPr lang="en-US" dirty="0" smtClean="0"/>
              <a:t>1800-QUITNOW</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Help parents talk to their adolescent children about smoking</a:t>
            </a:r>
          </a:p>
          <a:p>
            <a:pPr lvl="1"/>
            <a:r>
              <a:rPr lang="en-US" dirty="0" err="1" smtClean="0"/>
              <a:t>Mayoclinic.com</a:t>
            </a:r>
            <a:r>
              <a:rPr lang="en-US" dirty="0" smtClean="0"/>
              <a:t> has advice on how to “help your teen stop smoking” and “10 ways to help teens stay smoke-free.” Just type in to the search box “teen smoking.”</a:t>
            </a:r>
            <a:endParaRPr lang="en-US" dirty="0" smtClean="0"/>
          </a:p>
          <a:p>
            <a:pPr lvl="2"/>
            <a:r>
              <a:rPr lang="en-US" dirty="0" smtClean="0"/>
              <a:t>Appeal to their vanity: smelly clothes, bad breath, yellow teeth, wrinkles</a:t>
            </a:r>
          </a:p>
          <a:p>
            <a:pPr lvl="2"/>
            <a:r>
              <a:rPr lang="en-US" dirty="0" smtClean="0"/>
              <a:t>Do the math: go over how expensive smoking is as a habit. How will they afford music, cell phone, clothes, and cigarettes. </a:t>
            </a:r>
          </a:p>
          <a:p>
            <a:pPr lvl="2"/>
            <a:r>
              <a:rPr lang="en-US" dirty="0" smtClean="0"/>
              <a:t>Think the way teens do. They don’t spend the time mentally preparing like adults do. Also more likely to act on impulse and less likely to think about the long term consequences.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Outside of clinic</a:t>
            </a:r>
            <a:endParaRPr lang="en-US" dirty="0"/>
          </a:p>
        </p:txBody>
      </p:sp>
      <p:sp>
        <p:nvSpPr>
          <p:cNvPr id="3" name="Content Placeholder 2"/>
          <p:cNvSpPr>
            <a:spLocks noGrp="1"/>
          </p:cNvSpPr>
          <p:nvPr>
            <p:ph idx="1"/>
          </p:nvPr>
        </p:nvSpPr>
        <p:spPr/>
        <p:txBody>
          <a:bodyPr/>
          <a:lstStyle/>
          <a:p>
            <a:r>
              <a:rPr lang="en-US" dirty="0" smtClean="0"/>
              <a:t>Support groups like </a:t>
            </a:r>
            <a:r>
              <a:rPr lang="en-US" dirty="0" smtClean="0">
                <a:hlinkClick r:id="rId2"/>
              </a:rPr>
              <a:t>www.tobaccofreekids.org</a:t>
            </a:r>
            <a:endParaRPr lang="en-US" dirty="0" smtClean="0"/>
          </a:p>
          <a:p>
            <a:r>
              <a:rPr lang="en-US" dirty="0" smtClean="0"/>
              <a:t>Advocacy with the AAP: </a:t>
            </a:r>
          </a:p>
          <a:p>
            <a:pPr lvl="1"/>
            <a:r>
              <a:rPr lang="en-US" dirty="0" err="1" smtClean="0"/>
              <a:t>http://www.aap.org/en-us/advocacy-and-policy/state-advocacy/Pages/State-Advocacy.aspx#TobaccoPrevention</a:t>
            </a:r>
            <a:endParaRPr lang="en-US" dirty="0" smtClean="0"/>
          </a:p>
          <a:p>
            <a:r>
              <a:rPr lang="en-US" dirty="0" smtClean="0"/>
              <a:t>Advocacy with the ACP: </a:t>
            </a:r>
          </a:p>
          <a:p>
            <a:pPr lvl="1"/>
            <a:r>
              <a:rPr lang="en-US" dirty="0" smtClean="0">
                <a:hlinkClick r:id="rId3"/>
              </a:rPr>
              <a:t>http://www.acponline.org/advocacy/where_we_stand/other_issues/#</a:t>
            </a:r>
            <a:r>
              <a:rPr lang="en-US" dirty="0" smtClean="0">
                <a:hlinkClick r:id="rId3"/>
              </a:rPr>
              <a:t>tobacco</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a:t>
            </a:r>
            <a:endParaRPr lang="en-US" dirty="0"/>
          </a:p>
        </p:txBody>
      </p:sp>
      <p:sp>
        <p:nvSpPr>
          <p:cNvPr id="3" name="Content Placeholder 2"/>
          <p:cNvSpPr>
            <a:spLocks noGrp="1"/>
          </p:cNvSpPr>
          <p:nvPr>
            <p:ph idx="1"/>
          </p:nvPr>
        </p:nvSpPr>
        <p:spPr/>
        <p:txBody>
          <a:bodyPr/>
          <a:lstStyle/>
          <a:p>
            <a:r>
              <a:rPr lang="en-US" dirty="0" smtClean="0">
                <a:hlinkClick r:id="rId2"/>
              </a:rPr>
              <a:t>www.tobaccocontrollaws.org</a:t>
            </a:r>
            <a:endParaRPr lang="en-US" dirty="0" smtClean="0"/>
          </a:p>
          <a:p>
            <a:r>
              <a:rPr lang="en-US" dirty="0" smtClean="0">
                <a:hlinkClick r:id="rId3"/>
              </a:rPr>
              <a:t>www.tobaccofreekids.org</a:t>
            </a:r>
            <a:endParaRPr lang="en-US" dirty="0" smtClean="0"/>
          </a:p>
          <a:p>
            <a:r>
              <a:rPr lang="en-US" dirty="0" smtClean="0">
                <a:hlinkClick r:id="rId4"/>
              </a:rPr>
              <a:t>www.smokefree.gov</a:t>
            </a:r>
            <a:endParaRPr lang="en-US" dirty="0" smtClean="0"/>
          </a:p>
          <a:p>
            <a:r>
              <a:rPr lang="en-US" dirty="0" smtClean="0">
                <a:hlinkClick r:id="rId5"/>
              </a:rPr>
              <a:t>www.healthychildren.org</a:t>
            </a:r>
            <a:endParaRPr lang="en-US" dirty="0" smtClean="0"/>
          </a:p>
          <a:p>
            <a:r>
              <a:rPr lang="en-US" dirty="0" err="1" smtClean="0"/>
              <a:t>www.aap.org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hlinkClick r:id="rId2"/>
              </a:rPr>
              <a:t>www.fda.gov/tobaccoproducts/default.htm</a:t>
            </a:r>
            <a:endParaRPr lang="en-US" dirty="0" smtClean="0"/>
          </a:p>
          <a:p>
            <a:r>
              <a:rPr lang="en-US" dirty="0" smtClean="0"/>
              <a:t>http://</a:t>
            </a:r>
            <a:r>
              <a:rPr lang="en-US" dirty="0" err="1" smtClean="0"/>
              <a:t>smokefree.gov/smokefreetxt</a:t>
            </a:r>
            <a:r>
              <a:rPr lang="en-US" dirty="0" smtClean="0"/>
              <a:t>/</a:t>
            </a:r>
          </a:p>
          <a:p>
            <a:r>
              <a:rPr lang="en-US" dirty="0" smtClean="0">
                <a:hlinkClick r:id="rId3"/>
              </a:rPr>
              <a:t>http://www.tobaccofreekids.org</a:t>
            </a:r>
            <a:r>
              <a:rPr lang="en-US" dirty="0" smtClean="0">
                <a:hlinkClick r:id="rId3"/>
              </a:rPr>
              <a:t>/</a:t>
            </a:r>
            <a:endParaRPr lang="en-US" dirty="0" smtClean="0"/>
          </a:p>
          <a:p>
            <a:r>
              <a:rPr lang="en-US" dirty="0" smtClean="0">
                <a:hlinkClick r:id="rId4"/>
              </a:rPr>
              <a:t>www.health.harvard.edu</a:t>
            </a:r>
            <a:endParaRPr lang="en-US" dirty="0" smtClean="0"/>
          </a:p>
          <a:p>
            <a:r>
              <a:rPr lang="en-US" dirty="0" err="1" smtClean="0"/>
              <a:t>www.mayoclinic.com</a:t>
            </a:r>
            <a:endParaRPr lang="en-US" dirty="0" smtClean="0"/>
          </a:p>
          <a:p>
            <a:r>
              <a:rPr lang="en-US" dirty="0" smtClean="0"/>
              <a:t>James, Randy. “Cigarette Advertising.” </a:t>
            </a:r>
            <a:r>
              <a:rPr lang="en-US" u="sng" dirty="0" smtClean="0"/>
              <a:t>Time Magazine.</a:t>
            </a:r>
            <a:r>
              <a:rPr lang="en-US" dirty="0" smtClean="0"/>
              <a:t> 2009</a:t>
            </a:r>
          </a:p>
          <a:p>
            <a:r>
              <a:rPr lang="en-US" dirty="0" smtClean="0"/>
              <a:t>U</a:t>
            </a:r>
            <a:r>
              <a:rPr lang="en-US" dirty="0" smtClean="0"/>
              <a:t>.S. Department of Health and Human Services. The Health Consequences of Involuntary Exposure to Tobacco Smoke: A Report of the Surgeon General. U.S. Department of Health and Human Services, Centers for Disease Control and Prevention, National Center for Chronic Disease Prevention and Health Promotion, Office on Smoking and Health, 2006</a:t>
            </a:r>
            <a:r>
              <a:rPr lang="en-US" dirty="0" smtClean="0"/>
              <a:t>.</a:t>
            </a:r>
          </a:p>
          <a:p>
            <a:r>
              <a:rPr lang="en-US" dirty="0" smtClean="0"/>
              <a:t>Youth Risk Behavior Surveillance System, CDC</a:t>
            </a:r>
            <a:r>
              <a:rPr lang="en-US" dirty="0" smtClean="0"/>
              <a:t>. </a:t>
            </a:r>
            <a:r>
              <a:rPr lang="en-US" dirty="0" smtClean="0">
                <a:hlinkClick r:id="rId5"/>
              </a:rPr>
              <a:t>http://www.cdc.gov/healthyyouth/yrbs/index.</a:t>
            </a:r>
            <a:r>
              <a:rPr lang="en-US" dirty="0" smtClean="0">
                <a:hlinkClick r:id="rId5"/>
              </a:rPr>
              <a:t>htm</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children exposed to smoke?	</a:t>
            </a:r>
            <a:endParaRPr lang="en-US" dirty="0"/>
          </a:p>
        </p:txBody>
      </p:sp>
      <p:sp>
        <p:nvSpPr>
          <p:cNvPr id="3" name="Content Placeholder 2"/>
          <p:cNvSpPr>
            <a:spLocks noGrp="1"/>
          </p:cNvSpPr>
          <p:nvPr>
            <p:ph idx="1"/>
          </p:nvPr>
        </p:nvSpPr>
        <p:spPr/>
        <p:txBody>
          <a:bodyPr>
            <a:normAutofit lnSpcReduction="10000"/>
          </a:bodyPr>
          <a:lstStyle/>
          <a:p>
            <a:r>
              <a:rPr lang="en-US" dirty="0" smtClean="0"/>
              <a:t>Adolescents smoke</a:t>
            </a:r>
          </a:p>
          <a:p>
            <a:pPr lvl="1"/>
            <a:r>
              <a:rPr lang="en-US" dirty="0" smtClean="0"/>
              <a:t>In 2009, 46% of teens in high school had tried smoking. </a:t>
            </a:r>
          </a:p>
          <a:p>
            <a:pPr lvl="1"/>
            <a:r>
              <a:rPr lang="en-US" dirty="0" smtClean="0"/>
              <a:t>Nearly 20% had smoked cigarettes at least 1 day in the last 30</a:t>
            </a:r>
          </a:p>
          <a:p>
            <a:pPr lvl="1"/>
            <a:r>
              <a:rPr lang="en-US" dirty="0" smtClean="0"/>
              <a:t>7% smoked cigarettes on at least 20 days in the last 30</a:t>
            </a:r>
          </a:p>
          <a:p>
            <a:r>
              <a:rPr lang="en-US" dirty="0" smtClean="0"/>
              <a:t>Secondhand smoke</a:t>
            </a:r>
          </a:p>
          <a:p>
            <a:pPr lvl="1"/>
            <a:r>
              <a:rPr lang="en-US" dirty="0" smtClean="0"/>
              <a:t>60% of children aged 3-11 years, almost 22 Million children, are exposed to secondhand smoke. </a:t>
            </a:r>
            <a:r>
              <a:rPr lang="en-US" dirty="0" smtClean="0"/>
              <a:t> </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is bad for you</a:t>
            </a:r>
            <a:endParaRPr lang="en-US" dirty="0"/>
          </a:p>
        </p:txBody>
      </p:sp>
      <p:sp>
        <p:nvSpPr>
          <p:cNvPr id="3" name="Content Placeholder 2"/>
          <p:cNvSpPr>
            <a:spLocks noGrp="1"/>
          </p:cNvSpPr>
          <p:nvPr>
            <p:ph idx="1"/>
          </p:nvPr>
        </p:nvSpPr>
        <p:spPr/>
        <p:txBody>
          <a:bodyPr/>
          <a:lstStyle/>
          <a:p>
            <a:r>
              <a:rPr lang="en-US" dirty="0" smtClean="0"/>
              <a:t>Cancers</a:t>
            </a:r>
          </a:p>
          <a:p>
            <a:r>
              <a:rPr lang="en-US" dirty="0" smtClean="0"/>
              <a:t>H</a:t>
            </a:r>
            <a:r>
              <a:rPr lang="en-US" dirty="0" smtClean="0"/>
              <a:t>eart disease</a:t>
            </a:r>
          </a:p>
          <a:p>
            <a:r>
              <a:rPr lang="en-US" dirty="0" smtClean="0"/>
              <a:t>V</a:t>
            </a:r>
            <a:r>
              <a:rPr lang="en-US" dirty="0" smtClean="0"/>
              <a:t>ascular disease</a:t>
            </a:r>
          </a:p>
          <a:p>
            <a:r>
              <a:rPr lang="en-US" dirty="0" smtClean="0"/>
              <a:t>Pulmonary disease</a:t>
            </a:r>
          </a:p>
          <a:p>
            <a:r>
              <a:rPr lang="en-US" dirty="0" smtClean="0"/>
              <a:t>Increased </a:t>
            </a:r>
            <a:r>
              <a:rPr lang="en-US" dirty="0" err="1" smtClean="0"/>
              <a:t>perinatal</a:t>
            </a:r>
            <a:r>
              <a:rPr lang="en-US" dirty="0" smtClean="0"/>
              <a:t> morbidity and mortality.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Secondhand smoke is bad too</a:t>
            </a:r>
            <a:endParaRPr lang="en-US" dirty="0"/>
          </a:p>
        </p:txBody>
      </p:sp>
      <p:sp>
        <p:nvSpPr>
          <p:cNvPr id="3" name="Content Placeholder 2"/>
          <p:cNvSpPr>
            <a:spLocks noGrp="1"/>
          </p:cNvSpPr>
          <p:nvPr>
            <p:ph idx="1"/>
          </p:nvPr>
        </p:nvSpPr>
        <p:spPr>
          <a:xfrm>
            <a:off x="284163" y="2133600"/>
            <a:ext cx="8574087" cy="3992563"/>
          </a:xfrm>
        </p:spPr>
        <p:txBody>
          <a:bodyPr>
            <a:normAutofit fontScale="92500" lnSpcReduction="20000"/>
          </a:bodyPr>
          <a:lstStyle/>
          <a:p>
            <a:r>
              <a:rPr lang="en-US" dirty="0" smtClean="0"/>
              <a:t>Increased </a:t>
            </a:r>
            <a:r>
              <a:rPr lang="en-US" dirty="0" smtClean="0"/>
              <a:t>rate of </a:t>
            </a:r>
            <a:r>
              <a:rPr lang="en-US" dirty="0" smtClean="0"/>
              <a:t>SIDS</a:t>
            </a:r>
          </a:p>
          <a:p>
            <a:r>
              <a:rPr lang="en-US" dirty="0" smtClean="0"/>
              <a:t>Increased </a:t>
            </a:r>
            <a:r>
              <a:rPr lang="en-US" dirty="0" err="1" smtClean="0"/>
              <a:t>LRTIs</a:t>
            </a:r>
            <a:endParaRPr lang="en-US" dirty="0" smtClean="0"/>
          </a:p>
          <a:p>
            <a:r>
              <a:rPr lang="en-US" dirty="0" smtClean="0"/>
              <a:t>Increased prevalence and severity of asthma</a:t>
            </a:r>
          </a:p>
          <a:p>
            <a:r>
              <a:rPr lang="en-US" dirty="0" smtClean="0"/>
              <a:t>Decreased lung growth/function</a:t>
            </a:r>
          </a:p>
          <a:p>
            <a:r>
              <a:rPr lang="en-US" dirty="0" smtClean="0"/>
              <a:t>Increased middle ear disease</a:t>
            </a:r>
          </a:p>
          <a:p>
            <a:r>
              <a:rPr lang="en-US" dirty="0" smtClean="0"/>
              <a:t>Dental caries</a:t>
            </a:r>
          </a:p>
          <a:p>
            <a:r>
              <a:rPr lang="en-US" dirty="0" smtClean="0"/>
              <a:t>Cancer – Definitely increased for lung cancer later in life (</a:t>
            </a:r>
            <a:r>
              <a:rPr lang="en-US" dirty="0" err="1" smtClean="0"/>
              <a:t>eg</a:t>
            </a:r>
            <a:r>
              <a:rPr lang="en-US" dirty="0" smtClean="0"/>
              <a:t>. Adulthood) but unknown association for childhood cancers.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78778" y="1981200"/>
            <a:ext cx="6186445" cy="457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Purchasing tobacco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Varies country to country (15-21 years)</a:t>
            </a:r>
          </a:p>
          <a:p>
            <a:r>
              <a:rPr lang="en-US" dirty="0" smtClean="0"/>
              <a:t>In most states in the US the purchasing age is 18 years</a:t>
            </a:r>
          </a:p>
          <a:p>
            <a:pPr lvl="1"/>
            <a:r>
              <a:rPr lang="en-US" dirty="0" smtClean="0"/>
              <a:t>Except Alabama, Alaska, New Jersey, Utah where it is 19 years.</a:t>
            </a:r>
          </a:p>
          <a:p>
            <a:pPr lvl="1"/>
            <a:r>
              <a:rPr lang="en-US" dirty="0" smtClean="0"/>
              <a:t>Onondaga, Nassau, and Suffolk counties in NY state have also made the purchasing age 19. </a:t>
            </a:r>
          </a:p>
          <a:p>
            <a:pPr lvl="1"/>
            <a:r>
              <a:rPr lang="en-US" dirty="0" smtClean="0"/>
              <a:t>A purchaser is supposed to show ID if less than 26. </a:t>
            </a:r>
          </a:p>
          <a:p>
            <a:r>
              <a:rPr lang="en-US" dirty="0" smtClean="0"/>
              <a:t>Nonetheless in 2009 about 14% of students &lt;18 </a:t>
            </a:r>
            <a:r>
              <a:rPr lang="en-US" dirty="0" err="1" smtClean="0"/>
              <a:t>yo</a:t>
            </a:r>
            <a:r>
              <a:rPr lang="en-US" dirty="0" smtClean="0"/>
              <a:t> who currently smoked cigarettes were able to buy the cigarettes on their own.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Advertising/Marketing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125" y="1828800"/>
            <a:ext cx="7467750" cy="49377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Advertising/Marketing</a:t>
            </a:r>
            <a:endParaRPr lang="en-US" dirty="0"/>
          </a:p>
        </p:txBody>
      </p:sp>
      <p:sp>
        <p:nvSpPr>
          <p:cNvPr id="3" name="Content Placeholder 2"/>
          <p:cNvSpPr>
            <a:spLocks noGrp="1"/>
          </p:cNvSpPr>
          <p:nvPr>
            <p:ph idx="1"/>
          </p:nvPr>
        </p:nvSpPr>
        <p:spPr>
          <a:xfrm>
            <a:off x="2794000" y="2133600"/>
            <a:ext cx="6064250" cy="3992563"/>
          </a:xfrm>
        </p:spPr>
        <p:txBody>
          <a:bodyPr>
            <a:normAutofit fontScale="85000" lnSpcReduction="20000"/>
          </a:bodyPr>
          <a:lstStyle/>
          <a:p>
            <a:r>
              <a:rPr lang="en-US" dirty="0" smtClean="0"/>
              <a:t>1789: First ad in the US ran in a local New York newspaper was for Lorillard Tobacco Company</a:t>
            </a:r>
          </a:p>
          <a:p>
            <a:r>
              <a:rPr lang="en-US" dirty="0" smtClean="0"/>
              <a:t>Late 19</a:t>
            </a:r>
            <a:r>
              <a:rPr lang="en-US" baseline="30000" dirty="0" smtClean="0"/>
              <a:t>th</a:t>
            </a:r>
            <a:r>
              <a:rPr lang="en-US" dirty="0" smtClean="0"/>
              <a:t> century cigarette cards like </a:t>
            </a:r>
            <a:r>
              <a:rPr lang="en-US" dirty="0" err="1" smtClean="0"/>
              <a:t>Honus</a:t>
            </a:r>
            <a:r>
              <a:rPr lang="en-US" dirty="0" smtClean="0"/>
              <a:t> Wagner were being used to help market cigarettes. </a:t>
            </a:r>
          </a:p>
          <a:p>
            <a:r>
              <a:rPr lang="en-US" dirty="0" smtClean="0"/>
              <a:t>1950-60s: Cigarettes frequently sponsored television shows</a:t>
            </a:r>
          </a:p>
          <a:p>
            <a:r>
              <a:rPr lang="en-US" dirty="0" smtClean="0"/>
              <a:t>1964: Following the Surgeon General report, based on &gt;7,000 scientific studies linking smoking with lung cancer, emphysema, and other diseases, laws were put into place requiring warning labels on tobacco products and tobacco advertisements were banned on radio and TV. </a:t>
            </a:r>
            <a:endParaRPr lang="en-US" dirty="0"/>
          </a:p>
        </p:txBody>
      </p:sp>
      <p:pic>
        <p:nvPicPr>
          <p:cNvPr id="4" name="Picture 3"/>
          <p:cNvPicPr>
            <a:picLocks noChangeAspect="1"/>
          </p:cNvPicPr>
          <p:nvPr/>
        </p:nvPicPr>
        <p:blipFill>
          <a:blip r:embed="rId2"/>
          <a:stretch>
            <a:fillRect/>
          </a:stretch>
        </p:blipFill>
        <p:spPr>
          <a:xfrm>
            <a:off x="0" y="1828800"/>
            <a:ext cx="2794000" cy="4978400"/>
          </a:xfrm>
          <a:prstGeom prst="rect">
            <a:avLst/>
          </a:prstGeom>
        </p:spPr>
      </p:pic>
    </p:spTree>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5642</TotalTime>
  <Words>1646</Words>
  <Application>Microsoft Macintosh PowerPoint</Application>
  <PresentationFormat>On-screen Show (4:3)</PresentationFormat>
  <Paragraphs>124</Paragraphs>
  <Slides>25</Slides>
  <Notes>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Spectrum</vt:lpstr>
      <vt:lpstr>Thank you for not smoking</vt:lpstr>
      <vt:lpstr>Overview</vt:lpstr>
      <vt:lpstr>How are children exposed to smoke? </vt:lpstr>
      <vt:lpstr>Smoking is bad for you</vt:lpstr>
      <vt:lpstr>Secondhand smoke is bad too</vt:lpstr>
      <vt:lpstr>Purchases</vt:lpstr>
      <vt:lpstr>Purchasing tobacco</vt:lpstr>
      <vt:lpstr>Advertising/Marketing</vt:lpstr>
      <vt:lpstr>Advertising/Marketing</vt:lpstr>
      <vt:lpstr>Advertising/Marketing</vt:lpstr>
      <vt:lpstr>Laws</vt:lpstr>
      <vt:lpstr>Family Smoking Prevention and Tobacco Control Act</vt:lpstr>
      <vt:lpstr>Family Smoking Prevention and Tobacco Control Act</vt:lpstr>
      <vt:lpstr>Bans</vt:lpstr>
      <vt:lpstr>Robocop?</vt:lpstr>
      <vt:lpstr>Don’t know much about history</vt:lpstr>
      <vt:lpstr>Don’t know much about history</vt:lpstr>
      <vt:lpstr>Smoking bans</vt:lpstr>
      <vt:lpstr>New York State</vt:lpstr>
      <vt:lpstr>New York City</vt:lpstr>
      <vt:lpstr>What can we do?</vt:lpstr>
      <vt:lpstr>What can we do?</vt:lpstr>
      <vt:lpstr>What can we do? Outside of clinic</vt:lpstr>
      <vt:lpstr>For more info</vt:lpstr>
      <vt:lpstr>References</vt:lpstr>
    </vt:vector>
  </TitlesOfParts>
  <Company>titan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not smoking</dc:title>
  <dc:creator>dorit feith</dc:creator>
  <cp:lastModifiedBy>dorit feith</cp:lastModifiedBy>
  <cp:revision>5</cp:revision>
  <dcterms:created xsi:type="dcterms:W3CDTF">2012-05-17T21:10:52Z</dcterms:created>
  <dcterms:modified xsi:type="dcterms:W3CDTF">2012-05-21T19:13:51Z</dcterms:modified>
</cp:coreProperties>
</file>