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1" r:id="rId4"/>
    <p:sldId id="262" r:id="rId5"/>
    <p:sldId id="278"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57" r:id="rId19"/>
    <p:sldId id="258" r:id="rId20"/>
    <p:sldId id="259" r:id="rId21"/>
    <p:sldId id="279" r:id="rId22"/>
    <p:sldId id="275" r:id="rId23"/>
    <p:sldId id="280" r:id="rId24"/>
    <p:sldId id="281" r:id="rId25"/>
    <p:sldId id="282" r:id="rId26"/>
    <p:sldId id="277"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1E3574C-A568-884C-BE10-7C4D73D6D1A6}"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3574C-A568-884C-BE10-7C4D73D6D1A6}" type="datetimeFigureOut">
              <a:rPr lang="en-US" smtClean="0"/>
              <a:t>7/17/12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231B-F8A4-2E48-B153-9FEAAF54114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1E3574C-A568-884C-BE10-7C4D73D6D1A6}"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1E3574C-A568-884C-BE10-7C4D73D6D1A6}"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1E3574C-A568-884C-BE10-7C4D73D6D1A6}"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1E3574C-A568-884C-BE10-7C4D73D6D1A6}"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231B-F8A4-2E48-B153-9FEAAF54114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3574C-A568-884C-BE10-7C4D73D6D1A6}"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1E3574C-A568-884C-BE10-7C4D73D6D1A6}" type="datetimeFigureOut">
              <a:rPr lang="en-US" smtClean="0"/>
              <a:t>7/17/12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1E3574C-A568-884C-BE10-7C4D73D6D1A6}" type="datetimeFigureOut">
              <a:rPr lang="en-US" smtClean="0"/>
              <a:t>7/17/12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1E3574C-A568-884C-BE10-7C4D73D6D1A6}" type="datetimeFigureOut">
              <a:rPr lang="en-US" smtClean="0"/>
              <a:t>7/17/12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3574C-A568-884C-BE10-7C4D73D6D1A6}" type="datetimeFigureOut">
              <a:rPr lang="en-US" smtClean="0"/>
              <a:t>7/17/12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3574C-A568-884C-BE10-7C4D73D6D1A6}" type="datetimeFigureOut">
              <a:rPr lang="en-US" smtClean="0"/>
              <a:t>7/17/12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231B-F8A4-2E48-B153-9FEAAF5411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1E3574C-A568-884C-BE10-7C4D73D6D1A6}" type="datetimeFigureOut">
              <a:rPr lang="en-US" smtClean="0"/>
              <a:t>7/17/12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CFE231B-F8A4-2E48-B153-9FEAAF5411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c.gov/html/doh/html/home/home.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Anti-Obesity Initiative: </a:t>
            </a:r>
            <a:br>
              <a:rPr lang="en-US" dirty="0" smtClean="0"/>
            </a:br>
            <a:r>
              <a:rPr lang="en-US" dirty="0" smtClean="0"/>
              <a:t>Setting a Maximum Size on Sugary Beverages</a:t>
            </a:r>
            <a:endParaRPr lang="en-US" dirty="0"/>
          </a:p>
        </p:txBody>
      </p:sp>
      <p:sp>
        <p:nvSpPr>
          <p:cNvPr id="3" name="Subtitle 2"/>
          <p:cNvSpPr>
            <a:spLocks noGrp="1"/>
          </p:cNvSpPr>
          <p:nvPr>
            <p:ph type="subTitle" idx="1"/>
          </p:nvPr>
        </p:nvSpPr>
        <p:spPr/>
        <p:txBody>
          <a:bodyPr/>
          <a:lstStyle/>
          <a:p>
            <a:r>
              <a:rPr lang="en-US" dirty="0" smtClean="0"/>
              <a:t>Joe Grillo PGY-2</a:t>
            </a:r>
            <a:endParaRPr lang="en-US" dirty="0"/>
          </a:p>
        </p:txBody>
      </p:sp>
    </p:spTree>
    <p:extLst>
      <p:ext uri="{BB962C8B-B14F-4D97-AF65-F5344CB8AC3E}">
        <p14:creationId xmlns:p14="http://schemas.microsoft.com/office/powerpoint/2010/main" val="36182448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Obesity Task Force Findings</a:t>
            </a:r>
          </a:p>
        </p:txBody>
      </p:sp>
      <p:sp>
        <p:nvSpPr>
          <p:cNvPr id="3" name="Content Placeholder 2"/>
          <p:cNvSpPr>
            <a:spLocks noGrp="1"/>
          </p:cNvSpPr>
          <p:nvPr>
            <p:ph idx="1"/>
          </p:nvPr>
        </p:nvSpPr>
        <p:spPr/>
        <p:txBody>
          <a:bodyPr/>
          <a:lstStyle/>
          <a:p>
            <a:pPr marL="0" indent="0">
              <a:buNone/>
            </a:pPr>
            <a:r>
              <a:rPr lang="en-US" dirty="0" smtClean="0"/>
              <a:t>4. Obesity is an environmental disease</a:t>
            </a:r>
          </a:p>
          <a:p>
            <a:pPr marL="0" indent="0">
              <a:buNone/>
            </a:pPr>
            <a:r>
              <a:rPr lang="en-US" dirty="0"/>
              <a:t>	</a:t>
            </a:r>
            <a:r>
              <a:rPr lang="en-US" dirty="0" smtClean="0"/>
              <a:t> -ubiquity of calorie dense foods/drinks</a:t>
            </a:r>
          </a:p>
          <a:p>
            <a:pPr marL="0" indent="0">
              <a:buNone/>
            </a:pPr>
            <a:r>
              <a:rPr lang="en-US" dirty="0" smtClean="0"/>
              <a:t>	 - physical activity levels are environmentally              	   determined</a:t>
            </a:r>
            <a:endParaRPr lang="en-US" dirty="0"/>
          </a:p>
        </p:txBody>
      </p:sp>
    </p:spTree>
    <p:extLst>
      <p:ext uri="{BB962C8B-B14F-4D97-AF65-F5344CB8AC3E}">
        <p14:creationId xmlns:p14="http://schemas.microsoft.com/office/powerpoint/2010/main" val="4757802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Task Force Initiatives</a:t>
            </a:r>
            <a:endParaRPr lang="en-US" dirty="0"/>
          </a:p>
        </p:txBody>
      </p:sp>
      <p:sp>
        <p:nvSpPr>
          <p:cNvPr id="3" name="Content Placeholder 2"/>
          <p:cNvSpPr>
            <a:spLocks noGrp="1"/>
          </p:cNvSpPr>
          <p:nvPr>
            <p:ph idx="1"/>
          </p:nvPr>
        </p:nvSpPr>
        <p:spPr/>
        <p:txBody>
          <a:bodyPr/>
          <a:lstStyle/>
          <a:p>
            <a:r>
              <a:rPr lang="en-US" dirty="0" smtClean="0"/>
              <a:t>Prevent obesity in children</a:t>
            </a:r>
          </a:p>
          <a:p>
            <a:r>
              <a:rPr lang="en-US" u="sng" dirty="0" smtClean="0"/>
              <a:t>Encourage healthy </a:t>
            </a:r>
            <a:r>
              <a:rPr lang="en-US" u="sng" dirty="0"/>
              <a:t>e</a:t>
            </a:r>
            <a:r>
              <a:rPr lang="en-US" u="sng" dirty="0" smtClean="0"/>
              <a:t>ating</a:t>
            </a:r>
          </a:p>
          <a:p>
            <a:r>
              <a:rPr lang="en-US" dirty="0" smtClean="0"/>
              <a:t>Promote physical activity</a:t>
            </a:r>
          </a:p>
          <a:p>
            <a:endParaRPr lang="en-US" dirty="0"/>
          </a:p>
        </p:txBody>
      </p:sp>
    </p:spTree>
    <p:extLst>
      <p:ext uri="{BB962C8B-B14F-4D97-AF65-F5344CB8AC3E}">
        <p14:creationId xmlns:p14="http://schemas.microsoft.com/office/powerpoint/2010/main" val="33688539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Eating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consume 200-300 more calories than we did 30 years ago</a:t>
            </a:r>
          </a:p>
          <a:p>
            <a:pPr lvl="1"/>
            <a:r>
              <a:rPr lang="en-US" dirty="0" smtClean="0"/>
              <a:t>Single largest increase due to sugary drinks</a:t>
            </a:r>
          </a:p>
          <a:p>
            <a:r>
              <a:rPr lang="en-US" dirty="0"/>
              <a:t>Nearly half of added sugar we consume is </a:t>
            </a:r>
            <a:r>
              <a:rPr lang="en-US" dirty="0" smtClean="0"/>
              <a:t>from sugar</a:t>
            </a:r>
            <a:r>
              <a:rPr lang="en-US" dirty="0"/>
              <a:t>-sweetened </a:t>
            </a:r>
            <a:r>
              <a:rPr lang="en-US" dirty="0" smtClean="0"/>
              <a:t>drinks</a:t>
            </a:r>
          </a:p>
          <a:p>
            <a:r>
              <a:rPr lang="en-US" dirty="0"/>
              <a:t>E</a:t>
            </a:r>
            <a:r>
              <a:rPr lang="en-US" dirty="0" smtClean="0"/>
              <a:t>ven </a:t>
            </a:r>
            <a:r>
              <a:rPr lang="en-US" dirty="0"/>
              <a:t>though </a:t>
            </a:r>
            <a:r>
              <a:rPr lang="en-US" dirty="0" smtClean="0"/>
              <a:t>overall sugary </a:t>
            </a:r>
            <a:r>
              <a:rPr lang="en-US" dirty="0"/>
              <a:t>drink consumption declined sugary drink consumption in high-need neighborhoods </a:t>
            </a:r>
            <a:r>
              <a:rPr lang="en-US" dirty="0" smtClean="0"/>
              <a:t>like the </a:t>
            </a:r>
            <a:r>
              <a:rPr lang="en-US" dirty="0"/>
              <a:t>South Bronx ranged between 32 and 45 percent, compared to 28 percent in </a:t>
            </a:r>
            <a:r>
              <a:rPr lang="en-US" dirty="0" smtClean="0"/>
              <a:t>other neighborhoods</a:t>
            </a:r>
            <a:r>
              <a:rPr lang="en-US" dirty="0"/>
              <a:t>.</a:t>
            </a:r>
            <a:endParaRPr lang="en-US" dirty="0" smtClean="0"/>
          </a:p>
          <a:p>
            <a:r>
              <a:rPr lang="en-US" dirty="0" smtClean="0"/>
              <a:t>Portion sizes have increased</a:t>
            </a:r>
          </a:p>
          <a:p>
            <a:pPr lvl="1"/>
            <a:r>
              <a:rPr lang="en-US" dirty="0" smtClean="0"/>
              <a:t>McDonald’s beverages have increased 457% since 1950’s</a:t>
            </a:r>
            <a:endParaRPr lang="en-US" dirty="0"/>
          </a:p>
        </p:txBody>
      </p:sp>
    </p:spTree>
    <p:extLst>
      <p:ext uri="{BB962C8B-B14F-4D97-AF65-F5344CB8AC3E}">
        <p14:creationId xmlns:p14="http://schemas.microsoft.com/office/powerpoint/2010/main" val="552986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Fast food “large” drinks can have anywhere from 380-780 calories</a:t>
            </a:r>
            <a:endParaRPr lang="en-US" sz="3600" dirty="0"/>
          </a:p>
        </p:txBody>
      </p:sp>
      <p:pic>
        <p:nvPicPr>
          <p:cNvPr id="4" name="Content Placeholder 3" descr="Big-Sugary-Drink-Ban.jpg"/>
          <p:cNvPicPr>
            <a:picLocks noGrp="1" noChangeAspect="1"/>
          </p:cNvPicPr>
          <p:nvPr>
            <p:ph idx="1"/>
          </p:nvPr>
        </p:nvPicPr>
        <p:blipFill>
          <a:blip r:embed="rId2">
            <a:extLst>
              <a:ext uri="{28A0092B-C50C-407E-A947-70E740481C1C}">
                <a14:useLocalDpi xmlns:a14="http://schemas.microsoft.com/office/drawing/2010/main" val="0"/>
              </a:ext>
            </a:extLst>
          </a:blip>
          <a:srcRect t="13424" b="13424"/>
          <a:stretch>
            <a:fillRect/>
          </a:stretch>
        </p:blipFill>
        <p:spPr/>
      </p:pic>
    </p:spTree>
    <p:extLst>
      <p:ext uri="{BB962C8B-B14F-4D97-AF65-F5344CB8AC3E}">
        <p14:creationId xmlns:p14="http://schemas.microsoft.com/office/powerpoint/2010/main" val="412034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 size counts</a:t>
            </a:r>
            <a:endParaRPr lang="en-US" dirty="0"/>
          </a:p>
        </p:txBody>
      </p:sp>
      <p:sp>
        <p:nvSpPr>
          <p:cNvPr id="3" name="Content Placeholder 2"/>
          <p:cNvSpPr>
            <a:spLocks noGrp="1"/>
          </p:cNvSpPr>
          <p:nvPr>
            <p:ph idx="1"/>
          </p:nvPr>
        </p:nvSpPr>
        <p:spPr/>
        <p:txBody>
          <a:bodyPr>
            <a:normAutofit/>
          </a:bodyPr>
          <a:lstStyle/>
          <a:p>
            <a:r>
              <a:rPr lang="en-US" dirty="0" smtClean="0"/>
              <a:t>Studies show:</a:t>
            </a:r>
          </a:p>
          <a:p>
            <a:pPr lvl="1"/>
            <a:r>
              <a:rPr lang="en-US" dirty="0" smtClean="0"/>
              <a:t>People </a:t>
            </a:r>
            <a:r>
              <a:rPr lang="en-US" dirty="0"/>
              <a:t>given larger portion sizes of food eat </a:t>
            </a:r>
            <a:r>
              <a:rPr lang="en-US" dirty="0" smtClean="0"/>
              <a:t>~20</a:t>
            </a:r>
            <a:r>
              <a:rPr lang="en-US" dirty="0"/>
              <a:t>-50% more, without reducing intake at subsequent </a:t>
            </a:r>
            <a:r>
              <a:rPr lang="en-US" dirty="0" smtClean="0"/>
              <a:t>meals</a:t>
            </a:r>
          </a:p>
          <a:p>
            <a:pPr lvl="1"/>
            <a:r>
              <a:rPr lang="en-US" dirty="0" smtClean="0"/>
              <a:t>People </a:t>
            </a:r>
            <a:r>
              <a:rPr lang="en-US" dirty="0"/>
              <a:t>eating soup from self-refilling bowls ate 73% more, without perceiving that they had eaten more or feeling more </a:t>
            </a:r>
            <a:r>
              <a:rPr lang="en-US" dirty="0" smtClean="0"/>
              <a:t>full.</a:t>
            </a:r>
          </a:p>
          <a:p>
            <a:pPr lvl="1"/>
            <a:r>
              <a:rPr lang="en-US" dirty="0" smtClean="0"/>
              <a:t>People </a:t>
            </a:r>
            <a:r>
              <a:rPr lang="en-US" dirty="0"/>
              <a:t>given beverages 50% larger consume 20% (women) to 33% more (men), with no decrease in food eaten.</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481551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Eating Initiative</a:t>
            </a:r>
            <a:endParaRPr lang="en-US" dirty="0"/>
          </a:p>
        </p:txBody>
      </p:sp>
      <p:sp>
        <p:nvSpPr>
          <p:cNvPr id="3" name="Content Placeholder 2"/>
          <p:cNvSpPr>
            <a:spLocks noGrp="1"/>
          </p:cNvSpPr>
          <p:nvPr>
            <p:ph idx="1"/>
          </p:nvPr>
        </p:nvSpPr>
        <p:spPr/>
        <p:txBody>
          <a:bodyPr/>
          <a:lstStyle/>
          <a:p>
            <a:r>
              <a:rPr lang="en-US" dirty="0" smtClean="0"/>
              <a:t>Public Education Campaigns</a:t>
            </a:r>
            <a:endParaRPr lang="en-US" dirty="0"/>
          </a:p>
        </p:txBody>
      </p:sp>
      <p:pic>
        <p:nvPicPr>
          <p:cNvPr id="4" name="Picture 3"/>
          <p:cNvPicPr>
            <a:picLocks noChangeAspect="1"/>
          </p:cNvPicPr>
          <p:nvPr/>
        </p:nvPicPr>
        <p:blipFill>
          <a:blip r:embed="rId2"/>
          <a:stretch>
            <a:fillRect/>
          </a:stretch>
        </p:blipFill>
        <p:spPr>
          <a:xfrm>
            <a:off x="0" y="3014663"/>
            <a:ext cx="4686300" cy="3843336"/>
          </a:xfrm>
          <a:prstGeom prst="rect">
            <a:avLst/>
          </a:prstGeom>
        </p:spPr>
      </p:pic>
      <p:pic>
        <p:nvPicPr>
          <p:cNvPr id="7" name="Picture 6" descr="NY-subway-a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3014662"/>
            <a:ext cx="4525386" cy="3843337"/>
          </a:xfrm>
          <a:prstGeom prst="rect">
            <a:avLst/>
          </a:prstGeom>
        </p:spPr>
      </p:pic>
    </p:spTree>
    <p:extLst>
      <p:ext uri="{BB962C8B-B14F-4D97-AF65-F5344CB8AC3E}">
        <p14:creationId xmlns:p14="http://schemas.microsoft.com/office/powerpoint/2010/main" val="20034570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Eating Initiative</a:t>
            </a:r>
            <a:endParaRPr lang="en-US" dirty="0"/>
          </a:p>
        </p:txBody>
      </p:sp>
      <p:sp>
        <p:nvSpPr>
          <p:cNvPr id="3" name="Content Placeholder 2"/>
          <p:cNvSpPr>
            <a:spLocks noGrp="1"/>
          </p:cNvSpPr>
          <p:nvPr>
            <p:ph idx="1"/>
          </p:nvPr>
        </p:nvSpPr>
        <p:spPr/>
        <p:txBody>
          <a:bodyPr/>
          <a:lstStyle/>
          <a:p>
            <a:r>
              <a:rPr lang="en-US" dirty="0"/>
              <a:t>Healthy food pantries and soup </a:t>
            </a:r>
            <a:r>
              <a:rPr lang="en-US" dirty="0" smtClean="0"/>
              <a:t>kitchens</a:t>
            </a:r>
          </a:p>
          <a:p>
            <a:r>
              <a:rPr lang="en-US" dirty="0"/>
              <a:t>Urban agriculture at New York City Housing Authority </a:t>
            </a:r>
            <a:r>
              <a:rPr lang="en-US" dirty="0" smtClean="0"/>
              <a:t>developments</a:t>
            </a:r>
          </a:p>
          <a:p>
            <a:r>
              <a:rPr lang="en-US" dirty="0"/>
              <a:t>Create new community garden </a:t>
            </a:r>
            <a:r>
              <a:rPr lang="en-US" dirty="0" smtClean="0"/>
              <a:t>sites</a:t>
            </a:r>
          </a:p>
          <a:p>
            <a:r>
              <a:rPr lang="en-US" dirty="0"/>
              <a:t>Expanding healthy food access in the retail </a:t>
            </a:r>
            <a:r>
              <a:rPr lang="en-US" dirty="0" smtClean="0"/>
              <a:t>environment</a:t>
            </a:r>
          </a:p>
          <a:p>
            <a:r>
              <a:rPr lang="en-US" dirty="0"/>
              <a:t>Access to NYC tap water</a:t>
            </a:r>
            <a:endParaRPr lang="en-US" dirty="0" smtClean="0"/>
          </a:p>
          <a:p>
            <a:endParaRPr lang="en-US" dirty="0"/>
          </a:p>
        </p:txBody>
      </p:sp>
    </p:spTree>
    <p:extLst>
      <p:ext uri="{BB962C8B-B14F-4D97-AF65-F5344CB8AC3E}">
        <p14:creationId xmlns:p14="http://schemas.microsoft.com/office/powerpoint/2010/main" val="14828591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Eating Initiative</a:t>
            </a:r>
            <a:endParaRPr lang="en-US" dirty="0"/>
          </a:p>
        </p:txBody>
      </p:sp>
      <p:sp>
        <p:nvSpPr>
          <p:cNvPr id="3" name="Content Placeholder 2"/>
          <p:cNvSpPr>
            <a:spLocks noGrp="1"/>
          </p:cNvSpPr>
          <p:nvPr>
            <p:ph idx="1"/>
          </p:nvPr>
        </p:nvSpPr>
        <p:spPr/>
        <p:txBody>
          <a:bodyPr/>
          <a:lstStyle/>
          <a:p>
            <a:r>
              <a:rPr lang="en-US" dirty="0"/>
              <a:t>Establish a maximum size for sugary drinks in food service establishments (FSEs)</a:t>
            </a:r>
            <a:endParaRPr lang="en-US" dirty="0" smtClean="0"/>
          </a:p>
          <a:p>
            <a:r>
              <a:rPr lang="en-US" dirty="0" smtClean="0"/>
              <a:t>“way </a:t>
            </a:r>
            <a:r>
              <a:rPr lang="en-US" dirty="0"/>
              <a:t>we can change the default and help reacquaint </a:t>
            </a:r>
            <a:r>
              <a:rPr lang="en-US" dirty="0" smtClean="0"/>
              <a:t>New Yorkers </a:t>
            </a:r>
            <a:r>
              <a:rPr lang="en-US" dirty="0"/>
              <a:t>with </a:t>
            </a:r>
            <a:r>
              <a:rPr lang="en-US" dirty="0" smtClean="0"/>
              <a:t>‘human size’ </a:t>
            </a:r>
            <a:r>
              <a:rPr lang="en-US" dirty="0"/>
              <a:t>portions to reduce excessive consumption of sugary </a:t>
            </a:r>
            <a:r>
              <a:rPr lang="en-US" dirty="0" smtClean="0"/>
              <a:t>drinks”</a:t>
            </a:r>
            <a:endParaRPr lang="en-US" dirty="0"/>
          </a:p>
        </p:txBody>
      </p:sp>
    </p:spTree>
    <p:extLst>
      <p:ext uri="{BB962C8B-B14F-4D97-AF65-F5344CB8AC3E}">
        <p14:creationId xmlns:p14="http://schemas.microsoft.com/office/powerpoint/2010/main" val="21234207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proposal?</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Set a maximum size for sugary drinks</a:t>
            </a:r>
            <a:r>
              <a:rPr lang="en-US" dirty="0" smtClean="0"/>
              <a:t>: Non</a:t>
            </a:r>
            <a:r>
              <a:rPr lang="en-US" dirty="0"/>
              <a:t>-alcoholic sugary drinks may not be offered or sold in cups or containers that can contain more than 16 fluid ounces. </a:t>
            </a:r>
            <a:endParaRPr lang="en-US" dirty="0" smtClean="0"/>
          </a:p>
          <a:p>
            <a:r>
              <a:rPr lang="en-US" dirty="0" smtClean="0">
                <a:solidFill>
                  <a:srgbClr val="FF0000"/>
                </a:solidFill>
              </a:rPr>
              <a:t>Set a maximum size for self service cups</a:t>
            </a:r>
            <a:r>
              <a:rPr lang="en-US" dirty="0" smtClean="0"/>
              <a:t>: Food </a:t>
            </a:r>
            <a:r>
              <a:rPr lang="en-US" dirty="0"/>
              <a:t>service establishments may not offer or sell self-service cups that can contain more than 16 fluid ounces. </a:t>
            </a:r>
            <a:endParaRPr lang="en-US" dirty="0" smtClean="0"/>
          </a:p>
          <a:p>
            <a:r>
              <a:rPr lang="en-US" dirty="0" smtClean="0">
                <a:solidFill>
                  <a:srgbClr val="FF0000"/>
                </a:solidFill>
              </a:rPr>
              <a:t>Set a fine for violations</a:t>
            </a:r>
            <a:r>
              <a:rPr lang="en-US" dirty="0" smtClean="0"/>
              <a:t>: No </a:t>
            </a:r>
            <a:r>
              <a:rPr lang="en-US" dirty="0"/>
              <a:t>more than two hundred dollars for each violation as described in the proposed rule.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4168066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sugary drink? </a:t>
            </a:r>
            <a:endParaRPr lang="en-US" dirty="0"/>
          </a:p>
        </p:txBody>
      </p:sp>
      <p:sp>
        <p:nvSpPr>
          <p:cNvPr id="3" name="Content Placeholder 2"/>
          <p:cNvSpPr>
            <a:spLocks noGrp="1"/>
          </p:cNvSpPr>
          <p:nvPr>
            <p:ph idx="1"/>
          </p:nvPr>
        </p:nvSpPr>
        <p:spPr/>
        <p:txBody>
          <a:bodyPr/>
          <a:lstStyle/>
          <a:p>
            <a:r>
              <a:rPr lang="en-US" dirty="0" smtClean="0"/>
              <a:t>Non-alcoholic</a:t>
            </a:r>
          </a:p>
          <a:p>
            <a:r>
              <a:rPr lang="en-US" dirty="0" smtClean="0"/>
              <a:t>Sweetened by the manufacturer with sugar or any caloric sweetener</a:t>
            </a:r>
          </a:p>
          <a:p>
            <a:r>
              <a:rPr lang="en-US" dirty="0" smtClean="0"/>
              <a:t>&gt; 25 calories per 8 ounces</a:t>
            </a:r>
          </a:p>
          <a:p>
            <a:r>
              <a:rPr lang="en-US" dirty="0" smtClean="0"/>
              <a:t>Does not contain &gt;50% milk or milk substitute by volume</a:t>
            </a:r>
          </a:p>
          <a:p>
            <a:r>
              <a:rPr lang="en-US" dirty="0" smtClean="0"/>
              <a:t>Does not apply to juice as long as there is no added sugar</a:t>
            </a:r>
          </a:p>
          <a:p>
            <a:endParaRPr lang="en-US" dirty="0" smtClean="0"/>
          </a:p>
          <a:p>
            <a:endParaRPr lang="en-US" dirty="0"/>
          </a:p>
        </p:txBody>
      </p:sp>
    </p:spTree>
    <p:extLst>
      <p:ext uri="{BB962C8B-B14F-4D97-AF65-F5344CB8AC3E}">
        <p14:creationId xmlns:p14="http://schemas.microsoft.com/office/powerpoint/2010/main" val="2762354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proposal?</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Proposed by the Department of Health and Mental Hygiene to the Board of Health </a:t>
            </a:r>
            <a:endParaRPr lang="en-US" dirty="0" smtClean="0"/>
          </a:p>
          <a:p>
            <a:r>
              <a:rPr lang="en-US" dirty="0" smtClean="0"/>
              <a:t>Amendment </a:t>
            </a:r>
            <a:r>
              <a:rPr lang="en-US" dirty="0"/>
              <a:t>of Article 81 (Food Preparation and Food Establishments) of the New York City Health Code, found in Title 24 of the Rules of the City of New York </a:t>
            </a:r>
            <a:endParaRPr lang="en-US" dirty="0" smtClean="0"/>
          </a:p>
          <a:p>
            <a:r>
              <a:rPr lang="en-US" dirty="0" smtClean="0"/>
              <a:t>Article 81 consists of the rules and regulations pertaining to the establishments and people responsible for preparing, distributing, and selling food</a:t>
            </a:r>
          </a:p>
          <a:p>
            <a:r>
              <a:rPr lang="en-US" dirty="0" smtClean="0"/>
              <a:t>Regarding </a:t>
            </a:r>
            <a:r>
              <a:rPr lang="en-US" dirty="0"/>
              <a:t>the maximum size of sugary drinks and self-service beverage cups sold and offered in food service establishments. </a:t>
            </a:r>
          </a:p>
        </p:txBody>
      </p:sp>
    </p:spTree>
    <p:extLst>
      <p:ext uri="{BB962C8B-B14F-4D97-AF65-F5344CB8AC3E}">
        <p14:creationId xmlns:p14="http://schemas.microsoft.com/office/powerpoint/2010/main" val="21813774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Service Establishments</a:t>
            </a:r>
            <a:endParaRPr lang="en-US" dirty="0"/>
          </a:p>
        </p:txBody>
      </p:sp>
      <p:sp>
        <p:nvSpPr>
          <p:cNvPr id="3" name="Content Placeholder 2"/>
          <p:cNvSpPr>
            <a:spLocks noGrp="1"/>
          </p:cNvSpPr>
          <p:nvPr>
            <p:ph idx="1"/>
          </p:nvPr>
        </p:nvSpPr>
        <p:spPr/>
        <p:txBody>
          <a:bodyPr>
            <a:normAutofit/>
          </a:bodyPr>
          <a:lstStyle/>
          <a:p>
            <a:r>
              <a:rPr lang="en-US" dirty="0" smtClean="0"/>
              <a:t>Includes</a:t>
            </a:r>
          </a:p>
          <a:p>
            <a:pPr lvl="1"/>
            <a:r>
              <a:rPr lang="en-US" dirty="0" smtClean="0"/>
              <a:t>Restaurants</a:t>
            </a:r>
          </a:p>
          <a:p>
            <a:pPr lvl="1"/>
            <a:r>
              <a:rPr lang="en-US" dirty="0" smtClean="0"/>
              <a:t>Mobile Food Vendors</a:t>
            </a:r>
          </a:p>
          <a:p>
            <a:pPr lvl="1"/>
            <a:r>
              <a:rPr lang="en-US" dirty="0" smtClean="0"/>
              <a:t>Deli’s</a:t>
            </a:r>
          </a:p>
          <a:p>
            <a:pPr lvl="1"/>
            <a:r>
              <a:rPr lang="en-US" dirty="0" smtClean="0"/>
              <a:t>Anywhere that prepared food comprises the majority of sales</a:t>
            </a:r>
          </a:p>
          <a:p>
            <a:r>
              <a:rPr lang="en-US" dirty="0" smtClean="0"/>
              <a:t>Enforcement will take place during the regularly scheduled food inspections</a:t>
            </a:r>
          </a:p>
          <a:p>
            <a:r>
              <a:rPr lang="en-US" dirty="0" smtClean="0"/>
              <a:t>Fines will not influence letter grade </a:t>
            </a:r>
            <a:endParaRPr lang="en-US" dirty="0"/>
          </a:p>
        </p:txBody>
      </p:sp>
    </p:spTree>
    <p:extLst>
      <p:ext uri="{BB962C8B-B14F-4D97-AF65-F5344CB8AC3E}">
        <p14:creationId xmlns:p14="http://schemas.microsoft.com/office/powerpoint/2010/main" val="23995505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AAP recommends eliminating </a:t>
            </a:r>
            <a:r>
              <a:rPr lang="en-US" dirty="0" smtClean="0"/>
              <a:t>sweetened drinks </a:t>
            </a:r>
            <a:r>
              <a:rPr lang="en-US" dirty="0"/>
              <a:t>in </a:t>
            </a:r>
            <a:r>
              <a:rPr lang="en-US" dirty="0" smtClean="0"/>
              <a:t>schools and </a:t>
            </a:r>
            <a:r>
              <a:rPr lang="en-US" dirty="0"/>
              <a:t>strictly limiting soft drinks and fruit juice in children’s </a:t>
            </a:r>
            <a:r>
              <a:rPr lang="en-US" dirty="0" smtClean="0"/>
              <a:t>diets”</a:t>
            </a:r>
          </a:p>
          <a:p>
            <a:r>
              <a:rPr lang="en-US" dirty="0" smtClean="0"/>
              <a:t>AAP recommendations regarding juice:</a:t>
            </a:r>
          </a:p>
          <a:p>
            <a:pPr lvl="1"/>
            <a:r>
              <a:rPr lang="en-US" dirty="0"/>
              <a:t>J</a:t>
            </a:r>
            <a:r>
              <a:rPr lang="en-US" dirty="0" smtClean="0"/>
              <a:t>uice should </a:t>
            </a:r>
            <a:r>
              <a:rPr lang="en-US" dirty="0"/>
              <a:t>be 100% pasteurized fruit juice and not fruit drinks </a:t>
            </a:r>
          </a:p>
          <a:p>
            <a:pPr lvl="1"/>
            <a:r>
              <a:rPr lang="en-US" dirty="0" smtClean="0"/>
              <a:t>Infants </a:t>
            </a:r>
            <a:r>
              <a:rPr lang="en-US" dirty="0"/>
              <a:t>under 6 months of age should not be given juice </a:t>
            </a:r>
          </a:p>
          <a:p>
            <a:pPr lvl="1"/>
            <a:r>
              <a:rPr lang="en-US" dirty="0"/>
              <a:t>C</a:t>
            </a:r>
            <a:r>
              <a:rPr lang="en-US" dirty="0" smtClean="0"/>
              <a:t>hildren </a:t>
            </a:r>
            <a:r>
              <a:rPr lang="en-US" dirty="0"/>
              <a:t>aged 1 to 6 years should have only 4-6 ounces of juice a day </a:t>
            </a:r>
          </a:p>
          <a:p>
            <a:pPr lvl="1"/>
            <a:r>
              <a:rPr lang="en-US" dirty="0" smtClean="0"/>
              <a:t>Older </a:t>
            </a:r>
            <a:r>
              <a:rPr lang="en-US" dirty="0"/>
              <a:t>children should be limited to 8-12 ounces of juice a day </a:t>
            </a:r>
          </a:p>
          <a:p>
            <a:pPr lvl="1"/>
            <a:r>
              <a:rPr lang="en-US" dirty="0" smtClean="0"/>
              <a:t>Instead </a:t>
            </a:r>
            <a:r>
              <a:rPr lang="en-US" dirty="0"/>
              <a:t>of juice, children should be encouraged to eat whole fruits </a:t>
            </a:r>
          </a:p>
          <a:p>
            <a:endParaRPr lang="en-US" dirty="0"/>
          </a:p>
        </p:txBody>
      </p:sp>
    </p:spTree>
    <p:extLst>
      <p:ext uri="{BB962C8B-B14F-4D97-AF65-F5344CB8AC3E}">
        <p14:creationId xmlns:p14="http://schemas.microsoft.com/office/powerpoint/2010/main" val="22105898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b="1" dirty="0" smtClean="0"/>
              <a:t>NOTICE </a:t>
            </a:r>
            <a:r>
              <a:rPr lang="en-US" b="1" dirty="0"/>
              <a:t>OF PUBLIC HEARING </a:t>
            </a:r>
            <a:endParaRPr lang="en-US" dirty="0"/>
          </a:p>
          <a:p>
            <a:r>
              <a:rPr lang="en-US" b="1" dirty="0"/>
              <a:t>Subject: </a:t>
            </a:r>
            <a:r>
              <a:rPr lang="en-US" dirty="0"/>
              <a:t>Opportunity to Comment on the Proposed Amendment of Article 81 (Food Preparation and Food Establishments) of the New York City Health Code, found in Title 24 of the Rules of the City of New York. </a:t>
            </a:r>
          </a:p>
          <a:p>
            <a:r>
              <a:rPr lang="en-US" b="1" dirty="0"/>
              <a:t>Date/Time: </a:t>
            </a:r>
            <a:r>
              <a:rPr lang="en-US" dirty="0"/>
              <a:t>July 24, 2012 / 1 P.M. to 3 P.M. </a:t>
            </a:r>
          </a:p>
          <a:p>
            <a:r>
              <a:rPr lang="en-US" b="1" dirty="0"/>
              <a:t>Location: </a:t>
            </a:r>
            <a:r>
              <a:rPr lang="en-US" dirty="0"/>
              <a:t>New York City Department of Health and Mental Hygiene </a:t>
            </a:r>
          </a:p>
          <a:p>
            <a:r>
              <a:rPr lang="en-US" dirty="0"/>
              <a:t>2 Gotham Center, Third Floor, Room 3-32 </a:t>
            </a:r>
          </a:p>
          <a:p>
            <a:r>
              <a:rPr lang="en-US" dirty="0"/>
              <a:t>42-09 28th Street </a:t>
            </a:r>
          </a:p>
          <a:p>
            <a:r>
              <a:rPr lang="en-US" dirty="0"/>
              <a:t>Long Island City, NY 11101-4132 </a:t>
            </a:r>
          </a:p>
        </p:txBody>
      </p:sp>
    </p:spTree>
    <p:extLst>
      <p:ext uri="{BB962C8B-B14F-4D97-AF65-F5344CB8AC3E}">
        <p14:creationId xmlns:p14="http://schemas.microsoft.com/office/powerpoint/2010/main" val="7627299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Opposition</a:t>
            </a:r>
            <a:endParaRPr lang="en-US" dirty="0"/>
          </a:p>
        </p:txBody>
      </p:sp>
      <p:pic>
        <p:nvPicPr>
          <p:cNvPr id="4" name="Content Placeholder 3" descr="mcdonalds cartoon"/>
          <p:cNvPicPr>
            <a:picLocks noGrp="1" noChangeAspect="1"/>
          </p:cNvPicPr>
          <p:nvPr>
            <p:ph idx="1"/>
          </p:nvPr>
        </p:nvPicPr>
        <p:blipFill>
          <a:blip r:embed="rId2">
            <a:extLst>
              <a:ext uri="{28A0092B-C50C-407E-A947-70E740481C1C}">
                <a14:useLocalDpi xmlns:a14="http://schemas.microsoft.com/office/drawing/2010/main" val="0"/>
              </a:ext>
            </a:extLst>
          </a:blip>
          <a:srcRect t="15118" b="15118"/>
          <a:stretch>
            <a:fillRect/>
          </a:stretch>
        </p:blipFill>
        <p:spPr/>
      </p:pic>
    </p:spTree>
    <p:extLst>
      <p:ext uri="{BB962C8B-B14F-4D97-AF65-F5344CB8AC3E}">
        <p14:creationId xmlns:p14="http://schemas.microsoft.com/office/powerpoint/2010/main" val="25950821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8" name="Content Placeholder 7"/>
          <p:cNvSpPr>
            <a:spLocks noGrp="1"/>
          </p:cNvSpPr>
          <p:nvPr>
            <p:ph sz="half" idx="1"/>
          </p:nvPr>
        </p:nvSpPr>
        <p:spPr/>
        <p:txBody>
          <a:bodyPr/>
          <a:lstStyle/>
          <a:p>
            <a:r>
              <a:rPr lang="en-US" dirty="0" smtClean="0"/>
              <a:t>“The </a:t>
            </a:r>
            <a:r>
              <a:rPr lang="en-US" dirty="0"/>
              <a:t>Association also serves as liaison between the industry, government and the public, and provides a unified voice in legislative and regulatory </a:t>
            </a:r>
            <a:r>
              <a:rPr lang="en-US" dirty="0" smtClean="0"/>
              <a:t>matters”</a:t>
            </a:r>
          </a:p>
          <a:p>
            <a:pPr marL="0" indent="0">
              <a:buNone/>
            </a:pPr>
            <a:endParaRPr lang="en-US" dirty="0"/>
          </a:p>
        </p:txBody>
      </p:sp>
      <p:pic>
        <p:nvPicPr>
          <p:cNvPr id="12" name="Content Placeholder 11" descr="bevcos030910big.preview.jpg"/>
          <p:cNvPicPr>
            <a:picLocks noGrp="1" noChangeAspect="1"/>
          </p:cNvPicPr>
          <p:nvPr>
            <p:ph sz="half" idx="2"/>
          </p:nvPr>
        </p:nvPicPr>
        <p:blipFill>
          <a:blip r:embed="rId2">
            <a:extLst>
              <a:ext uri="{28A0092B-C50C-407E-A947-70E740481C1C}">
                <a14:useLocalDpi xmlns:a14="http://schemas.microsoft.com/office/drawing/2010/main" val="0"/>
              </a:ext>
            </a:extLst>
          </a:blip>
          <a:srcRect t="5717" b="5717"/>
          <a:stretch>
            <a:fillRect/>
          </a:stretch>
        </p:blipFill>
        <p:spPr/>
      </p:pic>
      <p:pic>
        <p:nvPicPr>
          <p:cNvPr id="6" name="Picture 5" descr="ABA_American_beverage_assoc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107576"/>
            <a:ext cx="5340096" cy="1572768"/>
          </a:xfrm>
          <a:prstGeom prst="rect">
            <a:avLst/>
          </a:prstGeom>
        </p:spPr>
      </p:pic>
    </p:spTree>
    <p:extLst>
      <p:ext uri="{BB962C8B-B14F-4D97-AF65-F5344CB8AC3E}">
        <p14:creationId xmlns:p14="http://schemas.microsoft.com/office/powerpoint/2010/main" val="35865554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Beverage Association</a:t>
            </a:r>
            <a:endParaRPr lang="en-US" dirty="0"/>
          </a:p>
        </p:txBody>
      </p:sp>
      <p:sp>
        <p:nvSpPr>
          <p:cNvPr id="5" name="Content Placeholder 4"/>
          <p:cNvSpPr>
            <a:spLocks noGrp="1"/>
          </p:cNvSpPr>
          <p:nvPr>
            <p:ph idx="1"/>
          </p:nvPr>
        </p:nvSpPr>
        <p:spPr/>
        <p:txBody>
          <a:bodyPr>
            <a:normAutofit fontScale="92500" lnSpcReduction="10000"/>
          </a:bodyPr>
          <a:lstStyle/>
          <a:p>
            <a:r>
              <a:rPr lang="en-US" dirty="0"/>
              <a:t>By nearly every measure, the contribution of calories from beverages to the diet is declining, yet </a:t>
            </a:r>
            <a:r>
              <a:rPr lang="en-US"/>
              <a:t>obesity </a:t>
            </a:r>
            <a:r>
              <a:rPr lang="en-US" smtClean="0"/>
              <a:t>is still </a:t>
            </a:r>
            <a:r>
              <a:rPr lang="en-US" dirty="0" smtClean="0"/>
              <a:t>rising</a:t>
            </a:r>
          </a:p>
          <a:p>
            <a:r>
              <a:rPr lang="en-US" dirty="0"/>
              <a:t>Since 1998, the average calories per serving from beverages is down 23 percent due to more low- and zero-calorie beverages</a:t>
            </a:r>
            <a:r>
              <a:rPr lang="en-US" dirty="0" smtClean="0"/>
              <a:t>.</a:t>
            </a:r>
          </a:p>
          <a:p>
            <a:r>
              <a:rPr lang="en-US" dirty="0"/>
              <a:t>Sugar-sweetened beverages </a:t>
            </a:r>
            <a:r>
              <a:rPr lang="en-US" dirty="0" smtClean="0"/>
              <a:t>account </a:t>
            </a:r>
            <a:r>
              <a:rPr lang="en-US" dirty="0"/>
              <a:t>for only 7 percent of calories in the average American’s diet, according to government data. With 93 percent of our calories coming from other foods and beverages, meaningful steps to reduce obesity need to look at the bigger picture</a:t>
            </a:r>
          </a:p>
        </p:txBody>
      </p:sp>
    </p:spTree>
    <p:extLst>
      <p:ext uri="{BB962C8B-B14F-4D97-AF65-F5344CB8AC3E}">
        <p14:creationId xmlns:p14="http://schemas.microsoft.com/office/powerpoint/2010/main" val="34084313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hlinkClick r:id="rId2"/>
            </a:endParaRPr>
          </a:p>
          <a:p>
            <a:r>
              <a:rPr lang="en-US" dirty="0" smtClean="0"/>
              <a:t>“Absurd</a:t>
            </a:r>
            <a:r>
              <a:rPr lang="en-US" dirty="0"/>
              <a:t>: </a:t>
            </a:r>
            <a:r>
              <a:rPr lang="en-US" dirty="0" smtClean="0"/>
              <a:t>Ridiculously Unreasonable, </a:t>
            </a:r>
            <a:r>
              <a:rPr lang="en-US" dirty="0"/>
              <a:t>Unsound </a:t>
            </a:r>
            <a:r>
              <a:rPr lang="en-US"/>
              <a:t>and </a:t>
            </a:r>
            <a:r>
              <a:rPr lang="en-US" smtClean="0"/>
              <a:t>Incongruous. </a:t>
            </a:r>
            <a:r>
              <a:rPr lang="en-US" dirty="0" smtClean="0"/>
              <a:t>American Beverage Association. June 2010</a:t>
            </a:r>
            <a:endParaRPr lang="en-US" dirty="0" smtClean="0">
              <a:hlinkClick r:id="rId2"/>
            </a:endParaRPr>
          </a:p>
          <a:p>
            <a:r>
              <a:rPr lang="en-US" dirty="0" smtClean="0">
                <a:hlinkClick r:id="rId2"/>
              </a:rPr>
              <a:t>http</a:t>
            </a:r>
            <a:r>
              <a:rPr lang="en-US" dirty="0">
                <a:hlinkClick r:id="rId2"/>
              </a:rPr>
              <a:t>://www.nyc.gov/html/doh/html/home/</a:t>
            </a:r>
            <a:r>
              <a:rPr lang="en-US" dirty="0" smtClean="0">
                <a:hlinkClick r:id="rId2"/>
              </a:rPr>
              <a:t>home.shtml</a:t>
            </a:r>
            <a:endParaRPr lang="en-US" dirty="0" smtClean="0"/>
          </a:p>
          <a:p>
            <a:r>
              <a:rPr lang="en-US" dirty="0" err="1" smtClean="0"/>
              <a:t>Hassink</a:t>
            </a:r>
            <a:r>
              <a:rPr lang="en-US" dirty="0" smtClean="0"/>
              <a:t>, Sandra. </a:t>
            </a:r>
            <a:r>
              <a:rPr lang="en-US" dirty="0"/>
              <a:t>“Innovations in Addressing Childhood Obesity</a:t>
            </a:r>
            <a:r>
              <a:rPr lang="en-US" dirty="0" smtClean="0"/>
              <a:t>”</a:t>
            </a:r>
            <a:r>
              <a:rPr lang="en-US" dirty="0"/>
              <a:t> TESTIMONY OF SANDRA G. HASSINK, MD MPH </a:t>
            </a:r>
            <a:r>
              <a:rPr lang="en-US" dirty="0" smtClean="0"/>
              <a:t>FAAP. ON </a:t>
            </a:r>
            <a:r>
              <a:rPr lang="en-US" dirty="0"/>
              <a:t>BEHALF OF THE AMERICAN ACADEMY OF </a:t>
            </a:r>
            <a:r>
              <a:rPr lang="en-US" dirty="0" smtClean="0"/>
              <a:t>PEDIATRICS. </a:t>
            </a:r>
            <a:r>
              <a:rPr lang="en-US" dirty="0"/>
              <a:t>ENERGY AND COMMERCE SUBCOMMITTEE ON </a:t>
            </a:r>
            <a:r>
              <a:rPr lang="en-US" dirty="0" smtClean="0"/>
              <a:t>HEALTH, UNITED </a:t>
            </a:r>
            <a:r>
              <a:rPr lang="en-US" dirty="0"/>
              <a:t>STATES HOUSE OF </a:t>
            </a:r>
            <a:r>
              <a:rPr lang="en-US" dirty="0" smtClean="0"/>
              <a:t>REPRESENTATIVES. December </a:t>
            </a:r>
            <a:r>
              <a:rPr lang="en-US" dirty="0"/>
              <a:t>16, </a:t>
            </a:r>
            <a:r>
              <a:rPr lang="en-US" dirty="0" smtClean="0"/>
              <a:t>2009</a:t>
            </a:r>
          </a:p>
          <a:p>
            <a:r>
              <a:rPr lang="en-US" dirty="0" smtClean="0"/>
              <a:t>Juice Boxes. Food Fights, 2</a:t>
            </a:r>
            <a:r>
              <a:rPr lang="en-US" baseline="30000" dirty="0" smtClean="0"/>
              <a:t>nd</a:t>
            </a:r>
            <a:r>
              <a:rPr lang="en-US" dirty="0" smtClean="0"/>
              <a:t> Edition (Copyright 2010) American Academy of Pediatrics. </a:t>
            </a:r>
          </a:p>
          <a:p>
            <a:r>
              <a:rPr lang="en-US" dirty="0" err="1" smtClean="0"/>
              <a:t>Kansagra</a:t>
            </a:r>
            <a:r>
              <a:rPr lang="en-US" dirty="0" smtClean="0"/>
              <a:t>, Susan. Maximum Size for Sugary Drinks: Proposed Amendment of Article 81. Bureau </a:t>
            </a:r>
            <a:r>
              <a:rPr lang="en-US" dirty="0"/>
              <a:t>of Chronic Disease Prevention and Tobacco Control New York City Department of Health and Mental </a:t>
            </a:r>
            <a:r>
              <a:rPr lang="en-US" dirty="0" smtClean="0"/>
              <a:t>Hygiene. </a:t>
            </a:r>
            <a:r>
              <a:rPr lang="fr-FR" i="1" dirty="0" err="1" smtClean="0"/>
              <a:t>June</a:t>
            </a:r>
            <a:r>
              <a:rPr lang="fr-FR" i="1" dirty="0" smtClean="0"/>
              <a:t> </a:t>
            </a:r>
            <a:r>
              <a:rPr lang="fr-FR" i="1" dirty="0"/>
              <a:t>12, 2012 </a:t>
            </a:r>
            <a:endParaRPr lang="fr-FR" i="1" dirty="0" smtClean="0"/>
          </a:p>
          <a:p>
            <a:r>
              <a:rPr lang="en-US" dirty="0"/>
              <a:t>Reversing the </a:t>
            </a:r>
            <a:r>
              <a:rPr lang="en-US" dirty="0" err="1" smtClean="0"/>
              <a:t>Epidemic:The</a:t>
            </a:r>
            <a:r>
              <a:rPr lang="en-US" dirty="0" smtClean="0"/>
              <a:t> </a:t>
            </a:r>
            <a:r>
              <a:rPr lang="en-US" dirty="0"/>
              <a:t>New York City Obesity Task Force </a:t>
            </a:r>
            <a:r>
              <a:rPr lang="en-US" dirty="0" smtClean="0"/>
              <a:t>Plan to </a:t>
            </a:r>
            <a:r>
              <a:rPr lang="en-US" dirty="0"/>
              <a:t>Prevent and Control </a:t>
            </a:r>
            <a:r>
              <a:rPr lang="en-US" dirty="0" smtClean="0"/>
              <a:t>Obesity. May 31, 2012</a:t>
            </a:r>
          </a:p>
        </p:txBody>
      </p:sp>
    </p:spTree>
    <p:extLst>
      <p:ext uri="{BB962C8B-B14F-4D97-AF65-F5344CB8AC3E}">
        <p14:creationId xmlns:p14="http://schemas.microsoft.com/office/powerpoint/2010/main" val="3903925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cancer-society-calls-for-surgeon-general-s-001.jpg"/>
          <p:cNvPicPr>
            <a:picLocks noGrp="1" noChangeAspect="1"/>
          </p:cNvPicPr>
          <p:nvPr>
            <p:ph idx="1"/>
          </p:nvPr>
        </p:nvPicPr>
        <p:blipFill>
          <a:blip r:embed="rId2">
            <a:extLst>
              <a:ext uri="{28A0092B-C50C-407E-A947-70E740481C1C}">
                <a14:useLocalDpi xmlns:a14="http://schemas.microsoft.com/office/drawing/2010/main" val="0"/>
              </a:ext>
            </a:extLst>
          </a:blip>
          <a:srcRect t="1957" b="1957"/>
          <a:stretch>
            <a:fillRect/>
          </a:stretch>
        </p:blipFill>
        <p:spPr>
          <a:xfrm>
            <a:off x="0" y="0"/>
            <a:ext cx="9143999" cy="6858000"/>
          </a:xfrm>
        </p:spPr>
      </p:pic>
    </p:spTree>
    <p:extLst>
      <p:ext uri="{BB962C8B-B14F-4D97-AF65-F5344CB8AC3E}">
        <p14:creationId xmlns:p14="http://schemas.microsoft.com/office/powerpoint/2010/main" val="281425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they doing this to us?</a:t>
            </a:r>
            <a:endParaRPr lang="en-US" dirty="0"/>
          </a:p>
        </p:txBody>
      </p:sp>
      <p:pic>
        <p:nvPicPr>
          <p:cNvPr id="4" name="Content Placeholder 3" descr="obesity"/>
          <p:cNvPicPr>
            <a:picLocks noGrp="1" noChangeAspect="1"/>
          </p:cNvPicPr>
          <p:nvPr>
            <p:ph idx="1"/>
          </p:nvPr>
        </p:nvPicPr>
        <p:blipFill>
          <a:blip r:embed="rId2">
            <a:extLst>
              <a:ext uri="{28A0092B-C50C-407E-A947-70E740481C1C}">
                <a14:useLocalDpi xmlns:a14="http://schemas.microsoft.com/office/drawing/2010/main" val="0"/>
              </a:ext>
            </a:extLst>
          </a:blip>
          <a:srcRect t="2065" b="2065"/>
          <a:stretch>
            <a:fillRect/>
          </a:stretch>
        </p:blipFill>
        <p:spPr/>
      </p:pic>
    </p:spTree>
    <p:extLst>
      <p:ext uri="{BB962C8B-B14F-4D97-AF65-F5344CB8AC3E}">
        <p14:creationId xmlns:p14="http://schemas.microsoft.com/office/powerpoint/2010/main" val="18618660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 Obesity Task Force</a:t>
            </a:r>
            <a:endParaRPr lang="en-US" dirty="0"/>
          </a:p>
        </p:txBody>
      </p:sp>
      <p:sp>
        <p:nvSpPr>
          <p:cNvPr id="3" name="Content Placeholder 2"/>
          <p:cNvSpPr>
            <a:spLocks noGrp="1"/>
          </p:cNvSpPr>
          <p:nvPr>
            <p:ph idx="1"/>
          </p:nvPr>
        </p:nvSpPr>
        <p:spPr/>
        <p:txBody>
          <a:bodyPr/>
          <a:lstStyle/>
          <a:p>
            <a:r>
              <a:rPr lang="en-US" dirty="0" smtClean="0"/>
              <a:t>Created by Mayor Bloomberg</a:t>
            </a:r>
          </a:p>
          <a:p>
            <a:r>
              <a:rPr lang="en-US" dirty="0" smtClean="0"/>
              <a:t>Multi-agency task force convened to “recommend innovative</a:t>
            </a:r>
            <a:r>
              <a:rPr lang="en-US" dirty="0"/>
              <a:t>, aggressive solutions to address the obesity challenge in New York </a:t>
            </a:r>
            <a:r>
              <a:rPr lang="en-US" dirty="0" smtClean="0"/>
              <a:t>City”</a:t>
            </a:r>
          </a:p>
          <a:p>
            <a:endParaRPr lang="en-US" dirty="0"/>
          </a:p>
        </p:txBody>
      </p:sp>
    </p:spTree>
    <p:extLst>
      <p:ext uri="{BB962C8B-B14F-4D97-AF65-F5344CB8AC3E}">
        <p14:creationId xmlns:p14="http://schemas.microsoft.com/office/powerpoint/2010/main" val="65192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Force Members</a:t>
            </a:r>
            <a:endParaRPr lang="en-US" dirty="0"/>
          </a:p>
        </p:txBody>
      </p:sp>
      <p:sp>
        <p:nvSpPr>
          <p:cNvPr id="3" name="Content Placeholder 2"/>
          <p:cNvSpPr>
            <a:spLocks noGrp="1"/>
          </p:cNvSpPr>
          <p:nvPr>
            <p:ph idx="1"/>
          </p:nvPr>
        </p:nvSpPr>
        <p:spPr/>
        <p:txBody>
          <a:bodyPr>
            <a:noAutofit/>
          </a:bodyPr>
          <a:lstStyle/>
          <a:p>
            <a:r>
              <a:rPr lang="en-US" sz="1800" dirty="0" smtClean="0"/>
              <a:t>Linda </a:t>
            </a:r>
            <a:r>
              <a:rPr lang="en-US" sz="1800" dirty="0"/>
              <a:t>Gibbs, Deputy Mayor for Health and Human Services, co-</a:t>
            </a:r>
            <a:r>
              <a:rPr lang="en-US" sz="1800" dirty="0" smtClean="0"/>
              <a:t>chair, Caswell </a:t>
            </a:r>
            <a:r>
              <a:rPr lang="en-US" sz="1800" dirty="0"/>
              <a:t>Holloway, Deputy Mayor for Operations, co-</a:t>
            </a:r>
            <a:r>
              <a:rPr lang="en-US" sz="1800" dirty="0" smtClean="0"/>
              <a:t>chair, Alan </a:t>
            </a:r>
            <a:r>
              <a:rPr lang="en-US" sz="1800" dirty="0"/>
              <a:t>Aviles, President, Health and Hospitals </a:t>
            </a:r>
            <a:r>
              <a:rPr lang="en-US" sz="1800" dirty="0" smtClean="0"/>
              <a:t>Corporation, Adrian </a:t>
            </a:r>
            <a:r>
              <a:rPr lang="en-US" sz="1800" dirty="0" err="1"/>
              <a:t>Benepe</a:t>
            </a:r>
            <a:r>
              <a:rPr lang="en-US" sz="1800" dirty="0"/>
              <a:t>, Commissioner, Department of Parks and </a:t>
            </a:r>
            <a:r>
              <a:rPr lang="en-US" sz="1800" dirty="0" smtClean="0"/>
              <a:t>Recreation, David </a:t>
            </a:r>
            <a:r>
              <a:rPr lang="en-US" sz="1800" dirty="0" err="1"/>
              <a:t>Bragdon</a:t>
            </a:r>
            <a:r>
              <a:rPr lang="en-US" sz="1800" dirty="0"/>
              <a:t>, Director, Office of Long Term Planning and </a:t>
            </a:r>
            <a:r>
              <a:rPr lang="en-US" sz="1800" dirty="0" smtClean="0"/>
              <a:t>Sustainability, Amanda </a:t>
            </a:r>
            <a:r>
              <a:rPr lang="en-US" sz="1800" dirty="0"/>
              <a:t>Burden, Commissioner, Department of City </a:t>
            </a:r>
            <a:r>
              <a:rPr lang="en-US" sz="1800" dirty="0" smtClean="0"/>
              <a:t>Planning, David </a:t>
            </a:r>
            <a:r>
              <a:rPr lang="en-US" sz="1800" dirty="0"/>
              <a:t>Burney, FAIA, Commissioner, Department of Design and </a:t>
            </a:r>
            <a:r>
              <a:rPr lang="en-US" sz="1800" dirty="0" smtClean="0"/>
              <a:t>Construction,  </a:t>
            </a:r>
            <a:r>
              <a:rPr lang="en-US" sz="1800" dirty="0"/>
              <a:t>Robert </a:t>
            </a:r>
            <a:r>
              <a:rPr lang="en-US" sz="1800" dirty="0" err="1"/>
              <a:t>Doar</a:t>
            </a:r>
            <a:r>
              <a:rPr lang="en-US" sz="1800" dirty="0"/>
              <a:t>, Commissioner, Human Resources </a:t>
            </a:r>
            <a:r>
              <a:rPr lang="en-US" sz="1800" dirty="0" smtClean="0"/>
              <a:t>Administration, </a:t>
            </a:r>
            <a:r>
              <a:rPr lang="en-US" sz="1800" u="sng" dirty="0" smtClean="0"/>
              <a:t>Dr</a:t>
            </a:r>
            <a:r>
              <a:rPr lang="en-US" sz="1800" u="sng" dirty="0"/>
              <a:t>. Thomas Farley, Commissioner, Department of Health and Mental </a:t>
            </a:r>
            <a:r>
              <a:rPr lang="en-US" sz="1800" u="sng" dirty="0" smtClean="0"/>
              <a:t>Hygiene</a:t>
            </a:r>
            <a:r>
              <a:rPr lang="en-US" sz="1800" dirty="0" smtClean="0"/>
              <a:t>, Kim </a:t>
            </a:r>
            <a:r>
              <a:rPr lang="en-US" sz="1800" dirty="0"/>
              <a:t>Kessler, Food Policy </a:t>
            </a:r>
            <a:r>
              <a:rPr lang="en-US" sz="1800" dirty="0" smtClean="0"/>
              <a:t>Coordinator, Robert </a:t>
            </a:r>
            <a:r>
              <a:rPr lang="en-US" sz="1800" dirty="0" err="1"/>
              <a:t>LiMandri</a:t>
            </a:r>
            <a:r>
              <a:rPr lang="en-US" sz="1800" dirty="0"/>
              <a:t>, Commissioner, Department of </a:t>
            </a:r>
            <a:r>
              <a:rPr lang="en-US" sz="1800" dirty="0" smtClean="0"/>
              <a:t>Buildings, John </a:t>
            </a:r>
            <a:r>
              <a:rPr lang="en-US" sz="1800" dirty="0"/>
              <a:t>Rhea, Chairman, NYC Housing </a:t>
            </a:r>
            <a:r>
              <a:rPr lang="en-US" sz="1800" dirty="0" smtClean="0"/>
              <a:t>Authority, Janette </a:t>
            </a:r>
            <a:r>
              <a:rPr lang="en-US" sz="1800" dirty="0" err="1"/>
              <a:t>Sadik</a:t>
            </a:r>
            <a:r>
              <a:rPr lang="en-US" sz="1800" dirty="0"/>
              <a:t>-Khan, Commissioner, Department of </a:t>
            </a:r>
            <a:r>
              <a:rPr lang="en-US" sz="1800" dirty="0" smtClean="0"/>
              <a:t>Transportation, Carter </a:t>
            </a:r>
            <a:r>
              <a:rPr lang="en-US" sz="1800" dirty="0"/>
              <a:t>Strickland, Commissioner, Department of Environmental </a:t>
            </a:r>
            <a:r>
              <a:rPr lang="en-US" sz="1800" dirty="0" smtClean="0"/>
              <a:t>Protection, Dennis </a:t>
            </a:r>
            <a:r>
              <a:rPr lang="en-US" sz="1800" dirty="0"/>
              <a:t>Walcott, Chancellor, Department of Education</a:t>
            </a:r>
          </a:p>
          <a:p>
            <a:endParaRPr lang="en-US" sz="1800" dirty="0"/>
          </a:p>
        </p:txBody>
      </p:sp>
    </p:spTree>
    <p:extLst>
      <p:ext uri="{BB962C8B-B14F-4D97-AF65-F5344CB8AC3E}">
        <p14:creationId xmlns:p14="http://schemas.microsoft.com/office/powerpoint/2010/main" val="20787668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Task Force Findings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Obesity is </a:t>
            </a:r>
            <a:r>
              <a:rPr lang="en-US" dirty="0" smtClean="0"/>
              <a:t>among the </a:t>
            </a:r>
            <a:r>
              <a:rPr lang="en-US" dirty="0"/>
              <a:t>most rapidly growing serious health problems we face as </a:t>
            </a:r>
            <a:r>
              <a:rPr lang="en-US" dirty="0" smtClean="0"/>
              <a:t>Americans</a:t>
            </a:r>
          </a:p>
          <a:p>
            <a:pPr marL="914400" lvl="1" indent="-514350"/>
            <a:r>
              <a:rPr lang="en-US" dirty="0" smtClean="0"/>
              <a:t>Second leading cause of preventable death(Cigarettes are # 1)</a:t>
            </a:r>
          </a:p>
          <a:p>
            <a:pPr marL="914400" lvl="1" indent="-514350"/>
            <a:r>
              <a:rPr lang="en-US" dirty="0" smtClean="0"/>
              <a:t>In the 1960’s, the prevalence of obesity in the US: </a:t>
            </a:r>
            <a:r>
              <a:rPr lang="en-US" dirty="0" smtClean="0">
                <a:solidFill>
                  <a:srgbClr val="0000FF"/>
                </a:solidFill>
              </a:rPr>
              <a:t>13%</a:t>
            </a:r>
          </a:p>
          <a:p>
            <a:pPr marL="914400" lvl="1" indent="-514350"/>
            <a:r>
              <a:rPr lang="en-US" dirty="0" smtClean="0"/>
              <a:t>In 2008 the prevalence of obesity in the US: </a:t>
            </a:r>
            <a:r>
              <a:rPr lang="en-US" dirty="0" smtClean="0">
                <a:solidFill>
                  <a:srgbClr val="FF6600"/>
                </a:solidFill>
              </a:rPr>
              <a:t>34%</a:t>
            </a:r>
            <a:endParaRPr lang="en-US" dirty="0">
              <a:solidFill>
                <a:srgbClr val="FF6600"/>
              </a:solidFill>
            </a:endParaRPr>
          </a:p>
        </p:txBody>
      </p:sp>
    </p:spTree>
    <p:extLst>
      <p:ext uri="{BB962C8B-B14F-4D97-AF65-F5344CB8AC3E}">
        <p14:creationId xmlns:p14="http://schemas.microsoft.com/office/powerpoint/2010/main" val="4743186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City</a:t>
            </a:r>
            <a:endParaRPr lang="en-US" dirty="0"/>
          </a:p>
        </p:txBody>
      </p:sp>
      <p:sp>
        <p:nvSpPr>
          <p:cNvPr id="3" name="Content Placeholder 2"/>
          <p:cNvSpPr>
            <a:spLocks noGrp="1"/>
          </p:cNvSpPr>
          <p:nvPr>
            <p:ph idx="1"/>
          </p:nvPr>
        </p:nvSpPr>
        <p:spPr/>
        <p:txBody>
          <a:bodyPr/>
          <a:lstStyle/>
          <a:p>
            <a:r>
              <a:rPr lang="en-US" dirty="0" smtClean="0">
                <a:solidFill>
                  <a:srgbClr val="FF0000"/>
                </a:solidFill>
              </a:rPr>
              <a:t>58%</a:t>
            </a:r>
            <a:r>
              <a:rPr lang="en-US" dirty="0" smtClean="0"/>
              <a:t> or </a:t>
            </a:r>
            <a:r>
              <a:rPr lang="en-US" dirty="0" smtClean="0">
                <a:solidFill>
                  <a:srgbClr val="FF0000"/>
                </a:solidFill>
              </a:rPr>
              <a:t>3,437,000</a:t>
            </a:r>
            <a:r>
              <a:rPr lang="en-US" dirty="0" smtClean="0"/>
              <a:t> New Yorkers are overweight or obese</a:t>
            </a:r>
          </a:p>
          <a:p>
            <a:pPr marL="0" indent="0">
              <a:buNone/>
            </a:pPr>
            <a:endParaRPr lang="en-US" dirty="0"/>
          </a:p>
        </p:txBody>
      </p:sp>
      <p:pic>
        <p:nvPicPr>
          <p:cNvPr id="4" name="Picture 3" descr="NY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192" y="2336883"/>
            <a:ext cx="5604777" cy="4203583"/>
          </a:xfrm>
          <a:prstGeom prst="rect">
            <a:avLst/>
          </a:prstGeom>
        </p:spPr>
      </p:pic>
    </p:spTree>
    <p:extLst>
      <p:ext uri="{BB962C8B-B14F-4D97-AF65-F5344CB8AC3E}">
        <p14:creationId xmlns:p14="http://schemas.microsoft.com/office/powerpoint/2010/main" val="4108208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children?</a:t>
            </a:r>
            <a:endParaRPr lang="en-US" dirty="0"/>
          </a:p>
        </p:txBody>
      </p:sp>
      <p:sp>
        <p:nvSpPr>
          <p:cNvPr id="3" name="Content Placeholder 2"/>
          <p:cNvSpPr>
            <a:spLocks noGrp="1"/>
          </p:cNvSpPr>
          <p:nvPr>
            <p:ph idx="1"/>
          </p:nvPr>
        </p:nvSpPr>
        <p:spPr/>
        <p:txBody>
          <a:bodyPr/>
          <a:lstStyle/>
          <a:p>
            <a:r>
              <a:rPr lang="en-US" dirty="0" smtClean="0"/>
              <a:t>Almost 40% of NYC’s public school students (K-8) are obese or overweight</a:t>
            </a:r>
          </a:p>
          <a:p>
            <a:r>
              <a:rPr lang="en-US" dirty="0" smtClean="0"/>
              <a:t>In Washington Heights/</a:t>
            </a:r>
            <a:r>
              <a:rPr lang="en-US" dirty="0" err="1" smtClean="0"/>
              <a:t>Inwood</a:t>
            </a:r>
            <a:r>
              <a:rPr lang="en-US" dirty="0" smtClean="0"/>
              <a:t> &gt;50% of school age children are overweight or obese</a:t>
            </a:r>
          </a:p>
          <a:p>
            <a:r>
              <a:rPr lang="en-US" dirty="0" smtClean="0"/>
              <a:t>Obese children and adolescents are more likely to develop obesity and obesity-related-illnesses as adults</a:t>
            </a:r>
            <a:endParaRPr lang="pl-PL" dirty="0"/>
          </a:p>
          <a:p>
            <a:endParaRPr lang="en-US" dirty="0"/>
          </a:p>
        </p:txBody>
      </p:sp>
      <p:pic>
        <p:nvPicPr>
          <p:cNvPr id="4" name="Picture 3" descr="little gir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194" y="4481969"/>
            <a:ext cx="2376031" cy="2376031"/>
          </a:xfrm>
          <a:prstGeom prst="rect">
            <a:avLst/>
          </a:prstGeom>
        </p:spPr>
      </p:pic>
    </p:spTree>
    <p:extLst>
      <p:ext uri="{BB962C8B-B14F-4D97-AF65-F5344CB8AC3E}">
        <p14:creationId xmlns:p14="http://schemas.microsoft.com/office/powerpoint/2010/main" val="35356423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Task Force Findings</a:t>
            </a:r>
            <a:endParaRPr lang="en-US" dirty="0"/>
          </a:p>
        </p:txBody>
      </p:sp>
      <p:sp>
        <p:nvSpPr>
          <p:cNvPr id="3" name="Content Placeholder 2"/>
          <p:cNvSpPr>
            <a:spLocks noGrp="1"/>
          </p:cNvSpPr>
          <p:nvPr>
            <p:ph idx="1"/>
          </p:nvPr>
        </p:nvSpPr>
        <p:spPr/>
        <p:txBody>
          <a:bodyPr/>
          <a:lstStyle/>
          <a:p>
            <a:pPr marL="0" indent="0">
              <a:buNone/>
            </a:pPr>
            <a:r>
              <a:rPr lang="en-US" dirty="0" smtClean="0"/>
              <a:t>2. </a:t>
            </a:r>
            <a:r>
              <a:rPr lang="en-US" dirty="0"/>
              <a:t>Obesity has a disproportionate impact on low-income and minority </a:t>
            </a:r>
            <a:r>
              <a:rPr lang="en-US" dirty="0" smtClean="0"/>
              <a:t>communities</a:t>
            </a:r>
          </a:p>
          <a:p>
            <a:pPr marL="0" indent="0">
              <a:buNone/>
            </a:pPr>
            <a:r>
              <a:rPr lang="en-US" dirty="0" smtClean="0"/>
              <a:t>3. Obesity is expensive</a:t>
            </a:r>
          </a:p>
          <a:p>
            <a:pPr marL="0" indent="0">
              <a:buNone/>
            </a:pPr>
            <a:r>
              <a:rPr lang="en-US" dirty="0" smtClean="0"/>
              <a:t>	-  in 2006, $147 Billion spent in direct medical 	   costs</a:t>
            </a:r>
          </a:p>
          <a:p>
            <a:pPr marL="0" indent="0">
              <a:buNone/>
            </a:pPr>
            <a:r>
              <a:rPr lang="en-US" dirty="0"/>
              <a:t>	</a:t>
            </a:r>
          </a:p>
        </p:txBody>
      </p:sp>
    </p:spTree>
    <p:extLst>
      <p:ext uri="{BB962C8B-B14F-4D97-AF65-F5344CB8AC3E}">
        <p14:creationId xmlns:p14="http://schemas.microsoft.com/office/powerpoint/2010/main" val="5440114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453</TotalTime>
  <Words>1392</Words>
  <Application>Microsoft Macintosh PowerPoint</Application>
  <PresentationFormat>On-screen Show (4:3)</PresentationFormat>
  <Paragraphs>113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Breeze</vt:lpstr>
      <vt:lpstr>The Anti-Obesity Initiative:  Setting a Maximum Size on Sugary Beverages</vt:lpstr>
      <vt:lpstr>What is the proposal?</vt:lpstr>
      <vt:lpstr>Why are they doing this to us?</vt:lpstr>
      <vt:lpstr>NYC Obesity Task Force</vt:lpstr>
      <vt:lpstr>Task Force Members</vt:lpstr>
      <vt:lpstr>Obesity Task Force Findings</vt:lpstr>
      <vt:lpstr>New York City</vt:lpstr>
      <vt:lpstr>What about the children?</vt:lpstr>
      <vt:lpstr>Obesity Task Force Findings</vt:lpstr>
      <vt:lpstr>Obesity Task Force Findings</vt:lpstr>
      <vt:lpstr>Obesity Task Force Initiatives</vt:lpstr>
      <vt:lpstr>Healthy Eating</vt:lpstr>
      <vt:lpstr>Fast food “large” drinks can have anywhere from 380-780 calories</vt:lpstr>
      <vt:lpstr>Portion size counts</vt:lpstr>
      <vt:lpstr>Healthy Eating Initiative</vt:lpstr>
      <vt:lpstr>Healthy Eating Initiative</vt:lpstr>
      <vt:lpstr>Healthy Eating Initiative</vt:lpstr>
      <vt:lpstr>What is the proposal?</vt:lpstr>
      <vt:lpstr>What is a sugary drink? </vt:lpstr>
      <vt:lpstr>Food Service Establishments</vt:lpstr>
      <vt:lpstr>AAP</vt:lpstr>
      <vt:lpstr>What's next?</vt:lpstr>
      <vt:lpstr>The Opposition</vt:lpstr>
      <vt:lpstr>PowerPoint Presentation</vt:lpstr>
      <vt:lpstr>The American Beverage Association</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Grillo</dc:creator>
  <cp:lastModifiedBy>Joseph Grillo</cp:lastModifiedBy>
  <cp:revision>29</cp:revision>
  <dcterms:created xsi:type="dcterms:W3CDTF">2012-07-03T14:07:39Z</dcterms:created>
  <dcterms:modified xsi:type="dcterms:W3CDTF">2012-07-17T15:03:09Z</dcterms:modified>
</cp:coreProperties>
</file>