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sldIdLst>
    <p:sldId id="256" r:id="rId2"/>
    <p:sldId id="269" r:id="rId3"/>
    <p:sldId id="262" r:id="rId4"/>
    <p:sldId id="263" r:id="rId5"/>
    <p:sldId id="264" r:id="rId6"/>
    <p:sldId id="265" r:id="rId7"/>
    <p:sldId id="270" r:id="rId8"/>
    <p:sldId id="257" r:id="rId9"/>
    <p:sldId id="258" r:id="rId10"/>
    <p:sldId id="260" r:id="rId11"/>
    <p:sldId id="267" r:id="rId12"/>
    <p:sldId id="268" r:id="rId13"/>
    <p:sldId id="271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FFCC"/>
    <a:srgbClr val="66FF66"/>
    <a:srgbClr val="A7A7A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980" autoAdjust="0"/>
    <p:restoredTop sz="94737" autoAdjust="0"/>
  </p:normalViewPr>
  <p:slideViewPr>
    <p:cSldViewPr>
      <p:cViewPr>
        <p:scale>
          <a:sx n="50" d="100"/>
          <a:sy n="50" d="100"/>
        </p:scale>
        <p:origin x="-1800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9F406C-43D6-40B6-B6C5-682943FFE9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02AB0-336E-4DA6-93AA-09048A2578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5CBB1-7027-4FCB-8869-EC1D1902C2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CCDE6-8AF1-42B2-B91B-8B510EADE8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3786F-81A7-4BF0-B7BF-6B6223A769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548E4-EA08-4362-A802-2EC42E684F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3E044-5F44-4EFA-9BE5-F58A819F8F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9F28A-ED65-40A1-9F37-1910DEE220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79430-ACFC-41FC-8B39-8F5D47FFD2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F9BE6-D71C-445D-8CA8-9767AB1819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C3043-F3FD-405F-AF4D-3B89A6CDD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4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45E5A62-87F1-468A-88EC-A26A6D0516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620713"/>
            <a:ext cx="7772400" cy="1470025"/>
          </a:xfrm>
        </p:spPr>
        <p:txBody>
          <a:bodyPr/>
          <a:lstStyle/>
          <a:p>
            <a:pPr algn="ctr" eaLnBrk="1" hangingPunct="1"/>
            <a:r>
              <a:rPr lang="en-GB" smtClean="0">
                <a:solidFill>
                  <a:schemeClr val="tx1"/>
                </a:solidFill>
              </a:rPr>
              <a:t>Access to Information (ATI) Initiative </a:t>
            </a:r>
            <a:endParaRPr lang="en-US" smtClean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2636838"/>
            <a:ext cx="6905625" cy="1296987"/>
          </a:xfrm>
        </p:spPr>
        <p:txBody>
          <a:bodyPr/>
          <a:lstStyle/>
          <a:p>
            <a:pPr algn="ctr" eaLnBrk="1" hangingPunct="1"/>
            <a:r>
              <a:rPr lang="en-GB" sz="3200" smtClean="0"/>
              <a:t>Stakeholders’ Workshop</a:t>
            </a:r>
          </a:p>
          <a:p>
            <a:pPr algn="ctr" eaLnBrk="1" hangingPunct="1"/>
            <a:r>
              <a:rPr lang="en-GB" sz="3200" smtClean="0"/>
              <a:t>Bukoba: 29 September 2009</a:t>
            </a:r>
          </a:p>
          <a:p>
            <a:pPr algn="ctr" eaLnBrk="1" hangingPunct="1"/>
            <a:endParaRPr lang="en-GB" sz="3200" smtClean="0"/>
          </a:p>
          <a:p>
            <a:pPr algn="ctr" eaLnBrk="1" hangingPunct="1"/>
            <a:endParaRPr lang="en-GB" smtClean="0"/>
          </a:p>
          <a:p>
            <a:pPr algn="ctr" eaLnBrk="1" hangingPunct="1"/>
            <a:endParaRPr lang="en-US" b="1" smtClean="0"/>
          </a:p>
        </p:txBody>
      </p:sp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3860800"/>
            <a:ext cx="3311525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1908175" y="6308725"/>
            <a:ext cx="424815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/>
              <a:t>PATA HABARI CHUKUA HATUA!</a:t>
            </a:r>
          </a:p>
          <a:p>
            <a:pPr>
              <a:spcBef>
                <a:spcPct val="50000"/>
              </a:spcBef>
            </a:pPr>
            <a:endParaRPr lang="en-GB" b="1"/>
          </a:p>
          <a:p>
            <a:pPr>
              <a:spcBef>
                <a:spcPct val="50000"/>
              </a:spcBef>
            </a:pPr>
            <a:endParaRPr lang="en-GB" sz="2800" b="1"/>
          </a:p>
          <a:p>
            <a:pPr>
              <a:spcBef>
                <a:spcPct val="50000"/>
              </a:spcBef>
            </a:pPr>
            <a:endParaRPr lang="en-US" b="1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304800"/>
            <a:ext cx="7459662" cy="603250"/>
          </a:xfrm>
        </p:spPr>
        <p:txBody>
          <a:bodyPr/>
          <a:lstStyle/>
          <a:p>
            <a:pPr eaLnBrk="1" hangingPunct="1"/>
            <a:r>
              <a:rPr lang="en-GB" sz="2800" smtClean="0"/>
              <a:t>Enabling environment in Tanzania?</a:t>
            </a:r>
            <a:endParaRPr lang="en-US" sz="28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8642350" cy="5073650"/>
          </a:xfrm>
        </p:spPr>
        <p:txBody>
          <a:bodyPr/>
          <a:lstStyle/>
          <a:p>
            <a:pPr lvl="1" eaLnBrk="1" hangingPunct="1">
              <a:lnSpc>
                <a:spcPts val="35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The drive for D-by-D is politically supported</a:t>
            </a:r>
          </a:p>
          <a:p>
            <a:pPr lvl="1" eaLnBrk="1" hangingPunct="1">
              <a:lnSpc>
                <a:spcPts val="35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Better enabling environment vis mind-set &amp;  more openness by CG through e.g. websites, media, publications</a:t>
            </a:r>
          </a:p>
          <a:p>
            <a:pPr lvl="1" eaLnBrk="1" hangingPunct="1">
              <a:lnSpc>
                <a:spcPts val="35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More pro-activeness by the national NGOs</a:t>
            </a:r>
          </a:p>
          <a:p>
            <a:pPr lvl="1" eaLnBrk="1" hangingPunct="1">
              <a:lnSpc>
                <a:spcPts val="35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More space for the media </a:t>
            </a:r>
          </a:p>
          <a:p>
            <a:pPr lvl="1" eaLnBrk="1" hangingPunct="1">
              <a:lnSpc>
                <a:spcPts val="35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Mismanagement and corruption addressed more aggressively</a:t>
            </a:r>
          </a:p>
          <a:p>
            <a:pPr lvl="1" eaLnBrk="1" hangingPunct="1">
              <a:lnSpc>
                <a:spcPts val="35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Expectations for real change are high</a:t>
            </a:r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747713"/>
          </a:xfrm>
        </p:spPr>
        <p:txBody>
          <a:bodyPr/>
          <a:lstStyle/>
          <a:p>
            <a:pPr eaLnBrk="1" hangingPunct="1"/>
            <a:r>
              <a:rPr lang="en-GB" sz="2800" b="1" smtClean="0"/>
              <a:t>Main activities</a:t>
            </a:r>
            <a:endParaRPr lang="en-US" sz="2800" b="1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Introduction of ATI concept</a:t>
            </a:r>
          </a:p>
          <a:p>
            <a:pPr eaLnBrk="1" hangingPunct="1">
              <a:buFont typeface="Wingdings" pitchFamily="2" charset="2"/>
              <a:buNone/>
            </a:pPr>
            <a:endParaRPr lang="en-GB" sz="2800" smtClean="0"/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ATI team capacity building</a:t>
            </a:r>
          </a:p>
          <a:p>
            <a:pPr eaLnBrk="1" hangingPunct="1">
              <a:buFont typeface="Wingdings" pitchFamily="2" charset="2"/>
              <a:buNone/>
            </a:pPr>
            <a:endParaRPr lang="en-GB" sz="2800" smtClean="0"/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ATI district action plan development</a:t>
            </a:r>
          </a:p>
          <a:p>
            <a:pPr eaLnBrk="1" hangingPunct="1">
              <a:buFont typeface="Wingdings" pitchFamily="2" charset="2"/>
              <a:buNone/>
            </a:pPr>
            <a:endParaRPr lang="en-GB" sz="2800" smtClean="0"/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Awareness creation (councillors, CMT, CSO networks)</a:t>
            </a:r>
          </a:p>
          <a:p>
            <a:pPr eaLnBrk="1" hangingPunct="1">
              <a:buFont typeface="Wingdings" pitchFamily="2" charset="2"/>
              <a:buNone/>
            </a:pPr>
            <a:endParaRPr lang="en-US" sz="28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04813"/>
            <a:ext cx="8218487" cy="57213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mtClean="0"/>
              <a:t>Main activities cont..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Establishment of information centres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Data collection (existing/new), analysis and packaging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Facilitation of community dialogue,  use of local theatre groups/media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en-GB" smtClean="0"/>
              <a:t>Action learning and backstopping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857250"/>
            <a:ext cx="8001000" cy="4714875"/>
          </a:xfrm>
        </p:spPr>
        <p:txBody>
          <a:bodyPr/>
          <a:lstStyle/>
          <a:p>
            <a:pPr algn="ctr" eaLnBrk="1" hangingPunct="1"/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Thank you for you attention</a:t>
            </a:r>
            <a:b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Asanteni sana </a:t>
            </a:r>
            <a:b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113"/>
            <a:ext cx="8229600" cy="42100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mtClean="0"/>
              <a:t>	UNDP and SNV in collaboration with PMORALG have piloted an initiative entitled: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‘</a:t>
            </a:r>
            <a:r>
              <a:rPr lang="en-US" i="1" smtClean="0"/>
              <a:t>Localizing MDGs by Improving Information Demand and Supply in Local Governance</a:t>
            </a:r>
            <a:r>
              <a:rPr lang="en-US" smtClean="0"/>
              <a:t>’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827088" y="836613"/>
            <a:ext cx="75612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3600" b="1"/>
              <a:t>Overview</a:t>
            </a:r>
            <a:endParaRPr lang="en-US" sz="3600" b="1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b="1" smtClean="0"/>
              <a:t>Timeframe</a:t>
            </a:r>
            <a:r>
              <a:rPr lang="en-GB" sz="2800" smtClean="0"/>
              <a:t>: Jan 2008 to June 2010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endParaRPr lang="en-GB" sz="2800" b="1" smtClean="0"/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b="1" smtClean="0"/>
              <a:t>Sectors</a:t>
            </a:r>
            <a:r>
              <a:rPr lang="en-GB" sz="2800" smtClean="0"/>
              <a:t>: Water, Education, Health 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Why these sectors: CDG sectors, district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priorities</a:t>
            </a:r>
            <a:endParaRPr lang="en-US" sz="2800" smtClean="0"/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endParaRPr lang="en-GB" sz="2800" smtClean="0"/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b="1" smtClean="0"/>
              <a:t>Coverage</a:t>
            </a:r>
            <a:r>
              <a:rPr lang="en-GB" sz="2800" smtClean="0"/>
              <a:t>: Four districts: Uyui, Bunda, 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Bukoba and Morogoro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963613"/>
          </a:xfrm>
        </p:spPr>
        <p:txBody>
          <a:bodyPr/>
          <a:lstStyle/>
          <a:p>
            <a:pPr eaLnBrk="1" hangingPunct="1"/>
            <a:r>
              <a:rPr lang="en-GB" sz="3200" smtClean="0"/>
              <a:t>Purpose</a:t>
            </a:r>
            <a:endParaRPr lang="en-US" sz="32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557338"/>
            <a:ext cx="7704138" cy="4267200"/>
          </a:xfrm>
        </p:spPr>
        <p:txBody>
          <a:bodyPr/>
          <a:lstStyle/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GB" sz="2800" smtClean="0"/>
              <a:t>To facilitate informed dialogue,</a:t>
            </a:r>
          </a:p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GB" sz="2800" smtClean="0"/>
              <a:t>discussions, monitoring and evaluation</a:t>
            </a:r>
          </a:p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GB" sz="2800" smtClean="0"/>
              <a:t>around development issues at the local</a:t>
            </a:r>
          </a:p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GB" sz="2800" smtClean="0"/>
              <a:t>level and enhance good governance and</a:t>
            </a:r>
          </a:p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GB" sz="2800" smtClean="0"/>
              <a:t>accountability for improved service</a:t>
            </a:r>
          </a:p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GB" sz="2800" smtClean="0"/>
              <a:t>delivery. </a:t>
            </a:r>
          </a:p>
          <a:p>
            <a:pPr eaLnBrk="1" hangingPunct="1">
              <a:buClr>
                <a:schemeClr val="tx1"/>
              </a:buClr>
            </a:pPr>
            <a:endParaRPr lang="en-US" sz="28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1438"/>
            <a:ext cx="7848600" cy="4554537"/>
          </a:xfrm>
        </p:spPr>
        <p:txBody>
          <a:bodyPr/>
          <a:lstStyle/>
          <a:p>
            <a:pPr algn="just"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b="1" smtClean="0"/>
              <a:t>The core of the pilot</a:t>
            </a:r>
            <a:r>
              <a:rPr lang="en-GB" sz="2800" smtClean="0"/>
              <a:t> is the collaboration</a:t>
            </a:r>
          </a:p>
          <a:p>
            <a:pPr algn="just"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between LGA and Civil Society to make</a:t>
            </a:r>
          </a:p>
          <a:p>
            <a:pPr algn="just"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relevant information available and</a:t>
            </a:r>
          </a:p>
          <a:p>
            <a:pPr algn="just"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understandable for the general public</a:t>
            </a:r>
            <a:endParaRPr lang="en-US" sz="2800" smtClean="0"/>
          </a:p>
          <a:p>
            <a:pPr eaLnBrk="1" hangingPunct="1"/>
            <a:endParaRPr lang="en-US" sz="28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GB" sz="2800" b="1" smtClean="0"/>
              <a:t>Demand side</a:t>
            </a:r>
          </a:p>
          <a:p>
            <a:pPr eaLnBrk="1" hangingPunct="1">
              <a:buFont typeface="Wingdings" pitchFamily="2" charset="2"/>
              <a:buNone/>
            </a:pPr>
            <a:endParaRPr lang="en-GB" sz="2800" b="1" smtClean="0"/>
          </a:p>
          <a:p>
            <a:pPr eaLnBrk="1" hangingPunct="1">
              <a:buFont typeface="Wingdings" pitchFamily="2" charset="2"/>
              <a:buNone/>
            </a:pPr>
            <a:r>
              <a:rPr lang="en-GB" sz="2800" smtClean="0"/>
              <a:t>The pilot aims:</a:t>
            </a:r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To improve the quality of local governance by increasing public access to and use of relevant LG information</a:t>
            </a:r>
            <a:endParaRPr lang="en-US" sz="2800" smtClean="0"/>
          </a:p>
          <a:p>
            <a:pPr eaLnBrk="1" hangingPunct="1">
              <a:buFont typeface="Wingdings" pitchFamily="2" charset="2"/>
              <a:buBlip>
                <a:blip r:embed="rId2"/>
              </a:buBlip>
            </a:pPr>
            <a:endParaRPr lang="en-US" sz="2800" smtClean="0"/>
          </a:p>
          <a:p>
            <a:pPr eaLnBrk="1" hangingPunct="1"/>
            <a:endParaRPr lang="en-US" sz="2800" smtClean="0"/>
          </a:p>
          <a:p>
            <a:pPr eaLnBrk="1" hangingPunct="1"/>
            <a:endParaRPr lang="en-US" sz="2900" smtClean="0"/>
          </a:p>
          <a:p>
            <a:pPr eaLnBrk="1" hangingPunct="1">
              <a:buFont typeface="Wingdings" pitchFamily="2" charset="2"/>
              <a:buNone/>
            </a:pPr>
            <a:endParaRPr lang="en-GB" sz="2900" smtClean="0"/>
          </a:p>
          <a:p>
            <a:pPr eaLnBrk="1" hangingPunct="1">
              <a:buFont typeface="Wingdings" pitchFamily="2" charset="2"/>
              <a:buNone/>
            </a:pPr>
            <a:endParaRPr lang="en-GB" sz="2900" smtClean="0"/>
          </a:p>
          <a:p>
            <a:pPr eaLnBrk="1" hangingPunct="1"/>
            <a:endParaRPr lang="en-US" sz="2900" b="1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549275"/>
            <a:ext cx="8001000" cy="5470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/>
              <a:t>Supply side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800" smtClean="0"/>
              <a:t>The pilot aims:</a:t>
            </a:r>
            <a:endParaRPr lang="en-US" sz="28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Support the LGAs in their relatively new role of supplier of information to the public, working in partnership with NGOs</a:t>
            </a:r>
            <a:endParaRPr lang="en-US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endParaRPr lang="en-US" sz="28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Make available expertise and modest funds to facilitate the supply of information within the current management system</a:t>
            </a:r>
            <a:endParaRPr lang="en-US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8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460375"/>
          </a:xfrm>
        </p:spPr>
        <p:txBody>
          <a:bodyPr/>
          <a:lstStyle/>
          <a:p>
            <a:pPr eaLnBrk="1" hangingPunct="1"/>
            <a:r>
              <a:rPr lang="en-GB" sz="2800" smtClean="0"/>
              <a:t>Why Access to Information?</a:t>
            </a:r>
            <a:endParaRPr lang="en-US" sz="280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543550"/>
          </a:xfrm>
        </p:spPr>
        <p:txBody>
          <a:bodyPr/>
          <a:lstStyle/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Need for MDG/MKUKUTA monitoring system at all levels for improved planning and action</a:t>
            </a:r>
          </a:p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Need for evidence based and informed dialogue and action to improve access to and quality of services</a:t>
            </a:r>
          </a:p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None/>
            </a:pPr>
            <a:endParaRPr lang="en-GB" sz="2800" smtClean="0"/>
          </a:p>
          <a:p>
            <a:pPr eaLnBrk="1" hangingPunct="1">
              <a:lnSpc>
                <a:spcPts val="35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These require improved Access to Information (ATI) for citizens, CSOs as well as LG</a:t>
            </a:r>
          </a:p>
          <a:p>
            <a:pPr eaLnBrk="1" hangingPunct="1"/>
            <a:endParaRPr lang="en-US" sz="28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603250"/>
          </a:xfrm>
        </p:spPr>
        <p:txBody>
          <a:bodyPr/>
          <a:lstStyle/>
          <a:p>
            <a:pPr eaLnBrk="1" hangingPunct="1"/>
            <a:r>
              <a:rPr lang="en-GB" sz="2800" smtClean="0"/>
              <a:t>Why Access to Information?</a:t>
            </a:r>
            <a:endParaRPr lang="en-US" sz="28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96300" cy="4822825"/>
          </a:xfrm>
        </p:spPr>
        <p:txBody>
          <a:bodyPr/>
          <a:lstStyle/>
          <a:p>
            <a:pPr eaLnBrk="1" hangingPunct="1">
              <a:lnSpc>
                <a:spcPts val="3500"/>
              </a:lnSpc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It enables citizens and communities to:</a:t>
            </a:r>
            <a:br>
              <a:rPr lang="en-GB" sz="2800" smtClean="0"/>
            </a:br>
            <a:r>
              <a:rPr lang="en-GB" sz="2800" smtClean="0"/>
              <a:t>- participate in planning &amp; decision making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	- hold government to account on use of 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      taxpayer’s money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Blip>
                <a:blip r:embed="rId2"/>
              </a:buBlip>
            </a:pPr>
            <a:endParaRPr lang="en-US" sz="2800" smtClean="0"/>
          </a:p>
          <a:p>
            <a:pPr eaLnBrk="1" hangingPunct="1">
              <a:lnSpc>
                <a:spcPts val="3500"/>
              </a:lnSpc>
              <a:buFont typeface="Wingdings" pitchFamily="2" charset="2"/>
              <a:buBlip>
                <a:blip r:embed="rId2"/>
              </a:buBlip>
            </a:pPr>
            <a:r>
              <a:rPr lang="en-GB" sz="2800" smtClean="0"/>
              <a:t>It helps local government to:</a:t>
            </a:r>
            <a:br>
              <a:rPr lang="en-GB" sz="2800" smtClean="0"/>
            </a:br>
            <a:r>
              <a:rPr lang="en-GB" sz="2800" smtClean="0"/>
              <a:t>- be more responsive to service user needs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    - become more transparent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None/>
            </a:pPr>
            <a:r>
              <a:rPr lang="en-GB" sz="2800" smtClean="0"/>
              <a:t>    - fight corruption and mismanagement</a:t>
            </a:r>
          </a:p>
          <a:p>
            <a:pPr eaLnBrk="1" hangingPunct="1">
              <a:buFont typeface="Wingdings" pitchFamily="2" charset="2"/>
              <a:buNone/>
            </a:pPr>
            <a:endParaRPr lang="en-GB" sz="2800" smtClean="0"/>
          </a:p>
          <a:p>
            <a:pPr eaLnBrk="1" hangingPunct="1"/>
            <a:endParaRPr lang="en-US" sz="280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558</TotalTime>
  <Words>372</Words>
  <Application>Microsoft Office PowerPoint</Application>
  <PresentationFormat>On-screen Show (4:3)</PresentationFormat>
  <Paragraphs>80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Verdana</vt:lpstr>
      <vt:lpstr>Arial</vt:lpstr>
      <vt:lpstr>Wingdings</vt:lpstr>
      <vt:lpstr>Calibri</vt:lpstr>
      <vt:lpstr>Times New Roman</vt:lpstr>
      <vt:lpstr>Profile</vt:lpstr>
      <vt:lpstr>1_Profile</vt:lpstr>
      <vt:lpstr>Access to Information (ATI) Initiative </vt:lpstr>
      <vt:lpstr>Slide 2</vt:lpstr>
      <vt:lpstr>Slide 3</vt:lpstr>
      <vt:lpstr>Purpose</vt:lpstr>
      <vt:lpstr>Slide 5</vt:lpstr>
      <vt:lpstr>Slide 6</vt:lpstr>
      <vt:lpstr>Slide 7</vt:lpstr>
      <vt:lpstr>Why Access to Information?</vt:lpstr>
      <vt:lpstr>Why Access to Information?</vt:lpstr>
      <vt:lpstr>Enabling environment in Tanzania?</vt:lpstr>
      <vt:lpstr>Main activities</vt:lpstr>
      <vt:lpstr>Slide 12</vt:lpstr>
      <vt:lpstr>Thank you for you attention   Asanteni sana    </vt:lpstr>
    </vt:vector>
  </TitlesOfParts>
  <Company>SNV Netherlands Development Organisation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MWanjiku</cp:lastModifiedBy>
  <cp:revision>32</cp:revision>
  <dcterms:created xsi:type="dcterms:W3CDTF">2009-09-28T03:19:30Z</dcterms:created>
  <dcterms:modified xsi:type="dcterms:W3CDTF">2009-10-28T05:39:51Z</dcterms:modified>
</cp:coreProperties>
</file>