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78" r:id="rId2"/>
    <p:sldId id="742" r:id="rId3"/>
    <p:sldId id="743" r:id="rId4"/>
    <p:sldId id="819" r:id="rId5"/>
    <p:sldId id="820" r:id="rId6"/>
    <p:sldId id="821" r:id="rId7"/>
    <p:sldId id="822" r:id="rId8"/>
    <p:sldId id="824" r:id="rId9"/>
    <p:sldId id="673" r:id="rId10"/>
    <p:sldId id="674" r:id="rId11"/>
    <p:sldId id="815" r:id="rId12"/>
    <p:sldId id="752" r:id="rId13"/>
    <p:sldId id="710" r:id="rId14"/>
    <p:sldId id="818" r:id="rId15"/>
    <p:sldId id="804" r:id="rId16"/>
    <p:sldId id="805" r:id="rId17"/>
    <p:sldId id="823" r:id="rId18"/>
    <p:sldId id="830" r:id="rId19"/>
    <p:sldId id="825" r:id="rId20"/>
    <p:sldId id="836" r:id="rId21"/>
    <p:sldId id="826" r:id="rId22"/>
    <p:sldId id="827" r:id="rId23"/>
    <p:sldId id="829" r:id="rId24"/>
    <p:sldId id="839" r:id="rId25"/>
    <p:sldId id="832" r:id="rId26"/>
    <p:sldId id="831" r:id="rId27"/>
    <p:sldId id="833" r:id="rId28"/>
    <p:sldId id="842" r:id="rId29"/>
    <p:sldId id="843" r:id="rId30"/>
    <p:sldId id="844" r:id="rId31"/>
    <p:sldId id="845" r:id="rId32"/>
    <p:sldId id="835" r:id="rId33"/>
    <p:sldId id="846" r:id="rId34"/>
    <p:sldId id="850" r:id="rId35"/>
    <p:sldId id="849" r:id="rId36"/>
    <p:sldId id="851" r:id="rId37"/>
    <p:sldId id="847" r:id="rId38"/>
    <p:sldId id="848" r:id="rId39"/>
    <p:sldId id="838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E57F"/>
    <a:srgbClr val="FF9900"/>
    <a:srgbClr val="FFA64D"/>
    <a:srgbClr val="FBF09D"/>
    <a:srgbClr val="FFFF00"/>
    <a:srgbClr val="EAEAE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9489" autoAdjust="0"/>
  </p:normalViewPr>
  <p:slideViewPr>
    <p:cSldViewPr snapToGrid="0">
      <p:cViewPr varScale="1">
        <p:scale>
          <a:sx n="51" d="100"/>
          <a:sy n="51" d="100"/>
        </p:scale>
        <p:origin x="-1334" y="-72"/>
      </p:cViewPr>
      <p:guideLst>
        <p:guide orient="horz" pos="3632"/>
        <p:guide/>
        <p:guide pos="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220"/>
    </p:cViewPr>
  </p:sorterViewPr>
  <p:notesViewPr>
    <p:cSldViewPr snapToGrid="0">
      <p:cViewPr varScale="1">
        <p:scale>
          <a:sx n="37" d="100"/>
          <a:sy n="37" d="100"/>
        </p:scale>
        <p:origin x="-145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25396825396827"/>
          <c:y val="7.8947368421052613E-2"/>
          <c:w val="0.81428571428571439"/>
          <c:h val="0.59808612440191367"/>
        </c:manualLayout>
      </c:layout>
      <c:stockChart>
        <c:ser>
          <c:idx val="0"/>
          <c:order val="0"/>
          <c:tx>
            <c:strRef>
              <c:f>Sheet1!$A$2</c:f>
              <c:strCache>
                <c:ptCount val="1"/>
                <c:pt idx="0">
                  <c:v>Low</c:v>
                </c:pt>
              </c:strCache>
            </c:strRef>
          </c:tx>
          <c:spPr>
            <a:ln w="31455"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0 - 33%</c:v>
                </c:pt>
                <c:pt idx="1">
                  <c:v>34 - 48%</c:v>
                </c:pt>
                <c:pt idx="2">
                  <c:v>49 - 56%</c:v>
                </c:pt>
                <c:pt idx="3">
                  <c:v>57 - 65%</c:v>
                </c:pt>
                <c:pt idx="4">
                  <c:v>&gt;65%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28.25</c:v>
                </c:pt>
                <c:pt idx="1">
                  <c:v>27.53</c:v>
                </c:pt>
                <c:pt idx="2">
                  <c:v>27.41</c:v>
                </c:pt>
                <c:pt idx="3">
                  <c:v>27.16</c:v>
                </c:pt>
                <c:pt idx="4">
                  <c:v>26.88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mid</c:v>
                </c:pt>
              </c:strCache>
            </c:strRef>
          </c:tx>
          <c:spPr>
            <a:ln w="3145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0 - 33%</c:v>
                </c:pt>
                <c:pt idx="1">
                  <c:v>34 - 48%</c:v>
                </c:pt>
                <c:pt idx="2">
                  <c:v>49 - 56%</c:v>
                </c:pt>
                <c:pt idx="3">
                  <c:v>57 - 65%</c:v>
                </c:pt>
                <c:pt idx="4">
                  <c:v>&gt;65%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28.610000000000003</c:v>
                </c:pt>
                <c:pt idx="1">
                  <c:v>27.8</c:v>
                </c:pt>
                <c:pt idx="2">
                  <c:v>27.67</c:v>
                </c:pt>
                <c:pt idx="3">
                  <c:v>27.43</c:v>
                </c:pt>
                <c:pt idx="4">
                  <c:v>27.18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high</c:v>
                </c:pt>
              </c:strCache>
            </c:strRef>
          </c:tx>
          <c:spPr>
            <a:ln w="31455"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0 - 33%</c:v>
                </c:pt>
                <c:pt idx="1">
                  <c:v>34 - 48%</c:v>
                </c:pt>
                <c:pt idx="2">
                  <c:v>49 - 56%</c:v>
                </c:pt>
                <c:pt idx="3">
                  <c:v>57 - 65%</c:v>
                </c:pt>
                <c:pt idx="4">
                  <c:v>&gt;65%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28.979999999999997</c:v>
                </c:pt>
                <c:pt idx="1">
                  <c:v>28.08</c:v>
                </c:pt>
                <c:pt idx="2">
                  <c:v>27.939999999999998</c:v>
                </c:pt>
                <c:pt idx="3">
                  <c:v>27.69</c:v>
                </c:pt>
                <c:pt idx="4">
                  <c:v>27.49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7960">
              <a:solidFill>
                <a:srgbClr val="FF0000"/>
              </a:solidFill>
              <a:prstDash val="solid"/>
            </a:ln>
          </c:spPr>
        </c:hiLowLines>
        <c:axId val="152122496"/>
        <c:axId val="152124416"/>
      </c:stockChart>
      <c:catAx>
        <c:axId val="15212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6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 of Population Commuting by Public Transit
in 1/2 mile Network Buffer</a:t>
                </a:r>
              </a:p>
            </c:rich>
          </c:tx>
          <c:layout>
            <c:manualLayout>
              <c:xMode val="edge"/>
              <c:yMode val="edge"/>
              <c:x val="0.20793650793650795"/>
              <c:y val="0.79665071770334939"/>
            </c:manualLayout>
          </c:layout>
          <c:overlay val="0"/>
          <c:spPr>
            <a:noFill/>
            <a:ln w="2796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4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6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124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124416"/>
        <c:scaling>
          <c:orientation val="minMax"/>
          <c:max val="30"/>
          <c:min val="25"/>
        </c:scaling>
        <c:delete val="0"/>
        <c:axPos val="l"/>
        <c:majorGridlines>
          <c:spPr>
            <a:ln w="349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8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Body Mass Index</a:t>
                </a:r>
              </a:p>
            </c:rich>
          </c:tx>
          <c:layout>
            <c:manualLayout>
              <c:xMode val="edge"/>
              <c:yMode val="edge"/>
              <c:x val="1.9047619047619053E-2"/>
              <c:y val="0.13157894736842107"/>
            </c:manualLayout>
          </c:layout>
          <c:overlay val="0"/>
          <c:spPr>
            <a:noFill/>
            <a:ln w="2796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4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8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122496"/>
        <c:crosses val="autoZero"/>
        <c:crossBetween val="between"/>
        <c:majorUnit val="1"/>
        <c:minorUnit val="1"/>
      </c:valAx>
      <c:spPr>
        <a:noFill/>
        <a:ln w="1398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495">
      <a:solidFill>
        <a:srgbClr val="000000"/>
      </a:solidFill>
      <a:prstDash val="solid"/>
    </a:ln>
  </c:spPr>
  <c:txPr>
    <a:bodyPr/>
    <a:lstStyle/>
    <a:p>
      <a:pPr>
        <a:defRPr sz="198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25396825396827"/>
          <c:y val="7.8947368421052475E-2"/>
          <c:w val="0.81428571428571461"/>
          <c:h val="0.59808612440191022"/>
        </c:manualLayout>
      </c:layout>
      <c:stockChart>
        <c:ser>
          <c:idx val="0"/>
          <c:order val="0"/>
          <c:tx>
            <c:strRef>
              <c:f>Sheet1!$A$2</c:f>
              <c:strCache>
                <c:ptCount val="1"/>
                <c:pt idx="0">
                  <c:v>Low</c:v>
                </c:pt>
              </c:strCache>
            </c:strRef>
          </c:tx>
          <c:spPr>
            <a:ln w="31455"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27.95</c:v>
                </c:pt>
                <c:pt idx="1">
                  <c:v>27.650000000000031</c:v>
                </c:pt>
                <c:pt idx="2">
                  <c:v>27.67</c:v>
                </c:pt>
                <c:pt idx="3">
                  <c:v>27.279999999999987</c:v>
                </c:pt>
                <c:pt idx="4">
                  <c:v>26.64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mid</c:v>
                </c:pt>
              </c:strCache>
            </c:strRef>
          </c:tx>
          <c:spPr>
            <a:ln w="3145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28.279999999999987</c:v>
                </c:pt>
                <c:pt idx="1">
                  <c:v>27.93</c:v>
                </c:pt>
                <c:pt idx="2">
                  <c:v>27.93</c:v>
                </c:pt>
                <c:pt idx="3">
                  <c:v>27.55</c:v>
                </c:pt>
                <c:pt idx="4">
                  <c:v>26.939999999999987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high</c:v>
                </c:pt>
              </c:strCache>
            </c:strRef>
          </c:tx>
          <c:spPr>
            <a:ln w="31455"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28.610000000000031</c:v>
                </c:pt>
                <c:pt idx="1">
                  <c:v>28.2</c:v>
                </c:pt>
                <c:pt idx="2">
                  <c:v>28.18</c:v>
                </c:pt>
                <c:pt idx="3">
                  <c:v>27.830000000000005</c:v>
                </c:pt>
                <c:pt idx="4">
                  <c:v>27.24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7960">
              <a:solidFill>
                <a:srgbClr val="FF0000"/>
              </a:solidFill>
              <a:prstDash val="solid"/>
            </a:ln>
          </c:spPr>
        </c:hiLowLines>
        <c:axId val="157161728"/>
        <c:axId val="157163904"/>
      </c:stockChart>
      <c:catAx>
        <c:axId val="15716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6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Quintiles</a:t>
                </a:r>
                <a:r>
                  <a:rPr lang="en-US" baseline="0" dirty="0" smtClean="0"/>
                  <a:t> of w</a:t>
                </a:r>
                <a:r>
                  <a:rPr lang="en-US" dirty="0" smtClean="0"/>
                  <a:t>alk-ability index score for subject’s home neighborhood (1/2 mile network buffer).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0793644099432596"/>
              <c:y val="0.80514017587884845"/>
            </c:manualLayout>
          </c:layout>
          <c:overlay val="0"/>
          <c:spPr>
            <a:noFill/>
            <a:ln w="2796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4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16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163904"/>
        <c:scaling>
          <c:orientation val="minMax"/>
          <c:max val="30"/>
          <c:min val="25"/>
        </c:scaling>
        <c:delete val="0"/>
        <c:axPos val="l"/>
        <c:majorGridlines>
          <c:spPr>
            <a:ln w="349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8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Adjusted Body </a:t>
                </a:r>
                <a:r>
                  <a:rPr lang="en-US" dirty="0"/>
                  <a:t>Mass </a:t>
                </a:r>
                <a:r>
                  <a:rPr lang="en-US" dirty="0" smtClean="0"/>
                  <a:t>Index</a:t>
                </a:r>
                <a:r>
                  <a:rPr lang="en-US" baseline="30000" dirty="0" smtClean="0"/>
                  <a:t>1</a:t>
                </a:r>
                <a:endParaRPr lang="en-US" baseline="30000" dirty="0"/>
              </a:p>
            </c:rich>
          </c:tx>
          <c:layout>
            <c:manualLayout>
              <c:xMode val="edge"/>
              <c:yMode val="edge"/>
              <c:x val="1.7154958681072845E-2"/>
              <c:y val="3.8193687773821976E-2"/>
            </c:manualLayout>
          </c:layout>
          <c:overlay val="0"/>
          <c:spPr>
            <a:noFill/>
            <a:ln w="2796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4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8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161728"/>
        <c:crosses val="autoZero"/>
        <c:crossBetween val="between"/>
        <c:majorUnit val="1"/>
        <c:minorUnit val="1"/>
      </c:valAx>
      <c:spPr>
        <a:noFill/>
        <a:ln w="1398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495">
      <a:solidFill>
        <a:srgbClr val="000000"/>
      </a:solidFill>
      <a:prstDash val="solid"/>
    </a:ln>
  </c:spPr>
  <c:txPr>
    <a:bodyPr/>
    <a:lstStyle/>
    <a:p>
      <a:pPr>
        <a:defRPr sz="198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1" rIns="91419" bIns="45711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1" rIns="91419" bIns="457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1" rIns="91419" bIns="45711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1" rIns="91419" bIns="4571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ED326D5-99BD-49C8-8A7F-AA50772B0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/>
            </a:lvl1pPr>
          </a:lstStyle>
          <a:p>
            <a:pPr>
              <a:defRPr/>
            </a:pPr>
            <a:fld id="{F6FCC676-44A0-464D-8985-717C45A72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2F67D-DD33-4D1E-8AEE-B91D9F4E5C47}" type="slidenum">
              <a:rPr lang="en-US"/>
              <a:pPr/>
              <a:t>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38B12-C1CC-420C-991A-A1BD4BEAE2BE}" type="slidenum">
              <a:rPr lang="en-US"/>
              <a:pPr/>
              <a:t>10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6F27E-5B9D-44DC-B364-7055B22DD387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51F2-8EB4-4E63-9AED-80A2B8EFF317}" type="slidenum">
              <a:rPr lang="en-US"/>
              <a:pPr/>
              <a:t>12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999CF-B619-4369-9848-B309A4642522}" type="slidenum">
              <a:rPr lang="en-US"/>
              <a:pPr/>
              <a:t>13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Sandro</a:t>
            </a:r>
            <a:r>
              <a:rPr lang="en-US" dirty="0" smtClean="0"/>
              <a:t>:  each map shows quartiles of the variable, darker equals</a:t>
            </a:r>
            <a:r>
              <a:rPr lang="en-US" baseline="0" dirty="0" smtClean="0"/>
              <a:t> more.  The walk-ability index score based on combining the full range of the variables not just quartiles mapped here.   Pop dense is from Census, commercial area from a City database that has tax lot data for every square foot of the city, subway ridership from MTA subway map data and turnstile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Published in Journal of </a:t>
            </a:r>
            <a:r>
              <a:rPr lang="en-US" baseline="0" dirty="0" err="1" smtClean="0"/>
              <a:t>Enviro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A630-8C44-47C7-ACCE-1F9A08E0EC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Sandro</a:t>
            </a:r>
            <a:r>
              <a:rPr lang="en-US" dirty="0" smtClean="0"/>
              <a:t>:  Graph</a:t>
            </a:r>
            <a:r>
              <a:rPr lang="en-US" baseline="0" dirty="0" smtClean="0"/>
              <a:t> shows adjusted mean BMI and 95% CI around mean.  N</a:t>
            </a:r>
            <a:r>
              <a:rPr lang="en-US" dirty="0" smtClean="0"/>
              <a:t>eighborhood defined as ½ mile network buffer around each subject’s home address, so 13,102 separate</a:t>
            </a:r>
            <a:r>
              <a:rPr lang="en-US" baseline="0" dirty="0" smtClean="0"/>
              <a:t> neighborhoods estimated.  A ½ unit reduction in BMI moves 10% of the obese into the overweight category, we see about 1.33 BMI units difference between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and 5</a:t>
            </a:r>
            <a:r>
              <a:rPr lang="en-US" baseline="30000" dirty="0" smtClean="0"/>
              <a:t>th</a:t>
            </a:r>
            <a:r>
              <a:rPr lang="en-US" baseline="0" dirty="0" smtClean="0"/>
              <a:t> quintile.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A630-8C44-47C7-ACCE-1F9A08E0EC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F49D6-5A4A-4FE3-8656-43C2C87F0B3E}" type="slidenum">
              <a:rPr lang="en-US"/>
              <a:pPr/>
              <a:t>25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1A2D8-DD0B-464A-BFF6-5476FC7B6E70}" type="slidenum">
              <a:rPr lang="en-US"/>
              <a:pPr/>
              <a:t>26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1A2D8-DD0B-464A-BFF6-5476FC7B6E70}" type="slidenum">
              <a:rPr lang="en-US"/>
              <a:pPr/>
              <a:t>27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F49D6-5A4A-4FE3-8656-43C2C87F0B3E}" type="slidenum">
              <a:rPr lang="en-US"/>
              <a:pPr/>
              <a:t>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13238-127F-4491-9FC9-C9ED10A180D7}" type="slidenum">
              <a:rPr lang="en-US"/>
              <a:pPr/>
              <a:t>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B93FC-90F8-4DCA-8688-A09346EA8E51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These four slides are to give the audience a sense of scale in NYC.</a:t>
            </a:r>
          </a:p>
          <a:p>
            <a:r>
              <a:rPr lang="en-US" smtClean="0"/>
              <a:t>100 Overlook is my address</a:t>
            </a:r>
          </a:p>
          <a:p>
            <a:r>
              <a:rPr lang="en-US" smtClean="0"/>
              <a:t>605 Fort Washington is my dry cleaner, which I use every two weeks or so</a:t>
            </a:r>
          </a:p>
          <a:p>
            <a:r>
              <a:rPr lang="en-US" smtClean="0"/>
              <a:t>806 west 187</a:t>
            </a:r>
            <a:r>
              <a:rPr lang="en-US" baseline="30000" smtClean="0"/>
              <a:t>th</a:t>
            </a:r>
            <a:r>
              <a:rPr lang="en-US" smtClean="0"/>
              <a:t> is my local bar where I get dinner several times a month</a:t>
            </a:r>
          </a:p>
          <a:p>
            <a:r>
              <a:rPr lang="en-US" smtClean="0"/>
              <a:t>184</a:t>
            </a:r>
            <a:r>
              <a:rPr lang="en-US" baseline="30000" smtClean="0"/>
              <a:t>th</a:t>
            </a:r>
            <a:r>
              <a:rPr lang="en-US" smtClean="0"/>
              <a:t> street and Fort Washington is my subway stop that I use every day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6F27E-5B9D-44DC-B364-7055B22DD387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EFBAB-79BC-42DB-8599-9A4C7B6A4436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Many of the radial buffers have water removed from their area calcs so that is why there is a distribution of area sizes.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1A2D8-DD0B-464A-BFF6-5476FC7B6E70}" type="slidenum">
              <a:rPr lang="en-US"/>
              <a:pPr/>
              <a:t>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4C034-5311-4D26-92E9-50B4AE2E9354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D3017-0EF6-438F-ADE0-469CD0D5F242}" type="slidenum">
              <a:rPr lang="en-US"/>
              <a:pPr/>
              <a:t>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CF14-C7D2-4C3B-A28B-B04CE0CCB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B81B-3260-47CF-B7FD-C409A25F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0368-BCA9-42E7-8B69-ABC440333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703C-A1FD-4472-80A4-41507F299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0F0C-600F-491E-B95A-7DCA072A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1A6C3-2CAB-4224-AF99-7601AB11C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0181-4A35-468B-92D7-01AC6935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AF458-F197-4432-B43C-19A87FC87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CF50F-D069-4C22-A312-41A53A601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D3C5-75F4-4B22-8980-A7D54AFA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108F-E987-4F79-9718-8A2C908DD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0316-7906-40BC-B45D-F981882DA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A35929-2B06-481D-93F0-93B8C3051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95288" y="212725"/>
            <a:ext cx="84867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Neighborhood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Walkability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 and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Andrew Rundle, </a:t>
            </a:r>
            <a:r>
              <a:rPr lang="en-US" sz="2000" dirty="0" err="1">
                <a:solidFill>
                  <a:schemeClr val="bg1"/>
                </a:solidFill>
                <a:latin typeface="Arial Black" pitchFamily="34" charset="0"/>
              </a:rPr>
              <a:t>Dr.P.H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Associate Professor of Epidemiology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Mailman School of Public Health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Columbia University</a:t>
            </a:r>
          </a:p>
        </p:txBody>
      </p:sp>
      <p:pic>
        <p:nvPicPr>
          <p:cNvPr id="11268" name="Picture 8" descr="skylin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000375"/>
            <a:ext cx="7620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ka_dance0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0599" y="5478716"/>
            <a:ext cx="853440" cy="1219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/>
          </p:nvPr>
        </p:nvGraphicFramePr>
        <p:xfrm>
          <a:off x="1231900" y="1408113"/>
          <a:ext cx="6608763" cy="43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215900"/>
            <a:ext cx="7716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Adjusted Mean</a:t>
            </a:r>
            <a:r>
              <a:rPr lang="en-US" baseline="3000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 BMI and Access to Public Transit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98588" y="6007100"/>
            <a:ext cx="6681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Adjusted for individual age, race, gender and education, neighborhood poverty, % Black, and % Hispanic.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14925" y="38862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P for trend &lt;0.001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4733" y="215900"/>
            <a:ext cx="87206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Multiple Aerial Unit Problem (MAUP)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8434" name="Picture 2" descr="zipcode2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812964" y="1004888"/>
            <a:ext cx="5502275" cy="5399087"/>
          </a:xfrm>
          <a:noFill/>
        </p:spPr>
      </p:pic>
      <p:sp>
        <p:nvSpPr>
          <p:cNvPr id="6" name="Freeform 5"/>
          <p:cNvSpPr/>
          <p:nvPr/>
        </p:nvSpPr>
        <p:spPr bwMode="auto">
          <a:xfrm>
            <a:off x="3640706" y="2506133"/>
            <a:ext cx="2489200" cy="3615267"/>
          </a:xfrm>
          <a:custGeom>
            <a:avLst/>
            <a:gdLst>
              <a:gd name="connsiteX0" fmla="*/ 491066 w 2489200"/>
              <a:gd name="connsiteY0" fmla="*/ 3615267 h 3615267"/>
              <a:gd name="connsiteX1" fmla="*/ 0 w 2489200"/>
              <a:gd name="connsiteY1" fmla="*/ 3208867 h 3615267"/>
              <a:gd name="connsiteX2" fmla="*/ 25400 w 2489200"/>
              <a:gd name="connsiteY2" fmla="*/ 2167467 h 3615267"/>
              <a:gd name="connsiteX3" fmla="*/ 118533 w 2489200"/>
              <a:gd name="connsiteY3" fmla="*/ 1828800 h 3615267"/>
              <a:gd name="connsiteX4" fmla="*/ 499533 w 2489200"/>
              <a:gd name="connsiteY4" fmla="*/ 948267 h 3615267"/>
              <a:gd name="connsiteX5" fmla="*/ 643466 w 2489200"/>
              <a:gd name="connsiteY5" fmla="*/ 668867 h 3615267"/>
              <a:gd name="connsiteX6" fmla="*/ 1041400 w 2489200"/>
              <a:gd name="connsiteY6" fmla="*/ 0 h 3615267"/>
              <a:gd name="connsiteX7" fmla="*/ 1320800 w 2489200"/>
              <a:gd name="connsiteY7" fmla="*/ 397934 h 3615267"/>
              <a:gd name="connsiteX8" fmla="*/ 1617133 w 2489200"/>
              <a:gd name="connsiteY8" fmla="*/ 880534 h 3615267"/>
              <a:gd name="connsiteX9" fmla="*/ 1727200 w 2489200"/>
              <a:gd name="connsiteY9" fmla="*/ 1041400 h 3615267"/>
              <a:gd name="connsiteX10" fmla="*/ 2489200 w 2489200"/>
              <a:gd name="connsiteY10" fmla="*/ 2438400 h 3615267"/>
              <a:gd name="connsiteX11" fmla="*/ 1270000 w 2489200"/>
              <a:gd name="connsiteY11" fmla="*/ 3352800 h 3615267"/>
              <a:gd name="connsiteX12" fmla="*/ 1286933 w 2489200"/>
              <a:gd name="connsiteY12" fmla="*/ 3344334 h 3615267"/>
              <a:gd name="connsiteX13" fmla="*/ 1286933 w 2489200"/>
              <a:gd name="connsiteY13" fmla="*/ 3344334 h 3615267"/>
              <a:gd name="connsiteX0" fmla="*/ 491066 w 2489200"/>
              <a:gd name="connsiteY0" fmla="*/ 3615267 h 3615267"/>
              <a:gd name="connsiteX1" fmla="*/ 0 w 2489200"/>
              <a:gd name="connsiteY1" fmla="*/ 3208867 h 3615267"/>
              <a:gd name="connsiteX2" fmla="*/ 25400 w 2489200"/>
              <a:gd name="connsiteY2" fmla="*/ 2167467 h 3615267"/>
              <a:gd name="connsiteX3" fmla="*/ 118533 w 2489200"/>
              <a:gd name="connsiteY3" fmla="*/ 1828800 h 3615267"/>
              <a:gd name="connsiteX4" fmla="*/ 499533 w 2489200"/>
              <a:gd name="connsiteY4" fmla="*/ 948267 h 3615267"/>
              <a:gd name="connsiteX5" fmla="*/ 643466 w 2489200"/>
              <a:gd name="connsiteY5" fmla="*/ 668867 h 3615267"/>
              <a:gd name="connsiteX6" fmla="*/ 1041400 w 2489200"/>
              <a:gd name="connsiteY6" fmla="*/ 0 h 3615267"/>
              <a:gd name="connsiteX7" fmla="*/ 1320800 w 2489200"/>
              <a:gd name="connsiteY7" fmla="*/ 397934 h 3615267"/>
              <a:gd name="connsiteX8" fmla="*/ 1617133 w 2489200"/>
              <a:gd name="connsiteY8" fmla="*/ 880534 h 3615267"/>
              <a:gd name="connsiteX9" fmla="*/ 1727200 w 2489200"/>
              <a:gd name="connsiteY9" fmla="*/ 1041400 h 3615267"/>
              <a:gd name="connsiteX10" fmla="*/ 2489200 w 2489200"/>
              <a:gd name="connsiteY10" fmla="*/ 2438400 h 3615267"/>
              <a:gd name="connsiteX11" fmla="*/ 1270000 w 2489200"/>
              <a:gd name="connsiteY11" fmla="*/ 3352800 h 3615267"/>
              <a:gd name="connsiteX12" fmla="*/ 1286933 w 2489200"/>
              <a:gd name="connsiteY12" fmla="*/ 3344334 h 3615267"/>
              <a:gd name="connsiteX13" fmla="*/ 1286933 w 2489200"/>
              <a:gd name="connsiteY13" fmla="*/ 3344334 h 3615267"/>
              <a:gd name="connsiteX14" fmla="*/ 491066 w 2489200"/>
              <a:gd name="connsiteY14" fmla="*/ 3615267 h 361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3615267">
                <a:moveTo>
                  <a:pt x="491066" y="3615267"/>
                </a:moveTo>
                <a:lnTo>
                  <a:pt x="0" y="3208867"/>
                </a:lnTo>
                <a:lnTo>
                  <a:pt x="25400" y="2167467"/>
                </a:lnTo>
                <a:lnTo>
                  <a:pt x="118533" y="1828800"/>
                </a:lnTo>
                <a:lnTo>
                  <a:pt x="499533" y="948267"/>
                </a:lnTo>
                <a:lnTo>
                  <a:pt x="643466" y="668867"/>
                </a:lnTo>
                <a:lnTo>
                  <a:pt x="1041400" y="0"/>
                </a:lnTo>
                <a:lnTo>
                  <a:pt x="1320800" y="397934"/>
                </a:lnTo>
                <a:lnTo>
                  <a:pt x="1617133" y="880534"/>
                </a:lnTo>
                <a:lnTo>
                  <a:pt x="1727200" y="1041400"/>
                </a:lnTo>
                <a:lnTo>
                  <a:pt x="2489200" y="2438400"/>
                </a:lnTo>
                <a:lnTo>
                  <a:pt x="1270000" y="3352800"/>
                </a:lnTo>
                <a:lnTo>
                  <a:pt x="1286933" y="3344334"/>
                </a:lnTo>
                <a:lnTo>
                  <a:pt x="1286933" y="3344334"/>
                </a:lnTo>
                <a:lnTo>
                  <a:pt x="491066" y="3615267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62238" y="2209800"/>
            <a:ext cx="4123267" cy="4123267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04800" y="117475"/>
            <a:ext cx="8520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Effect of Neighborhood Definition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357188" y="809625"/>
            <a:ext cx="3930650" cy="5956300"/>
            <a:chOff x="225" y="510"/>
            <a:chExt cx="2476" cy="3752"/>
          </a:xfrm>
        </p:grpSpPr>
        <p:pic>
          <p:nvPicPr>
            <p:cNvPr id="27655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5400000">
              <a:off x="-272" y="1290"/>
              <a:ext cx="3469" cy="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 Box 5"/>
            <p:cNvSpPr txBox="1">
              <a:spLocks noChangeArrowheads="1"/>
            </p:cNvSpPr>
            <p:nvPr/>
          </p:nvSpPr>
          <p:spPr bwMode="auto">
            <a:xfrm>
              <a:off x="357" y="510"/>
              <a:ext cx="22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Arial Black" pitchFamily="34" charset="0"/>
                </a:rPr>
                <a:t>Population Density</a:t>
              </a:r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705350" y="804863"/>
            <a:ext cx="4416425" cy="5961062"/>
            <a:chOff x="2964" y="507"/>
            <a:chExt cx="2782" cy="3755"/>
          </a:xfrm>
        </p:grpSpPr>
        <p:pic>
          <p:nvPicPr>
            <p:cNvPr id="27653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2582" y="1268"/>
              <a:ext cx="3469" cy="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Text Box 80"/>
            <p:cNvSpPr txBox="1">
              <a:spLocks noChangeArrowheads="1"/>
            </p:cNvSpPr>
            <p:nvPr/>
          </p:nvSpPr>
          <p:spPr bwMode="auto">
            <a:xfrm>
              <a:off x="2964" y="507"/>
              <a:ext cx="27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Arial Black" pitchFamily="34" charset="0"/>
                </a:rPr>
                <a:t>% Commuting by Transit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0" name="Text Box 4"/>
          <p:cNvSpPr txBox="1">
            <a:spLocks noChangeArrowheads="1"/>
          </p:cNvSpPr>
          <p:nvPr/>
        </p:nvSpPr>
        <p:spPr bwMode="auto">
          <a:xfrm>
            <a:off x="557213" y="1335088"/>
            <a:ext cx="8105775" cy="4748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36538" eaLnBrk="1" hangingPunct="1"/>
            <a:r>
              <a:rPr lang="en-US" sz="2000">
                <a:latin typeface="Arial Black" pitchFamily="34" charset="0"/>
              </a:rPr>
              <a:t>												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	</a:t>
            </a:r>
            <a:r>
              <a:rPr lang="en-US" sz="2000">
                <a:solidFill>
                  <a:srgbClr val="FF0000"/>
                </a:solidFill>
                <a:latin typeface="Arial Black" pitchFamily="34" charset="0"/>
              </a:rPr>
              <a:t>New York Cancer			2002 CHS</a:t>
            </a:r>
          </a:p>
          <a:p>
            <a:pPr defTabSz="236538" eaLnBrk="1" hangingPunct="1"/>
            <a:r>
              <a:rPr lang="en-US" sz="2000">
                <a:solidFill>
                  <a:srgbClr val="FF0000"/>
                </a:solidFill>
                <a:latin typeface="Arial Black" pitchFamily="34" charset="0"/>
              </a:rPr>
              <a:t>															Cohort Data					  Data</a:t>
            </a:r>
          </a:p>
          <a:p>
            <a:pPr defTabSz="236538" eaLnBrk="1" hangingPunct="1"/>
            <a:endParaRPr lang="en-US" sz="2000">
              <a:latin typeface="Arial Black" pitchFamily="34" charset="0"/>
            </a:endParaRPr>
          </a:p>
          <a:p>
            <a:pPr defTabSz="236538" eaLnBrk="1" hangingPunct="1"/>
            <a:r>
              <a:rPr lang="en-US" sz="2000">
                <a:latin typeface="Arial Black" pitchFamily="34" charset="0"/>
              </a:rPr>
              <a:t>Population Density							-0.38*							-0.39*</a:t>
            </a:r>
          </a:p>
          <a:p>
            <a:pPr defTabSz="236538" eaLnBrk="1" hangingPunct="1"/>
            <a:r>
              <a:rPr lang="en-US" sz="1800">
                <a:latin typeface="Arial Black" pitchFamily="34" charset="0"/>
              </a:rPr>
              <a:t>(per 10K people/km</a:t>
            </a:r>
            <a:r>
              <a:rPr lang="en-US" sz="1800" baseline="30000">
                <a:latin typeface="Arial Black" pitchFamily="34" charset="0"/>
              </a:rPr>
              <a:t>2</a:t>
            </a:r>
            <a:r>
              <a:rPr lang="en-US" sz="1800">
                <a:latin typeface="Arial Black" pitchFamily="34" charset="0"/>
              </a:rPr>
              <a:t>)</a:t>
            </a:r>
            <a:r>
              <a:rPr lang="en-US" sz="2000">
                <a:latin typeface="Arial Black" pitchFamily="34" charset="0"/>
              </a:rPr>
              <a:t>	</a:t>
            </a:r>
          </a:p>
          <a:p>
            <a:pPr defTabSz="236538" eaLnBrk="1" hangingPunct="1">
              <a:lnSpc>
                <a:spcPct val="70000"/>
              </a:lnSpc>
            </a:pPr>
            <a:endParaRPr lang="en-US" sz="2000">
              <a:latin typeface="Arial Black" pitchFamily="34" charset="0"/>
            </a:endParaRPr>
          </a:p>
          <a:p>
            <a:pPr defTabSz="236538" eaLnBrk="1" hangingPunct="1"/>
            <a:r>
              <a:rPr lang="en-US" sz="2000">
                <a:latin typeface="Arial Black" pitchFamily="34" charset="0"/>
              </a:rPr>
              <a:t>Mixed Land Use								-1.05*							-0.77*</a:t>
            </a:r>
          </a:p>
          <a:p>
            <a:pPr defTabSz="236538" eaLnBrk="1" hangingPunct="1"/>
            <a:r>
              <a:rPr lang="en-US" sz="1800">
                <a:latin typeface="Arial Black" pitchFamily="34" charset="0"/>
              </a:rPr>
              <a:t>(per unit change)</a:t>
            </a:r>
          </a:p>
          <a:p>
            <a:pPr defTabSz="236538" eaLnBrk="1" hangingPunct="1">
              <a:lnSpc>
                <a:spcPct val="70000"/>
              </a:lnSpc>
            </a:pPr>
            <a:endParaRPr lang="en-US" sz="1800">
              <a:latin typeface="Arial Black" pitchFamily="34" charset="0"/>
            </a:endParaRPr>
          </a:p>
          <a:p>
            <a:pPr defTabSz="236538" eaLnBrk="1" hangingPunct="1"/>
            <a:r>
              <a:rPr lang="en-US" sz="2000">
                <a:latin typeface="Arial Black" pitchFamily="34" charset="0"/>
              </a:rPr>
              <a:t>Bus stops												-0.04*							-0.04*</a:t>
            </a:r>
          </a:p>
          <a:p>
            <a:pPr defTabSz="236538" eaLnBrk="1" hangingPunct="1"/>
            <a:r>
              <a:rPr lang="en-US" sz="1800">
                <a:latin typeface="Arial Black" pitchFamily="34" charset="0"/>
              </a:rPr>
              <a:t>(per stop/km</a:t>
            </a:r>
            <a:r>
              <a:rPr lang="en-US" sz="1800" baseline="30000">
                <a:latin typeface="Arial Black" pitchFamily="34" charset="0"/>
              </a:rPr>
              <a:t>2</a:t>
            </a:r>
            <a:r>
              <a:rPr lang="en-US" sz="1800">
                <a:latin typeface="Arial Black" pitchFamily="34" charset="0"/>
              </a:rPr>
              <a:t>)</a:t>
            </a:r>
            <a:r>
              <a:rPr lang="en-US" sz="2000">
                <a:latin typeface="Arial Black" pitchFamily="34" charset="0"/>
              </a:rPr>
              <a:t>				</a:t>
            </a:r>
          </a:p>
          <a:p>
            <a:pPr defTabSz="236538" eaLnBrk="1" hangingPunct="1">
              <a:lnSpc>
                <a:spcPct val="70000"/>
              </a:lnSpc>
            </a:pPr>
            <a:endParaRPr lang="en-US" sz="2000">
              <a:latin typeface="Arial Black" pitchFamily="34" charset="0"/>
            </a:endParaRPr>
          </a:p>
          <a:p>
            <a:pPr defTabSz="236538" eaLnBrk="1" hangingPunct="1"/>
            <a:r>
              <a:rPr lang="en-US" sz="2000">
                <a:latin typeface="Arial Black" pitchFamily="34" charset="0"/>
              </a:rPr>
              <a:t>Subway stops									-0.13*							-0.08</a:t>
            </a:r>
          </a:p>
          <a:p>
            <a:pPr defTabSz="236538" eaLnBrk="1" hangingPunct="1">
              <a:lnSpc>
                <a:spcPct val="80000"/>
              </a:lnSpc>
            </a:pPr>
            <a:r>
              <a:rPr lang="en-US" sz="1800">
                <a:latin typeface="Arial Black" pitchFamily="34" charset="0"/>
              </a:rPr>
              <a:t>(per stop/km</a:t>
            </a:r>
            <a:r>
              <a:rPr lang="en-US" sz="1800" baseline="30000">
                <a:latin typeface="Arial Black" pitchFamily="34" charset="0"/>
              </a:rPr>
              <a:t>2</a:t>
            </a:r>
            <a:r>
              <a:rPr lang="en-US" sz="1800">
                <a:latin typeface="Arial Black" pitchFamily="34" charset="0"/>
              </a:rPr>
              <a:t>)</a:t>
            </a:r>
          </a:p>
          <a:p>
            <a:pPr defTabSz="236538" eaLnBrk="1" hangingPunct="1">
              <a:lnSpc>
                <a:spcPct val="60000"/>
              </a:lnSpc>
            </a:pPr>
            <a:endParaRPr lang="en-US" sz="2000">
              <a:latin typeface="Arial Black" pitchFamily="34" charset="0"/>
            </a:endParaRPr>
          </a:p>
          <a:p>
            <a:pPr defTabSz="236538" eaLnBrk="1" hangingPunct="1"/>
            <a:r>
              <a:rPr lang="en-US" sz="2000">
                <a:latin typeface="Arial Black" pitchFamily="34" charset="0"/>
              </a:rPr>
              <a:t>% of commuters								-3.95*							-3.67*</a:t>
            </a:r>
          </a:p>
          <a:p>
            <a:pPr defTabSz="236538" eaLnBrk="1" hangingPunct="1"/>
            <a:r>
              <a:rPr lang="en-US" sz="2000">
                <a:latin typeface="Arial Black" pitchFamily="34" charset="0"/>
              </a:rPr>
              <a:t>using public transit	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47663" y="762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Replication in a Second 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New York City Sample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584325" y="6221413"/>
            <a:ext cx="6654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*   P&lt;0.05, adjusted for individual age, race, gender and education, neighborhood poverty, % Black, and % Hispanic.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2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2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3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3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3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3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3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3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3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3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3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3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3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3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2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33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33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33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33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33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33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823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823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823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823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82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82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82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823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823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823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823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8233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8233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867" y="296333"/>
            <a:ext cx="842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Problem of Multi-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colinearity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7" y="1261533"/>
            <a:ext cx="825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The indicators of neighborhood walkability that we have studied thus far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all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tend to be correlated with each other.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804863" lvl="1" indent="-347663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Transit is organized around where people live and around commercial space.</a:t>
            </a:r>
          </a:p>
          <a:p>
            <a:pPr marL="804863" lvl="1" indent="-347663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804863" lvl="1" indent="-347663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Population density and land use mix tend to co-exist.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So it is difficult to analyze all these indicators in a single statistical model.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752600"/>
            <a:ext cx="2867025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00200"/>
            <a:ext cx="3090863" cy="316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62387"/>
            <a:ext cx="2824163" cy="269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0716" y="108156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NYC Neighborhood Walkability Index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820992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This 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walkability index combines data on population density, total commercial space and subway ridership.</a:t>
            </a:r>
            <a:endParaRPr lang="en-US" sz="20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2548" y="5208636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The walkability index score predicts pedestrian counts across the City (R=0.66, p=0.03)</a:t>
            </a:r>
            <a:endParaRPr lang="en-US" sz="20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961" y="2145268"/>
            <a:ext cx="1779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Population density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1336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Square footage of commercial space 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2872" y="480244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Subway ridership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/>
          </p:nvPr>
        </p:nvGraphicFramePr>
        <p:xfrm>
          <a:off x="1181100" y="1357313"/>
          <a:ext cx="6710363" cy="448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2228" y="5977604"/>
            <a:ext cx="89522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Adjusted for individual age, race, gender and education, 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 neighborhood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poverty, % Black, and % Hispanic.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14925" y="38862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P for trend &lt;0.001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Neighborhood </a:t>
            </a:r>
            <a:r>
              <a:rPr lang="en-US" sz="3200" b="1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Walkability</a:t>
            </a:r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and BMI for NYC Residents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2" y="177797"/>
            <a:ext cx="832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Active Transport and 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Walkability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97000"/>
            <a:ext cx="82380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2003 CHS respondents (N=9,802) were asked how frequently they walked or cycled a distance of 10 blocks or more.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Subjects linked to Zip codes of residence.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Neighborhood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walkability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index measured for each Zip code.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44% reported no episodes of active transport of 10 blocks or more.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Data analyzed using Zero-inflated negative binomial regression.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607" y="1289155"/>
            <a:ext cx="801973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Includes 5 urban design characteristics:</a:t>
            </a: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1371600" lvl="2" indent="-457200">
              <a:spcAft>
                <a:spcPts val="1200"/>
              </a:spcAft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residential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density; </a:t>
            </a:r>
            <a:endParaRPr lang="en-US" sz="2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1371600" lvl="2" indent="-457200">
              <a:spcAft>
                <a:spcPts val="1200"/>
              </a:spcAft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intersection density;</a:t>
            </a:r>
          </a:p>
          <a:p>
            <a:pPr marL="1371600" lvl="2" indent="-457200">
              <a:spcAft>
                <a:spcPts val="1200"/>
              </a:spcAft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land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use mix for five types of land use - residential, office, retail, education, and entertainment; </a:t>
            </a:r>
            <a:endParaRPr lang="en-US" sz="2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1371600" lvl="2" indent="-457200">
              <a:spcAft>
                <a:spcPts val="1200"/>
              </a:spcAft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subway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stop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density;</a:t>
            </a:r>
          </a:p>
          <a:p>
            <a:pPr marL="1371600" lvl="2" indent="-457200">
              <a:spcAft>
                <a:spcPts val="1200"/>
              </a:spcAft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ratio of retail building floor area to retail land area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.</a:t>
            </a:r>
          </a:p>
          <a:p>
            <a:pPr marL="344488" indent="-34448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The index is the sum of the z-scores of each component.</a:t>
            </a:r>
            <a:endParaRPr lang="en-US" sz="24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Modified Frank et al., Neighborhood Walkability Index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19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2" y="177797"/>
            <a:ext cx="832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Active Transport and 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Walkability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67307"/>
              </p:ext>
            </p:extLst>
          </p:nvPr>
        </p:nvGraphicFramePr>
        <p:xfrm>
          <a:off x="516468" y="1761081"/>
          <a:ext cx="819573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199"/>
                <a:gridCol w="2466623"/>
                <a:gridCol w="273191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Zero Episodes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OR (95% CI)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Count of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Episodes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Exponentiated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Beta (95% CI)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Zip code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Walkability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(per Z-score)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0.87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(0.82, 0.93)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1.03 (1.00,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1.05)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4991" y="5630346"/>
            <a:ext cx="787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Adjusted for other variables in the table and for gender, age, race/ethnicity, education, income, nativity, employment status, martial status, family size, Zip code level poverty rate &amp; % Hispanic.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Neighborhood Walkability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" y="1110520"/>
            <a:ext cx="8686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 set of urban design characteristics that support pedestrian activity.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Low walkability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neighborhoods are often discussed in reference to urban sprawl.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Low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walkability is typified by:</a:t>
            </a:r>
          </a:p>
          <a:p>
            <a:pPr marL="1712913" lvl="3" indent="-341313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Low population density</a:t>
            </a:r>
          </a:p>
          <a:p>
            <a:pPr marL="1712913" lvl="3" indent="-341313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Poor access to public transit</a:t>
            </a:r>
          </a:p>
          <a:p>
            <a:pPr marL="1712913" lvl="3" indent="-341313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Little pedestrian activity</a:t>
            </a:r>
          </a:p>
          <a:p>
            <a:pPr marL="1712913" lvl="3" indent="-341313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Car dependence</a:t>
            </a:r>
          </a:p>
          <a:p>
            <a:pPr marL="1712913" lvl="3" indent="-341313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Little mixing of residential and retail/commercial land uses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2" y="177797"/>
            <a:ext cx="832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Active Transport and 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Walkability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00663"/>
              </p:ext>
            </p:extLst>
          </p:nvPr>
        </p:nvGraphicFramePr>
        <p:xfrm>
          <a:off x="516468" y="1761081"/>
          <a:ext cx="819573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199"/>
                <a:gridCol w="2466623"/>
                <a:gridCol w="273191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Zero Episodes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OR (95% CI)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Count of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Episodes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Exponentiated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Beta (95% CI)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Zip code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Walkability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(per Z-score)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0.87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(0.82, 0.93)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1.03 (1.00,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1.05)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Interactions with Neighborhood Poverty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7663" indent="0"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 High Poverty Zips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0.96 (0.85, 1.08)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1.00 (0.89, 1.13)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7663" indent="0"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 Low Poverty Zips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0.80 (0.72, 0.90)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1.03 (0.98,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1.07)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4991" y="5630346"/>
            <a:ext cx="787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Adjusted for other variables in the table and for gender, age, race/ethnicity, education, income, nativity, employment status, martial status, family size, Zip code level poverty rate &amp; % Hispanic.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70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2" y="177797"/>
            <a:ext cx="832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Physical Activity and 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Walkability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Park Access.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97000"/>
            <a:ext cx="82380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In 2002-2005 CHS respondents were asked if they engaged in any recreational PA in the past month. </a:t>
            </a:r>
          </a:p>
          <a:p>
            <a:pPr marL="1371600" lvl="2" indent="-4572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71% reported engaging in some recreational PA.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In 2005 respondents were asked to report the number of hours per week they engaged in moderate or vigorous PA.</a:t>
            </a:r>
          </a:p>
          <a:p>
            <a:pPr marL="1371600" lvl="2" indent="-4572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42% reported zero hours.</a:t>
            </a:r>
          </a:p>
          <a:p>
            <a:pPr marL="1371600" lvl="2" indent="-4572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Among those who were active the median was 15 hours per month.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9584"/>
              </p:ext>
            </p:extLst>
          </p:nvPr>
        </p:nvGraphicFramePr>
        <p:xfrm>
          <a:off x="626524" y="1872967"/>
          <a:ext cx="78739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092"/>
                <a:gridCol w="33439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Any Activity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OR (95% CI)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Zip code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walkability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(per Z-score)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1.03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(1.02, 1.05)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Percent of Zip covered by large parks (per IQR)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1.10 (1.04, 1.17)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Percent of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Zip covered by small parks (per IQR)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1.04 (0.99, 1.09)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Graffiti Index (per IQR)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0.49 (0.24, 0.98)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933" y="177797"/>
            <a:ext cx="8576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Recreational Physical Activity, 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Walkability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Park Access.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24" y="5829104"/>
            <a:ext cx="787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OR adjusted for other variables in the table and for gender, age, race/ethnicity, education, income, nativity, employment status, martial status, family size, Zip code level poverty rate, % Hispanic, homicide rate, and park level litter index.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14960"/>
              </p:ext>
            </p:extLst>
          </p:nvPr>
        </p:nvGraphicFramePr>
        <p:xfrm>
          <a:off x="499534" y="1845751"/>
          <a:ext cx="8195733" cy="350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909"/>
                <a:gridCol w="2293495"/>
                <a:gridCol w="2504329"/>
              </a:tblGrid>
              <a:tr h="987817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Zero Hours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OR (95% CI)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Count of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Hours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Exponentiated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Beta (95% CI)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147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Zip code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walkability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(per Z-score)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0.94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(0.91, 0.98)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0.99 (0.98, 1.00)</a:t>
                      </a:r>
                    </a:p>
                  </a:txBody>
                  <a:tcPr anchor="ctr"/>
                </a:tc>
              </a:tr>
              <a:tr h="69147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Percent of Zip covered by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large parks (per IQR)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0.79 (0.67, 0.93)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0.99 (0.92, 1.07)</a:t>
                      </a:r>
                    </a:p>
                  </a:txBody>
                  <a:tcPr anchor="ctr"/>
                </a:tc>
              </a:tr>
              <a:tr h="69147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Percent of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Zip covered by small parks (per IQR)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0.96 (0.83, 1.11)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1.02 (0.98, 1.08)</a:t>
                      </a:r>
                    </a:p>
                  </a:txBody>
                  <a:tcPr anchor="ctr"/>
                </a:tc>
              </a:tr>
              <a:tr h="400615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Graffiti Index (per 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2.53 (0.50, 12.88)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0.41 (0.18, 0.94)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933" y="67726"/>
            <a:ext cx="8576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Moderate and Vigorous PA, 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Walkability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Park Access.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24" y="5757351"/>
            <a:ext cx="787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OR adjusted for other variables in the table and for gender, age, race/ethnicity, education, income, nativity, employment status, martial status, family size, Zip code level poverty rate, % Hispanic, homicide rate, and park level litter index.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5" y="494675"/>
            <a:ext cx="4607554" cy="2994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444" y="3147934"/>
            <a:ext cx="6089206" cy="3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6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25733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85930" y="1260420"/>
            <a:ext cx="8283314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 set of urban design characteristics that support cycling.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The primary dimension of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bikeability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is safety.</a:t>
            </a:r>
          </a:p>
          <a:p>
            <a:pPr marL="920750" lvl="1" indent="-455613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Bike lanes</a:t>
            </a:r>
          </a:p>
          <a:p>
            <a:pPr marL="920750" lvl="1" indent="-455613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Traffic calming</a:t>
            </a:r>
          </a:p>
          <a:p>
            <a:pPr marL="920750" lvl="1" indent="-455613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Physical or spatial buffers from traffic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The development of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bikeability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scales or indexes lags far behind the development of walkability indexes. </a:t>
            </a:r>
          </a:p>
        </p:txBody>
      </p:sp>
    </p:spTree>
    <p:extLst>
      <p:ext uri="{BB962C8B-B14F-4D97-AF65-F5344CB8AC3E}">
        <p14:creationId xmlns:p14="http://schemas.microsoft.com/office/powerpoint/2010/main" val="30878279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619" y="404734"/>
            <a:ext cx="791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Indicators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62837"/>
              </p:ext>
            </p:extLst>
          </p:nvPr>
        </p:nvGraphicFramePr>
        <p:xfrm>
          <a:off x="1139249" y="2528850"/>
          <a:ext cx="6988290" cy="3871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984"/>
                <a:gridCol w="1424825"/>
                <a:gridCol w="1349463"/>
                <a:gridCol w="1388018"/>
              </a:tblGrid>
              <a:tr h="768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20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percentile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r>
                        <a:rPr lang="en-US" sz="20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 percentile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12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# Bike Injuries (2002)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32.0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86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Streets with Bike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Lanes (2001-2002)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14.0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86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Lane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Density (2001-2002)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53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of residents who commute to work on a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bike (2000)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9237" y="1244183"/>
            <a:ext cx="689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Across 13,088 neighborhoods from the New York Cancer Study.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38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41710"/>
              </p:ext>
            </p:extLst>
          </p:nvPr>
        </p:nvGraphicFramePr>
        <p:xfrm>
          <a:off x="899407" y="2826318"/>
          <a:ext cx="7360178" cy="3465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200"/>
                <a:gridCol w="1477644"/>
                <a:gridCol w="1505683"/>
                <a:gridCol w="2206651"/>
              </a:tblGrid>
              <a:tr h="1430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Streets with Bike Lanes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Lane Density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% of residents who commute to work on a bike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5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Bike Injuries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0.48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0.59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0.55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98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% Streets with Bike Lanes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0.95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0.43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98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Bike Lane Density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0.49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4619" y="404734"/>
            <a:ext cx="791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Indicators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237" y="1244183"/>
            <a:ext cx="689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Correlations between measures across 13,088 neighborhoods from the New York Cancer Study.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5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619" y="314794"/>
            <a:ext cx="791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BMI 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73806"/>
              </p:ext>
            </p:extLst>
          </p:nvPr>
        </p:nvGraphicFramePr>
        <p:xfrm>
          <a:off x="584619" y="2228980"/>
          <a:ext cx="6012877" cy="2957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873"/>
                <a:gridCol w="2089004"/>
              </a:tblGrid>
              <a:tr h="9715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Model 1</a:t>
                      </a:r>
                      <a:r>
                        <a:rPr lang="en-US" sz="32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Beta P-Value</a:t>
                      </a:r>
                      <a:endParaRPr lang="en-US" sz="200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42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Bike Commuters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-0.534 (&lt;0.01)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streets with bike lane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lane density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injuries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1963" y="269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287" y="1124263"/>
            <a:ext cx="689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Across 13,088 neighborhoods from the New York Cancer Study.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248" y="5467944"/>
            <a:ext cx="8952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defTabSz="4651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Adjusted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for individual age, race, gender and education,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 neighborhood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poverty, % Black, and % Hispanic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228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619" y="314794"/>
            <a:ext cx="791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BMI 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087903"/>
              </p:ext>
            </p:extLst>
          </p:nvPr>
        </p:nvGraphicFramePr>
        <p:xfrm>
          <a:off x="584619" y="2228980"/>
          <a:ext cx="6012877" cy="2957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873"/>
                <a:gridCol w="2089004"/>
              </a:tblGrid>
              <a:tr h="9715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Model 1</a:t>
                      </a:r>
                      <a:r>
                        <a:rPr lang="en-US" sz="32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Beta P-Value</a:t>
                      </a:r>
                      <a:endParaRPr lang="en-US" sz="200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42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Bike Commuters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streets with bike lane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-2.134 (0.04)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lane density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injuries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1963" y="269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287" y="1124263"/>
            <a:ext cx="689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Across 13,088 neighborhoods from the New York Cancer Study.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248" y="5467944"/>
            <a:ext cx="8952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defTabSz="4651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Adjusted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for individual age, race, gender and education,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 neighborhood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poverty, % Black, and % Hispanic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719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ysidestree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28600"/>
            <a:ext cx="36290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Upper_West_Side_-_Broadwa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32004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new_dev_wes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02325" y="3124200"/>
            <a:ext cx="28606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queens_58_ave_142_14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8200" y="228600"/>
            <a:ext cx="34274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54442" y="2651125"/>
            <a:ext cx="7405141" cy="707886"/>
          </a:xfrm>
          <a:prstGeom prst="rect">
            <a:avLst/>
          </a:prstGeom>
          <a:solidFill>
            <a:srgbClr val="0000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Neighborhood Walkability</a:t>
            </a:r>
            <a:endParaRPr lang="en-U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619" y="314794"/>
            <a:ext cx="791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BMI 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42064"/>
              </p:ext>
            </p:extLst>
          </p:nvPr>
        </p:nvGraphicFramePr>
        <p:xfrm>
          <a:off x="584619" y="2228980"/>
          <a:ext cx="6012877" cy="2957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873"/>
                <a:gridCol w="2089004"/>
              </a:tblGrid>
              <a:tr h="9715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Model 1</a:t>
                      </a:r>
                      <a:r>
                        <a:rPr lang="en-US" sz="32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Beta P-Value</a:t>
                      </a:r>
                      <a:endParaRPr lang="en-US" sz="200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42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Bike Commuters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streets with bike lane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lane density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-0.261 (&lt;0.01)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injuries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1963" y="269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287" y="1124263"/>
            <a:ext cx="689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Across 13,088 neighborhoods from the New York Cancer Study.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248" y="5467944"/>
            <a:ext cx="8952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defTabSz="4651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Adjusted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for individual age, race, gender and education,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 neighborhood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poverty, % Black, and % Hispanic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713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619" y="314794"/>
            <a:ext cx="791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BMI 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02290"/>
              </p:ext>
            </p:extLst>
          </p:nvPr>
        </p:nvGraphicFramePr>
        <p:xfrm>
          <a:off x="584619" y="2228980"/>
          <a:ext cx="6012877" cy="2957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873"/>
                <a:gridCol w="2089004"/>
              </a:tblGrid>
              <a:tr h="9715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Model 1</a:t>
                      </a:r>
                      <a:r>
                        <a:rPr lang="en-US" sz="32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Beta P-Value</a:t>
                      </a:r>
                      <a:endParaRPr lang="en-US" sz="200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42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Bike Commuters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streets with bike lane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lane density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injuries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-0.022 (&lt;0.01)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1963" y="269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287" y="1124263"/>
            <a:ext cx="689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Across 13,088 neighborhoods from the New York Cancer Study.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248" y="5467944"/>
            <a:ext cx="8952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defTabSz="4651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Adjusted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for individual age, race, gender and education,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 neighborhood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poverty, % Black, and % Hispanic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628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619" y="314794"/>
            <a:ext cx="791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BMI 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38832"/>
              </p:ext>
            </p:extLst>
          </p:nvPr>
        </p:nvGraphicFramePr>
        <p:xfrm>
          <a:off x="584619" y="2228980"/>
          <a:ext cx="6012877" cy="2957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873"/>
                <a:gridCol w="2089004"/>
              </a:tblGrid>
              <a:tr h="9715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Model 1</a:t>
                      </a:r>
                      <a:r>
                        <a:rPr lang="en-US" sz="32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Beta P-Value</a:t>
                      </a:r>
                      <a:endParaRPr lang="en-US" sz="200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42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Bike Commuters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-0.534 (&lt;0.01)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streets with bike lane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-2.134 (0.04)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lane density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-0.261 (&lt;0.01)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injuries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-0.022 (&lt;0.01)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1963" y="269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287" y="1124263"/>
            <a:ext cx="689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Across 13,088 neighborhoods from the New York Cancer Study.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248" y="5467944"/>
            <a:ext cx="895227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defTabSz="4651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Adjusted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for individual age, race, gender and education,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 neighborhood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poverty, % Black, and % Hispanic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1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422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619" y="314794"/>
            <a:ext cx="791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Neighborhood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Bikeability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BMI 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066"/>
              </p:ext>
            </p:extLst>
          </p:nvPr>
        </p:nvGraphicFramePr>
        <p:xfrm>
          <a:off x="584619" y="2228980"/>
          <a:ext cx="7914806" cy="2957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873"/>
                <a:gridCol w="2089004"/>
                <a:gridCol w="1901929"/>
              </a:tblGrid>
              <a:tr h="9715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Model 1</a:t>
                      </a:r>
                      <a:r>
                        <a:rPr lang="en-US" sz="32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Beta P-Value</a:t>
                      </a:r>
                      <a:endParaRPr lang="en-US" sz="200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Model 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2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Beta P-Value</a:t>
                      </a:r>
                      <a:endParaRPr lang="en-US" sz="200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42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Bike Commuters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-0.534 (&lt;0.01)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-0.361 (0.01)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streets with bike lane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-2.134 (0.04)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-1.513 (0.13)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lane density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-0.261 (&lt;0.01)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-0.172 (0.01)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Bike injuries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-0.022 (&lt;0.01)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-0.012 (0.01)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1963" y="269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287" y="1124263"/>
            <a:ext cx="689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Across 13,088 neighborhoods from the New York Cancer Study.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248" y="5467944"/>
            <a:ext cx="8952271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defTabSz="4651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Adjusted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for individual age, race, gender and education,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 neighborhood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poverty, % Black, and % Hispanic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.</a:t>
            </a:r>
          </a:p>
          <a:p>
            <a:pPr marL="465138" indent="-465138" defTabSz="465138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**	Additionally adjusted for population density and land use mix.</a:t>
            </a:r>
          </a:p>
          <a:p>
            <a:pPr marL="465138" indent="-465138" defTabSz="465138">
              <a:spcBef>
                <a:spcPct val="50000"/>
              </a:spcBef>
              <a:buFont typeface="Arial" pitchFamily="34" charset="0"/>
              <a:buChar char="•"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1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064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5" y="239846"/>
            <a:ext cx="6685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CPPW GPS and Accelerometer Study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548" y="1514010"/>
            <a:ext cx="7704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Measure travel mode and route choice.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Measure activity and pedestrian patterns within the residential neighborhood.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Define individual’s activity spaces.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Evaluate how built environment characteristics being altered by NYC interventions affect pedestrian activity and total activity.</a:t>
            </a:r>
          </a:p>
          <a:p>
            <a:pPr lvl="2"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E.g. Street trees, Intersection safety, Bike lanes, Transit, Land use, Park development, Age Friendly Streets…… 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103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uTracking - History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161" y="1289158"/>
            <a:ext cx="6459300" cy="4680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675" y="179882"/>
            <a:ext cx="825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Interning For Rundle: GPS Tracking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639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tical Graph - JudyHip : 06-May-2011 23:50:0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49"/>
            <a:ext cx="9144000" cy="4362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675" y="104932"/>
            <a:ext cx="8259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Interning For Rundle: Accelerometer Tracking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33" y="5861155"/>
            <a:ext cx="867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Have completed four studies using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accelerometry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, two validation studies and two population studies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850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30050" y="323445"/>
            <a:ext cx="7853249" cy="6205238"/>
            <a:chOff x="360230" y="278475"/>
            <a:chExt cx="7853249" cy="6205238"/>
          </a:xfrm>
        </p:grpSpPr>
        <p:pic>
          <p:nvPicPr>
            <p:cNvPr id="3" name="Picture 2" descr="100 Overlook Terrace, New York, NY 10040 - Google Maps - Mozilla Firefox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6" t="22913" r="20163" b="3531"/>
            <a:stretch/>
          </p:blipFill>
          <p:spPr>
            <a:xfrm>
              <a:off x="360230" y="278475"/>
              <a:ext cx="7853249" cy="620523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>
              <a:off x="3522345" y="2023110"/>
              <a:ext cx="1491615" cy="3076575"/>
            </a:xfrm>
            <a:custGeom>
              <a:avLst/>
              <a:gdLst>
                <a:gd name="connsiteX0" fmla="*/ 655320 w 832485"/>
                <a:gd name="connsiteY0" fmla="*/ 588645 h 750570"/>
                <a:gd name="connsiteX1" fmla="*/ 832485 w 832485"/>
                <a:gd name="connsiteY1" fmla="*/ 268605 h 750570"/>
                <a:gd name="connsiteX2" fmla="*/ 828675 w 832485"/>
                <a:gd name="connsiteY2" fmla="*/ 160020 h 750570"/>
                <a:gd name="connsiteX3" fmla="*/ 417195 w 832485"/>
                <a:gd name="connsiteY3" fmla="*/ 0 h 750570"/>
                <a:gd name="connsiteX4" fmla="*/ 0 w 832485"/>
                <a:gd name="connsiteY4" fmla="*/ 750570 h 750570"/>
                <a:gd name="connsiteX0" fmla="*/ 922020 w 1099185"/>
                <a:gd name="connsiteY0" fmla="*/ 588645 h 1303020"/>
                <a:gd name="connsiteX1" fmla="*/ 1099185 w 1099185"/>
                <a:gd name="connsiteY1" fmla="*/ 268605 h 1303020"/>
                <a:gd name="connsiteX2" fmla="*/ 1095375 w 1099185"/>
                <a:gd name="connsiteY2" fmla="*/ 160020 h 1303020"/>
                <a:gd name="connsiteX3" fmla="*/ 683895 w 1099185"/>
                <a:gd name="connsiteY3" fmla="*/ 0 h 1303020"/>
                <a:gd name="connsiteX4" fmla="*/ 0 w 1099185"/>
                <a:gd name="connsiteY4" fmla="*/ 1303020 h 1303020"/>
                <a:gd name="connsiteX0" fmla="*/ 922020 w 1099185"/>
                <a:gd name="connsiteY0" fmla="*/ 588645 h 1303020"/>
                <a:gd name="connsiteX1" fmla="*/ 1099185 w 1099185"/>
                <a:gd name="connsiteY1" fmla="*/ 268605 h 1303020"/>
                <a:gd name="connsiteX2" fmla="*/ 1095375 w 1099185"/>
                <a:gd name="connsiteY2" fmla="*/ 160020 h 1303020"/>
                <a:gd name="connsiteX3" fmla="*/ 683895 w 1099185"/>
                <a:gd name="connsiteY3" fmla="*/ 0 h 1303020"/>
                <a:gd name="connsiteX4" fmla="*/ 245745 w 1099185"/>
                <a:gd name="connsiteY4" fmla="*/ 828675 h 1303020"/>
                <a:gd name="connsiteX5" fmla="*/ 0 w 1099185"/>
                <a:gd name="connsiteY5" fmla="*/ 1303020 h 1303020"/>
                <a:gd name="connsiteX0" fmla="*/ 922020 w 1099185"/>
                <a:gd name="connsiteY0" fmla="*/ 588645 h 1303020"/>
                <a:gd name="connsiteX1" fmla="*/ 1099185 w 1099185"/>
                <a:gd name="connsiteY1" fmla="*/ 268605 h 1303020"/>
                <a:gd name="connsiteX2" fmla="*/ 1095375 w 1099185"/>
                <a:gd name="connsiteY2" fmla="*/ 160020 h 1303020"/>
                <a:gd name="connsiteX3" fmla="*/ 683895 w 1099185"/>
                <a:gd name="connsiteY3" fmla="*/ 0 h 1303020"/>
                <a:gd name="connsiteX4" fmla="*/ 220980 w 1099185"/>
                <a:gd name="connsiteY4" fmla="*/ 821055 h 1303020"/>
                <a:gd name="connsiteX5" fmla="*/ 0 w 1099185"/>
                <a:gd name="connsiteY5" fmla="*/ 1303020 h 1303020"/>
                <a:gd name="connsiteX0" fmla="*/ 906780 w 1083945"/>
                <a:gd name="connsiteY0" fmla="*/ 588645 h 1308735"/>
                <a:gd name="connsiteX1" fmla="*/ 1083945 w 1083945"/>
                <a:gd name="connsiteY1" fmla="*/ 268605 h 1308735"/>
                <a:gd name="connsiteX2" fmla="*/ 1080135 w 1083945"/>
                <a:gd name="connsiteY2" fmla="*/ 160020 h 1308735"/>
                <a:gd name="connsiteX3" fmla="*/ 668655 w 1083945"/>
                <a:gd name="connsiteY3" fmla="*/ 0 h 1308735"/>
                <a:gd name="connsiteX4" fmla="*/ 205740 w 1083945"/>
                <a:gd name="connsiteY4" fmla="*/ 821055 h 1308735"/>
                <a:gd name="connsiteX5" fmla="*/ 0 w 1083945"/>
                <a:gd name="connsiteY5" fmla="*/ 1308735 h 1308735"/>
                <a:gd name="connsiteX0" fmla="*/ 906780 w 1083945"/>
                <a:gd name="connsiteY0" fmla="*/ 588645 h 1308735"/>
                <a:gd name="connsiteX1" fmla="*/ 1083945 w 1083945"/>
                <a:gd name="connsiteY1" fmla="*/ 268605 h 1308735"/>
                <a:gd name="connsiteX2" fmla="*/ 1080135 w 1083945"/>
                <a:gd name="connsiteY2" fmla="*/ 160020 h 1308735"/>
                <a:gd name="connsiteX3" fmla="*/ 668655 w 1083945"/>
                <a:gd name="connsiteY3" fmla="*/ 0 h 1308735"/>
                <a:gd name="connsiteX4" fmla="*/ 205740 w 1083945"/>
                <a:gd name="connsiteY4" fmla="*/ 821055 h 1308735"/>
                <a:gd name="connsiteX5" fmla="*/ 100965 w 1083945"/>
                <a:gd name="connsiteY5" fmla="*/ 1072515 h 1308735"/>
                <a:gd name="connsiteX6" fmla="*/ 0 w 1083945"/>
                <a:gd name="connsiteY6" fmla="*/ 1308735 h 1308735"/>
                <a:gd name="connsiteX0" fmla="*/ 906780 w 1083945"/>
                <a:gd name="connsiteY0" fmla="*/ 588645 h 1308735"/>
                <a:gd name="connsiteX1" fmla="*/ 1083945 w 1083945"/>
                <a:gd name="connsiteY1" fmla="*/ 268605 h 1308735"/>
                <a:gd name="connsiteX2" fmla="*/ 1080135 w 1083945"/>
                <a:gd name="connsiteY2" fmla="*/ 160020 h 1308735"/>
                <a:gd name="connsiteX3" fmla="*/ 668655 w 1083945"/>
                <a:gd name="connsiteY3" fmla="*/ 0 h 1308735"/>
                <a:gd name="connsiteX4" fmla="*/ 205740 w 1083945"/>
                <a:gd name="connsiteY4" fmla="*/ 821055 h 1308735"/>
                <a:gd name="connsiteX5" fmla="*/ 87630 w 1083945"/>
                <a:gd name="connsiteY5" fmla="*/ 1068705 h 1308735"/>
                <a:gd name="connsiteX6" fmla="*/ 0 w 1083945"/>
                <a:gd name="connsiteY6" fmla="*/ 1308735 h 1308735"/>
                <a:gd name="connsiteX0" fmla="*/ 1276350 w 1453515"/>
                <a:gd name="connsiteY0" fmla="*/ 588645 h 2893695"/>
                <a:gd name="connsiteX1" fmla="*/ 1453515 w 1453515"/>
                <a:gd name="connsiteY1" fmla="*/ 268605 h 2893695"/>
                <a:gd name="connsiteX2" fmla="*/ 1449705 w 1453515"/>
                <a:gd name="connsiteY2" fmla="*/ 160020 h 2893695"/>
                <a:gd name="connsiteX3" fmla="*/ 1038225 w 1453515"/>
                <a:gd name="connsiteY3" fmla="*/ 0 h 2893695"/>
                <a:gd name="connsiteX4" fmla="*/ 575310 w 1453515"/>
                <a:gd name="connsiteY4" fmla="*/ 821055 h 2893695"/>
                <a:gd name="connsiteX5" fmla="*/ 457200 w 1453515"/>
                <a:gd name="connsiteY5" fmla="*/ 1068705 h 2893695"/>
                <a:gd name="connsiteX6" fmla="*/ 0 w 1453515"/>
                <a:gd name="connsiteY6" fmla="*/ 2893695 h 2893695"/>
                <a:gd name="connsiteX0" fmla="*/ 1276350 w 1453515"/>
                <a:gd name="connsiteY0" fmla="*/ 588645 h 2893695"/>
                <a:gd name="connsiteX1" fmla="*/ 1453515 w 1453515"/>
                <a:gd name="connsiteY1" fmla="*/ 268605 h 2893695"/>
                <a:gd name="connsiteX2" fmla="*/ 1449705 w 1453515"/>
                <a:gd name="connsiteY2" fmla="*/ 160020 h 2893695"/>
                <a:gd name="connsiteX3" fmla="*/ 1038225 w 1453515"/>
                <a:gd name="connsiteY3" fmla="*/ 0 h 2893695"/>
                <a:gd name="connsiteX4" fmla="*/ 575310 w 1453515"/>
                <a:gd name="connsiteY4" fmla="*/ 821055 h 2893695"/>
                <a:gd name="connsiteX5" fmla="*/ 457200 w 1453515"/>
                <a:gd name="connsiteY5" fmla="*/ 1068705 h 2893695"/>
                <a:gd name="connsiteX6" fmla="*/ 276225 w 1453515"/>
                <a:gd name="connsiteY6" fmla="*/ 1783080 h 2893695"/>
                <a:gd name="connsiteX7" fmla="*/ 0 w 1453515"/>
                <a:gd name="connsiteY7" fmla="*/ 2893695 h 2893695"/>
                <a:gd name="connsiteX0" fmla="*/ 1276350 w 1453515"/>
                <a:gd name="connsiteY0" fmla="*/ 588645 h 2893695"/>
                <a:gd name="connsiteX1" fmla="*/ 1453515 w 1453515"/>
                <a:gd name="connsiteY1" fmla="*/ 268605 h 2893695"/>
                <a:gd name="connsiteX2" fmla="*/ 1449705 w 1453515"/>
                <a:gd name="connsiteY2" fmla="*/ 160020 h 2893695"/>
                <a:gd name="connsiteX3" fmla="*/ 1038225 w 1453515"/>
                <a:gd name="connsiteY3" fmla="*/ 0 h 2893695"/>
                <a:gd name="connsiteX4" fmla="*/ 575310 w 1453515"/>
                <a:gd name="connsiteY4" fmla="*/ 821055 h 2893695"/>
                <a:gd name="connsiteX5" fmla="*/ 457200 w 1453515"/>
                <a:gd name="connsiteY5" fmla="*/ 1068705 h 2893695"/>
                <a:gd name="connsiteX6" fmla="*/ 260985 w 1453515"/>
                <a:gd name="connsiteY6" fmla="*/ 1771650 h 2893695"/>
                <a:gd name="connsiteX7" fmla="*/ 0 w 1453515"/>
                <a:gd name="connsiteY7" fmla="*/ 2893695 h 2893695"/>
                <a:gd name="connsiteX0" fmla="*/ 1276350 w 1453515"/>
                <a:gd name="connsiteY0" fmla="*/ 588645 h 2893695"/>
                <a:gd name="connsiteX1" fmla="*/ 1453515 w 1453515"/>
                <a:gd name="connsiteY1" fmla="*/ 268605 h 2893695"/>
                <a:gd name="connsiteX2" fmla="*/ 1449705 w 1453515"/>
                <a:gd name="connsiteY2" fmla="*/ 160020 h 2893695"/>
                <a:gd name="connsiteX3" fmla="*/ 1038225 w 1453515"/>
                <a:gd name="connsiteY3" fmla="*/ 0 h 2893695"/>
                <a:gd name="connsiteX4" fmla="*/ 575310 w 1453515"/>
                <a:gd name="connsiteY4" fmla="*/ 821055 h 2893695"/>
                <a:gd name="connsiteX5" fmla="*/ 457200 w 1453515"/>
                <a:gd name="connsiteY5" fmla="*/ 1068705 h 2893695"/>
                <a:gd name="connsiteX6" fmla="*/ 272415 w 1453515"/>
                <a:gd name="connsiteY6" fmla="*/ 1771650 h 2893695"/>
                <a:gd name="connsiteX7" fmla="*/ 0 w 1453515"/>
                <a:gd name="connsiteY7" fmla="*/ 2893695 h 2893695"/>
                <a:gd name="connsiteX0" fmla="*/ 1314450 w 1491615"/>
                <a:gd name="connsiteY0" fmla="*/ 588645 h 3076575"/>
                <a:gd name="connsiteX1" fmla="*/ 1491615 w 1491615"/>
                <a:gd name="connsiteY1" fmla="*/ 268605 h 3076575"/>
                <a:gd name="connsiteX2" fmla="*/ 1487805 w 1491615"/>
                <a:gd name="connsiteY2" fmla="*/ 160020 h 3076575"/>
                <a:gd name="connsiteX3" fmla="*/ 1076325 w 1491615"/>
                <a:gd name="connsiteY3" fmla="*/ 0 h 3076575"/>
                <a:gd name="connsiteX4" fmla="*/ 613410 w 1491615"/>
                <a:gd name="connsiteY4" fmla="*/ 821055 h 3076575"/>
                <a:gd name="connsiteX5" fmla="*/ 495300 w 1491615"/>
                <a:gd name="connsiteY5" fmla="*/ 1068705 h 3076575"/>
                <a:gd name="connsiteX6" fmla="*/ 310515 w 1491615"/>
                <a:gd name="connsiteY6" fmla="*/ 1771650 h 3076575"/>
                <a:gd name="connsiteX7" fmla="*/ 0 w 1491615"/>
                <a:gd name="connsiteY7" fmla="*/ 3076575 h 30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615" h="3076575">
                  <a:moveTo>
                    <a:pt x="1314450" y="588645"/>
                  </a:moveTo>
                  <a:lnTo>
                    <a:pt x="1491615" y="268605"/>
                  </a:lnTo>
                  <a:lnTo>
                    <a:pt x="1487805" y="160020"/>
                  </a:lnTo>
                  <a:lnTo>
                    <a:pt x="1076325" y="0"/>
                  </a:lnTo>
                  <a:lnTo>
                    <a:pt x="613410" y="821055"/>
                  </a:lnTo>
                  <a:lnTo>
                    <a:pt x="495300" y="1068705"/>
                  </a:lnTo>
                  <a:lnTo>
                    <a:pt x="310515" y="1771650"/>
                  </a:lnTo>
                  <a:lnTo>
                    <a:pt x="0" y="3076575"/>
                  </a:lnTo>
                </a:path>
              </a:pathLst>
            </a:custGeom>
            <a:ln w="111125">
              <a:solidFill>
                <a:srgbClr val="FF0000">
                  <a:alpha val="45000"/>
                </a:srgb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644390" y="742950"/>
              <a:ext cx="628650" cy="1242060"/>
            </a:xfrm>
            <a:custGeom>
              <a:avLst/>
              <a:gdLst>
                <a:gd name="connsiteX0" fmla="*/ 0 w 655320"/>
                <a:gd name="connsiteY0" fmla="*/ 1283970 h 1283970"/>
                <a:gd name="connsiteX1" fmla="*/ 655320 w 655320"/>
                <a:gd name="connsiteY1" fmla="*/ 0 h 1283970"/>
                <a:gd name="connsiteX2" fmla="*/ 655320 w 655320"/>
                <a:gd name="connsiteY2" fmla="*/ 0 h 1283970"/>
                <a:gd name="connsiteX0" fmla="*/ 0 w 628650"/>
                <a:gd name="connsiteY0" fmla="*/ 1226820 h 1226820"/>
                <a:gd name="connsiteX1" fmla="*/ 628650 w 628650"/>
                <a:gd name="connsiteY1" fmla="*/ 0 h 1226820"/>
                <a:gd name="connsiteX2" fmla="*/ 628650 w 628650"/>
                <a:gd name="connsiteY2" fmla="*/ 0 h 1226820"/>
                <a:gd name="connsiteX0" fmla="*/ 0 w 628650"/>
                <a:gd name="connsiteY0" fmla="*/ 1242060 h 1242060"/>
                <a:gd name="connsiteX1" fmla="*/ 628650 w 628650"/>
                <a:gd name="connsiteY1" fmla="*/ 0 h 1242060"/>
                <a:gd name="connsiteX2" fmla="*/ 628650 w 628650"/>
                <a:gd name="connsiteY2" fmla="*/ 0 h 12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242060">
                  <a:moveTo>
                    <a:pt x="0" y="1242060"/>
                  </a:moveTo>
                  <a:lnTo>
                    <a:pt x="628650" y="0"/>
                  </a:lnTo>
                  <a:lnTo>
                    <a:pt x="628650" y="0"/>
                  </a:lnTo>
                </a:path>
              </a:pathLst>
            </a:custGeom>
            <a:ln w="101600">
              <a:solidFill>
                <a:srgbClr val="FF0000">
                  <a:alpha val="46000"/>
                </a:srgb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H="1" flipV="1">
              <a:off x="3417570" y="3204210"/>
              <a:ext cx="461010" cy="217170"/>
            </a:xfrm>
            <a:prstGeom prst="line">
              <a:avLst/>
            </a:prstGeom>
            <a:solidFill>
              <a:schemeClr val="accent1"/>
            </a:solidFill>
            <a:ln w="104775" cap="flat" cmpd="sng" algn="ctr">
              <a:solidFill>
                <a:srgbClr val="FF0000">
                  <a:alpha val="4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Freeform 8"/>
            <p:cNvSpPr/>
            <p:nvPr/>
          </p:nvSpPr>
          <p:spPr>
            <a:xfrm>
              <a:off x="3190625" y="2707006"/>
              <a:ext cx="1024890" cy="3710940"/>
            </a:xfrm>
            <a:custGeom>
              <a:avLst/>
              <a:gdLst>
                <a:gd name="connsiteX0" fmla="*/ 655320 w 832485"/>
                <a:gd name="connsiteY0" fmla="*/ 588645 h 750570"/>
                <a:gd name="connsiteX1" fmla="*/ 832485 w 832485"/>
                <a:gd name="connsiteY1" fmla="*/ 268605 h 750570"/>
                <a:gd name="connsiteX2" fmla="*/ 828675 w 832485"/>
                <a:gd name="connsiteY2" fmla="*/ 160020 h 750570"/>
                <a:gd name="connsiteX3" fmla="*/ 417195 w 832485"/>
                <a:gd name="connsiteY3" fmla="*/ 0 h 750570"/>
                <a:gd name="connsiteX4" fmla="*/ 0 w 832485"/>
                <a:gd name="connsiteY4" fmla="*/ 750570 h 750570"/>
                <a:gd name="connsiteX0" fmla="*/ 922020 w 1099185"/>
                <a:gd name="connsiteY0" fmla="*/ 588645 h 1303020"/>
                <a:gd name="connsiteX1" fmla="*/ 1099185 w 1099185"/>
                <a:gd name="connsiteY1" fmla="*/ 268605 h 1303020"/>
                <a:gd name="connsiteX2" fmla="*/ 1095375 w 1099185"/>
                <a:gd name="connsiteY2" fmla="*/ 160020 h 1303020"/>
                <a:gd name="connsiteX3" fmla="*/ 683895 w 1099185"/>
                <a:gd name="connsiteY3" fmla="*/ 0 h 1303020"/>
                <a:gd name="connsiteX4" fmla="*/ 0 w 1099185"/>
                <a:gd name="connsiteY4" fmla="*/ 1303020 h 1303020"/>
                <a:gd name="connsiteX0" fmla="*/ 922020 w 1099185"/>
                <a:gd name="connsiteY0" fmla="*/ 588645 h 1303020"/>
                <a:gd name="connsiteX1" fmla="*/ 1099185 w 1099185"/>
                <a:gd name="connsiteY1" fmla="*/ 268605 h 1303020"/>
                <a:gd name="connsiteX2" fmla="*/ 1095375 w 1099185"/>
                <a:gd name="connsiteY2" fmla="*/ 160020 h 1303020"/>
                <a:gd name="connsiteX3" fmla="*/ 683895 w 1099185"/>
                <a:gd name="connsiteY3" fmla="*/ 0 h 1303020"/>
                <a:gd name="connsiteX4" fmla="*/ 245745 w 1099185"/>
                <a:gd name="connsiteY4" fmla="*/ 828675 h 1303020"/>
                <a:gd name="connsiteX5" fmla="*/ 0 w 1099185"/>
                <a:gd name="connsiteY5" fmla="*/ 1303020 h 1303020"/>
                <a:gd name="connsiteX0" fmla="*/ 922020 w 1099185"/>
                <a:gd name="connsiteY0" fmla="*/ 588645 h 1303020"/>
                <a:gd name="connsiteX1" fmla="*/ 1099185 w 1099185"/>
                <a:gd name="connsiteY1" fmla="*/ 268605 h 1303020"/>
                <a:gd name="connsiteX2" fmla="*/ 1095375 w 1099185"/>
                <a:gd name="connsiteY2" fmla="*/ 160020 h 1303020"/>
                <a:gd name="connsiteX3" fmla="*/ 683895 w 1099185"/>
                <a:gd name="connsiteY3" fmla="*/ 0 h 1303020"/>
                <a:gd name="connsiteX4" fmla="*/ 220980 w 1099185"/>
                <a:gd name="connsiteY4" fmla="*/ 821055 h 1303020"/>
                <a:gd name="connsiteX5" fmla="*/ 0 w 1099185"/>
                <a:gd name="connsiteY5" fmla="*/ 1303020 h 1303020"/>
                <a:gd name="connsiteX0" fmla="*/ 906780 w 1083945"/>
                <a:gd name="connsiteY0" fmla="*/ 588645 h 1308735"/>
                <a:gd name="connsiteX1" fmla="*/ 1083945 w 1083945"/>
                <a:gd name="connsiteY1" fmla="*/ 268605 h 1308735"/>
                <a:gd name="connsiteX2" fmla="*/ 1080135 w 1083945"/>
                <a:gd name="connsiteY2" fmla="*/ 160020 h 1308735"/>
                <a:gd name="connsiteX3" fmla="*/ 668655 w 1083945"/>
                <a:gd name="connsiteY3" fmla="*/ 0 h 1308735"/>
                <a:gd name="connsiteX4" fmla="*/ 205740 w 1083945"/>
                <a:gd name="connsiteY4" fmla="*/ 821055 h 1308735"/>
                <a:gd name="connsiteX5" fmla="*/ 0 w 1083945"/>
                <a:gd name="connsiteY5" fmla="*/ 1308735 h 1308735"/>
                <a:gd name="connsiteX0" fmla="*/ 906780 w 1083945"/>
                <a:gd name="connsiteY0" fmla="*/ 588645 h 1308735"/>
                <a:gd name="connsiteX1" fmla="*/ 1083945 w 1083945"/>
                <a:gd name="connsiteY1" fmla="*/ 268605 h 1308735"/>
                <a:gd name="connsiteX2" fmla="*/ 1080135 w 1083945"/>
                <a:gd name="connsiteY2" fmla="*/ 160020 h 1308735"/>
                <a:gd name="connsiteX3" fmla="*/ 668655 w 1083945"/>
                <a:gd name="connsiteY3" fmla="*/ 0 h 1308735"/>
                <a:gd name="connsiteX4" fmla="*/ 205740 w 1083945"/>
                <a:gd name="connsiteY4" fmla="*/ 821055 h 1308735"/>
                <a:gd name="connsiteX5" fmla="*/ 100965 w 1083945"/>
                <a:gd name="connsiteY5" fmla="*/ 1072515 h 1308735"/>
                <a:gd name="connsiteX6" fmla="*/ 0 w 1083945"/>
                <a:gd name="connsiteY6" fmla="*/ 1308735 h 1308735"/>
                <a:gd name="connsiteX0" fmla="*/ 906780 w 1083945"/>
                <a:gd name="connsiteY0" fmla="*/ 588645 h 1308735"/>
                <a:gd name="connsiteX1" fmla="*/ 1083945 w 1083945"/>
                <a:gd name="connsiteY1" fmla="*/ 268605 h 1308735"/>
                <a:gd name="connsiteX2" fmla="*/ 1080135 w 1083945"/>
                <a:gd name="connsiteY2" fmla="*/ 160020 h 1308735"/>
                <a:gd name="connsiteX3" fmla="*/ 668655 w 1083945"/>
                <a:gd name="connsiteY3" fmla="*/ 0 h 1308735"/>
                <a:gd name="connsiteX4" fmla="*/ 205740 w 1083945"/>
                <a:gd name="connsiteY4" fmla="*/ 821055 h 1308735"/>
                <a:gd name="connsiteX5" fmla="*/ 87630 w 1083945"/>
                <a:gd name="connsiteY5" fmla="*/ 1068705 h 1308735"/>
                <a:gd name="connsiteX6" fmla="*/ 0 w 1083945"/>
                <a:gd name="connsiteY6" fmla="*/ 1308735 h 1308735"/>
                <a:gd name="connsiteX0" fmla="*/ 1276350 w 1453515"/>
                <a:gd name="connsiteY0" fmla="*/ 588645 h 2893695"/>
                <a:gd name="connsiteX1" fmla="*/ 1453515 w 1453515"/>
                <a:gd name="connsiteY1" fmla="*/ 268605 h 2893695"/>
                <a:gd name="connsiteX2" fmla="*/ 1449705 w 1453515"/>
                <a:gd name="connsiteY2" fmla="*/ 160020 h 2893695"/>
                <a:gd name="connsiteX3" fmla="*/ 1038225 w 1453515"/>
                <a:gd name="connsiteY3" fmla="*/ 0 h 2893695"/>
                <a:gd name="connsiteX4" fmla="*/ 575310 w 1453515"/>
                <a:gd name="connsiteY4" fmla="*/ 821055 h 2893695"/>
                <a:gd name="connsiteX5" fmla="*/ 457200 w 1453515"/>
                <a:gd name="connsiteY5" fmla="*/ 1068705 h 2893695"/>
                <a:gd name="connsiteX6" fmla="*/ 0 w 1453515"/>
                <a:gd name="connsiteY6" fmla="*/ 2893695 h 2893695"/>
                <a:gd name="connsiteX0" fmla="*/ 1276350 w 1453515"/>
                <a:gd name="connsiteY0" fmla="*/ 588645 h 2893695"/>
                <a:gd name="connsiteX1" fmla="*/ 1453515 w 1453515"/>
                <a:gd name="connsiteY1" fmla="*/ 268605 h 2893695"/>
                <a:gd name="connsiteX2" fmla="*/ 1449705 w 1453515"/>
                <a:gd name="connsiteY2" fmla="*/ 160020 h 2893695"/>
                <a:gd name="connsiteX3" fmla="*/ 1038225 w 1453515"/>
                <a:gd name="connsiteY3" fmla="*/ 0 h 2893695"/>
                <a:gd name="connsiteX4" fmla="*/ 575310 w 1453515"/>
                <a:gd name="connsiteY4" fmla="*/ 821055 h 2893695"/>
                <a:gd name="connsiteX5" fmla="*/ 457200 w 1453515"/>
                <a:gd name="connsiteY5" fmla="*/ 1068705 h 2893695"/>
                <a:gd name="connsiteX6" fmla="*/ 276225 w 1453515"/>
                <a:gd name="connsiteY6" fmla="*/ 1783080 h 2893695"/>
                <a:gd name="connsiteX7" fmla="*/ 0 w 1453515"/>
                <a:gd name="connsiteY7" fmla="*/ 2893695 h 2893695"/>
                <a:gd name="connsiteX0" fmla="*/ 1276350 w 1453515"/>
                <a:gd name="connsiteY0" fmla="*/ 588645 h 2893695"/>
                <a:gd name="connsiteX1" fmla="*/ 1453515 w 1453515"/>
                <a:gd name="connsiteY1" fmla="*/ 268605 h 2893695"/>
                <a:gd name="connsiteX2" fmla="*/ 1449705 w 1453515"/>
                <a:gd name="connsiteY2" fmla="*/ 160020 h 2893695"/>
                <a:gd name="connsiteX3" fmla="*/ 1038225 w 1453515"/>
                <a:gd name="connsiteY3" fmla="*/ 0 h 2893695"/>
                <a:gd name="connsiteX4" fmla="*/ 575310 w 1453515"/>
                <a:gd name="connsiteY4" fmla="*/ 821055 h 2893695"/>
                <a:gd name="connsiteX5" fmla="*/ 457200 w 1453515"/>
                <a:gd name="connsiteY5" fmla="*/ 1068705 h 2893695"/>
                <a:gd name="connsiteX6" fmla="*/ 260985 w 1453515"/>
                <a:gd name="connsiteY6" fmla="*/ 1771650 h 2893695"/>
                <a:gd name="connsiteX7" fmla="*/ 0 w 1453515"/>
                <a:gd name="connsiteY7" fmla="*/ 2893695 h 2893695"/>
                <a:gd name="connsiteX0" fmla="*/ 1276350 w 1453515"/>
                <a:gd name="connsiteY0" fmla="*/ 588645 h 2893695"/>
                <a:gd name="connsiteX1" fmla="*/ 1453515 w 1453515"/>
                <a:gd name="connsiteY1" fmla="*/ 268605 h 2893695"/>
                <a:gd name="connsiteX2" fmla="*/ 1449705 w 1453515"/>
                <a:gd name="connsiteY2" fmla="*/ 160020 h 2893695"/>
                <a:gd name="connsiteX3" fmla="*/ 1038225 w 1453515"/>
                <a:gd name="connsiteY3" fmla="*/ 0 h 2893695"/>
                <a:gd name="connsiteX4" fmla="*/ 575310 w 1453515"/>
                <a:gd name="connsiteY4" fmla="*/ 821055 h 2893695"/>
                <a:gd name="connsiteX5" fmla="*/ 457200 w 1453515"/>
                <a:gd name="connsiteY5" fmla="*/ 1068705 h 2893695"/>
                <a:gd name="connsiteX6" fmla="*/ 272415 w 1453515"/>
                <a:gd name="connsiteY6" fmla="*/ 1771650 h 2893695"/>
                <a:gd name="connsiteX7" fmla="*/ 0 w 1453515"/>
                <a:gd name="connsiteY7" fmla="*/ 2893695 h 2893695"/>
                <a:gd name="connsiteX0" fmla="*/ 1314450 w 1491615"/>
                <a:gd name="connsiteY0" fmla="*/ 588645 h 3076575"/>
                <a:gd name="connsiteX1" fmla="*/ 1491615 w 1491615"/>
                <a:gd name="connsiteY1" fmla="*/ 268605 h 3076575"/>
                <a:gd name="connsiteX2" fmla="*/ 1487805 w 1491615"/>
                <a:gd name="connsiteY2" fmla="*/ 160020 h 3076575"/>
                <a:gd name="connsiteX3" fmla="*/ 1076325 w 1491615"/>
                <a:gd name="connsiteY3" fmla="*/ 0 h 3076575"/>
                <a:gd name="connsiteX4" fmla="*/ 613410 w 1491615"/>
                <a:gd name="connsiteY4" fmla="*/ 821055 h 3076575"/>
                <a:gd name="connsiteX5" fmla="*/ 495300 w 1491615"/>
                <a:gd name="connsiteY5" fmla="*/ 1068705 h 3076575"/>
                <a:gd name="connsiteX6" fmla="*/ 310515 w 1491615"/>
                <a:gd name="connsiteY6" fmla="*/ 1771650 h 3076575"/>
                <a:gd name="connsiteX7" fmla="*/ 0 w 1491615"/>
                <a:gd name="connsiteY7" fmla="*/ 3076575 h 3076575"/>
                <a:gd name="connsiteX0" fmla="*/ 1491615 w 1491615"/>
                <a:gd name="connsiteY0" fmla="*/ 268605 h 3076575"/>
                <a:gd name="connsiteX1" fmla="*/ 1487805 w 1491615"/>
                <a:gd name="connsiteY1" fmla="*/ 160020 h 3076575"/>
                <a:gd name="connsiteX2" fmla="*/ 1076325 w 1491615"/>
                <a:gd name="connsiteY2" fmla="*/ 0 h 3076575"/>
                <a:gd name="connsiteX3" fmla="*/ 613410 w 1491615"/>
                <a:gd name="connsiteY3" fmla="*/ 821055 h 3076575"/>
                <a:gd name="connsiteX4" fmla="*/ 495300 w 1491615"/>
                <a:gd name="connsiteY4" fmla="*/ 1068705 h 3076575"/>
                <a:gd name="connsiteX5" fmla="*/ 310515 w 1491615"/>
                <a:gd name="connsiteY5" fmla="*/ 1771650 h 3076575"/>
                <a:gd name="connsiteX6" fmla="*/ 0 w 1491615"/>
                <a:gd name="connsiteY6" fmla="*/ 3076575 h 3076575"/>
                <a:gd name="connsiteX0" fmla="*/ 1487805 w 1487805"/>
                <a:gd name="connsiteY0" fmla="*/ 160020 h 3076575"/>
                <a:gd name="connsiteX1" fmla="*/ 1076325 w 1487805"/>
                <a:gd name="connsiteY1" fmla="*/ 0 h 3076575"/>
                <a:gd name="connsiteX2" fmla="*/ 613410 w 1487805"/>
                <a:gd name="connsiteY2" fmla="*/ 821055 h 3076575"/>
                <a:gd name="connsiteX3" fmla="*/ 495300 w 1487805"/>
                <a:gd name="connsiteY3" fmla="*/ 1068705 h 3076575"/>
                <a:gd name="connsiteX4" fmla="*/ 310515 w 1487805"/>
                <a:gd name="connsiteY4" fmla="*/ 1771650 h 3076575"/>
                <a:gd name="connsiteX5" fmla="*/ 0 w 1487805"/>
                <a:gd name="connsiteY5" fmla="*/ 3076575 h 3076575"/>
                <a:gd name="connsiteX0" fmla="*/ 1487805 w 1487805"/>
                <a:gd name="connsiteY0" fmla="*/ 0 h 2916555"/>
                <a:gd name="connsiteX1" fmla="*/ 613410 w 1487805"/>
                <a:gd name="connsiteY1" fmla="*/ 661035 h 2916555"/>
                <a:gd name="connsiteX2" fmla="*/ 495300 w 1487805"/>
                <a:gd name="connsiteY2" fmla="*/ 908685 h 2916555"/>
                <a:gd name="connsiteX3" fmla="*/ 310515 w 1487805"/>
                <a:gd name="connsiteY3" fmla="*/ 1611630 h 2916555"/>
                <a:gd name="connsiteX4" fmla="*/ 0 w 1487805"/>
                <a:gd name="connsiteY4" fmla="*/ 2916555 h 2916555"/>
                <a:gd name="connsiteX0" fmla="*/ 613410 w 613410"/>
                <a:gd name="connsiteY0" fmla="*/ 0 h 2255520"/>
                <a:gd name="connsiteX1" fmla="*/ 495300 w 613410"/>
                <a:gd name="connsiteY1" fmla="*/ 247650 h 2255520"/>
                <a:gd name="connsiteX2" fmla="*/ 310515 w 613410"/>
                <a:gd name="connsiteY2" fmla="*/ 950595 h 2255520"/>
                <a:gd name="connsiteX3" fmla="*/ 0 w 613410"/>
                <a:gd name="connsiteY3" fmla="*/ 2255520 h 2255520"/>
                <a:gd name="connsiteX0" fmla="*/ 929640 w 929640"/>
                <a:gd name="connsiteY0" fmla="*/ 0 h 3501390"/>
                <a:gd name="connsiteX1" fmla="*/ 811530 w 929640"/>
                <a:gd name="connsiteY1" fmla="*/ 247650 h 3501390"/>
                <a:gd name="connsiteX2" fmla="*/ 626745 w 929640"/>
                <a:gd name="connsiteY2" fmla="*/ 950595 h 3501390"/>
                <a:gd name="connsiteX3" fmla="*/ 0 w 929640"/>
                <a:gd name="connsiteY3" fmla="*/ 3501390 h 3501390"/>
                <a:gd name="connsiteX0" fmla="*/ 929640 w 929640"/>
                <a:gd name="connsiteY0" fmla="*/ 0 h 3501390"/>
                <a:gd name="connsiteX1" fmla="*/ 811530 w 929640"/>
                <a:gd name="connsiteY1" fmla="*/ 247650 h 3501390"/>
                <a:gd name="connsiteX2" fmla="*/ 626745 w 929640"/>
                <a:gd name="connsiteY2" fmla="*/ 950595 h 3501390"/>
                <a:gd name="connsiteX3" fmla="*/ 234315 w 929640"/>
                <a:gd name="connsiteY3" fmla="*/ 2562224 h 3501390"/>
                <a:gd name="connsiteX4" fmla="*/ 0 w 929640"/>
                <a:gd name="connsiteY4" fmla="*/ 3501390 h 3501390"/>
                <a:gd name="connsiteX0" fmla="*/ 929640 w 929640"/>
                <a:gd name="connsiteY0" fmla="*/ 0 h 3501390"/>
                <a:gd name="connsiteX1" fmla="*/ 811530 w 929640"/>
                <a:gd name="connsiteY1" fmla="*/ 247650 h 3501390"/>
                <a:gd name="connsiteX2" fmla="*/ 626745 w 929640"/>
                <a:gd name="connsiteY2" fmla="*/ 950595 h 3501390"/>
                <a:gd name="connsiteX3" fmla="*/ 264795 w 929640"/>
                <a:gd name="connsiteY3" fmla="*/ 2562224 h 3501390"/>
                <a:gd name="connsiteX4" fmla="*/ 0 w 929640"/>
                <a:gd name="connsiteY4" fmla="*/ 3501390 h 3501390"/>
                <a:gd name="connsiteX0" fmla="*/ 1024890 w 1024890"/>
                <a:gd name="connsiteY0" fmla="*/ 0 h 3710940"/>
                <a:gd name="connsiteX1" fmla="*/ 811530 w 1024890"/>
                <a:gd name="connsiteY1" fmla="*/ 457200 h 3710940"/>
                <a:gd name="connsiteX2" fmla="*/ 626745 w 1024890"/>
                <a:gd name="connsiteY2" fmla="*/ 1160145 h 3710940"/>
                <a:gd name="connsiteX3" fmla="*/ 264795 w 1024890"/>
                <a:gd name="connsiteY3" fmla="*/ 2771774 h 3710940"/>
                <a:gd name="connsiteX4" fmla="*/ 0 w 1024890"/>
                <a:gd name="connsiteY4" fmla="*/ 3710940 h 3710940"/>
                <a:gd name="connsiteX0" fmla="*/ 1024890 w 1024890"/>
                <a:gd name="connsiteY0" fmla="*/ 0 h 3710940"/>
                <a:gd name="connsiteX1" fmla="*/ 826770 w 1024890"/>
                <a:gd name="connsiteY1" fmla="*/ 384810 h 3710940"/>
                <a:gd name="connsiteX2" fmla="*/ 626745 w 1024890"/>
                <a:gd name="connsiteY2" fmla="*/ 1160145 h 3710940"/>
                <a:gd name="connsiteX3" fmla="*/ 264795 w 1024890"/>
                <a:gd name="connsiteY3" fmla="*/ 2771774 h 3710940"/>
                <a:gd name="connsiteX4" fmla="*/ 0 w 1024890"/>
                <a:gd name="connsiteY4" fmla="*/ 3710940 h 371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890" h="3710940">
                  <a:moveTo>
                    <a:pt x="1024890" y="0"/>
                  </a:moveTo>
                  <a:lnTo>
                    <a:pt x="826770" y="384810"/>
                  </a:lnTo>
                  <a:lnTo>
                    <a:pt x="626745" y="1160145"/>
                  </a:lnTo>
                  <a:lnTo>
                    <a:pt x="264795" y="2771774"/>
                  </a:lnTo>
                  <a:lnTo>
                    <a:pt x="0" y="371094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9679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48719" y="329156"/>
            <a:ext cx="5252462" cy="6206556"/>
            <a:chOff x="1948719" y="329156"/>
            <a:chExt cx="5252462" cy="6206556"/>
          </a:xfrm>
        </p:grpSpPr>
        <p:pic>
          <p:nvPicPr>
            <p:cNvPr id="3" name="Picture 2" descr="New York, NY - Google Maps - Mozilla Firefox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5" t="22608" r="33443" b="3821"/>
            <a:stretch/>
          </p:blipFill>
          <p:spPr>
            <a:xfrm>
              <a:off x="1948719" y="329156"/>
              <a:ext cx="5252462" cy="620655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 bwMode="auto">
            <a:xfrm rot="1614298">
              <a:off x="4623437" y="1299208"/>
              <a:ext cx="186690" cy="9715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 rot="1150122">
              <a:off x="4833601" y="468362"/>
              <a:ext cx="51148" cy="85436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882390" y="2575560"/>
              <a:ext cx="535305" cy="358140"/>
            </a:xfrm>
            <a:custGeom>
              <a:avLst/>
              <a:gdLst>
                <a:gd name="connsiteX0" fmla="*/ 535305 w 535305"/>
                <a:gd name="connsiteY0" fmla="*/ 60960 h 365760"/>
                <a:gd name="connsiteX1" fmla="*/ 331470 w 535305"/>
                <a:gd name="connsiteY1" fmla="*/ 0 h 365760"/>
                <a:gd name="connsiteX2" fmla="*/ 201930 w 535305"/>
                <a:gd name="connsiteY2" fmla="*/ 203835 h 365760"/>
                <a:gd name="connsiteX3" fmla="*/ 102870 w 535305"/>
                <a:gd name="connsiteY3" fmla="*/ 146685 h 365760"/>
                <a:gd name="connsiteX4" fmla="*/ 0 w 535305"/>
                <a:gd name="connsiteY4" fmla="*/ 325755 h 365760"/>
                <a:gd name="connsiteX5" fmla="*/ 60960 w 535305"/>
                <a:gd name="connsiteY5" fmla="*/ 365760 h 365760"/>
                <a:gd name="connsiteX6" fmla="*/ 133350 w 535305"/>
                <a:gd name="connsiteY6" fmla="*/ 205740 h 365760"/>
                <a:gd name="connsiteX7" fmla="*/ 245745 w 535305"/>
                <a:gd name="connsiteY7" fmla="*/ 243840 h 365760"/>
                <a:gd name="connsiteX8" fmla="*/ 354330 w 535305"/>
                <a:gd name="connsiteY8" fmla="*/ 41910 h 365760"/>
                <a:gd name="connsiteX9" fmla="*/ 499110 w 535305"/>
                <a:gd name="connsiteY9" fmla="*/ 123825 h 365760"/>
                <a:gd name="connsiteX0" fmla="*/ 535305 w 535305"/>
                <a:gd name="connsiteY0" fmla="*/ 60960 h 365760"/>
                <a:gd name="connsiteX1" fmla="*/ 331470 w 535305"/>
                <a:gd name="connsiteY1" fmla="*/ 0 h 365760"/>
                <a:gd name="connsiteX2" fmla="*/ 201930 w 535305"/>
                <a:gd name="connsiteY2" fmla="*/ 203835 h 365760"/>
                <a:gd name="connsiteX3" fmla="*/ 102870 w 535305"/>
                <a:gd name="connsiteY3" fmla="*/ 146685 h 365760"/>
                <a:gd name="connsiteX4" fmla="*/ 0 w 535305"/>
                <a:gd name="connsiteY4" fmla="*/ 325755 h 365760"/>
                <a:gd name="connsiteX5" fmla="*/ 60960 w 535305"/>
                <a:gd name="connsiteY5" fmla="*/ 365760 h 365760"/>
                <a:gd name="connsiteX6" fmla="*/ 133350 w 535305"/>
                <a:gd name="connsiteY6" fmla="*/ 205740 h 365760"/>
                <a:gd name="connsiteX7" fmla="*/ 245745 w 535305"/>
                <a:gd name="connsiteY7" fmla="*/ 243840 h 365760"/>
                <a:gd name="connsiteX8" fmla="*/ 354330 w 535305"/>
                <a:gd name="connsiteY8" fmla="*/ 41910 h 365760"/>
                <a:gd name="connsiteX9" fmla="*/ 499110 w 535305"/>
                <a:gd name="connsiteY9" fmla="*/ 123825 h 365760"/>
                <a:gd name="connsiteX10" fmla="*/ 535305 w 535305"/>
                <a:gd name="connsiteY10" fmla="*/ 60960 h 365760"/>
                <a:gd name="connsiteX0" fmla="*/ 535305 w 535305"/>
                <a:gd name="connsiteY0" fmla="*/ 60960 h 365760"/>
                <a:gd name="connsiteX1" fmla="*/ 331470 w 535305"/>
                <a:gd name="connsiteY1" fmla="*/ 0 h 365760"/>
                <a:gd name="connsiteX2" fmla="*/ 201930 w 535305"/>
                <a:gd name="connsiteY2" fmla="*/ 203835 h 365760"/>
                <a:gd name="connsiteX3" fmla="*/ 102870 w 535305"/>
                <a:gd name="connsiteY3" fmla="*/ 146685 h 365760"/>
                <a:gd name="connsiteX4" fmla="*/ 0 w 535305"/>
                <a:gd name="connsiteY4" fmla="*/ 325755 h 365760"/>
                <a:gd name="connsiteX5" fmla="*/ 60960 w 535305"/>
                <a:gd name="connsiteY5" fmla="*/ 365760 h 365760"/>
                <a:gd name="connsiteX6" fmla="*/ 133350 w 535305"/>
                <a:gd name="connsiteY6" fmla="*/ 205740 h 365760"/>
                <a:gd name="connsiteX7" fmla="*/ 232410 w 535305"/>
                <a:gd name="connsiteY7" fmla="*/ 266700 h 365760"/>
                <a:gd name="connsiteX8" fmla="*/ 354330 w 535305"/>
                <a:gd name="connsiteY8" fmla="*/ 41910 h 365760"/>
                <a:gd name="connsiteX9" fmla="*/ 499110 w 535305"/>
                <a:gd name="connsiteY9" fmla="*/ 123825 h 365760"/>
                <a:gd name="connsiteX10" fmla="*/ 535305 w 535305"/>
                <a:gd name="connsiteY10" fmla="*/ 60960 h 365760"/>
                <a:gd name="connsiteX0" fmla="*/ 535305 w 535305"/>
                <a:gd name="connsiteY0" fmla="*/ 60960 h 358140"/>
                <a:gd name="connsiteX1" fmla="*/ 331470 w 535305"/>
                <a:gd name="connsiteY1" fmla="*/ 0 h 358140"/>
                <a:gd name="connsiteX2" fmla="*/ 201930 w 535305"/>
                <a:gd name="connsiteY2" fmla="*/ 203835 h 358140"/>
                <a:gd name="connsiteX3" fmla="*/ 102870 w 535305"/>
                <a:gd name="connsiteY3" fmla="*/ 146685 h 358140"/>
                <a:gd name="connsiteX4" fmla="*/ 0 w 535305"/>
                <a:gd name="connsiteY4" fmla="*/ 325755 h 358140"/>
                <a:gd name="connsiteX5" fmla="*/ 47625 w 535305"/>
                <a:gd name="connsiteY5" fmla="*/ 358140 h 358140"/>
                <a:gd name="connsiteX6" fmla="*/ 133350 w 535305"/>
                <a:gd name="connsiteY6" fmla="*/ 205740 h 358140"/>
                <a:gd name="connsiteX7" fmla="*/ 232410 w 535305"/>
                <a:gd name="connsiteY7" fmla="*/ 266700 h 358140"/>
                <a:gd name="connsiteX8" fmla="*/ 354330 w 535305"/>
                <a:gd name="connsiteY8" fmla="*/ 41910 h 358140"/>
                <a:gd name="connsiteX9" fmla="*/ 499110 w 535305"/>
                <a:gd name="connsiteY9" fmla="*/ 123825 h 358140"/>
                <a:gd name="connsiteX10" fmla="*/ 535305 w 535305"/>
                <a:gd name="connsiteY10" fmla="*/ 60960 h 358140"/>
                <a:gd name="connsiteX0" fmla="*/ 535305 w 535305"/>
                <a:gd name="connsiteY0" fmla="*/ 60960 h 358140"/>
                <a:gd name="connsiteX1" fmla="*/ 474345 w 535305"/>
                <a:gd name="connsiteY1" fmla="*/ 40005 h 358140"/>
                <a:gd name="connsiteX2" fmla="*/ 331470 w 535305"/>
                <a:gd name="connsiteY2" fmla="*/ 0 h 358140"/>
                <a:gd name="connsiteX3" fmla="*/ 201930 w 535305"/>
                <a:gd name="connsiteY3" fmla="*/ 203835 h 358140"/>
                <a:gd name="connsiteX4" fmla="*/ 102870 w 535305"/>
                <a:gd name="connsiteY4" fmla="*/ 146685 h 358140"/>
                <a:gd name="connsiteX5" fmla="*/ 0 w 535305"/>
                <a:gd name="connsiteY5" fmla="*/ 325755 h 358140"/>
                <a:gd name="connsiteX6" fmla="*/ 47625 w 535305"/>
                <a:gd name="connsiteY6" fmla="*/ 358140 h 358140"/>
                <a:gd name="connsiteX7" fmla="*/ 133350 w 535305"/>
                <a:gd name="connsiteY7" fmla="*/ 205740 h 358140"/>
                <a:gd name="connsiteX8" fmla="*/ 232410 w 535305"/>
                <a:gd name="connsiteY8" fmla="*/ 266700 h 358140"/>
                <a:gd name="connsiteX9" fmla="*/ 354330 w 535305"/>
                <a:gd name="connsiteY9" fmla="*/ 41910 h 358140"/>
                <a:gd name="connsiteX10" fmla="*/ 499110 w 535305"/>
                <a:gd name="connsiteY10" fmla="*/ 123825 h 358140"/>
                <a:gd name="connsiteX11" fmla="*/ 535305 w 535305"/>
                <a:gd name="connsiteY11" fmla="*/ 60960 h 358140"/>
                <a:gd name="connsiteX0" fmla="*/ 535305 w 535305"/>
                <a:gd name="connsiteY0" fmla="*/ 60960 h 358140"/>
                <a:gd name="connsiteX1" fmla="*/ 480060 w 535305"/>
                <a:gd name="connsiteY1" fmla="*/ 36195 h 358140"/>
                <a:gd name="connsiteX2" fmla="*/ 331470 w 535305"/>
                <a:gd name="connsiteY2" fmla="*/ 0 h 358140"/>
                <a:gd name="connsiteX3" fmla="*/ 201930 w 535305"/>
                <a:gd name="connsiteY3" fmla="*/ 203835 h 358140"/>
                <a:gd name="connsiteX4" fmla="*/ 102870 w 535305"/>
                <a:gd name="connsiteY4" fmla="*/ 146685 h 358140"/>
                <a:gd name="connsiteX5" fmla="*/ 0 w 535305"/>
                <a:gd name="connsiteY5" fmla="*/ 325755 h 358140"/>
                <a:gd name="connsiteX6" fmla="*/ 47625 w 535305"/>
                <a:gd name="connsiteY6" fmla="*/ 358140 h 358140"/>
                <a:gd name="connsiteX7" fmla="*/ 133350 w 535305"/>
                <a:gd name="connsiteY7" fmla="*/ 205740 h 358140"/>
                <a:gd name="connsiteX8" fmla="*/ 232410 w 535305"/>
                <a:gd name="connsiteY8" fmla="*/ 266700 h 358140"/>
                <a:gd name="connsiteX9" fmla="*/ 354330 w 535305"/>
                <a:gd name="connsiteY9" fmla="*/ 41910 h 358140"/>
                <a:gd name="connsiteX10" fmla="*/ 499110 w 535305"/>
                <a:gd name="connsiteY10" fmla="*/ 123825 h 358140"/>
                <a:gd name="connsiteX11" fmla="*/ 535305 w 535305"/>
                <a:gd name="connsiteY11" fmla="*/ 60960 h 358140"/>
                <a:gd name="connsiteX0" fmla="*/ 535305 w 535305"/>
                <a:gd name="connsiteY0" fmla="*/ 60960 h 358140"/>
                <a:gd name="connsiteX1" fmla="*/ 480060 w 535305"/>
                <a:gd name="connsiteY1" fmla="*/ 36195 h 358140"/>
                <a:gd name="connsiteX2" fmla="*/ 396240 w 535305"/>
                <a:gd name="connsiteY2" fmla="*/ 13335 h 358140"/>
                <a:gd name="connsiteX3" fmla="*/ 331470 w 535305"/>
                <a:gd name="connsiteY3" fmla="*/ 0 h 358140"/>
                <a:gd name="connsiteX4" fmla="*/ 201930 w 535305"/>
                <a:gd name="connsiteY4" fmla="*/ 203835 h 358140"/>
                <a:gd name="connsiteX5" fmla="*/ 102870 w 535305"/>
                <a:gd name="connsiteY5" fmla="*/ 146685 h 358140"/>
                <a:gd name="connsiteX6" fmla="*/ 0 w 535305"/>
                <a:gd name="connsiteY6" fmla="*/ 325755 h 358140"/>
                <a:gd name="connsiteX7" fmla="*/ 47625 w 535305"/>
                <a:gd name="connsiteY7" fmla="*/ 358140 h 358140"/>
                <a:gd name="connsiteX8" fmla="*/ 133350 w 535305"/>
                <a:gd name="connsiteY8" fmla="*/ 205740 h 358140"/>
                <a:gd name="connsiteX9" fmla="*/ 232410 w 535305"/>
                <a:gd name="connsiteY9" fmla="*/ 266700 h 358140"/>
                <a:gd name="connsiteX10" fmla="*/ 354330 w 535305"/>
                <a:gd name="connsiteY10" fmla="*/ 41910 h 358140"/>
                <a:gd name="connsiteX11" fmla="*/ 499110 w 535305"/>
                <a:gd name="connsiteY11" fmla="*/ 123825 h 358140"/>
                <a:gd name="connsiteX12" fmla="*/ 535305 w 535305"/>
                <a:gd name="connsiteY12" fmla="*/ 60960 h 358140"/>
                <a:gd name="connsiteX0" fmla="*/ 535305 w 535305"/>
                <a:gd name="connsiteY0" fmla="*/ 60960 h 358140"/>
                <a:gd name="connsiteX1" fmla="*/ 480060 w 535305"/>
                <a:gd name="connsiteY1" fmla="*/ 36195 h 358140"/>
                <a:gd name="connsiteX2" fmla="*/ 466725 w 535305"/>
                <a:gd name="connsiteY2" fmla="*/ 66675 h 358140"/>
                <a:gd name="connsiteX3" fmla="*/ 331470 w 535305"/>
                <a:gd name="connsiteY3" fmla="*/ 0 h 358140"/>
                <a:gd name="connsiteX4" fmla="*/ 201930 w 535305"/>
                <a:gd name="connsiteY4" fmla="*/ 203835 h 358140"/>
                <a:gd name="connsiteX5" fmla="*/ 102870 w 535305"/>
                <a:gd name="connsiteY5" fmla="*/ 146685 h 358140"/>
                <a:gd name="connsiteX6" fmla="*/ 0 w 535305"/>
                <a:gd name="connsiteY6" fmla="*/ 325755 h 358140"/>
                <a:gd name="connsiteX7" fmla="*/ 47625 w 535305"/>
                <a:gd name="connsiteY7" fmla="*/ 358140 h 358140"/>
                <a:gd name="connsiteX8" fmla="*/ 133350 w 535305"/>
                <a:gd name="connsiteY8" fmla="*/ 205740 h 358140"/>
                <a:gd name="connsiteX9" fmla="*/ 232410 w 535305"/>
                <a:gd name="connsiteY9" fmla="*/ 266700 h 358140"/>
                <a:gd name="connsiteX10" fmla="*/ 354330 w 535305"/>
                <a:gd name="connsiteY10" fmla="*/ 41910 h 358140"/>
                <a:gd name="connsiteX11" fmla="*/ 499110 w 535305"/>
                <a:gd name="connsiteY11" fmla="*/ 123825 h 358140"/>
                <a:gd name="connsiteX12" fmla="*/ 535305 w 535305"/>
                <a:gd name="connsiteY12" fmla="*/ 60960 h 358140"/>
                <a:gd name="connsiteX0" fmla="*/ 535305 w 535305"/>
                <a:gd name="connsiteY0" fmla="*/ 60960 h 358140"/>
                <a:gd name="connsiteX1" fmla="*/ 480060 w 535305"/>
                <a:gd name="connsiteY1" fmla="*/ 36195 h 358140"/>
                <a:gd name="connsiteX2" fmla="*/ 466725 w 535305"/>
                <a:gd name="connsiteY2" fmla="*/ 66675 h 358140"/>
                <a:gd name="connsiteX3" fmla="*/ 331470 w 535305"/>
                <a:gd name="connsiteY3" fmla="*/ 0 h 358140"/>
                <a:gd name="connsiteX4" fmla="*/ 201930 w 535305"/>
                <a:gd name="connsiteY4" fmla="*/ 203835 h 358140"/>
                <a:gd name="connsiteX5" fmla="*/ 102870 w 535305"/>
                <a:gd name="connsiteY5" fmla="*/ 146685 h 358140"/>
                <a:gd name="connsiteX6" fmla="*/ 0 w 535305"/>
                <a:gd name="connsiteY6" fmla="*/ 325755 h 358140"/>
                <a:gd name="connsiteX7" fmla="*/ 47625 w 535305"/>
                <a:gd name="connsiteY7" fmla="*/ 358140 h 358140"/>
                <a:gd name="connsiteX8" fmla="*/ 133350 w 535305"/>
                <a:gd name="connsiteY8" fmla="*/ 205740 h 358140"/>
                <a:gd name="connsiteX9" fmla="*/ 224790 w 535305"/>
                <a:gd name="connsiteY9" fmla="*/ 262890 h 358140"/>
                <a:gd name="connsiteX10" fmla="*/ 354330 w 535305"/>
                <a:gd name="connsiteY10" fmla="*/ 41910 h 358140"/>
                <a:gd name="connsiteX11" fmla="*/ 499110 w 535305"/>
                <a:gd name="connsiteY11" fmla="*/ 123825 h 358140"/>
                <a:gd name="connsiteX12" fmla="*/ 535305 w 535305"/>
                <a:gd name="connsiteY12" fmla="*/ 60960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305" h="358140">
                  <a:moveTo>
                    <a:pt x="535305" y="60960"/>
                  </a:moveTo>
                  <a:lnTo>
                    <a:pt x="480060" y="36195"/>
                  </a:lnTo>
                  <a:lnTo>
                    <a:pt x="466725" y="66675"/>
                  </a:lnTo>
                  <a:lnTo>
                    <a:pt x="331470" y="0"/>
                  </a:lnTo>
                  <a:lnTo>
                    <a:pt x="201930" y="203835"/>
                  </a:lnTo>
                  <a:lnTo>
                    <a:pt x="102870" y="146685"/>
                  </a:lnTo>
                  <a:lnTo>
                    <a:pt x="0" y="325755"/>
                  </a:lnTo>
                  <a:lnTo>
                    <a:pt x="47625" y="358140"/>
                  </a:lnTo>
                  <a:lnTo>
                    <a:pt x="133350" y="205740"/>
                  </a:lnTo>
                  <a:lnTo>
                    <a:pt x="224790" y="262890"/>
                  </a:lnTo>
                  <a:lnTo>
                    <a:pt x="354330" y="41910"/>
                  </a:lnTo>
                  <a:lnTo>
                    <a:pt x="499110" y="123825"/>
                  </a:lnTo>
                  <a:lnTo>
                    <a:pt x="535305" y="6096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 rot="1793392">
              <a:off x="3641616" y="3250151"/>
              <a:ext cx="73724" cy="61701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004185" y="4859655"/>
              <a:ext cx="527685" cy="520065"/>
            </a:xfrm>
            <a:custGeom>
              <a:avLst/>
              <a:gdLst>
                <a:gd name="connsiteX0" fmla="*/ 0 w 516255"/>
                <a:gd name="connsiteY0" fmla="*/ 325755 h 520065"/>
                <a:gd name="connsiteX1" fmla="*/ 295275 w 516255"/>
                <a:gd name="connsiteY1" fmla="*/ 483870 h 520065"/>
                <a:gd name="connsiteX2" fmla="*/ 461010 w 516255"/>
                <a:gd name="connsiteY2" fmla="*/ 190500 h 520065"/>
                <a:gd name="connsiteX3" fmla="*/ 360045 w 516255"/>
                <a:gd name="connsiteY3" fmla="*/ 142875 h 520065"/>
                <a:gd name="connsiteX4" fmla="*/ 428625 w 516255"/>
                <a:gd name="connsiteY4" fmla="*/ 0 h 520065"/>
                <a:gd name="connsiteX5" fmla="*/ 516255 w 516255"/>
                <a:gd name="connsiteY5" fmla="*/ 45720 h 520065"/>
                <a:gd name="connsiteX6" fmla="*/ 499110 w 516255"/>
                <a:gd name="connsiteY6" fmla="*/ 76200 h 520065"/>
                <a:gd name="connsiteX7" fmla="*/ 434340 w 516255"/>
                <a:gd name="connsiteY7" fmla="*/ 45720 h 520065"/>
                <a:gd name="connsiteX8" fmla="*/ 379095 w 516255"/>
                <a:gd name="connsiteY8" fmla="*/ 142875 h 520065"/>
                <a:gd name="connsiteX9" fmla="*/ 487680 w 516255"/>
                <a:gd name="connsiteY9" fmla="*/ 201930 h 520065"/>
                <a:gd name="connsiteX10" fmla="*/ 312420 w 516255"/>
                <a:gd name="connsiteY10" fmla="*/ 520065 h 520065"/>
                <a:gd name="connsiteX11" fmla="*/ 0 w 516255"/>
                <a:gd name="connsiteY11" fmla="*/ 325755 h 520065"/>
                <a:gd name="connsiteX0" fmla="*/ 0 w 516255"/>
                <a:gd name="connsiteY0" fmla="*/ 325755 h 520065"/>
                <a:gd name="connsiteX1" fmla="*/ 295275 w 516255"/>
                <a:gd name="connsiteY1" fmla="*/ 483870 h 520065"/>
                <a:gd name="connsiteX2" fmla="*/ 461010 w 516255"/>
                <a:gd name="connsiteY2" fmla="*/ 190500 h 520065"/>
                <a:gd name="connsiteX3" fmla="*/ 360045 w 516255"/>
                <a:gd name="connsiteY3" fmla="*/ 142875 h 520065"/>
                <a:gd name="connsiteX4" fmla="*/ 428625 w 516255"/>
                <a:gd name="connsiteY4" fmla="*/ 0 h 520065"/>
                <a:gd name="connsiteX5" fmla="*/ 516255 w 516255"/>
                <a:gd name="connsiteY5" fmla="*/ 45720 h 520065"/>
                <a:gd name="connsiteX6" fmla="*/ 499110 w 516255"/>
                <a:gd name="connsiteY6" fmla="*/ 76200 h 520065"/>
                <a:gd name="connsiteX7" fmla="*/ 434340 w 516255"/>
                <a:gd name="connsiteY7" fmla="*/ 45720 h 520065"/>
                <a:gd name="connsiteX8" fmla="*/ 379095 w 516255"/>
                <a:gd name="connsiteY8" fmla="*/ 142875 h 520065"/>
                <a:gd name="connsiteX9" fmla="*/ 487680 w 516255"/>
                <a:gd name="connsiteY9" fmla="*/ 201930 h 520065"/>
                <a:gd name="connsiteX10" fmla="*/ 312420 w 516255"/>
                <a:gd name="connsiteY10" fmla="*/ 520065 h 520065"/>
                <a:gd name="connsiteX11" fmla="*/ 59055 w 516255"/>
                <a:gd name="connsiteY11" fmla="*/ 367665 h 520065"/>
                <a:gd name="connsiteX12" fmla="*/ 0 w 516255"/>
                <a:gd name="connsiteY12" fmla="*/ 325755 h 520065"/>
                <a:gd name="connsiteX0" fmla="*/ 13335 w 529590"/>
                <a:gd name="connsiteY0" fmla="*/ 325755 h 520065"/>
                <a:gd name="connsiteX1" fmla="*/ 308610 w 529590"/>
                <a:gd name="connsiteY1" fmla="*/ 483870 h 520065"/>
                <a:gd name="connsiteX2" fmla="*/ 474345 w 529590"/>
                <a:gd name="connsiteY2" fmla="*/ 190500 h 520065"/>
                <a:gd name="connsiteX3" fmla="*/ 373380 w 529590"/>
                <a:gd name="connsiteY3" fmla="*/ 142875 h 520065"/>
                <a:gd name="connsiteX4" fmla="*/ 441960 w 529590"/>
                <a:gd name="connsiteY4" fmla="*/ 0 h 520065"/>
                <a:gd name="connsiteX5" fmla="*/ 529590 w 529590"/>
                <a:gd name="connsiteY5" fmla="*/ 45720 h 520065"/>
                <a:gd name="connsiteX6" fmla="*/ 512445 w 529590"/>
                <a:gd name="connsiteY6" fmla="*/ 76200 h 520065"/>
                <a:gd name="connsiteX7" fmla="*/ 447675 w 529590"/>
                <a:gd name="connsiteY7" fmla="*/ 45720 h 520065"/>
                <a:gd name="connsiteX8" fmla="*/ 392430 w 529590"/>
                <a:gd name="connsiteY8" fmla="*/ 142875 h 520065"/>
                <a:gd name="connsiteX9" fmla="*/ 501015 w 529590"/>
                <a:gd name="connsiteY9" fmla="*/ 201930 h 520065"/>
                <a:gd name="connsiteX10" fmla="*/ 325755 w 529590"/>
                <a:gd name="connsiteY10" fmla="*/ 520065 h 520065"/>
                <a:gd name="connsiteX11" fmla="*/ 0 w 529590"/>
                <a:gd name="connsiteY11" fmla="*/ 342900 h 520065"/>
                <a:gd name="connsiteX12" fmla="*/ 13335 w 529590"/>
                <a:gd name="connsiteY12" fmla="*/ 325755 h 520065"/>
                <a:gd name="connsiteX0" fmla="*/ 13335 w 529590"/>
                <a:gd name="connsiteY0" fmla="*/ 325755 h 520065"/>
                <a:gd name="connsiteX1" fmla="*/ 308610 w 529590"/>
                <a:gd name="connsiteY1" fmla="*/ 483870 h 520065"/>
                <a:gd name="connsiteX2" fmla="*/ 474345 w 529590"/>
                <a:gd name="connsiteY2" fmla="*/ 190500 h 520065"/>
                <a:gd name="connsiteX3" fmla="*/ 373380 w 529590"/>
                <a:gd name="connsiteY3" fmla="*/ 142875 h 520065"/>
                <a:gd name="connsiteX4" fmla="*/ 441960 w 529590"/>
                <a:gd name="connsiteY4" fmla="*/ 0 h 520065"/>
                <a:gd name="connsiteX5" fmla="*/ 529590 w 529590"/>
                <a:gd name="connsiteY5" fmla="*/ 45720 h 520065"/>
                <a:gd name="connsiteX6" fmla="*/ 512445 w 529590"/>
                <a:gd name="connsiteY6" fmla="*/ 76200 h 520065"/>
                <a:gd name="connsiteX7" fmla="*/ 447675 w 529590"/>
                <a:gd name="connsiteY7" fmla="*/ 45720 h 520065"/>
                <a:gd name="connsiteX8" fmla="*/ 392430 w 529590"/>
                <a:gd name="connsiteY8" fmla="*/ 142875 h 520065"/>
                <a:gd name="connsiteX9" fmla="*/ 501015 w 529590"/>
                <a:gd name="connsiteY9" fmla="*/ 201930 h 520065"/>
                <a:gd name="connsiteX10" fmla="*/ 325755 w 529590"/>
                <a:gd name="connsiteY10" fmla="*/ 520065 h 520065"/>
                <a:gd name="connsiteX11" fmla="*/ 0 w 529590"/>
                <a:gd name="connsiteY11" fmla="*/ 354330 h 520065"/>
                <a:gd name="connsiteX12" fmla="*/ 13335 w 529590"/>
                <a:gd name="connsiteY12" fmla="*/ 325755 h 520065"/>
                <a:gd name="connsiteX0" fmla="*/ 11430 w 527685"/>
                <a:gd name="connsiteY0" fmla="*/ 325755 h 520065"/>
                <a:gd name="connsiteX1" fmla="*/ 306705 w 527685"/>
                <a:gd name="connsiteY1" fmla="*/ 483870 h 520065"/>
                <a:gd name="connsiteX2" fmla="*/ 472440 w 527685"/>
                <a:gd name="connsiteY2" fmla="*/ 190500 h 520065"/>
                <a:gd name="connsiteX3" fmla="*/ 371475 w 527685"/>
                <a:gd name="connsiteY3" fmla="*/ 142875 h 520065"/>
                <a:gd name="connsiteX4" fmla="*/ 440055 w 527685"/>
                <a:gd name="connsiteY4" fmla="*/ 0 h 520065"/>
                <a:gd name="connsiteX5" fmla="*/ 527685 w 527685"/>
                <a:gd name="connsiteY5" fmla="*/ 45720 h 520065"/>
                <a:gd name="connsiteX6" fmla="*/ 510540 w 527685"/>
                <a:gd name="connsiteY6" fmla="*/ 76200 h 520065"/>
                <a:gd name="connsiteX7" fmla="*/ 445770 w 527685"/>
                <a:gd name="connsiteY7" fmla="*/ 45720 h 520065"/>
                <a:gd name="connsiteX8" fmla="*/ 390525 w 527685"/>
                <a:gd name="connsiteY8" fmla="*/ 142875 h 520065"/>
                <a:gd name="connsiteX9" fmla="*/ 499110 w 527685"/>
                <a:gd name="connsiteY9" fmla="*/ 201930 h 520065"/>
                <a:gd name="connsiteX10" fmla="*/ 323850 w 527685"/>
                <a:gd name="connsiteY10" fmla="*/ 520065 h 520065"/>
                <a:gd name="connsiteX11" fmla="*/ 0 w 527685"/>
                <a:gd name="connsiteY11" fmla="*/ 348615 h 520065"/>
                <a:gd name="connsiteX12" fmla="*/ 11430 w 527685"/>
                <a:gd name="connsiteY12" fmla="*/ 325755 h 520065"/>
                <a:gd name="connsiteX0" fmla="*/ 11430 w 527685"/>
                <a:gd name="connsiteY0" fmla="*/ 325755 h 520065"/>
                <a:gd name="connsiteX1" fmla="*/ 306705 w 527685"/>
                <a:gd name="connsiteY1" fmla="*/ 483870 h 520065"/>
                <a:gd name="connsiteX2" fmla="*/ 472440 w 527685"/>
                <a:gd name="connsiteY2" fmla="*/ 190500 h 520065"/>
                <a:gd name="connsiteX3" fmla="*/ 371475 w 527685"/>
                <a:gd name="connsiteY3" fmla="*/ 142875 h 520065"/>
                <a:gd name="connsiteX4" fmla="*/ 440055 w 527685"/>
                <a:gd name="connsiteY4" fmla="*/ 0 h 520065"/>
                <a:gd name="connsiteX5" fmla="*/ 527685 w 527685"/>
                <a:gd name="connsiteY5" fmla="*/ 45720 h 520065"/>
                <a:gd name="connsiteX6" fmla="*/ 510540 w 527685"/>
                <a:gd name="connsiteY6" fmla="*/ 76200 h 520065"/>
                <a:gd name="connsiteX7" fmla="*/ 445770 w 527685"/>
                <a:gd name="connsiteY7" fmla="*/ 45720 h 520065"/>
                <a:gd name="connsiteX8" fmla="*/ 390525 w 527685"/>
                <a:gd name="connsiteY8" fmla="*/ 142875 h 520065"/>
                <a:gd name="connsiteX9" fmla="*/ 501015 w 527685"/>
                <a:gd name="connsiteY9" fmla="*/ 190500 h 520065"/>
                <a:gd name="connsiteX10" fmla="*/ 323850 w 527685"/>
                <a:gd name="connsiteY10" fmla="*/ 520065 h 520065"/>
                <a:gd name="connsiteX11" fmla="*/ 0 w 527685"/>
                <a:gd name="connsiteY11" fmla="*/ 348615 h 520065"/>
                <a:gd name="connsiteX12" fmla="*/ 11430 w 527685"/>
                <a:gd name="connsiteY12" fmla="*/ 325755 h 520065"/>
                <a:gd name="connsiteX0" fmla="*/ 11430 w 527685"/>
                <a:gd name="connsiteY0" fmla="*/ 325755 h 520065"/>
                <a:gd name="connsiteX1" fmla="*/ 306705 w 527685"/>
                <a:gd name="connsiteY1" fmla="*/ 483870 h 520065"/>
                <a:gd name="connsiteX2" fmla="*/ 472440 w 527685"/>
                <a:gd name="connsiteY2" fmla="*/ 190500 h 520065"/>
                <a:gd name="connsiteX3" fmla="*/ 371475 w 527685"/>
                <a:gd name="connsiteY3" fmla="*/ 142875 h 520065"/>
                <a:gd name="connsiteX4" fmla="*/ 440055 w 527685"/>
                <a:gd name="connsiteY4" fmla="*/ 0 h 520065"/>
                <a:gd name="connsiteX5" fmla="*/ 527685 w 527685"/>
                <a:gd name="connsiteY5" fmla="*/ 45720 h 520065"/>
                <a:gd name="connsiteX6" fmla="*/ 510540 w 527685"/>
                <a:gd name="connsiteY6" fmla="*/ 76200 h 520065"/>
                <a:gd name="connsiteX7" fmla="*/ 445770 w 527685"/>
                <a:gd name="connsiteY7" fmla="*/ 45720 h 520065"/>
                <a:gd name="connsiteX8" fmla="*/ 398145 w 527685"/>
                <a:gd name="connsiteY8" fmla="*/ 139065 h 520065"/>
                <a:gd name="connsiteX9" fmla="*/ 501015 w 527685"/>
                <a:gd name="connsiteY9" fmla="*/ 190500 h 520065"/>
                <a:gd name="connsiteX10" fmla="*/ 323850 w 527685"/>
                <a:gd name="connsiteY10" fmla="*/ 520065 h 520065"/>
                <a:gd name="connsiteX11" fmla="*/ 0 w 527685"/>
                <a:gd name="connsiteY11" fmla="*/ 348615 h 520065"/>
                <a:gd name="connsiteX12" fmla="*/ 11430 w 527685"/>
                <a:gd name="connsiteY12" fmla="*/ 325755 h 520065"/>
                <a:gd name="connsiteX0" fmla="*/ 11430 w 527685"/>
                <a:gd name="connsiteY0" fmla="*/ 325755 h 520065"/>
                <a:gd name="connsiteX1" fmla="*/ 306705 w 527685"/>
                <a:gd name="connsiteY1" fmla="*/ 483870 h 520065"/>
                <a:gd name="connsiteX2" fmla="*/ 472440 w 527685"/>
                <a:gd name="connsiteY2" fmla="*/ 190500 h 520065"/>
                <a:gd name="connsiteX3" fmla="*/ 371475 w 527685"/>
                <a:gd name="connsiteY3" fmla="*/ 142875 h 520065"/>
                <a:gd name="connsiteX4" fmla="*/ 440055 w 527685"/>
                <a:gd name="connsiteY4" fmla="*/ 0 h 520065"/>
                <a:gd name="connsiteX5" fmla="*/ 527685 w 527685"/>
                <a:gd name="connsiteY5" fmla="*/ 45720 h 520065"/>
                <a:gd name="connsiteX6" fmla="*/ 510540 w 527685"/>
                <a:gd name="connsiteY6" fmla="*/ 76200 h 520065"/>
                <a:gd name="connsiteX7" fmla="*/ 445770 w 527685"/>
                <a:gd name="connsiteY7" fmla="*/ 45720 h 520065"/>
                <a:gd name="connsiteX8" fmla="*/ 398145 w 527685"/>
                <a:gd name="connsiteY8" fmla="*/ 139065 h 520065"/>
                <a:gd name="connsiteX9" fmla="*/ 501015 w 527685"/>
                <a:gd name="connsiteY9" fmla="*/ 184785 h 520065"/>
                <a:gd name="connsiteX10" fmla="*/ 323850 w 527685"/>
                <a:gd name="connsiteY10" fmla="*/ 520065 h 520065"/>
                <a:gd name="connsiteX11" fmla="*/ 0 w 527685"/>
                <a:gd name="connsiteY11" fmla="*/ 348615 h 520065"/>
                <a:gd name="connsiteX12" fmla="*/ 11430 w 527685"/>
                <a:gd name="connsiteY12" fmla="*/ 325755 h 520065"/>
                <a:gd name="connsiteX0" fmla="*/ 11430 w 527685"/>
                <a:gd name="connsiteY0" fmla="*/ 325755 h 520065"/>
                <a:gd name="connsiteX1" fmla="*/ 306705 w 527685"/>
                <a:gd name="connsiteY1" fmla="*/ 483870 h 520065"/>
                <a:gd name="connsiteX2" fmla="*/ 472440 w 527685"/>
                <a:gd name="connsiteY2" fmla="*/ 190500 h 520065"/>
                <a:gd name="connsiteX3" fmla="*/ 367665 w 527685"/>
                <a:gd name="connsiteY3" fmla="*/ 140970 h 520065"/>
                <a:gd name="connsiteX4" fmla="*/ 440055 w 527685"/>
                <a:gd name="connsiteY4" fmla="*/ 0 h 520065"/>
                <a:gd name="connsiteX5" fmla="*/ 527685 w 527685"/>
                <a:gd name="connsiteY5" fmla="*/ 45720 h 520065"/>
                <a:gd name="connsiteX6" fmla="*/ 510540 w 527685"/>
                <a:gd name="connsiteY6" fmla="*/ 76200 h 520065"/>
                <a:gd name="connsiteX7" fmla="*/ 445770 w 527685"/>
                <a:gd name="connsiteY7" fmla="*/ 45720 h 520065"/>
                <a:gd name="connsiteX8" fmla="*/ 398145 w 527685"/>
                <a:gd name="connsiteY8" fmla="*/ 139065 h 520065"/>
                <a:gd name="connsiteX9" fmla="*/ 501015 w 527685"/>
                <a:gd name="connsiteY9" fmla="*/ 184785 h 520065"/>
                <a:gd name="connsiteX10" fmla="*/ 323850 w 527685"/>
                <a:gd name="connsiteY10" fmla="*/ 520065 h 520065"/>
                <a:gd name="connsiteX11" fmla="*/ 0 w 527685"/>
                <a:gd name="connsiteY11" fmla="*/ 348615 h 520065"/>
                <a:gd name="connsiteX12" fmla="*/ 11430 w 527685"/>
                <a:gd name="connsiteY12" fmla="*/ 325755 h 520065"/>
                <a:gd name="connsiteX0" fmla="*/ 11430 w 527685"/>
                <a:gd name="connsiteY0" fmla="*/ 325755 h 520065"/>
                <a:gd name="connsiteX1" fmla="*/ 306705 w 527685"/>
                <a:gd name="connsiteY1" fmla="*/ 483870 h 520065"/>
                <a:gd name="connsiteX2" fmla="*/ 472440 w 527685"/>
                <a:gd name="connsiteY2" fmla="*/ 190500 h 520065"/>
                <a:gd name="connsiteX3" fmla="*/ 367665 w 527685"/>
                <a:gd name="connsiteY3" fmla="*/ 146685 h 520065"/>
                <a:gd name="connsiteX4" fmla="*/ 440055 w 527685"/>
                <a:gd name="connsiteY4" fmla="*/ 0 h 520065"/>
                <a:gd name="connsiteX5" fmla="*/ 527685 w 527685"/>
                <a:gd name="connsiteY5" fmla="*/ 45720 h 520065"/>
                <a:gd name="connsiteX6" fmla="*/ 510540 w 527685"/>
                <a:gd name="connsiteY6" fmla="*/ 76200 h 520065"/>
                <a:gd name="connsiteX7" fmla="*/ 445770 w 527685"/>
                <a:gd name="connsiteY7" fmla="*/ 45720 h 520065"/>
                <a:gd name="connsiteX8" fmla="*/ 398145 w 527685"/>
                <a:gd name="connsiteY8" fmla="*/ 139065 h 520065"/>
                <a:gd name="connsiteX9" fmla="*/ 501015 w 527685"/>
                <a:gd name="connsiteY9" fmla="*/ 184785 h 520065"/>
                <a:gd name="connsiteX10" fmla="*/ 323850 w 527685"/>
                <a:gd name="connsiteY10" fmla="*/ 520065 h 520065"/>
                <a:gd name="connsiteX11" fmla="*/ 0 w 527685"/>
                <a:gd name="connsiteY11" fmla="*/ 348615 h 520065"/>
                <a:gd name="connsiteX12" fmla="*/ 11430 w 527685"/>
                <a:gd name="connsiteY12" fmla="*/ 325755 h 5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685" h="520065">
                  <a:moveTo>
                    <a:pt x="11430" y="325755"/>
                  </a:moveTo>
                  <a:lnTo>
                    <a:pt x="306705" y="483870"/>
                  </a:lnTo>
                  <a:lnTo>
                    <a:pt x="472440" y="190500"/>
                  </a:lnTo>
                  <a:lnTo>
                    <a:pt x="367665" y="146685"/>
                  </a:lnTo>
                  <a:lnTo>
                    <a:pt x="440055" y="0"/>
                  </a:lnTo>
                  <a:lnTo>
                    <a:pt x="527685" y="45720"/>
                  </a:lnTo>
                  <a:lnTo>
                    <a:pt x="510540" y="76200"/>
                  </a:lnTo>
                  <a:lnTo>
                    <a:pt x="445770" y="45720"/>
                  </a:lnTo>
                  <a:lnTo>
                    <a:pt x="398145" y="139065"/>
                  </a:lnTo>
                  <a:lnTo>
                    <a:pt x="501015" y="184785"/>
                  </a:lnTo>
                  <a:lnTo>
                    <a:pt x="323850" y="520065"/>
                  </a:lnTo>
                  <a:lnTo>
                    <a:pt x="0" y="348615"/>
                  </a:lnTo>
                  <a:lnTo>
                    <a:pt x="11430" y="32575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4615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775" y="209863"/>
            <a:ext cx="8379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Plan for Analyses of GPS and Accelerometer Data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795" y="1723867"/>
            <a:ext cx="84544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Across subjects: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assess whether the built environment characteristics of the residential neighborhood predict pedestrian activity and total physical activity.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Across subjects: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assess whether the built environment characteristics of the total activity space predict physical activity.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Within subjects: 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Assess whether built environment characteristics of blocks within the residential neighborhood predict walking route choice. 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291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ensus_tract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5500" y="1003300"/>
            <a:ext cx="5538788" cy="5407025"/>
          </a:xfr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8200" y="215900"/>
            <a:ext cx="7556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Census Tracts in New York City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337300" y="1752600"/>
            <a:ext cx="2781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Median Area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0.18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 algn="ctr"/>
            <a:endParaRPr lang="en-US" sz="20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- 90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 Percentile Range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0.13 - 0.60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ipcode2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2325" y="1004888"/>
            <a:ext cx="5502275" cy="5399087"/>
          </a:xfr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215900"/>
            <a:ext cx="7556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Zip Codes in New York City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337300" y="1752600"/>
            <a:ext cx="2781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Median Area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3.58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 algn="ctr"/>
            <a:endParaRPr lang="en-US" sz="20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- 90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 Percentile Range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1.13 - 7.52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ird_fly_buffer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2325" y="1004888"/>
            <a:ext cx="5538788" cy="5408612"/>
          </a:xfr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215900"/>
            <a:ext cx="7556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½ Mile Radial Buffer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337300" y="1752600"/>
            <a:ext cx="2781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Median Area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2.03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 algn="ctr"/>
            <a:endParaRPr lang="en-US" sz="20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- 90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 Percentile Range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1.58 - 2.03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twork_buffer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2325" y="1004888"/>
            <a:ext cx="5538788" cy="5408612"/>
          </a:xfr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8200" y="215900"/>
            <a:ext cx="7556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½ Mile Network Buffer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337300" y="1752600"/>
            <a:ext cx="2781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Median Area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1.23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 algn="ctr"/>
            <a:endParaRPr lang="en-US" sz="20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- 90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 Percentile Range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0.81 - 1.37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3538" y="1527175"/>
            <a:ext cx="8475662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A 2000-2002 health survey of residents of New York City and the surrounding area, during which height and weight were measured.</a:t>
            </a:r>
          </a:p>
          <a:p>
            <a:pPr marL="457200" indent="-457200" eaLnBrk="1" hangingPunct="1">
              <a:buFontTx/>
              <a:buChar char="•"/>
            </a:pPr>
            <a:endParaRPr lang="en-US" sz="240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 eaLnBrk="1" hangingPunct="1"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13,102 subjects were geocoded to addresses within New York City.</a:t>
            </a:r>
          </a:p>
          <a:p>
            <a:pPr marL="457200" indent="-457200" eaLnBrk="1" hangingPunct="1">
              <a:buFontTx/>
              <a:buChar char="•"/>
            </a:pPr>
            <a:endParaRPr lang="en-US" sz="240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 eaLnBrk="1" hangingPunct="1"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92% of residential census tracts in the City are represented.</a:t>
            </a:r>
          </a:p>
          <a:p>
            <a:pPr marL="457200" indent="-457200" eaLnBrk="1" hangingPunct="1">
              <a:buFontTx/>
              <a:buChar char="•"/>
            </a:pPr>
            <a:endParaRPr lang="en-US" sz="240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37% overweight, 28% obese.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92100" y="688975"/>
            <a:ext cx="8494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New York Cancer Project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/>
          </p:nvPr>
        </p:nvGraphicFramePr>
        <p:xfrm>
          <a:off x="1152525" y="1300163"/>
          <a:ext cx="6710363" cy="448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hart" r:id="rId4" imgW="6096000" imgH="4076700" progId="MSGraph.Chart.8">
                  <p:embed/>
                </p:oleObj>
              </mc:Choice>
              <mc:Fallback>
                <p:oleObj name="Chart" r:id="rId4" imgW="6096000" imgH="407670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300163"/>
                        <a:ext cx="6710363" cy="448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4375" y="163513"/>
            <a:ext cx="7634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Adjusted Mean</a:t>
            </a:r>
            <a:r>
              <a:rPr lang="en-US" baseline="3000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 BMI and Population Density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27138" y="5921375"/>
            <a:ext cx="6654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Adjusted for individual age, race, gender and education, neighborhood poverty, % Black, and % Hispanic.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086350" y="382905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P for trend &lt;0.001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22842</TotalTime>
  <Words>2157</Words>
  <Application>Microsoft Office PowerPoint</Application>
  <PresentationFormat>On-screen Show (4:3)</PresentationFormat>
  <Paragraphs>360</Paragraphs>
  <Slides>39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CDC</dc:creator>
  <cp:lastModifiedBy>Andrew</cp:lastModifiedBy>
  <cp:revision>454</cp:revision>
  <cp:lastPrinted>2002-06-18T17:22:31Z</cp:lastPrinted>
  <dcterms:created xsi:type="dcterms:W3CDTF">2000-10-25T15:41:08Z</dcterms:created>
  <dcterms:modified xsi:type="dcterms:W3CDTF">2011-09-17T17:49:22Z</dcterms:modified>
</cp:coreProperties>
</file>