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478" r:id="rId2"/>
    <p:sldId id="824" r:id="rId3"/>
    <p:sldId id="852" r:id="rId4"/>
    <p:sldId id="853" r:id="rId5"/>
    <p:sldId id="897" r:id="rId6"/>
    <p:sldId id="820" r:id="rId7"/>
    <p:sldId id="825" r:id="rId8"/>
    <p:sldId id="849" r:id="rId9"/>
    <p:sldId id="854" r:id="rId10"/>
    <p:sldId id="896" r:id="rId11"/>
    <p:sldId id="834" r:id="rId12"/>
    <p:sldId id="893" r:id="rId13"/>
    <p:sldId id="828" r:id="rId14"/>
    <p:sldId id="885" r:id="rId15"/>
    <p:sldId id="886" r:id="rId16"/>
    <p:sldId id="887" r:id="rId17"/>
    <p:sldId id="888" r:id="rId18"/>
    <p:sldId id="889" r:id="rId19"/>
    <p:sldId id="856" r:id="rId20"/>
    <p:sldId id="859" r:id="rId21"/>
    <p:sldId id="857" r:id="rId22"/>
    <p:sldId id="890" r:id="rId23"/>
    <p:sldId id="891" r:id="rId24"/>
    <p:sldId id="858" r:id="rId25"/>
    <p:sldId id="860" r:id="rId26"/>
    <p:sldId id="861" r:id="rId27"/>
    <p:sldId id="862" r:id="rId28"/>
    <p:sldId id="880" r:id="rId29"/>
    <p:sldId id="881" r:id="rId30"/>
    <p:sldId id="882" r:id="rId31"/>
    <p:sldId id="883" r:id="rId32"/>
    <p:sldId id="863" r:id="rId33"/>
    <p:sldId id="864" r:id="rId34"/>
    <p:sldId id="895" r:id="rId35"/>
    <p:sldId id="866" r:id="rId36"/>
    <p:sldId id="894" r:id="rId37"/>
    <p:sldId id="868" r:id="rId38"/>
    <p:sldId id="870" r:id="rId39"/>
    <p:sldId id="871" r:id="rId40"/>
    <p:sldId id="872" r:id="rId41"/>
    <p:sldId id="878" r:id="rId42"/>
    <p:sldId id="879" r:id="rId43"/>
    <p:sldId id="892" r:id="rId44"/>
    <p:sldId id="850" r:id="rId45"/>
    <p:sldId id="504" r:id="rId4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9E57F"/>
    <a:srgbClr val="FF9900"/>
    <a:srgbClr val="FFA64D"/>
    <a:srgbClr val="FBF09D"/>
    <a:srgbClr val="FF0000"/>
    <a:srgbClr val="EAEAE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0" autoAdjust="0"/>
    <p:restoredTop sz="99489" autoAdjust="0"/>
  </p:normalViewPr>
  <p:slideViewPr>
    <p:cSldViewPr snapToGrid="0">
      <p:cViewPr varScale="1">
        <p:scale>
          <a:sx n="51" d="100"/>
          <a:sy n="51" d="100"/>
        </p:scale>
        <p:origin x="-1334" y="-72"/>
      </p:cViewPr>
      <p:guideLst>
        <p:guide orient="horz" pos="3632"/>
        <p:guide/>
        <p:guide pos="5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220"/>
    </p:cViewPr>
  </p:sorterViewPr>
  <p:notesViewPr>
    <p:cSldViewPr snapToGrid="0">
      <p:cViewPr varScale="1">
        <p:scale>
          <a:sx n="37" d="100"/>
          <a:sy n="37" d="100"/>
        </p:scale>
        <p:origin x="-1452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Boys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African American</c:v>
                </c:pt>
                <c:pt idx="1">
                  <c:v>Asian</c:v>
                </c:pt>
                <c:pt idx="2">
                  <c:v>Caucasian</c:v>
                </c:pt>
                <c:pt idx="3">
                  <c:v>Hispanic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21.5</c:v>
                </c:pt>
                <c:pt idx="1">
                  <c:v>19.899999999999999</c:v>
                </c:pt>
                <c:pt idx="2">
                  <c:v>20.5</c:v>
                </c:pt>
                <c:pt idx="3">
                  <c:v>31</c:v>
                </c:pt>
                <c:pt idx="4">
                  <c:v>21.4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Girls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African American</c:v>
                </c:pt>
                <c:pt idx="1">
                  <c:v>Asian</c:v>
                </c:pt>
                <c:pt idx="2">
                  <c:v>Caucasian</c:v>
                </c:pt>
                <c:pt idx="3">
                  <c:v>Hispanic</c:v>
                </c:pt>
                <c:pt idx="4">
                  <c:v>Other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21.4</c:v>
                </c:pt>
                <c:pt idx="1">
                  <c:v>11.4</c:v>
                </c:pt>
                <c:pt idx="2">
                  <c:v>16</c:v>
                </c:pt>
                <c:pt idx="3">
                  <c:v>25.4</c:v>
                </c:pt>
                <c:pt idx="4">
                  <c:v>16.100000000000001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330688"/>
        <c:axId val="159332224"/>
      </c:barChart>
      <c:catAx>
        <c:axId val="159330688"/>
        <c:scaling>
          <c:orientation val="minMax"/>
        </c:scaling>
        <c:delete val="0"/>
        <c:axPos val="b"/>
        <c:majorTickMark val="out"/>
        <c:minorTickMark val="none"/>
        <c:tickLblPos val="nextTo"/>
        <c:crossAx val="159332224"/>
        <c:crosses val="autoZero"/>
        <c:auto val="1"/>
        <c:lblAlgn val="ctr"/>
        <c:lblOffset val="100"/>
        <c:noMultiLvlLbl val="0"/>
      </c:catAx>
      <c:valAx>
        <c:axId val="1593322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 Obese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93306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  <a:ln>
      <a:solidFill>
        <a:srgbClr val="00000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66040324504895"/>
          <c:y val="9.9767904011998504E-2"/>
          <c:w val="0.87250626342161752"/>
          <c:h val="0.78034308211473569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High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10"/>
            <c:spPr>
              <a:solidFill>
                <a:prstClr val="black"/>
              </a:solidFill>
              <a:ln>
                <a:solidFill>
                  <a:prstClr val="black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0.27 - 1.73</c:v>
                </c:pt>
                <c:pt idx="1">
                  <c:v>1.74 - 3.08</c:v>
                </c:pt>
                <c:pt idx="2">
                  <c:v>3.07 - 36.47</c:v>
                </c:pt>
                <c:pt idx="4">
                  <c:v>0.27 - 1.73</c:v>
                </c:pt>
                <c:pt idx="5">
                  <c:v>1.74 - 3.08</c:v>
                </c:pt>
                <c:pt idx="6">
                  <c:v>3.07 - 36.47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0.6495000000000003</c:v>
                </c:pt>
                <c:pt idx="1">
                  <c:v>0.9073</c:v>
                </c:pt>
                <c:pt idx="2">
                  <c:v>1.0410999999999992</c:v>
                </c:pt>
                <c:pt idx="4">
                  <c:v>0.86129999999999995</c:v>
                </c:pt>
                <c:pt idx="5">
                  <c:v>1.0109999999999992</c:v>
                </c:pt>
                <c:pt idx="6">
                  <c:v>1.1322000000000001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Low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10"/>
            <c:spPr>
              <a:solidFill>
                <a:prstClr val="black"/>
              </a:solidFill>
              <a:ln>
                <a:solidFill>
                  <a:prstClr val="black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0.27 - 1.73</c:v>
                </c:pt>
                <c:pt idx="1">
                  <c:v>1.74 - 3.08</c:v>
                </c:pt>
                <c:pt idx="2">
                  <c:v>3.07 - 36.47</c:v>
                </c:pt>
                <c:pt idx="4">
                  <c:v>0.27 - 1.73</c:v>
                </c:pt>
                <c:pt idx="5">
                  <c:v>1.74 - 3.08</c:v>
                </c:pt>
                <c:pt idx="6">
                  <c:v>3.07 - 36.47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0.21770000000000009</c:v>
                </c:pt>
                <c:pt idx="1">
                  <c:v>0.47530000000000017</c:v>
                </c:pt>
                <c:pt idx="2">
                  <c:v>0.61040000000000005</c:v>
                </c:pt>
                <c:pt idx="4">
                  <c:v>0.43380000000000024</c:v>
                </c:pt>
                <c:pt idx="5">
                  <c:v>0.62190000000000034</c:v>
                </c:pt>
                <c:pt idx="6">
                  <c:v>0.75780000000000036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Close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1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Pt>
            <c:idx val="4"/>
            <c:marker>
              <c:symbol val="diamond"/>
              <c:size val="10"/>
            </c:marker>
            <c:bubble3D val="0"/>
          </c:dPt>
          <c:dPt>
            <c:idx val="5"/>
            <c:marker>
              <c:symbol val="diamond"/>
              <c:size val="10"/>
            </c:marker>
            <c:bubble3D val="0"/>
          </c:dPt>
          <c:dPt>
            <c:idx val="6"/>
            <c:marker>
              <c:symbol val="diamond"/>
              <c:size val="10"/>
            </c:marker>
            <c:bubble3D val="0"/>
          </c:dPt>
          <c:cat>
            <c:strRef>
              <c:f>Sheet1!$A$2:$A$8</c:f>
              <c:strCache>
                <c:ptCount val="7"/>
                <c:pt idx="0">
                  <c:v>0.27 - 1.73</c:v>
                </c:pt>
                <c:pt idx="1">
                  <c:v>1.74 - 3.08</c:v>
                </c:pt>
                <c:pt idx="2">
                  <c:v>3.07 - 36.47</c:v>
                </c:pt>
                <c:pt idx="4">
                  <c:v>0.27 - 1.73</c:v>
                </c:pt>
                <c:pt idx="5">
                  <c:v>1.74 - 3.08</c:v>
                </c:pt>
                <c:pt idx="6">
                  <c:v>3.07 - 36.47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0.43360000000000021</c:v>
                </c:pt>
                <c:pt idx="1">
                  <c:v>0.69130000000000003</c:v>
                </c:pt>
                <c:pt idx="2">
                  <c:v>0.82570000000000032</c:v>
                </c:pt>
                <c:pt idx="4">
                  <c:v>0.64759999999999995</c:v>
                </c:pt>
                <c:pt idx="5">
                  <c:v>0.8165</c:v>
                </c:pt>
                <c:pt idx="6">
                  <c:v>0.94499999999999995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9050">
              <a:solidFill>
                <a:prstClr val="black"/>
              </a:solidFill>
            </a:ln>
          </c:spPr>
        </c:hiLowLines>
        <c:axId val="167880576"/>
        <c:axId val="167899136"/>
      </c:stockChart>
      <c:catAx>
        <c:axId val="167880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>
                  <a:defRPr sz="1600" b="0" i="0" baseline="0">
                    <a:latin typeface="Arial Black" pitchFamily="34" charset="0"/>
                  </a:defRPr>
                </a:pPr>
                <a:r>
                  <a:rPr lang="en-US" sz="1600" b="0" i="0" baseline="0" dirty="0" smtClean="0">
                    <a:latin typeface="Arial Black" pitchFamily="34" charset="0"/>
                  </a:rPr>
                  <a:t>Prenatal Ambient Air PAH Exposure (Ng/M</a:t>
                </a:r>
                <a:r>
                  <a:rPr lang="en-US" sz="1600" b="0" i="0" baseline="30000" dirty="0" smtClean="0">
                    <a:latin typeface="Arial Black" pitchFamily="34" charset="0"/>
                  </a:rPr>
                  <a:t>3</a:t>
                </a:r>
                <a:r>
                  <a:rPr lang="en-US" sz="1600" b="0" i="0" baseline="0" dirty="0" smtClean="0">
                    <a:latin typeface="Arial Black" pitchFamily="34" charset="0"/>
                  </a:rPr>
                  <a:t>)</a:t>
                </a:r>
                <a:endParaRPr lang="en-US" sz="1600" b="0" i="0" baseline="0" dirty="0">
                  <a:latin typeface="Arial Black" pitchFamily="34" charset="0"/>
                </a:endParaRPr>
              </a:p>
            </c:rich>
          </c:tx>
          <c:layout/>
          <c:overlay val="0"/>
        </c:title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Arial Black" pitchFamily="34" charset="0"/>
              </a:defRPr>
            </a:pPr>
            <a:endParaRPr lang="en-US"/>
          </a:p>
        </c:txPr>
        <c:crossAx val="167899136"/>
        <c:crosses val="autoZero"/>
        <c:auto val="1"/>
        <c:lblAlgn val="ctr"/>
        <c:lblOffset val="100"/>
        <c:noMultiLvlLbl val="0"/>
      </c:catAx>
      <c:valAx>
        <c:axId val="1678991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 i="0" baseline="0">
                    <a:latin typeface="Arial Black" pitchFamily="34" charset="0"/>
                  </a:defRPr>
                </a:pPr>
                <a:r>
                  <a:rPr lang="en-US" sz="1400" b="0" i="0" baseline="0" dirty="0" smtClean="0">
                    <a:latin typeface="Arial Black" pitchFamily="34" charset="0"/>
                  </a:rPr>
                  <a:t>Adjusted Mean BMI Z-score</a:t>
                </a:r>
                <a:endParaRPr lang="en-US" sz="1400" b="0" i="0" baseline="0" dirty="0">
                  <a:latin typeface="Arial Black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Arial Black" pitchFamily="34" charset="0"/>
              </a:defRPr>
            </a:pPr>
            <a:endParaRPr lang="en-US"/>
          </a:p>
        </c:txPr>
        <c:crossAx val="16788057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666040324504895"/>
          <c:y val="9.9767904011998504E-2"/>
          <c:w val="0.87250626342161752"/>
          <c:h val="0.7297767378401625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High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10"/>
            <c:spPr>
              <a:solidFill>
                <a:prstClr val="black"/>
              </a:solidFill>
              <a:ln>
                <a:solidFill>
                  <a:prstClr val="black"/>
                </a:solidFill>
              </a:ln>
            </c:spPr>
          </c:marker>
          <c:cat>
            <c:strRef>
              <c:f>Sheet1!$A$2:$A$4</c:f>
              <c:strCache>
                <c:ptCount val="3"/>
                <c:pt idx="0">
                  <c:v>0.27 - 1.73</c:v>
                </c:pt>
                <c:pt idx="1">
                  <c:v>1.74 - 3.08</c:v>
                </c:pt>
                <c:pt idx="2">
                  <c:v>3.07 - 36.47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23.939999999999991</c:v>
                </c:pt>
                <c:pt idx="1">
                  <c:v>25.79</c:v>
                </c:pt>
                <c:pt idx="2">
                  <c:v>25.79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Low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10"/>
            <c:spPr>
              <a:solidFill>
                <a:prstClr val="black"/>
              </a:solidFill>
              <a:ln>
                <a:solidFill>
                  <a:prstClr val="black"/>
                </a:solidFill>
              </a:ln>
            </c:spPr>
          </c:marker>
          <c:cat>
            <c:strRef>
              <c:f>Sheet1!$A$2:$A$4</c:f>
              <c:strCache>
                <c:ptCount val="3"/>
                <c:pt idx="0">
                  <c:v>0.27 - 1.73</c:v>
                </c:pt>
                <c:pt idx="1">
                  <c:v>1.74 - 3.08</c:v>
                </c:pt>
                <c:pt idx="2">
                  <c:v>3.07 - 36.47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21.62</c:v>
                </c:pt>
                <c:pt idx="1">
                  <c:v>23.59</c:v>
                </c:pt>
                <c:pt idx="2">
                  <c:v>23.64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Close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1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Sheet1!$A$2:$A$4</c:f>
              <c:strCache>
                <c:ptCount val="3"/>
                <c:pt idx="0">
                  <c:v>0.27 - 1.73</c:v>
                </c:pt>
                <c:pt idx="1">
                  <c:v>1.74 - 3.08</c:v>
                </c:pt>
                <c:pt idx="2">
                  <c:v>3.07 - 36.47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22.77999999999999</c:v>
                </c:pt>
                <c:pt idx="1">
                  <c:v>24.69</c:v>
                </c:pt>
                <c:pt idx="2">
                  <c:v>24.71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9050">
              <a:solidFill>
                <a:prstClr val="black"/>
              </a:solidFill>
            </a:ln>
          </c:spPr>
        </c:hiLowLines>
        <c:axId val="168426880"/>
        <c:axId val="168429056"/>
      </c:stockChart>
      <c:catAx>
        <c:axId val="168426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>
                  <a:defRPr sz="1600" b="0" i="0" baseline="0">
                    <a:latin typeface="Arial Black" pitchFamily="34" charset="0"/>
                  </a:defRPr>
                </a:pPr>
                <a:r>
                  <a:rPr lang="en-US" sz="1600" b="0" i="0" baseline="0" dirty="0" smtClean="0">
                    <a:latin typeface="Arial Black" pitchFamily="34" charset="0"/>
                  </a:rPr>
                  <a:t>Prenatal Ambient Air PAH Exposure (Ng/M</a:t>
                </a:r>
                <a:r>
                  <a:rPr lang="en-US" sz="1600" b="0" i="0" baseline="30000" dirty="0" smtClean="0">
                    <a:latin typeface="Arial Black" pitchFamily="34" charset="0"/>
                  </a:rPr>
                  <a:t>3</a:t>
                </a:r>
                <a:r>
                  <a:rPr lang="en-US" sz="1600" b="0" i="0" baseline="0" dirty="0" smtClean="0">
                    <a:latin typeface="Arial Black" pitchFamily="34" charset="0"/>
                  </a:rPr>
                  <a:t>)</a:t>
                </a:r>
                <a:endParaRPr lang="en-US" sz="1600" b="0" i="0" baseline="0" dirty="0">
                  <a:latin typeface="Arial Black" pitchFamily="34" charset="0"/>
                </a:endParaRPr>
              </a:p>
            </c:rich>
          </c:tx>
          <c:layout/>
          <c:overlay val="0"/>
        </c:title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latin typeface="Arial Black" pitchFamily="34" charset="0"/>
              </a:defRPr>
            </a:pPr>
            <a:endParaRPr lang="en-US"/>
          </a:p>
        </c:txPr>
        <c:crossAx val="168429056"/>
        <c:crosses val="autoZero"/>
        <c:auto val="1"/>
        <c:lblAlgn val="ctr"/>
        <c:lblOffset val="100"/>
        <c:noMultiLvlLbl val="0"/>
      </c:catAx>
      <c:valAx>
        <c:axId val="168429056"/>
        <c:scaling>
          <c:orientation val="minMax"/>
          <c:min val="2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 i="0" baseline="0">
                    <a:latin typeface="Arial Black" pitchFamily="34" charset="0"/>
                  </a:defRPr>
                </a:pPr>
                <a:r>
                  <a:rPr lang="en-US" sz="1400" b="0" i="0" baseline="0" dirty="0" smtClean="0">
                    <a:latin typeface="Arial Black" pitchFamily="34" charset="0"/>
                  </a:rPr>
                  <a:t>Adjusted Mean Percent Body Fat</a:t>
                </a:r>
                <a:endParaRPr lang="en-US" sz="1400" b="0" i="0" baseline="0" dirty="0">
                  <a:latin typeface="Arial Black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Arial Black" pitchFamily="34" charset="0"/>
              </a:defRPr>
            </a:pPr>
            <a:endParaRPr lang="en-US"/>
          </a:p>
        </c:txPr>
        <c:crossAx val="16842688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High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10"/>
            <c:spPr>
              <a:solidFill>
                <a:prstClr val="black"/>
              </a:solidFill>
              <a:ln>
                <a:solidFill>
                  <a:prstClr val="black"/>
                </a:solidFill>
              </a:ln>
            </c:spPr>
          </c:marker>
          <c:dLbls>
            <c:dLbl>
              <c:idx val="0"/>
              <c:numFmt formatCode="#,##0.00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Percent                  Poverty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0.38429999999999997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Low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10"/>
            <c:spPr>
              <a:solidFill>
                <a:prstClr val="black"/>
              </a:solidFill>
              <a:ln>
                <a:solidFill>
                  <a:prstClr val="black"/>
                </a:solidFill>
              </a:ln>
            </c:spPr>
          </c:marker>
          <c:dLbls>
            <c:numFmt formatCode="#,##0.00" sourceLinked="0"/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Percent                  Poverty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0.32669999999999999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Close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10"/>
            <c:spPr>
              <a:solidFill>
                <a:schemeClr val="tx1"/>
              </a:solidFill>
              <a:ln w="38100">
                <a:solidFill>
                  <a:srgbClr val="000000"/>
                </a:solidFill>
              </a:ln>
            </c:spPr>
          </c:marker>
          <c:dLbls>
            <c:numFmt formatCode="#,##0.00" sourceLinked="0"/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Percent                  Poverty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0.34749999999999998</c:v>
                </c:pt>
              </c:numCache>
            </c:numRef>
          </c:val>
          <c:smooth val="0"/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hiLowLines>
          <c:spPr>
            <a:ln w="50800">
              <a:solidFill>
                <a:prstClr val="black"/>
              </a:solidFill>
            </a:ln>
          </c:spPr>
        </c:hiLowLines>
        <c:axId val="168112512"/>
        <c:axId val="168114048"/>
      </c:stockChart>
      <c:catAx>
        <c:axId val="168112512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txPr>
          <a:bodyPr/>
          <a:lstStyle/>
          <a:p>
            <a:pPr>
              <a:defRPr sz="1600" baseline="0">
                <a:latin typeface="Arial Black" pitchFamily="34" charset="0"/>
              </a:defRPr>
            </a:pPr>
            <a:endParaRPr lang="en-US"/>
          </a:p>
        </c:txPr>
        <c:crossAx val="168114048"/>
        <c:crosses val="autoZero"/>
        <c:auto val="1"/>
        <c:lblAlgn val="ctr"/>
        <c:lblOffset val="100"/>
        <c:noMultiLvlLbl val="0"/>
      </c:catAx>
      <c:valAx>
        <c:axId val="168114048"/>
        <c:scaling>
          <c:orientation val="minMax"/>
          <c:max val="0.4"/>
          <c:min val="0.30000000000000004"/>
        </c:scaling>
        <c:delete val="0"/>
        <c:axPos val="l"/>
        <c:numFmt formatCode="#,##0.00" sourceLinked="0"/>
        <c:majorTickMark val="none"/>
        <c:minorTickMark val="none"/>
        <c:tickLblPos val="nextTo"/>
        <c:txPr>
          <a:bodyPr/>
          <a:lstStyle/>
          <a:p>
            <a:pPr>
              <a:defRPr sz="1400" baseline="0">
                <a:latin typeface="Arial Black" pitchFamily="34" charset="0"/>
              </a:defRPr>
            </a:pPr>
            <a:endParaRPr lang="en-US"/>
          </a:p>
        </c:txPr>
        <c:crossAx val="168112512"/>
        <c:crosses val="autoZero"/>
        <c:crossBetween val="between"/>
        <c:majorUnit val="5.000000000000001E-2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High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10"/>
            <c:spPr>
              <a:solidFill>
                <a:prstClr val="black"/>
              </a:solidFill>
              <a:ln>
                <a:solidFill>
                  <a:prstClr val="black"/>
                </a:solidFill>
              </a:ln>
            </c:spPr>
          </c:marker>
          <c:dLbls>
            <c:numFmt formatCode="&quot;$&quot;#,##0" sourceLinked="0"/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Median Household Income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24712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Low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10"/>
            <c:spPr>
              <a:solidFill>
                <a:prstClr val="black"/>
              </a:solidFill>
              <a:ln>
                <a:solidFill>
                  <a:prstClr val="black"/>
                </a:solidFill>
              </a:ln>
            </c:spPr>
          </c:marker>
          <c:dLbls>
            <c:numFmt formatCode="&quot;$&quot;#,##0" sourceLinked="0"/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Median Household Income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19740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Close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10"/>
            <c:spPr>
              <a:solidFill>
                <a:schemeClr val="tx1"/>
              </a:solidFill>
              <a:ln w="25400">
                <a:solidFill>
                  <a:srgbClr val="000000"/>
                </a:solidFill>
              </a:ln>
            </c:spPr>
          </c:marker>
          <c:dLbls>
            <c:dLbl>
              <c:idx val="0"/>
              <c:numFmt formatCode="&quot;$&quot;#,##0" sourceLinked="0"/>
              <c:spPr/>
              <c:txPr>
                <a:bodyPr/>
                <a:lstStyle/>
                <a:p>
                  <a:pPr>
                    <a:defRPr sz="1050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&quot;$&quot;#,##0.00" sourceLinked="0"/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Median Household Income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22031</c:v>
                </c:pt>
              </c:numCache>
            </c:numRef>
          </c:val>
          <c:smooth val="0"/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hiLowLines>
          <c:spPr>
            <a:ln w="50800">
              <a:solidFill>
                <a:prstClr val="black"/>
              </a:solidFill>
            </a:ln>
          </c:spPr>
        </c:hiLowLines>
        <c:axId val="168249600"/>
        <c:axId val="168248064"/>
      </c:stockChart>
      <c:valAx>
        <c:axId val="168248064"/>
        <c:scaling>
          <c:orientation val="minMax"/>
          <c:max val="30000"/>
          <c:min val="15000"/>
        </c:scaling>
        <c:delete val="0"/>
        <c:axPos val="r"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Arial Black" pitchFamily="34" charset="0"/>
              </a:defRPr>
            </a:pPr>
            <a:endParaRPr lang="en-US"/>
          </a:p>
        </c:txPr>
        <c:crossAx val="168249600"/>
        <c:crosses val="max"/>
        <c:crossBetween val="between"/>
        <c:majorUnit val="7500"/>
      </c:valAx>
      <c:catAx>
        <c:axId val="1682496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Arial Black" pitchFamily="34" charset="0"/>
              </a:defRPr>
            </a:pPr>
            <a:endParaRPr lang="en-US"/>
          </a:p>
        </c:txPr>
        <c:crossAx val="168248064"/>
        <c:crossesAt val="15000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66040324504898"/>
          <c:y val="9.9767904011998504E-2"/>
          <c:w val="0.87250626342161752"/>
          <c:h val="0.78034308211473569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High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10"/>
            <c:spPr>
              <a:solidFill>
                <a:prstClr val="black"/>
              </a:solidFill>
              <a:ln>
                <a:solidFill>
                  <a:prstClr val="black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0.27 - 1.73</c:v>
                </c:pt>
                <c:pt idx="1">
                  <c:v>1.74 - 3.08</c:v>
                </c:pt>
                <c:pt idx="2">
                  <c:v>3.07 - 36.47</c:v>
                </c:pt>
                <c:pt idx="4">
                  <c:v>0.27 - 1.73</c:v>
                </c:pt>
                <c:pt idx="5">
                  <c:v>1.74 - 3.08</c:v>
                </c:pt>
                <c:pt idx="6">
                  <c:v>3.07 - 36.47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0.64950000000000052</c:v>
                </c:pt>
                <c:pt idx="1">
                  <c:v>0.9073</c:v>
                </c:pt>
                <c:pt idx="2">
                  <c:v>1.0410999999999988</c:v>
                </c:pt>
                <c:pt idx="4">
                  <c:v>0.86129999999999995</c:v>
                </c:pt>
                <c:pt idx="5">
                  <c:v>1.0109999999999988</c:v>
                </c:pt>
                <c:pt idx="6">
                  <c:v>1.1322000000000001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Low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10"/>
            <c:spPr>
              <a:solidFill>
                <a:prstClr val="black"/>
              </a:solidFill>
              <a:ln>
                <a:solidFill>
                  <a:prstClr val="black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0.27 - 1.73</c:v>
                </c:pt>
                <c:pt idx="1">
                  <c:v>1.74 - 3.08</c:v>
                </c:pt>
                <c:pt idx="2">
                  <c:v>3.07 - 36.47</c:v>
                </c:pt>
                <c:pt idx="4">
                  <c:v>0.27 - 1.73</c:v>
                </c:pt>
                <c:pt idx="5">
                  <c:v>1.74 - 3.08</c:v>
                </c:pt>
                <c:pt idx="6">
                  <c:v>3.07 - 36.47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0.21770000000000017</c:v>
                </c:pt>
                <c:pt idx="1">
                  <c:v>0.47530000000000028</c:v>
                </c:pt>
                <c:pt idx="2">
                  <c:v>0.61040000000000005</c:v>
                </c:pt>
                <c:pt idx="4">
                  <c:v>0.43380000000000041</c:v>
                </c:pt>
                <c:pt idx="5">
                  <c:v>0.62190000000000056</c:v>
                </c:pt>
                <c:pt idx="6">
                  <c:v>0.75780000000000081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Close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1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Pt>
            <c:idx val="4"/>
            <c:marker>
              <c:symbol val="diamond"/>
              <c:size val="10"/>
            </c:marker>
            <c:bubble3D val="0"/>
          </c:dPt>
          <c:dPt>
            <c:idx val="5"/>
            <c:marker>
              <c:symbol val="diamond"/>
              <c:size val="10"/>
            </c:marker>
            <c:bubble3D val="0"/>
          </c:dPt>
          <c:dPt>
            <c:idx val="6"/>
            <c:marker>
              <c:symbol val="diamond"/>
              <c:size val="10"/>
            </c:marker>
            <c:bubble3D val="0"/>
          </c:dPt>
          <c:cat>
            <c:strRef>
              <c:f>Sheet1!$A$2:$A$8</c:f>
              <c:strCache>
                <c:ptCount val="7"/>
                <c:pt idx="0">
                  <c:v>0.27 - 1.73</c:v>
                </c:pt>
                <c:pt idx="1">
                  <c:v>1.74 - 3.08</c:v>
                </c:pt>
                <c:pt idx="2">
                  <c:v>3.07 - 36.47</c:v>
                </c:pt>
                <c:pt idx="4">
                  <c:v>0.27 - 1.73</c:v>
                </c:pt>
                <c:pt idx="5">
                  <c:v>1.74 - 3.08</c:v>
                </c:pt>
                <c:pt idx="6">
                  <c:v>3.07 - 36.47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0.43360000000000032</c:v>
                </c:pt>
                <c:pt idx="1">
                  <c:v>0.69130000000000003</c:v>
                </c:pt>
                <c:pt idx="2">
                  <c:v>0.82570000000000054</c:v>
                </c:pt>
                <c:pt idx="4">
                  <c:v>0.64759999999999995</c:v>
                </c:pt>
                <c:pt idx="5">
                  <c:v>0.8165</c:v>
                </c:pt>
                <c:pt idx="6">
                  <c:v>0.94499999999999995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9050">
              <a:solidFill>
                <a:prstClr val="black"/>
              </a:solidFill>
            </a:ln>
          </c:spPr>
        </c:hiLowLines>
        <c:axId val="180114560"/>
        <c:axId val="180116480"/>
      </c:stockChart>
      <c:catAx>
        <c:axId val="1801145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>
                  <a:defRPr sz="1600" b="0" i="0" baseline="0">
                    <a:latin typeface="Arial Black" pitchFamily="34" charset="0"/>
                  </a:defRPr>
                </a:pPr>
                <a:r>
                  <a:rPr lang="en-US" sz="1600" b="0" i="0" baseline="0" dirty="0" smtClean="0">
                    <a:latin typeface="Arial Black" pitchFamily="34" charset="0"/>
                  </a:rPr>
                  <a:t>Prenatal Ambient Air PAH Exposure (Ng/M</a:t>
                </a:r>
                <a:r>
                  <a:rPr lang="en-US" sz="1600" b="0" i="0" baseline="30000" dirty="0" smtClean="0">
                    <a:latin typeface="Arial Black" pitchFamily="34" charset="0"/>
                  </a:rPr>
                  <a:t>3</a:t>
                </a:r>
                <a:r>
                  <a:rPr lang="en-US" sz="1600" b="0" i="0" baseline="0" dirty="0" smtClean="0">
                    <a:latin typeface="Arial Black" pitchFamily="34" charset="0"/>
                  </a:rPr>
                  <a:t>)</a:t>
                </a:r>
                <a:endParaRPr lang="en-US" sz="1600" b="0" i="0" baseline="0" dirty="0">
                  <a:latin typeface="Arial Black" pitchFamily="34" charset="0"/>
                </a:endParaRPr>
              </a:p>
            </c:rich>
          </c:tx>
          <c:layout/>
          <c:overlay val="0"/>
        </c:title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Arial Black" pitchFamily="34" charset="0"/>
              </a:defRPr>
            </a:pPr>
            <a:endParaRPr lang="en-US"/>
          </a:p>
        </c:txPr>
        <c:crossAx val="180116480"/>
        <c:crosses val="autoZero"/>
        <c:auto val="1"/>
        <c:lblAlgn val="ctr"/>
        <c:lblOffset val="100"/>
        <c:noMultiLvlLbl val="0"/>
      </c:catAx>
      <c:valAx>
        <c:axId val="1801164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 i="0" baseline="0">
                    <a:latin typeface="Arial Black" pitchFamily="34" charset="0"/>
                  </a:defRPr>
                </a:pPr>
                <a:r>
                  <a:rPr lang="en-US" sz="1400" b="0" i="0" baseline="0" dirty="0" smtClean="0">
                    <a:latin typeface="Arial Black" pitchFamily="34" charset="0"/>
                  </a:rPr>
                  <a:t>Adjusted Mean BMI Z-score</a:t>
                </a:r>
                <a:endParaRPr lang="en-US" sz="1400" b="0" i="0" baseline="0" dirty="0">
                  <a:latin typeface="Arial Black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Arial Black" pitchFamily="34" charset="0"/>
              </a:defRPr>
            </a:pPr>
            <a:endParaRPr lang="en-US"/>
          </a:p>
        </c:txPr>
        <c:crossAx val="18011456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0.17045</cdr:x>
      <cdr:y>0.03463</cdr:y>
    </cdr:from>
    <cdr:to>
      <cdr:x>0.46721</cdr:x>
      <cdr:y>0.09084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02735" y="166250"/>
          <a:ext cx="2442242" cy="269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>
              <a:latin typeface="Arial Black" pitchFamily="34" charset="0"/>
            </a:rPr>
            <a:t>BMI Z-score at age 5</a:t>
          </a:r>
          <a:endParaRPr lang="en-US" sz="1400" dirty="0"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0.69318</cdr:x>
      <cdr:y>0.03182</cdr:y>
    </cdr:from>
    <cdr:to>
      <cdr:x>0.97177</cdr:x>
      <cdr:y>0.09084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704594" y="152758"/>
          <a:ext cx="2292659" cy="283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>
              <a:latin typeface="Arial Black" pitchFamily="34" charset="0"/>
            </a:rPr>
            <a:t>BMI Z-score at age 7</a:t>
          </a:r>
          <a:endParaRPr lang="en-US" sz="1400" dirty="0">
            <a:latin typeface="Arial Black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0.17045</cdr:x>
      <cdr:y>0.03463</cdr:y>
    </cdr:from>
    <cdr:to>
      <cdr:x>0.46721</cdr:x>
      <cdr:y>0.09084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02735" y="166250"/>
          <a:ext cx="2442242" cy="269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>
              <a:latin typeface="Arial Black" pitchFamily="34" charset="0"/>
            </a:rPr>
            <a:t>BMI Z-score at age 5</a:t>
          </a:r>
          <a:endParaRPr lang="en-US" sz="1400" dirty="0"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0.69318</cdr:x>
      <cdr:y>0.03182</cdr:y>
    </cdr:from>
    <cdr:to>
      <cdr:x>0.97177</cdr:x>
      <cdr:y>0.09084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704594" y="152758"/>
          <a:ext cx="2292659" cy="283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>
              <a:latin typeface="Arial Black" pitchFamily="34" charset="0"/>
            </a:rPr>
            <a:t>BMI Z-score at age 7</a:t>
          </a:r>
          <a:endParaRPr lang="en-US" sz="1400" dirty="0">
            <a:latin typeface="Arial Black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1" rIns="91419" bIns="45711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1" rIns="91419" bIns="45711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1" rIns="91419" bIns="45711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1" rIns="91419" bIns="45711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ED326D5-99BD-49C8-8A7F-AA50772B0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35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6" tIns="46360" rIns="92716" bIns="46360" numCol="1" anchor="t" anchorCtr="0" compatLnSpc="1">
            <a:prstTxWarp prst="textNoShape">
              <a:avLst/>
            </a:prstTxWarp>
          </a:bodyPr>
          <a:lstStyle>
            <a:lvl1pPr defTabSz="92710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6" tIns="46360" rIns="92716" bIns="46360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6" tIns="46360" rIns="92716" bIns="463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6" tIns="46360" rIns="92716" bIns="46360" numCol="1" anchor="b" anchorCtr="0" compatLnSpc="1">
            <a:prstTxWarp prst="textNoShape">
              <a:avLst/>
            </a:prstTxWarp>
          </a:bodyPr>
          <a:lstStyle>
            <a:lvl1pPr defTabSz="92710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6" tIns="46360" rIns="92716" bIns="46360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smtClean="0"/>
            </a:lvl1pPr>
          </a:lstStyle>
          <a:p>
            <a:pPr>
              <a:defRPr/>
            </a:pPr>
            <a:fld id="{F6FCC676-44A0-464D-8985-717C45A72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5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92F67D-DD33-4D1E-8AEE-B91D9F4E5C47}" type="slidenum">
              <a:rPr lang="en-US"/>
              <a:pPr/>
              <a:t>1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6789C-7D34-4ADE-8023-4FE415CC2F3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0B93FC-90F8-4DCA-8688-A09346EA8E51}" type="slidenum">
              <a:rPr lang="en-US"/>
              <a:pPr/>
              <a:t>28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These four slides are to give the audience a sense of scale in NYC.</a:t>
            </a:r>
          </a:p>
          <a:p>
            <a:r>
              <a:rPr lang="en-US" smtClean="0"/>
              <a:t>100 Overlook is my address</a:t>
            </a:r>
          </a:p>
          <a:p>
            <a:r>
              <a:rPr lang="en-US" smtClean="0"/>
              <a:t>605 Fort Washington is my dry cleaner, which I use every two weeks or so</a:t>
            </a:r>
          </a:p>
          <a:p>
            <a:r>
              <a:rPr lang="en-US" smtClean="0"/>
              <a:t>806 west 187</a:t>
            </a:r>
            <a:r>
              <a:rPr lang="en-US" baseline="30000" smtClean="0"/>
              <a:t>th</a:t>
            </a:r>
            <a:r>
              <a:rPr lang="en-US" smtClean="0"/>
              <a:t> is my local bar where I get dinner several times a month</a:t>
            </a:r>
          </a:p>
          <a:p>
            <a:r>
              <a:rPr lang="en-US" smtClean="0"/>
              <a:t>184</a:t>
            </a:r>
            <a:r>
              <a:rPr lang="en-US" baseline="30000" smtClean="0"/>
              <a:t>th</a:t>
            </a:r>
            <a:r>
              <a:rPr lang="en-US" smtClean="0"/>
              <a:t> street and Fort Washington is my subway stop that I use every day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46F27E-5B9D-44DC-B364-7055B22DD387}" type="slidenum">
              <a:rPr lang="en-US"/>
              <a:pPr/>
              <a:t>29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EEFBAB-79BC-42DB-8599-9A4C7B6A4436}" type="slidenum">
              <a:rPr lang="en-US"/>
              <a:pPr/>
              <a:t>30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Many of the radial buffers have water removed from their area calcs so that is why there is a distribution of area sizes.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C1A2D8-DD0B-464A-BFF6-5476FC7B6E70}" type="slidenum">
              <a:rPr lang="en-US"/>
              <a:pPr/>
              <a:t>31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FCC676-44A0-464D-8985-717C45A7286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1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8CB2A3-434E-47B8-BD92-7E9D4966F858}" type="slidenum">
              <a:rPr lang="en-US"/>
              <a:pPr/>
              <a:t>45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44319-2EE6-407F-8D7B-E1AD1AC173F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44319-2EE6-407F-8D7B-E1AD1AC173F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44319-2EE6-407F-8D7B-E1AD1AC173F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655BF-9228-46B5-A484-0EB81440676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655BF-9228-46B5-A484-0EB81440676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655BF-9228-46B5-A484-0EB81440676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655BF-9228-46B5-A484-0EB81440676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44319-2EE6-407F-8D7B-E1AD1AC173F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ECF14-C7D2-4C3B-A28B-B04CE0CCB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EB81B-3260-47CF-B7FD-C409A25F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D0368-BCA9-42E7-8B69-ABC440333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04800"/>
            <a:ext cx="77724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3703C-A1FD-4472-80A4-41507F299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67D2E5C-F03A-47BA-8FD8-06ABB9CB7B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D0F0C-600F-491E-B95A-7DCA072AE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1A6C3-2CAB-4224-AF99-7601AB11C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80181-4A35-468B-92D7-01AC6935A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AF458-F197-4432-B43C-19A87FC87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CF50F-D069-4C22-A312-41A53A601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0D3C5-75F4-4B22-8980-A7D54AFA3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F108F-E987-4F79-9718-8A2C908DD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30316-7906-40BC-B45D-F981882DA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DA35929-2B06-481D-93F0-93B8C3051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395288" y="212725"/>
            <a:ext cx="8486775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 Black" pitchFamily="34" charset="0"/>
              </a:rPr>
              <a:t>Prenatal Exposures to Polycyclic Aromatic Hydrocarbons and Childhood Obesity</a:t>
            </a:r>
            <a:r>
              <a:rPr lang="en-US" dirty="0" smtClean="0"/>
              <a:t> </a:t>
            </a:r>
            <a:endParaRPr lang="en-US" sz="2400" dirty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endParaRPr lang="en-US" sz="2400" dirty="0">
              <a:solidFill>
                <a:srgbClr val="FFFF00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Andrew Rundle, </a:t>
            </a:r>
            <a:r>
              <a:rPr lang="en-US" sz="2000" dirty="0" err="1">
                <a:solidFill>
                  <a:schemeClr val="bg1"/>
                </a:solidFill>
                <a:latin typeface="Arial Black" pitchFamily="34" charset="0"/>
              </a:rPr>
              <a:t>Dr.P.H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</a:p>
          <a:p>
            <a:pPr algn="ctr"/>
            <a:endParaRPr lang="en-US" sz="2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2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Associate Professor of Epidemiology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Mailman School of Public Health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Columbia University</a:t>
            </a:r>
          </a:p>
        </p:txBody>
      </p:sp>
      <p:pic>
        <p:nvPicPr>
          <p:cNvPr id="7" name="Picture 6" descr="ska_dance0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0599" y="5478716"/>
            <a:ext cx="853440" cy="1219200"/>
          </a:xfrm>
          <a:prstGeom prst="rect">
            <a:avLst/>
          </a:prstGeom>
        </p:spPr>
      </p:pic>
      <p:pic>
        <p:nvPicPr>
          <p:cNvPr id="5" name="Picture 8" descr="bap_prim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74416" y="3454956"/>
            <a:ext cx="2537460" cy="1790700"/>
          </a:xfrm>
          <a:prstGeom prst="rect">
            <a:avLst/>
          </a:prstGeom>
          <a:noFill/>
          <a:effectLst>
            <a:outerShdw blurRad="50800" dist="177800" dir="5400000" algn="ctr" rotWithShape="0">
              <a:srgbClr val="000000">
                <a:alpha val="43137"/>
              </a:srgbClr>
            </a:outerShdw>
            <a:softEdge rad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 bwMode="auto">
          <a:xfrm>
            <a:off x="239842" y="1514003"/>
            <a:ext cx="7959778" cy="5051686"/>
          </a:xfrm>
          <a:prstGeom prst="rightArrow">
            <a:avLst>
              <a:gd name="adj1" fmla="val 80128"/>
              <a:gd name="adj2" fmla="val 50000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4754" y="2188561"/>
            <a:ext cx="154398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Black" pitchFamily="34" charset="0"/>
              </a:rPr>
              <a:t>Maternal</a:t>
            </a:r>
          </a:p>
          <a:p>
            <a:pPr algn="ctr"/>
            <a:r>
              <a:rPr lang="en-US" sz="2000" dirty="0" smtClean="0">
                <a:latin typeface="Arial Black" pitchFamily="34" charset="0"/>
              </a:rPr>
              <a:t>Obesity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754" y="4631949"/>
            <a:ext cx="1828799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Black" pitchFamily="34" charset="0"/>
              </a:rPr>
              <a:t>Prenatal PAH &amp; BPA exposure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1416570" y="3147932"/>
            <a:ext cx="5553856" cy="1364097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316" y="3605130"/>
            <a:ext cx="5951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Black" pitchFamily="34" charset="0"/>
              </a:rPr>
              <a:t>Childhood growth trajectories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45376" y="3347099"/>
            <a:ext cx="1948718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Black" pitchFamily="34" charset="0"/>
              </a:rPr>
              <a:t>Risk of obesity and Metabolic Syndrome</a:t>
            </a:r>
            <a:endParaRPr lang="en-US" sz="2000" dirty="0">
              <a:latin typeface="Arial Black" pitchFamily="34" charset="0"/>
            </a:endParaRPr>
          </a:p>
        </p:txBody>
      </p:sp>
      <p:cxnSp>
        <p:nvCxnSpPr>
          <p:cNvPr id="9" name="Straight Arrow Connector 8"/>
          <p:cNvCxnSpPr>
            <a:stCxn id="2" idx="2"/>
          </p:cNvCxnSpPr>
          <p:nvPr/>
        </p:nvCxnSpPr>
        <p:spPr bwMode="auto">
          <a:xfrm>
            <a:off x="1146748" y="2896447"/>
            <a:ext cx="577125" cy="5362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3" idx="0"/>
          </p:cNvCxnSpPr>
          <p:nvPr/>
        </p:nvCxnSpPr>
        <p:spPr bwMode="auto">
          <a:xfrm flipV="1">
            <a:off x="1289154" y="4227225"/>
            <a:ext cx="434719" cy="4047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2754234" y="2399609"/>
            <a:ext cx="37513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Neighborhood social and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physical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context</a:t>
            </a: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445447" y="286002"/>
            <a:ext cx="812893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Conceptual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Design of the CCCEH Birth Cohort Obesity Project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0884" y="4649439"/>
            <a:ext cx="1828799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Black" pitchFamily="34" charset="0"/>
              </a:rPr>
              <a:t>Early life PAH &amp; BPA exposure</a:t>
            </a:r>
            <a:endParaRPr lang="en-US" sz="2000" dirty="0">
              <a:latin typeface="Arial Black" pitchFamily="34" charset="0"/>
            </a:endParaRPr>
          </a:p>
        </p:txBody>
      </p:sp>
      <p:cxnSp>
        <p:nvCxnSpPr>
          <p:cNvPr id="20" name="Straight Arrow Connector 19"/>
          <p:cNvCxnSpPr>
            <a:stCxn id="18" idx="0"/>
          </p:cNvCxnSpPr>
          <p:nvPr/>
        </p:nvCxnSpPr>
        <p:spPr bwMode="auto">
          <a:xfrm flipH="1" flipV="1">
            <a:off x="3345283" y="4227225"/>
            <a:ext cx="1" cy="4222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60227011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SC0459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49739" y="1681325"/>
            <a:ext cx="3067665" cy="454987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4965" y="281344"/>
            <a:ext cx="85393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Prenatal Air Monitoring in the CCCEH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948" y="1394090"/>
            <a:ext cx="48495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Particles (PM</a:t>
            </a:r>
            <a:r>
              <a:rPr lang="en-US" sz="2400" baseline="-25000" dirty="0" smtClean="0">
                <a:solidFill>
                  <a:schemeClr val="bg1"/>
                </a:solidFill>
                <a:latin typeface="Arial Black" pitchFamily="34" charset="0"/>
              </a:rPr>
              <a:t>2.5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) and vapor phase were collected and analyzed for PAH.</a:t>
            </a:r>
            <a:endParaRPr lang="en-US" sz="2400" baseline="-25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Concentrations of the 8 PAH were summed for statistical analyses.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Motion detectors were placed in a sub-set of bags to monitor compliance. 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803" y="344775"/>
            <a:ext cx="8544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Anthropometric Outcome Measures.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675" y="1184223"/>
            <a:ext cx="8424472" cy="5332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Age 5</a:t>
            </a:r>
          </a:p>
          <a:p>
            <a:pPr marL="914400" lvl="1" indent="-457200">
              <a:spcAft>
                <a:spcPts val="9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Height measured by </a:t>
            </a:r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SECA wall mounted </a:t>
            </a:r>
            <a:r>
              <a:rPr lang="en-US" sz="2400" dirty="0" err="1" smtClean="0">
                <a:solidFill>
                  <a:schemeClr val="bg1"/>
                </a:solidFill>
                <a:latin typeface="Arial Black" pitchFamily="34" charset="0"/>
              </a:rPr>
              <a:t>stadiometer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</a:p>
          <a:p>
            <a:pPr marL="914400" lvl="1" indent="-457200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Weight measured by </a:t>
            </a:r>
            <a:r>
              <a:rPr lang="en-US" sz="2400" dirty="0" err="1">
                <a:solidFill>
                  <a:schemeClr val="bg1"/>
                </a:solidFill>
                <a:latin typeface="Arial Black" pitchFamily="34" charset="0"/>
              </a:rPr>
              <a:t>Detecto</a:t>
            </a:r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 Cardinal 750 digital 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scale.</a:t>
            </a:r>
          </a:p>
          <a:p>
            <a:pPr>
              <a:spcAft>
                <a:spcPts val="900"/>
              </a:spcAft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Age 7 </a:t>
            </a:r>
          </a:p>
          <a:p>
            <a:pPr marL="914400" lvl="1" indent="-457200">
              <a:spcAft>
                <a:spcPts val="9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Height </a:t>
            </a:r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measured by SECA wall mounted </a:t>
            </a:r>
            <a:r>
              <a:rPr lang="en-US" sz="2400" dirty="0" err="1">
                <a:solidFill>
                  <a:schemeClr val="bg1"/>
                </a:solidFill>
                <a:latin typeface="Arial Black" pitchFamily="34" charset="0"/>
              </a:rPr>
              <a:t>stadiometer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</a:p>
          <a:p>
            <a:pPr marL="914400" lvl="1" indent="-457200">
              <a:spcAft>
                <a:spcPts val="9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Weight measured using a </a:t>
            </a:r>
            <a:r>
              <a:rPr lang="en-US" sz="2400" dirty="0" err="1" smtClean="0">
                <a:solidFill>
                  <a:schemeClr val="bg1"/>
                </a:solidFill>
                <a:latin typeface="Arial Black" pitchFamily="34" charset="0"/>
              </a:rPr>
              <a:t>Tanita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 digital scale (BC-418).</a:t>
            </a:r>
          </a:p>
          <a:p>
            <a:pPr marL="914400" lvl="1" indent="-457200">
              <a:spcAft>
                <a:spcPts val="9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Body 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composition 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measured via bio-impedance (</a:t>
            </a:r>
            <a:r>
              <a:rPr lang="en-US" sz="2400" dirty="0" err="1" smtClean="0">
                <a:solidFill>
                  <a:schemeClr val="bg1"/>
                </a:solidFill>
                <a:latin typeface="Arial Black" pitchFamily="34" charset="0"/>
              </a:rPr>
              <a:t>Tanita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 BC-418).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30455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3457" y="309719"/>
            <a:ext cx="8347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Follow-Up in the CCCEH</a:t>
            </a:r>
            <a:endParaRPr lang="en-US" b="1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27319" y="3172182"/>
            <a:ext cx="609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72359" y="4861623"/>
            <a:ext cx="609600" cy="2286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2359" y="3440706"/>
            <a:ext cx="288798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follow-up with height and weight data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5162037"/>
            <a:ext cx="29718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follow-up but height and weight height data not collected.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161272" y="1145490"/>
            <a:ext cx="4894759" cy="5255312"/>
            <a:chOff x="2225562" y="1325370"/>
            <a:chExt cx="4894759" cy="5255312"/>
          </a:xfrm>
        </p:grpSpPr>
        <p:sp>
          <p:nvSpPr>
            <p:cNvPr id="19" name="Rectangle 18"/>
            <p:cNvSpPr/>
            <p:nvPr/>
          </p:nvSpPr>
          <p:spPr>
            <a:xfrm>
              <a:off x="2225562" y="1325370"/>
              <a:ext cx="4894759" cy="52553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74238" y="4711723"/>
              <a:ext cx="19812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Arial Black" pitchFamily="34" charset="0"/>
                  <a:cs typeface="Arial" pitchFamily="34" charset="0"/>
                </a:rPr>
                <a:t>N=7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23619" y="1630170"/>
              <a:ext cx="4465331" cy="70788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Arial Black" pitchFamily="34" charset="0"/>
                  <a:cs typeface="Arial" pitchFamily="34" charset="0"/>
                </a:rPr>
                <a:t>Mothers enrolled during pregnancy N=702</a:t>
              </a:r>
              <a:endParaRPr lang="en-US" sz="2000" dirty="0">
                <a:latin typeface="Arial Black" pitchFamily="34" charset="0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423620" y="2850681"/>
              <a:ext cx="4107180" cy="707886"/>
              <a:chOff x="152400" y="2102116"/>
              <a:chExt cx="4107180" cy="70788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52400" y="2102116"/>
                <a:ext cx="3041904" cy="70788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Arial Black" pitchFamily="34" charset="0"/>
                    <a:cs typeface="Arial" pitchFamily="34" charset="0"/>
                  </a:rPr>
                  <a:t>Children followed to age 5  N=453</a:t>
                </a:r>
                <a:endParaRPr lang="en-US" sz="2000" dirty="0">
                  <a:latin typeface="Arial Black" pitchFamily="34" charset="0"/>
                  <a:cs typeface="Arial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200400" y="2102116"/>
                <a:ext cx="1059180" cy="707886"/>
              </a:xfrm>
              <a:prstGeom prst="rect">
                <a:avLst/>
              </a:prstGeom>
              <a:pattFill prst="pct10">
                <a:fgClr>
                  <a:schemeClr val="tx1"/>
                </a:fgClr>
                <a:bgClr>
                  <a:schemeClr val="bg1"/>
                </a:bgClr>
              </a:patt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latin typeface="Arial Black" pitchFamily="34" charset="0"/>
                    <a:cs typeface="Arial" pitchFamily="34" charset="0"/>
                  </a:rPr>
                  <a:t>N=58</a:t>
                </a:r>
              </a:p>
              <a:p>
                <a:pPr algn="ctr"/>
                <a:endParaRPr lang="en-US" sz="2000" b="1" dirty="0">
                  <a:latin typeface="Arial Black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423620" y="5333158"/>
              <a:ext cx="3577590" cy="707886"/>
              <a:chOff x="152400" y="3135868"/>
              <a:chExt cx="3577590" cy="707886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2819400" y="3135868"/>
                <a:ext cx="910590" cy="707886"/>
              </a:xfrm>
              <a:prstGeom prst="rect">
                <a:avLst/>
              </a:prstGeom>
              <a:pattFill prst="pct10">
                <a:fgClr>
                  <a:schemeClr val="tx1"/>
                </a:fgClr>
                <a:bgClr>
                  <a:schemeClr val="bg1"/>
                </a:bgClr>
              </a:patt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latin typeface="Arial Black" pitchFamily="34" charset="0"/>
                    <a:cs typeface="Arial" pitchFamily="34" charset="0"/>
                  </a:rPr>
                  <a:t>N=20</a:t>
                </a:r>
              </a:p>
              <a:p>
                <a:pPr algn="ctr"/>
                <a:endParaRPr lang="en-US" sz="2000" b="1" dirty="0">
                  <a:latin typeface="Arial Black" pitchFamily="34" charset="0"/>
                  <a:cs typeface="Arial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52400" y="3135868"/>
                <a:ext cx="2667000" cy="70788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Arial Black" pitchFamily="34" charset="0"/>
                    <a:cs typeface="Arial" pitchFamily="34" charset="0"/>
                  </a:rPr>
                  <a:t>Children followed to age 7  N=371</a:t>
                </a:r>
                <a:endParaRPr lang="en-US" sz="2000" dirty="0">
                  <a:latin typeface="Arial Black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278003" y="4711723"/>
              <a:ext cx="19812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Arial Black" pitchFamily="34" charset="0"/>
                  <a:cs typeface="Arial" pitchFamily="34" charset="0"/>
                </a:rPr>
                <a:t>N=331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62392" y="4711723"/>
              <a:ext cx="19812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Arial Black" pitchFamily="34" charset="0"/>
                  <a:cs typeface="Arial" pitchFamily="34" charset="0"/>
                </a:rPr>
                <a:t>N=33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3944572" y="3562900"/>
              <a:ext cx="1908048" cy="1770258"/>
            </a:xfrm>
            <a:custGeom>
              <a:avLst/>
              <a:gdLst>
                <a:gd name="connsiteX0" fmla="*/ 1661160 w 1668780"/>
                <a:gd name="connsiteY0" fmla="*/ 0 h 1211580"/>
                <a:gd name="connsiteX1" fmla="*/ 1668780 w 1668780"/>
                <a:gd name="connsiteY1" fmla="*/ 274320 h 1211580"/>
                <a:gd name="connsiteX2" fmla="*/ 0 w 1668780"/>
                <a:gd name="connsiteY2" fmla="*/ 274320 h 1211580"/>
                <a:gd name="connsiteX3" fmla="*/ 0 w 1668780"/>
                <a:gd name="connsiteY3" fmla="*/ 1211580 h 1211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780" h="1211580">
                  <a:moveTo>
                    <a:pt x="1661160" y="0"/>
                  </a:moveTo>
                  <a:lnTo>
                    <a:pt x="1668780" y="274320"/>
                  </a:lnTo>
                  <a:lnTo>
                    <a:pt x="0" y="274320"/>
                  </a:lnTo>
                  <a:lnTo>
                    <a:pt x="0" y="1211580"/>
                  </a:lnTo>
                </a:path>
              </a:pathLst>
            </a:custGeom>
            <a:ln w="38100">
              <a:headEnd w="med" len="sm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862019" y="2338056"/>
              <a:ext cx="1883547" cy="2995102"/>
            </a:xfrm>
            <a:custGeom>
              <a:avLst/>
              <a:gdLst>
                <a:gd name="connsiteX0" fmla="*/ 1661160 w 1668780"/>
                <a:gd name="connsiteY0" fmla="*/ 0 h 1211580"/>
                <a:gd name="connsiteX1" fmla="*/ 1668780 w 1668780"/>
                <a:gd name="connsiteY1" fmla="*/ 274320 h 1211580"/>
                <a:gd name="connsiteX2" fmla="*/ 0 w 1668780"/>
                <a:gd name="connsiteY2" fmla="*/ 274320 h 1211580"/>
                <a:gd name="connsiteX3" fmla="*/ 0 w 1668780"/>
                <a:gd name="connsiteY3" fmla="*/ 1211580 h 1211580"/>
                <a:gd name="connsiteX0" fmla="*/ 1661160 w 1668780"/>
                <a:gd name="connsiteY0" fmla="*/ 0 h 1211580"/>
                <a:gd name="connsiteX1" fmla="*/ 1668780 w 1668780"/>
                <a:gd name="connsiteY1" fmla="*/ 274320 h 1211580"/>
                <a:gd name="connsiteX2" fmla="*/ 0 w 1668780"/>
                <a:gd name="connsiteY2" fmla="*/ 601980 h 1211580"/>
                <a:gd name="connsiteX3" fmla="*/ 0 w 1668780"/>
                <a:gd name="connsiteY3" fmla="*/ 1211580 h 1211580"/>
                <a:gd name="connsiteX0" fmla="*/ 1661160 w 1668780"/>
                <a:gd name="connsiteY0" fmla="*/ 0 h 1211580"/>
                <a:gd name="connsiteX1" fmla="*/ 1668780 w 1668780"/>
                <a:gd name="connsiteY1" fmla="*/ 594360 h 1211580"/>
                <a:gd name="connsiteX2" fmla="*/ 0 w 1668780"/>
                <a:gd name="connsiteY2" fmla="*/ 601980 h 1211580"/>
                <a:gd name="connsiteX3" fmla="*/ 0 w 1668780"/>
                <a:gd name="connsiteY3" fmla="*/ 1211580 h 1211580"/>
                <a:gd name="connsiteX0" fmla="*/ 1630680 w 1668780"/>
                <a:gd name="connsiteY0" fmla="*/ 0 h 2712720"/>
                <a:gd name="connsiteX1" fmla="*/ 1668780 w 1668780"/>
                <a:gd name="connsiteY1" fmla="*/ 2095500 h 2712720"/>
                <a:gd name="connsiteX2" fmla="*/ 0 w 1668780"/>
                <a:gd name="connsiteY2" fmla="*/ 2103120 h 2712720"/>
                <a:gd name="connsiteX3" fmla="*/ 0 w 1668780"/>
                <a:gd name="connsiteY3" fmla="*/ 2712720 h 2712720"/>
                <a:gd name="connsiteX0" fmla="*/ 1638300 w 1668780"/>
                <a:gd name="connsiteY0" fmla="*/ 0 h 2705100"/>
                <a:gd name="connsiteX1" fmla="*/ 1668780 w 1668780"/>
                <a:gd name="connsiteY1" fmla="*/ 2087880 h 2705100"/>
                <a:gd name="connsiteX2" fmla="*/ 0 w 1668780"/>
                <a:gd name="connsiteY2" fmla="*/ 2095500 h 2705100"/>
                <a:gd name="connsiteX3" fmla="*/ 0 w 1668780"/>
                <a:gd name="connsiteY3" fmla="*/ 2705100 h 2705100"/>
                <a:gd name="connsiteX0" fmla="*/ 1653540 w 1668780"/>
                <a:gd name="connsiteY0" fmla="*/ 0 h 2705100"/>
                <a:gd name="connsiteX1" fmla="*/ 1668780 w 1668780"/>
                <a:gd name="connsiteY1" fmla="*/ 2087880 h 2705100"/>
                <a:gd name="connsiteX2" fmla="*/ 0 w 1668780"/>
                <a:gd name="connsiteY2" fmla="*/ 2095500 h 2705100"/>
                <a:gd name="connsiteX3" fmla="*/ 0 w 1668780"/>
                <a:gd name="connsiteY3" fmla="*/ 2705100 h 2705100"/>
                <a:gd name="connsiteX0" fmla="*/ 1653540 w 1668780"/>
                <a:gd name="connsiteY0" fmla="*/ 0 h 2705100"/>
                <a:gd name="connsiteX1" fmla="*/ 1668780 w 1668780"/>
                <a:gd name="connsiteY1" fmla="*/ 2110740 h 2705100"/>
                <a:gd name="connsiteX2" fmla="*/ 0 w 1668780"/>
                <a:gd name="connsiteY2" fmla="*/ 2095500 h 2705100"/>
                <a:gd name="connsiteX3" fmla="*/ 0 w 1668780"/>
                <a:gd name="connsiteY3" fmla="*/ 2705100 h 2705100"/>
                <a:gd name="connsiteX0" fmla="*/ 1653540 w 1668780"/>
                <a:gd name="connsiteY0" fmla="*/ 0 h 2705100"/>
                <a:gd name="connsiteX1" fmla="*/ 1668780 w 1668780"/>
                <a:gd name="connsiteY1" fmla="*/ 2087880 h 2705100"/>
                <a:gd name="connsiteX2" fmla="*/ 0 w 1668780"/>
                <a:gd name="connsiteY2" fmla="*/ 2095500 h 2705100"/>
                <a:gd name="connsiteX3" fmla="*/ 0 w 1668780"/>
                <a:gd name="connsiteY3" fmla="*/ 2705100 h 270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780" h="2705100">
                  <a:moveTo>
                    <a:pt x="1653540" y="0"/>
                  </a:moveTo>
                  <a:lnTo>
                    <a:pt x="1668780" y="2087880"/>
                  </a:lnTo>
                  <a:lnTo>
                    <a:pt x="0" y="2095500"/>
                  </a:lnTo>
                  <a:lnTo>
                    <a:pt x="0" y="2705100"/>
                  </a:lnTo>
                </a:path>
              </a:pathLst>
            </a:custGeom>
            <a:ln w="38100">
              <a:headEnd w="med" len="sm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>
              <a:off x="2773179" y="3558567"/>
              <a:ext cx="14990" cy="177459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3268603" y="2338056"/>
              <a:ext cx="0" cy="49310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5999283" y="2340556"/>
              <a:ext cx="0" cy="49310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094730"/>
              </p:ext>
            </p:extLst>
          </p:nvPr>
        </p:nvGraphicFramePr>
        <p:xfrm>
          <a:off x="419724" y="1174575"/>
          <a:ext cx="8319544" cy="5349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9886"/>
                <a:gridCol w="2079886"/>
                <a:gridCol w="2079886"/>
                <a:gridCol w="2079886"/>
              </a:tblGrid>
              <a:tr h="41148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Arial Black" pitchFamily="34" charset="0"/>
                        </a:rPr>
                        <a:t>Total cohort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Arial Black" pitchFamily="34" charset="0"/>
                        </a:rPr>
                        <a:t>N=702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Arial Black" pitchFamily="34" charset="0"/>
                        </a:rPr>
                        <a:t>Age 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Arial Black" pitchFamily="34" charset="0"/>
                        </a:rPr>
                        <a:t>5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Arial Black" pitchFamily="34" charset="0"/>
                        </a:rPr>
                        <a:t>N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Arial Black" pitchFamily="34" charset="0"/>
                        </a:rPr>
                        <a:t>= 453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Arial Black" pitchFamily="34" charset="0"/>
                        </a:rPr>
                        <a:t>Age 7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Arial Black" pitchFamily="34" charset="0"/>
                        </a:rPr>
                        <a:t>N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Arial Black" pitchFamily="34" charset="0"/>
                        </a:rPr>
                        <a:t>= 371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>
                    <a:solidFill>
                      <a:schemeClr val="bg1"/>
                    </a:solidFill>
                  </a:tcPr>
                </a:tc>
              </a:tr>
              <a:tr h="41148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 Child’s Sex</a:t>
                      </a:r>
                      <a:endParaRPr lang="en-US" sz="18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/>
                </a:tc>
              </a:tr>
              <a:tr h="411480">
                <a:tc>
                  <a:txBody>
                    <a:bodyPr/>
                    <a:lstStyle/>
                    <a:p>
                      <a:pPr marL="4572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Girls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352 (</a:t>
                      </a: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51%)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240 (</a:t>
                      </a: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53%)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200 (</a:t>
                      </a: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54%)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</a:tr>
              <a:tr h="411480">
                <a:tc>
                  <a:txBody>
                    <a:bodyPr/>
                    <a:lstStyle/>
                    <a:p>
                      <a:pPr marL="4572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Boys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335 (</a:t>
                      </a: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48%)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213 (</a:t>
                      </a: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47%)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171 (</a:t>
                      </a: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46%)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</a:tr>
              <a:tr h="41148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 Child’s Ethnicity</a:t>
                      </a: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/>
                </a:tc>
              </a:tr>
              <a:tr h="411480">
                <a:tc>
                  <a:txBody>
                    <a:bodyPr/>
                    <a:lstStyle/>
                    <a:p>
                      <a:pPr marL="40005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Afr.</a:t>
                      </a:r>
                      <a:r>
                        <a:rPr lang="en-US" sz="1800" baseline="0" dirty="0" smtClean="0"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Am. 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256 (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37%)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185 (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41%)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160 (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43%)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</a:tr>
              <a:tr h="411480">
                <a:tc>
                  <a:txBody>
                    <a:bodyPr/>
                    <a:lstStyle/>
                    <a:p>
                      <a:pPr marL="40005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Dominican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446 (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63%)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268 (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59%)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211 (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57%)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</a:tr>
              <a:tr h="41148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 Mother </a:t>
                      </a: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received public assistance during </a:t>
                      </a: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pregnancy</a:t>
                      </a: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/>
                </a:tc>
              </a:tr>
              <a:tr h="411480">
                <a:tc>
                  <a:txBody>
                    <a:bodyPr/>
                    <a:lstStyle/>
                    <a:p>
                      <a:pPr marL="4572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No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402 (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57%)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255 (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56%)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211 (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57%)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</a:tr>
              <a:tr h="411480">
                <a:tc>
                  <a:txBody>
                    <a:bodyPr/>
                    <a:lstStyle/>
                    <a:p>
                      <a:pPr marL="4572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Yes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294 (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42%)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194 (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43%)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156 (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42%)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</a:tr>
              <a:tr h="41148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effectLst/>
                          <a:latin typeface="Arial Black" pitchFamily="34" charset="0"/>
                        </a:rPr>
                        <a:t> Poverty Rate</a:t>
                      </a:r>
                      <a:endParaRPr lang="en-US" sz="1800" dirty="0">
                        <a:effectLst/>
                        <a:latin typeface="Arial Black" pitchFamily="34" charset="0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36%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35%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35%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148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  <a:latin typeface="Arial Black" pitchFamily="34" charset="0"/>
                        </a:rPr>
                        <a:t> PAH levels</a:t>
                      </a:r>
                      <a:r>
                        <a:rPr lang="en-US" sz="1800" baseline="0" smtClean="0"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lang="en-US" sz="1800" smtClean="0">
                          <a:effectLst/>
                          <a:latin typeface="Arial Black" pitchFamily="34" charset="0"/>
                        </a:rPr>
                        <a:t>(</a:t>
                      </a:r>
                      <a:r>
                        <a:rPr lang="en-US" sz="1800" dirty="0" err="1" smtClean="0">
                          <a:effectLst/>
                          <a:latin typeface="Arial Black" pitchFamily="34" charset="0"/>
                        </a:rPr>
                        <a:t>ng</a:t>
                      </a: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/m</a:t>
                      </a:r>
                      <a:r>
                        <a:rPr lang="en-US" sz="1800" baseline="30000" dirty="0" smtClean="0">
                          <a:effectLst/>
                          <a:latin typeface="Arial Black" pitchFamily="34" charset="0"/>
                        </a:rPr>
                        <a:t>3</a:t>
                      </a: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)</a:t>
                      </a:r>
                      <a:endParaRPr lang="en-US" sz="1800" dirty="0">
                        <a:effectLst/>
                        <a:latin typeface="Arial Black" pitchFamily="34" charset="0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2.38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2.34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2.54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3457" y="309719"/>
            <a:ext cx="8347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Follow-Up in the CCCEH</a:t>
            </a:r>
            <a:endParaRPr lang="en-US" b="1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95717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094730"/>
              </p:ext>
            </p:extLst>
          </p:nvPr>
        </p:nvGraphicFramePr>
        <p:xfrm>
          <a:off x="419724" y="1174575"/>
          <a:ext cx="8319544" cy="5349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9886"/>
                <a:gridCol w="2079886"/>
                <a:gridCol w="2079886"/>
                <a:gridCol w="2079886"/>
              </a:tblGrid>
              <a:tr h="41148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Arial Black" pitchFamily="34" charset="0"/>
                        </a:rPr>
                        <a:t>Total cohort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Arial Black" pitchFamily="34" charset="0"/>
                        </a:rPr>
                        <a:t>N=702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Arial Black" pitchFamily="34" charset="0"/>
                        </a:rPr>
                        <a:t>Age 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Arial Black" pitchFamily="34" charset="0"/>
                        </a:rPr>
                        <a:t>5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Arial Black" pitchFamily="34" charset="0"/>
                        </a:rPr>
                        <a:t>N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Arial Black" pitchFamily="34" charset="0"/>
                        </a:rPr>
                        <a:t>= 453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Arial Black" pitchFamily="34" charset="0"/>
                        </a:rPr>
                        <a:t>Age 7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Arial Black" pitchFamily="34" charset="0"/>
                        </a:rPr>
                        <a:t>N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Arial Black" pitchFamily="34" charset="0"/>
                        </a:rPr>
                        <a:t>= 371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>
                    <a:solidFill>
                      <a:schemeClr val="bg1"/>
                    </a:solidFill>
                  </a:tcPr>
                </a:tc>
              </a:tr>
              <a:tr h="41148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 Child’s Sex</a:t>
                      </a:r>
                      <a:endParaRPr lang="en-US" sz="18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/>
                </a:tc>
              </a:tr>
              <a:tr h="411480">
                <a:tc>
                  <a:txBody>
                    <a:bodyPr/>
                    <a:lstStyle/>
                    <a:p>
                      <a:pPr marL="4572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Girls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352 (</a:t>
                      </a: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51%)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240 (</a:t>
                      </a: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53%)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200 (</a:t>
                      </a: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54%)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</a:tr>
              <a:tr h="411480">
                <a:tc>
                  <a:txBody>
                    <a:bodyPr/>
                    <a:lstStyle/>
                    <a:p>
                      <a:pPr marL="4572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Boys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335 (</a:t>
                      </a: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48%)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213 (</a:t>
                      </a: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47%)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171 (</a:t>
                      </a: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46%)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</a:tr>
              <a:tr h="41148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 Child’s Ethnicity</a:t>
                      </a: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/>
                </a:tc>
              </a:tr>
              <a:tr h="411480">
                <a:tc>
                  <a:txBody>
                    <a:bodyPr/>
                    <a:lstStyle/>
                    <a:p>
                      <a:pPr marL="40005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Afr.</a:t>
                      </a:r>
                      <a:r>
                        <a:rPr lang="en-US" sz="1800" baseline="0" dirty="0" smtClean="0"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Am. 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256 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37%)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185 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41%)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160 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43%)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</a:tr>
              <a:tr h="411480">
                <a:tc>
                  <a:txBody>
                    <a:bodyPr/>
                    <a:lstStyle/>
                    <a:p>
                      <a:pPr marL="40005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Dominican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446 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63%)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268 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59%)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211 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57%)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</a:tr>
              <a:tr h="41148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 Mother </a:t>
                      </a: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received public assistance during </a:t>
                      </a: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pregnancy</a:t>
                      </a: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/>
                </a:tc>
              </a:tr>
              <a:tr h="411480">
                <a:tc>
                  <a:txBody>
                    <a:bodyPr/>
                    <a:lstStyle/>
                    <a:p>
                      <a:pPr marL="4572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No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402 (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57%)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255 (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56%)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211 (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57%)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</a:tr>
              <a:tr h="411480">
                <a:tc>
                  <a:txBody>
                    <a:bodyPr/>
                    <a:lstStyle/>
                    <a:p>
                      <a:pPr marL="4572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Yes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294 (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42%)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194 (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43%)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156 (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42%)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</a:tr>
              <a:tr h="41148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effectLst/>
                          <a:latin typeface="Arial Black" pitchFamily="34" charset="0"/>
                        </a:rPr>
                        <a:t> Poverty Rate</a:t>
                      </a:r>
                      <a:endParaRPr lang="en-US" sz="1800" dirty="0">
                        <a:effectLst/>
                        <a:latin typeface="Arial Black" pitchFamily="34" charset="0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36%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35%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35%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148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  <a:latin typeface="Arial Black" pitchFamily="34" charset="0"/>
                        </a:rPr>
                        <a:t> PAH levels</a:t>
                      </a:r>
                      <a:r>
                        <a:rPr lang="en-US" sz="1800" baseline="0" smtClean="0"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lang="en-US" sz="1800" smtClean="0">
                          <a:effectLst/>
                          <a:latin typeface="Arial Black" pitchFamily="34" charset="0"/>
                        </a:rPr>
                        <a:t>(</a:t>
                      </a:r>
                      <a:r>
                        <a:rPr lang="en-US" sz="1800" dirty="0" err="1" smtClean="0">
                          <a:effectLst/>
                          <a:latin typeface="Arial Black" pitchFamily="34" charset="0"/>
                        </a:rPr>
                        <a:t>ng</a:t>
                      </a: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/m</a:t>
                      </a:r>
                      <a:r>
                        <a:rPr lang="en-US" sz="1800" baseline="30000" dirty="0" smtClean="0">
                          <a:effectLst/>
                          <a:latin typeface="Arial Black" pitchFamily="34" charset="0"/>
                        </a:rPr>
                        <a:t>3</a:t>
                      </a: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)</a:t>
                      </a:r>
                      <a:endParaRPr lang="en-US" sz="1800" dirty="0">
                        <a:effectLst/>
                        <a:latin typeface="Arial Black" pitchFamily="34" charset="0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2.38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2.34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2.54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3457" y="309719"/>
            <a:ext cx="8347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Follow-Up in the CCCEH</a:t>
            </a:r>
            <a:endParaRPr lang="en-US" b="1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95717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094730"/>
              </p:ext>
            </p:extLst>
          </p:nvPr>
        </p:nvGraphicFramePr>
        <p:xfrm>
          <a:off x="419724" y="1174575"/>
          <a:ext cx="8319544" cy="5349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9886"/>
                <a:gridCol w="2079886"/>
                <a:gridCol w="2079886"/>
                <a:gridCol w="2079886"/>
              </a:tblGrid>
              <a:tr h="41148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Arial Black" pitchFamily="34" charset="0"/>
                        </a:rPr>
                        <a:t>Total cohort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Arial Black" pitchFamily="34" charset="0"/>
                        </a:rPr>
                        <a:t>N=702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Arial Black" pitchFamily="34" charset="0"/>
                        </a:rPr>
                        <a:t>Age 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Arial Black" pitchFamily="34" charset="0"/>
                        </a:rPr>
                        <a:t>5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Arial Black" pitchFamily="34" charset="0"/>
                        </a:rPr>
                        <a:t>N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Arial Black" pitchFamily="34" charset="0"/>
                        </a:rPr>
                        <a:t>= 453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Arial Black" pitchFamily="34" charset="0"/>
                        </a:rPr>
                        <a:t>Age 7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Arial Black" pitchFamily="34" charset="0"/>
                        </a:rPr>
                        <a:t>N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Arial Black" pitchFamily="34" charset="0"/>
                        </a:rPr>
                        <a:t>= 371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>
                    <a:solidFill>
                      <a:schemeClr val="bg1"/>
                    </a:solidFill>
                  </a:tcPr>
                </a:tc>
              </a:tr>
              <a:tr h="41148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 Child’s Sex</a:t>
                      </a:r>
                      <a:endParaRPr lang="en-US" sz="18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/>
                </a:tc>
              </a:tr>
              <a:tr h="411480">
                <a:tc>
                  <a:txBody>
                    <a:bodyPr/>
                    <a:lstStyle/>
                    <a:p>
                      <a:pPr marL="4572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Girls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352 (</a:t>
                      </a: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51%)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240 (</a:t>
                      </a: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53%)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200 (</a:t>
                      </a: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54%)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</a:tr>
              <a:tr h="411480">
                <a:tc>
                  <a:txBody>
                    <a:bodyPr/>
                    <a:lstStyle/>
                    <a:p>
                      <a:pPr marL="4572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Boys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335 (</a:t>
                      </a: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48%)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213 (</a:t>
                      </a: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47%)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171 (</a:t>
                      </a: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46%)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</a:tr>
              <a:tr h="41148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 Child’s Ethnicity</a:t>
                      </a: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/>
                </a:tc>
              </a:tr>
              <a:tr h="411480">
                <a:tc>
                  <a:txBody>
                    <a:bodyPr/>
                    <a:lstStyle/>
                    <a:p>
                      <a:pPr marL="40005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Afr.</a:t>
                      </a:r>
                      <a:r>
                        <a:rPr lang="en-US" sz="1800" baseline="0" dirty="0" smtClean="0"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Am. 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256 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37%)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185 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41%)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160 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43%)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</a:tr>
              <a:tr h="411480">
                <a:tc>
                  <a:txBody>
                    <a:bodyPr/>
                    <a:lstStyle/>
                    <a:p>
                      <a:pPr marL="40005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Dominican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446 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63%)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268 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59%)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211 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57%)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</a:tr>
              <a:tr h="41148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 Mother </a:t>
                      </a: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received public assistance during </a:t>
                      </a: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pregnancy</a:t>
                      </a: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/>
                </a:tc>
              </a:tr>
              <a:tr h="411480">
                <a:tc>
                  <a:txBody>
                    <a:bodyPr/>
                    <a:lstStyle/>
                    <a:p>
                      <a:pPr marL="4572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No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402 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57%)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255 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56%)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211 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57%)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</a:tr>
              <a:tr h="411480">
                <a:tc>
                  <a:txBody>
                    <a:bodyPr/>
                    <a:lstStyle/>
                    <a:p>
                      <a:pPr marL="4572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Yes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294 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42%)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194 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43%)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156 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42%)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</a:tr>
              <a:tr h="41148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effectLst/>
                          <a:latin typeface="Arial Black" pitchFamily="34" charset="0"/>
                        </a:rPr>
                        <a:t> Poverty Rate</a:t>
                      </a:r>
                      <a:endParaRPr lang="en-US" sz="1800" dirty="0">
                        <a:effectLst/>
                        <a:latin typeface="Arial Black" pitchFamily="34" charset="0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36%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35%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35%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148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  <a:latin typeface="Arial Black" pitchFamily="34" charset="0"/>
                        </a:rPr>
                        <a:t> PAH levels</a:t>
                      </a:r>
                      <a:r>
                        <a:rPr lang="en-US" sz="1800" baseline="0" smtClean="0"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lang="en-US" sz="1800" smtClean="0">
                          <a:effectLst/>
                          <a:latin typeface="Arial Black" pitchFamily="34" charset="0"/>
                        </a:rPr>
                        <a:t>(</a:t>
                      </a:r>
                      <a:r>
                        <a:rPr lang="en-US" sz="1800" dirty="0" err="1" smtClean="0">
                          <a:effectLst/>
                          <a:latin typeface="Arial Black" pitchFamily="34" charset="0"/>
                        </a:rPr>
                        <a:t>ng</a:t>
                      </a: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/m</a:t>
                      </a:r>
                      <a:r>
                        <a:rPr lang="en-US" sz="1800" baseline="30000" dirty="0" smtClean="0">
                          <a:effectLst/>
                          <a:latin typeface="Arial Black" pitchFamily="34" charset="0"/>
                        </a:rPr>
                        <a:t>3</a:t>
                      </a: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)</a:t>
                      </a:r>
                      <a:endParaRPr lang="en-US" sz="1800" dirty="0">
                        <a:effectLst/>
                        <a:latin typeface="Arial Black" pitchFamily="34" charset="0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2.38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2.34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2.54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3457" y="309719"/>
            <a:ext cx="8347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Follow-Up in the CCCEH</a:t>
            </a:r>
            <a:endParaRPr lang="en-US" b="1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95717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094730"/>
              </p:ext>
            </p:extLst>
          </p:nvPr>
        </p:nvGraphicFramePr>
        <p:xfrm>
          <a:off x="419724" y="1174575"/>
          <a:ext cx="8319544" cy="5349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9886"/>
                <a:gridCol w="2079886"/>
                <a:gridCol w="2079886"/>
                <a:gridCol w="2079886"/>
              </a:tblGrid>
              <a:tr h="41148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Arial Black" pitchFamily="34" charset="0"/>
                        </a:rPr>
                        <a:t>Total cohort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Arial Black" pitchFamily="34" charset="0"/>
                        </a:rPr>
                        <a:t>N=702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Arial Black" pitchFamily="34" charset="0"/>
                        </a:rPr>
                        <a:t>Age 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Arial Black" pitchFamily="34" charset="0"/>
                        </a:rPr>
                        <a:t>5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Arial Black" pitchFamily="34" charset="0"/>
                        </a:rPr>
                        <a:t>N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Arial Black" pitchFamily="34" charset="0"/>
                        </a:rPr>
                        <a:t>= 453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Arial Black" pitchFamily="34" charset="0"/>
                        </a:rPr>
                        <a:t>Age 7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Arial Black" pitchFamily="34" charset="0"/>
                        </a:rPr>
                        <a:t>N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Arial Black" pitchFamily="34" charset="0"/>
                        </a:rPr>
                        <a:t>= 371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>
                    <a:solidFill>
                      <a:schemeClr val="bg1"/>
                    </a:solidFill>
                  </a:tcPr>
                </a:tc>
              </a:tr>
              <a:tr h="41148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 Child’s Sex</a:t>
                      </a:r>
                      <a:endParaRPr lang="en-US" sz="18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/>
                </a:tc>
              </a:tr>
              <a:tr h="411480">
                <a:tc>
                  <a:txBody>
                    <a:bodyPr/>
                    <a:lstStyle/>
                    <a:p>
                      <a:pPr marL="4572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Girls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352 (</a:t>
                      </a: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51%)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240 (</a:t>
                      </a: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53%)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200 (</a:t>
                      </a: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54%)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</a:tr>
              <a:tr h="411480">
                <a:tc>
                  <a:txBody>
                    <a:bodyPr/>
                    <a:lstStyle/>
                    <a:p>
                      <a:pPr marL="4572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Boys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335 (</a:t>
                      </a: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48%)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213 (</a:t>
                      </a: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47%)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171 (</a:t>
                      </a: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46%)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</a:tr>
              <a:tr h="41148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 Child’s Ethnicity</a:t>
                      </a: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/>
                </a:tc>
              </a:tr>
              <a:tr h="411480">
                <a:tc>
                  <a:txBody>
                    <a:bodyPr/>
                    <a:lstStyle/>
                    <a:p>
                      <a:pPr marL="40005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Afr.</a:t>
                      </a:r>
                      <a:r>
                        <a:rPr lang="en-US" sz="1800" baseline="0" dirty="0" smtClean="0"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Am. 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256 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37%)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185 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41%)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160 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43%)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</a:tr>
              <a:tr h="411480">
                <a:tc>
                  <a:txBody>
                    <a:bodyPr/>
                    <a:lstStyle/>
                    <a:p>
                      <a:pPr marL="40005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Dominican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446 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63%)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268 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59%)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211 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57%)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</a:tr>
              <a:tr h="41148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 Mother </a:t>
                      </a: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received public assistance during </a:t>
                      </a: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pregnancy</a:t>
                      </a: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/>
                </a:tc>
              </a:tr>
              <a:tr h="411480">
                <a:tc>
                  <a:txBody>
                    <a:bodyPr/>
                    <a:lstStyle/>
                    <a:p>
                      <a:pPr marL="4572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No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402 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57%)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255 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56%)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211 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57%)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</a:tr>
              <a:tr h="411480">
                <a:tc>
                  <a:txBody>
                    <a:bodyPr/>
                    <a:lstStyle/>
                    <a:p>
                      <a:pPr marL="4572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Yes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294 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42%)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194 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43%)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156 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42%)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</a:tr>
              <a:tr h="41148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effectLst/>
                          <a:latin typeface="Arial Black" pitchFamily="34" charset="0"/>
                        </a:rPr>
                        <a:t> Poverty Rate</a:t>
                      </a:r>
                      <a:endParaRPr lang="en-US" sz="1800" dirty="0">
                        <a:effectLst/>
                        <a:latin typeface="Arial Black" pitchFamily="34" charset="0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36%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35%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35%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148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  <a:latin typeface="Arial Black" pitchFamily="34" charset="0"/>
                        </a:rPr>
                        <a:t> PAH levels</a:t>
                      </a:r>
                      <a:r>
                        <a:rPr lang="en-US" sz="1800" baseline="0" smtClean="0"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lang="en-US" sz="1800" smtClean="0">
                          <a:effectLst/>
                          <a:latin typeface="Arial Black" pitchFamily="34" charset="0"/>
                        </a:rPr>
                        <a:t>(</a:t>
                      </a:r>
                      <a:r>
                        <a:rPr lang="en-US" sz="1800" dirty="0" err="1" smtClean="0">
                          <a:effectLst/>
                          <a:latin typeface="Arial Black" pitchFamily="34" charset="0"/>
                        </a:rPr>
                        <a:t>ng</a:t>
                      </a: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/m</a:t>
                      </a:r>
                      <a:r>
                        <a:rPr lang="en-US" sz="1800" baseline="30000" dirty="0" smtClean="0">
                          <a:effectLst/>
                          <a:latin typeface="Arial Black" pitchFamily="34" charset="0"/>
                        </a:rPr>
                        <a:t>3</a:t>
                      </a: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)</a:t>
                      </a:r>
                      <a:endParaRPr lang="en-US" sz="1800" dirty="0">
                        <a:effectLst/>
                        <a:latin typeface="Arial Black" pitchFamily="34" charset="0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2.38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2.34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2.54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3457" y="309719"/>
            <a:ext cx="8347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Follow-Up in the CCCEH</a:t>
            </a:r>
            <a:endParaRPr lang="en-US" b="1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95717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094730"/>
              </p:ext>
            </p:extLst>
          </p:nvPr>
        </p:nvGraphicFramePr>
        <p:xfrm>
          <a:off x="419724" y="1174575"/>
          <a:ext cx="8319544" cy="5349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9886"/>
                <a:gridCol w="2079886"/>
                <a:gridCol w="2079886"/>
                <a:gridCol w="2079886"/>
              </a:tblGrid>
              <a:tr h="41148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Arial Black" pitchFamily="34" charset="0"/>
                        </a:rPr>
                        <a:t>Total cohort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Arial Black" pitchFamily="34" charset="0"/>
                        </a:rPr>
                        <a:t>N=702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Arial Black" pitchFamily="34" charset="0"/>
                        </a:rPr>
                        <a:t>Age 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Arial Black" pitchFamily="34" charset="0"/>
                        </a:rPr>
                        <a:t>5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Arial Black" pitchFamily="34" charset="0"/>
                        </a:rPr>
                        <a:t>N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Arial Black" pitchFamily="34" charset="0"/>
                        </a:rPr>
                        <a:t>= 453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Arial Black" pitchFamily="34" charset="0"/>
                        </a:rPr>
                        <a:t>Age 7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Arial Black" pitchFamily="34" charset="0"/>
                        </a:rPr>
                        <a:t>N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Arial Black" pitchFamily="34" charset="0"/>
                        </a:rPr>
                        <a:t>= 371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>
                    <a:solidFill>
                      <a:schemeClr val="bg1"/>
                    </a:solidFill>
                  </a:tcPr>
                </a:tc>
              </a:tr>
              <a:tr h="41148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 Child’s Sex</a:t>
                      </a:r>
                      <a:endParaRPr lang="en-US" sz="18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/>
                </a:tc>
              </a:tr>
              <a:tr h="411480">
                <a:tc>
                  <a:txBody>
                    <a:bodyPr/>
                    <a:lstStyle/>
                    <a:p>
                      <a:pPr marL="4572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Girls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352 (</a:t>
                      </a: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51%)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240 (</a:t>
                      </a: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53%)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200 (</a:t>
                      </a: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54%)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</a:tr>
              <a:tr h="411480">
                <a:tc>
                  <a:txBody>
                    <a:bodyPr/>
                    <a:lstStyle/>
                    <a:p>
                      <a:pPr marL="4572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Boys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335 (</a:t>
                      </a: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48%)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213 (</a:t>
                      </a: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47%)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171 (</a:t>
                      </a: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46%)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</a:tr>
              <a:tr h="41148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 Child’s Ethnicity</a:t>
                      </a: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/>
                </a:tc>
              </a:tr>
              <a:tr h="411480">
                <a:tc>
                  <a:txBody>
                    <a:bodyPr/>
                    <a:lstStyle/>
                    <a:p>
                      <a:pPr marL="40005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Afr.</a:t>
                      </a:r>
                      <a:r>
                        <a:rPr lang="en-US" sz="1800" baseline="0" dirty="0" smtClean="0"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Am. 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256 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37%)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185 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41%)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160 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43%)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</a:tr>
              <a:tr h="411480">
                <a:tc>
                  <a:txBody>
                    <a:bodyPr/>
                    <a:lstStyle/>
                    <a:p>
                      <a:pPr marL="40005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Dominican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446 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63%)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268 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59%)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211 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57%)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</a:tr>
              <a:tr h="41148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 Mother </a:t>
                      </a: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received public assistance during </a:t>
                      </a: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pregnancy</a:t>
                      </a: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/>
                </a:tc>
              </a:tr>
              <a:tr h="411480">
                <a:tc>
                  <a:txBody>
                    <a:bodyPr/>
                    <a:lstStyle/>
                    <a:p>
                      <a:pPr marL="4572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No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402 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57%)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255 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56%)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211 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57%)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</a:tr>
              <a:tr h="411480">
                <a:tc>
                  <a:txBody>
                    <a:bodyPr/>
                    <a:lstStyle/>
                    <a:p>
                      <a:pPr marL="4572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itchFamily="34" charset="0"/>
                        </a:rPr>
                        <a:t>Yes</a:t>
                      </a:r>
                      <a:endParaRPr lang="en-US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294 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42%)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194 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43%)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156 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42%)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</a:tr>
              <a:tr h="41148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effectLst/>
                          <a:latin typeface="Arial Black" pitchFamily="34" charset="0"/>
                        </a:rPr>
                        <a:t> Poverty Rate</a:t>
                      </a:r>
                      <a:endParaRPr lang="en-US" sz="1800" dirty="0">
                        <a:effectLst/>
                        <a:latin typeface="Arial Black" pitchFamily="34" charset="0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36%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35%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35%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148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  <a:latin typeface="Arial Black" pitchFamily="34" charset="0"/>
                        </a:rPr>
                        <a:t> PAH levels</a:t>
                      </a:r>
                      <a:r>
                        <a:rPr lang="en-US" sz="1800" baseline="0" smtClean="0"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lang="en-US" sz="1800" smtClean="0">
                          <a:effectLst/>
                          <a:latin typeface="Arial Black" pitchFamily="34" charset="0"/>
                        </a:rPr>
                        <a:t>(</a:t>
                      </a:r>
                      <a:r>
                        <a:rPr lang="en-US" sz="1800" dirty="0" err="1" smtClean="0">
                          <a:effectLst/>
                          <a:latin typeface="Arial Black" pitchFamily="34" charset="0"/>
                        </a:rPr>
                        <a:t>ng</a:t>
                      </a: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/m</a:t>
                      </a:r>
                      <a:r>
                        <a:rPr lang="en-US" sz="1800" baseline="30000" dirty="0" smtClean="0">
                          <a:effectLst/>
                          <a:latin typeface="Arial Black" pitchFamily="34" charset="0"/>
                        </a:rPr>
                        <a:t>3</a:t>
                      </a:r>
                      <a:r>
                        <a:rPr lang="en-US" sz="1800" dirty="0" smtClean="0">
                          <a:effectLst/>
                          <a:latin typeface="Arial Black" pitchFamily="34" charset="0"/>
                        </a:rPr>
                        <a:t>)</a:t>
                      </a:r>
                      <a:endParaRPr lang="en-US" sz="1800" dirty="0">
                        <a:effectLst/>
                        <a:latin typeface="Arial Black" pitchFamily="34" charset="0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2.38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2.34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2.54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1042" marR="21042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3457" y="309719"/>
            <a:ext cx="8347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Follow-Up in the CCCEH</a:t>
            </a:r>
            <a:endParaRPr lang="en-US" b="1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95717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646" y="389744"/>
            <a:ext cx="8109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BMI Percentile At Age 5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26"/>
          <a:stretch/>
        </p:blipFill>
        <p:spPr bwMode="auto">
          <a:xfrm>
            <a:off x="539646" y="1196764"/>
            <a:ext cx="8109679" cy="538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13810" y="1588957"/>
            <a:ext cx="4362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/>
            <a:r>
              <a:rPr lang="en-US" sz="2400" dirty="0" smtClean="0">
                <a:latin typeface="Arial Black" pitchFamily="34" charset="0"/>
              </a:rPr>
              <a:t>Mean percentile = 66</a:t>
            </a:r>
            <a:r>
              <a:rPr lang="en-US" sz="2400" baseline="30000" dirty="0" smtClean="0">
                <a:latin typeface="Arial Black" pitchFamily="34" charset="0"/>
              </a:rPr>
              <a:t>th</a:t>
            </a:r>
          </a:p>
          <a:p>
            <a:pPr marL="225425"/>
            <a:r>
              <a:rPr lang="en-US" sz="2400" dirty="0" smtClean="0">
                <a:latin typeface="Arial Black" pitchFamily="34" charset="0"/>
              </a:rPr>
              <a:t>21% are Obese</a:t>
            </a:r>
            <a:endParaRPr lang="en-US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08453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619432" y="1397000"/>
          <a:ext cx="7978878" cy="500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9920" y="162228"/>
            <a:ext cx="89258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rial Black" pitchFamily="34" charset="0"/>
              </a:rPr>
              <a:t>Childhood Obesity In NYC Elementary Schools by Ethnicity (2007-2008)</a:t>
            </a:r>
            <a:endParaRPr lang="en-US" sz="32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62650" y="1790700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 Black" pitchFamily="34" charset="0"/>
              </a:rPr>
              <a:t>N=311,953</a:t>
            </a:r>
            <a:endParaRPr lang="en-US" sz="1800" dirty="0"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76"/>
          <a:stretch/>
        </p:blipFill>
        <p:spPr bwMode="auto">
          <a:xfrm>
            <a:off x="539496" y="1197864"/>
            <a:ext cx="8131332" cy="53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646" y="389744"/>
            <a:ext cx="8109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BMI Percentile At Age 7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13809" y="1588957"/>
            <a:ext cx="4482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/>
            <a:r>
              <a:rPr lang="en-US" sz="2400" dirty="0" smtClean="0">
                <a:latin typeface="Arial Black" pitchFamily="34" charset="0"/>
              </a:rPr>
              <a:t>Mean percentile = 71</a:t>
            </a:r>
            <a:r>
              <a:rPr lang="en-US" sz="2400" baseline="30000" dirty="0" smtClean="0">
                <a:latin typeface="Arial Black" pitchFamily="34" charset="0"/>
              </a:rPr>
              <a:t>th</a:t>
            </a:r>
          </a:p>
          <a:p>
            <a:pPr marL="225425"/>
            <a:r>
              <a:rPr lang="en-US" sz="2400" dirty="0" smtClean="0">
                <a:latin typeface="Arial Black" pitchFamily="34" charset="0"/>
              </a:rPr>
              <a:t>25% are Obese</a:t>
            </a:r>
          </a:p>
          <a:p>
            <a:pPr marL="225425"/>
            <a:r>
              <a:rPr lang="en-US" sz="2400" dirty="0" smtClean="0">
                <a:latin typeface="Arial Black" pitchFamily="34" charset="0"/>
              </a:rPr>
              <a:t>Mean % body fat = 24% 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83964" y="3136613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3399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610049"/>
              </p:ext>
            </p:extLst>
          </p:nvPr>
        </p:nvGraphicFramePr>
        <p:xfrm>
          <a:off x="194873" y="1436982"/>
          <a:ext cx="8739266" cy="4718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1753"/>
                <a:gridCol w="1908225"/>
                <a:gridCol w="1908225"/>
                <a:gridCol w="1931063"/>
              </a:tblGrid>
              <a:tr h="106055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Black" pitchFamily="34" charset="0"/>
                        </a:rPr>
                        <a:t>Risk </a:t>
                      </a:r>
                      <a:r>
                        <a:rPr lang="en-US" sz="2000" dirty="0" smtClean="0">
                          <a:effectLst/>
                          <a:latin typeface="Arial Black" pitchFamily="34" charset="0"/>
                        </a:rPr>
                        <a:t>factors</a:t>
                      </a:r>
                      <a:endParaRPr lang="en-US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Black" pitchFamily="34" charset="0"/>
                        </a:rPr>
                        <a:t>BMI Z-score age 5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itchFamily="34" charset="0"/>
                        </a:rPr>
                        <a:t>Beta, </a:t>
                      </a:r>
                      <a:r>
                        <a:rPr lang="en-US" sz="2000" dirty="0">
                          <a:effectLst/>
                          <a:latin typeface="Arial Black" pitchFamily="34" charset="0"/>
                        </a:rPr>
                        <a:t>p-value</a:t>
                      </a:r>
                      <a:endParaRPr lang="en-US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Black" pitchFamily="34" charset="0"/>
                        </a:rPr>
                        <a:t>BMI Z-score age 7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itchFamily="34" charset="0"/>
                        </a:rPr>
                        <a:t>Beta, </a:t>
                      </a:r>
                      <a:r>
                        <a:rPr lang="en-US" sz="2000" dirty="0">
                          <a:effectLst/>
                          <a:latin typeface="Arial Black" pitchFamily="34" charset="0"/>
                        </a:rPr>
                        <a:t>p-value</a:t>
                      </a:r>
                      <a:endParaRPr lang="en-US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Arial Black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itchFamily="34" charset="0"/>
                        </a:rPr>
                        <a:t>% </a:t>
                      </a:r>
                      <a:r>
                        <a:rPr lang="en-US" sz="2000" dirty="0">
                          <a:effectLst/>
                          <a:latin typeface="Arial Black" pitchFamily="34" charset="0"/>
                        </a:rPr>
                        <a:t>body fat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itchFamily="34" charset="0"/>
                        </a:rPr>
                        <a:t>Beta, </a:t>
                      </a:r>
                      <a:r>
                        <a:rPr lang="en-US" sz="2000" dirty="0">
                          <a:effectLst/>
                          <a:latin typeface="Arial Black" pitchFamily="34" charset="0"/>
                        </a:rPr>
                        <a:t>p-value</a:t>
                      </a:r>
                      <a:endParaRPr lang="en-US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itchFamily="34" charset="0"/>
                        </a:rPr>
                        <a:t>Birth </a:t>
                      </a:r>
                      <a:r>
                        <a:rPr lang="en-US" sz="2000" dirty="0">
                          <a:effectLst/>
                          <a:latin typeface="Arial Black" pitchFamily="34" charset="0"/>
                        </a:rPr>
                        <a:t>weight (per 100 grams</a:t>
                      </a:r>
                      <a:r>
                        <a:rPr lang="en-US" sz="2000" dirty="0" smtClean="0">
                          <a:effectLst/>
                          <a:latin typeface="Arial Black" pitchFamily="34" charset="0"/>
                        </a:rPr>
                        <a:t>)</a:t>
                      </a:r>
                      <a:endParaRPr lang="en-US" sz="2000" dirty="0">
                        <a:effectLst/>
                        <a:latin typeface="Arial Black" pitchFamily="34" charset="0"/>
                      </a:endParaRPr>
                    </a:p>
                  </a:txBody>
                  <a:tcPr marL="32372" marR="32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0.05, 0.001</a:t>
                      </a:r>
                      <a:endParaRPr lang="en-US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0.04, 0.001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0.14, 0.05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itchFamily="34" charset="0"/>
                        </a:rPr>
                        <a:t>African</a:t>
                      </a:r>
                      <a:r>
                        <a:rPr lang="en-US" sz="2000" baseline="0" dirty="0" smtClean="0">
                          <a:effectLst/>
                          <a:latin typeface="Arial Black" pitchFamily="34" charset="0"/>
                        </a:rPr>
                        <a:t> American</a:t>
                      </a:r>
                      <a:endParaRPr lang="en-US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-0.10, 0.46</a:t>
                      </a:r>
                      <a:endParaRPr lang="en-US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-0.11, 0.38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-1.59, 0.02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itchFamily="34" charset="0"/>
                        </a:rPr>
                        <a:t>Received </a:t>
                      </a:r>
                      <a:r>
                        <a:rPr lang="en-US" sz="2000" dirty="0">
                          <a:effectLst/>
                          <a:latin typeface="Arial Black" pitchFamily="34" charset="0"/>
                        </a:rPr>
                        <a:t>public </a:t>
                      </a:r>
                      <a:r>
                        <a:rPr lang="en-US" sz="2000" dirty="0" smtClean="0">
                          <a:effectLst/>
                          <a:latin typeface="Arial Black" pitchFamily="34" charset="0"/>
                        </a:rPr>
                        <a:t>assistance</a:t>
                      </a:r>
                      <a:endParaRPr lang="en-US" sz="2000" dirty="0">
                        <a:effectLst/>
                        <a:latin typeface="Arial Black" pitchFamily="34" charset="0"/>
                      </a:endParaRPr>
                    </a:p>
                  </a:txBody>
                  <a:tcPr marL="32372" marR="32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-0.07, 0.60</a:t>
                      </a:r>
                      <a:endParaRPr lang="en-US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-0.20, 0.11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-1.38, 0.04 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itchFamily="34" charset="0"/>
                        </a:rPr>
                        <a:t>Mother </a:t>
                      </a:r>
                      <a:r>
                        <a:rPr lang="en-US" sz="2000" dirty="0">
                          <a:effectLst/>
                          <a:latin typeface="Arial Black" pitchFamily="34" charset="0"/>
                        </a:rPr>
                        <a:t>was obese prior to </a:t>
                      </a:r>
                      <a:r>
                        <a:rPr lang="en-US" sz="2000" dirty="0" smtClean="0">
                          <a:effectLst/>
                          <a:latin typeface="Arial Black" pitchFamily="34" charset="0"/>
                        </a:rPr>
                        <a:t>pregnancy</a:t>
                      </a:r>
                      <a:endParaRPr lang="en-US" sz="2000" dirty="0">
                        <a:effectLst/>
                        <a:latin typeface="Arial Black" pitchFamily="34" charset="0"/>
                      </a:endParaRPr>
                    </a:p>
                  </a:txBody>
                  <a:tcPr marL="32372" marR="32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0.38, 0.02</a:t>
                      </a:r>
                      <a:endParaRPr lang="en-US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0.72, &lt;0.001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3.85, &lt;0.001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74755" y="194874"/>
            <a:ext cx="8379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Obesity Risk Factors and Anthropometric Outcomes 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9489" y="6280881"/>
            <a:ext cx="743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Adjusted for age and gender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6682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610049"/>
              </p:ext>
            </p:extLst>
          </p:nvPr>
        </p:nvGraphicFramePr>
        <p:xfrm>
          <a:off x="194873" y="1436982"/>
          <a:ext cx="8739266" cy="4718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1753"/>
                <a:gridCol w="1908225"/>
                <a:gridCol w="1908225"/>
                <a:gridCol w="1931063"/>
              </a:tblGrid>
              <a:tr h="106055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Black" pitchFamily="34" charset="0"/>
                        </a:rPr>
                        <a:t>Risk </a:t>
                      </a:r>
                      <a:r>
                        <a:rPr lang="en-US" sz="2000" dirty="0" smtClean="0">
                          <a:effectLst/>
                          <a:latin typeface="Arial Black" pitchFamily="34" charset="0"/>
                        </a:rPr>
                        <a:t>factors</a:t>
                      </a:r>
                      <a:endParaRPr lang="en-US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Black" pitchFamily="34" charset="0"/>
                        </a:rPr>
                        <a:t>BMI Z-score age 5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itchFamily="34" charset="0"/>
                        </a:rPr>
                        <a:t>Beta, </a:t>
                      </a:r>
                      <a:r>
                        <a:rPr lang="en-US" sz="2000" dirty="0">
                          <a:effectLst/>
                          <a:latin typeface="Arial Black" pitchFamily="34" charset="0"/>
                        </a:rPr>
                        <a:t>p-value</a:t>
                      </a:r>
                      <a:endParaRPr lang="en-US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Black" pitchFamily="34" charset="0"/>
                        </a:rPr>
                        <a:t>BMI Z-score age 7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itchFamily="34" charset="0"/>
                        </a:rPr>
                        <a:t>Beta, </a:t>
                      </a:r>
                      <a:r>
                        <a:rPr lang="en-US" sz="2000" dirty="0">
                          <a:effectLst/>
                          <a:latin typeface="Arial Black" pitchFamily="34" charset="0"/>
                        </a:rPr>
                        <a:t>p-value</a:t>
                      </a:r>
                      <a:endParaRPr lang="en-US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Arial Black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itchFamily="34" charset="0"/>
                        </a:rPr>
                        <a:t>% </a:t>
                      </a:r>
                      <a:r>
                        <a:rPr lang="en-US" sz="2000" dirty="0">
                          <a:effectLst/>
                          <a:latin typeface="Arial Black" pitchFamily="34" charset="0"/>
                        </a:rPr>
                        <a:t>body fat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itchFamily="34" charset="0"/>
                        </a:rPr>
                        <a:t>Beta, </a:t>
                      </a:r>
                      <a:r>
                        <a:rPr lang="en-US" sz="2000" dirty="0">
                          <a:effectLst/>
                          <a:latin typeface="Arial Black" pitchFamily="34" charset="0"/>
                        </a:rPr>
                        <a:t>p-value</a:t>
                      </a:r>
                      <a:endParaRPr lang="en-US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itchFamily="34" charset="0"/>
                        </a:rPr>
                        <a:t>Birth </a:t>
                      </a:r>
                      <a:r>
                        <a:rPr lang="en-US" sz="2000" dirty="0">
                          <a:effectLst/>
                          <a:latin typeface="Arial Black" pitchFamily="34" charset="0"/>
                        </a:rPr>
                        <a:t>weight (per 100 grams</a:t>
                      </a:r>
                      <a:r>
                        <a:rPr lang="en-US" sz="2000" dirty="0" smtClean="0">
                          <a:effectLst/>
                          <a:latin typeface="Arial Black" pitchFamily="34" charset="0"/>
                        </a:rPr>
                        <a:t>)</a:t>
                      </a:r>
                      <a:endParaRPr lang="en-US" sz="2000" dirty="0">
                        <a:effectLst/>
                        <a:latin typeface="Arial Black" pitchFamily="34" charset="0"/>
                      </a:endParaRPr>
                    </a:p>
                  </a:txBody>
                  <a:tcPr marL="32372" marR="32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0.05, 0.001</a:t>
                      </a:r>
                      <a:endParaRPr lang="en-US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0.04, 0.001</a:t>
                      </a:r>
                      <a:endParaRPr lang="en-US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0.14, 0.05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itchFamily="34" charset="0"/>
                        </a:rPr>
                        <a:t>African</a:t>
                      </a:r>
                      <a:r>
                        <a:rPr lang="en-US" sz="2000" baseline="0" dirty="0" smtClean="0">
                          <a:effectLst/>
                          <a:latin typeface="Arial Black" pitchFamily="34" charset="0"/>
                        </a:rPr>
                        <a:t> American</a:t>
                      </a:r>
                      <a:endParaRPr lang="en-US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-0.10, 0.46</a:t>
                      </a:r>
                      <a:endParaRPr lang="en-US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-0.11, 0.38</a:t>
                      </a:r>
                      <a:endParaRPr lang="en-US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-1.59, 0.02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itchFamily="34" charset="0"/>
                        </a:rPr>
                        <a:t>Received </a:t>
                      </a:r>
                      <a:r>
                        <a:rPr lang="en-US" sz="2000" dirty="0">
                          <a:effectLst/>
                          <a:latin typeface="Arial Black" pitchFamily="34" charset="0"/>
                        </a:rPr>
                        <a:t>public </a:t>
                      </a:r>
                      <a:r>
                        <a:rPr lang="en-US" sz="2000" dirty="0" smtClean="0">
                          <a:effectLst/>
                          <a:latin typeface="Arial Black" pitchFamily="34" charset="0"/>
                        </a:rPr>
                        <a:t>assistance</a:t>
                      </a:r>
                      <a:endParaRPr lang="en-US" sz="2000" dirty="0">
                        <a:effectLst/>
                        <a:latin typeface="Arial Black" pitchFamily="34" charset="0"/>
                      </a:endParaRPr>
                    </a:p>
                  </a:txBody>
                  <a:tcPr marL="32372" marR="32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-0.07, 0.60</a:t>
                      </a:r>
                      <a:endParaRPr lang="en-US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-0.20, 0.11</a:t>
                      </a:r>
                      <a:endParaRPr lang="en-US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-1.38, 0.04 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itchFamily="34" charset="0"/>
                        </a:rPr>
                        <a:t>Mother </a:t>
                      </a:r>
                      <a:r>
                        <a:rPr lang="en-US" sz="2000" dirty="0">
                          <a:effectLst/>
                          <a:latin typeface="Arial Black" pitchFamily="34" charset="0"/>
                        </a:rPr>
                        <a:t>was obese prior to </a:t>
                      </a:r>
                      <a:r>
                        <a:rPr lang="en-US" sz="2000" dirty="0" smtClean="0">
                          <a:effectLst/>
                          <a:latin typeface="Arial Black" pitchFamily="34" charset="0"/>
                        </a:rPr>
                        <a:t>pregnancy</a:t>
                      </a:r>
                      <a:endParaRPr lang="en-US" sz="2000" dirty="0">
                        <a:effectLst/>
                        <a:latin typeface="Arial Black" pitchFamily="34" charset="0"/>
                      </a:endParaRPr>
                    </a:p>
                  </a:txBody>
                  <a:tcPr marL="32372" marR="32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0.38, 0.02</a:t>
                      </a:r>
                      <a:endParaRPr lang="en-US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0.72, &lt;0.001</a:t>
                      </a:r>
                      <a:endParaRPr lang="en-US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3.85, &lt;0.001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74755" y="194874"/>
            <a:ext cx="8379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Obesity Risk Factors and Anthropometric Outcomes 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9489" y="6280881"/>
            <a:ext cx="743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Adjusted for age and gender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6682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610049"/>
              </p:ext>
            </p:extLst>
          </p:nvPr>
        </p:nvGraphicFramePr>
        <p:xfrm>
          <a:off x="194873" y="1436982"/>
          <a:ext cx="8739266" cy="4718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1753"/>
                <a:gridCol w="1908225"/>
                <a:gridCol w="1908225"/>
                <a:gridCol w="1931063"/>
              </a:tblGrid>
              <a:tr h="106055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Black" pitchFamily="34" charset="0"/>
                        </a:rPr>
                        <a:t>Risk </a:t>
                      </a:r>
                      <a:r>
                        <a:rPr lang="en-US" sz="2000" dirty="0" smtClean="0">
                          <a:effectLst/>
                          <a:latin typeface="Arial Black" pitchFamily="34" charset="0"/>
                        </a:rPr>
                        <a:t>factors</a:t>
                      </a:r>
                      <a:endParaRPr lang="en-US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Black" pitchFamily="34" charset="0"/>
                        </a:rPr>
                        <a:t>BMI Z-score age 5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itchFamily="34" charset="0"/>
                        </a:rPr>
                        <a:t>Beta, </a:t>
                      </a:r>
                      <a:r>
                        <a:rPr lang="en-US" sz="2000" dirty="0">
                          <a:effectLst/>
                          <a:latin typeface="Arial Black" pitchFamily="34" charset="0"/>
                        </a:rPr>
                        <a:t>p-value</a:t>
                      </a:r>
                      <a:endParaRPr lang="en-US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Black" pitchFamily="34" charset="0"/>
                        </a:rPr>
                        <a:t>BMI Z-score age 7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itchFamily="34" charset="0"/>
                        </a:rPr>
                        <a:t>Beta, </a:t>
                      </a:r>
                      <a:r>
                        <a:rPr lang="en-US" sz="2000" dirty="0">
                          <a:effectLst/>
                          <a:latin typeface="Arial Black" pitchFamily="34" charset="0"/>
                        </a:rPr>
                        <a:t>p-value</a:t>
                      </a:r>
                      <a:endParaRPr lang="en-US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Arial Black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itchFamily="34" charset="0"/>
                        </a:rPr>
                        <a:t>% </a:t>
                      </a:r>
                      <a:r>
                        <a:rPr lang="en-US" sz="2000" dirty="0">
                          <a:effectLst/>
                          <a:latin typeface="Arial Black" pitchFamily="34" charset="0"/>
                        </a:rPr>
                        <a:t>B</a:t>
                      </a:r>
                      <a:r>
                        <a:rPr lang="en-US" sz="2000" dirty="0" smtClean="0">
                          <a:effectLst/>
                          <a:latin typeface="Arial Black" pitchFamily="34" charset="0"/>
                        </a:rPr>
                        <a:t>ody </a:t>
                      </a:r>
                      <a:r>
                        <a:rPr lang="en-US" sz="2000" dirty="0">
                          <a:effectLst/>
                          <a:latin typeface="Arial Black" pitchFamily="34" charset="0"/>
                        </a:rPr>
                        <a:t>F</a:t>
                      </a:r>
                      <a:r>
                        <a:rPr lang="en-US" sz="2000" dirty="0" smtClean="0">
                          <a:effectLst/>
                          <a:latin typeface="Arial Black" pitchFamily="34" charset="0"/>
                        </a:rPr>
                        <a:t>at</a:t>
                      </a:r>
                      <a:endParaRPr lang="en-US" sz="2000" dirty="0">
                        <a:effectLst/>
                        <a:latin typeface="Arial Black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itchFamily="34" charset="0"/>
                        </a:rPr>
                        <a:t>Beta, </a:t>
                      </a:r>
                      <a:r>
                        <a:rPr lang="en-US" sz="2000" dirty="0">
                          <a:effectLst/>
                          <a:latin typeface="Arial Black" pitchFamily="34" charset="0"/>
                        </a:rPr>
                        <a:t>p-value</a:t>
                      </a:r>
                      <a:endParaRPr lang="en-US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itchFamily="34" charset="0"/>
                        </a:rPr>
                        <a:t>Birth </a:t>
                      </a:r>
                      <a:r>
                        <a:rPr lang="en-US" sz="2000" dirty="0">
                          <a:effectLst/>
                          <a:latin typeface="Arial Black" pitchFamily="34" charset="0"/>
                        </a:rPr>
                        <a:t>weight (per 100 grams</a:t>
                      </a:r>
                      <a:r>
                        <a:rPr lang="en-US" sz="2000" dirty="0" smtClean="0">
                          <a:effectLst/>
                          <a:latin typeface="Arial Black" pitchFamily="34" charset="0"/>
                        </a:rPr>
                        <a:t>)</a:t>
                      </a:r>
                      <a:endParaRPr lang="en-US" sz="2000" dirty="0">
                        <a:effectLst/>
                        <a:latin typeface="Arial Black" pitchFamily="34" charset="0"/>
                      </a:endParaRPr>
                    </a:p>
                  </a:txBody>
                  <a:tcPr marL="32372" marR="32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0.05, 0.001</a:t>
                      </a:r>
                      <a:endParaRPr lang="en-US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0.04, 0.001</a:t>
                      </a:r>
                      <a:endParaRPr lang="en-US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0.14, 0.05</a:t>
                      </a:r>
                      <a:endParaRPr lang="en-US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itchFamily="34" charset="0"/>
                        </a:rPr>
                        <a:t>African</a:t>
                      </a:r>
                      <a:r>
                        <a:rPr lang="en-US" sz="2000" baseline="0" dirty="0" smtClean="0">
                          <a:effectLst/>
                          <a:latin typeface="Arial Black" pitchFamily="34" charset="0"/>
                        </a:rPr>
                        <a:t> American</a:t>
                      </a:r>
                      <a:endParaRPr lang="en-US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-0.10, 0.46</a:t>
                      </a:r>
                      <a:endParaRPr lang="en-US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-0.11, 0.38</a:t>
                      </a:r>
                      <a:endParaRPr lang="en-US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-1.59, 0.02</a:t>
                      </a:r>
                      <a:endParaRPr lang="en-US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itchFamily="34" charset="0"/>
                        </a:rPr>
                        <a:t>Received </a:t>
                      </a:r>
                      <a:r>
                        <a:rPr lang="en-US" sz="2000" dirty="0">
                          <a:effectLst/>
                          <a:latin typeface="Arial Black" pitchFamily="34" charset="0"/>
                        </a:rPr>
                        <a:t>public </a:t>
                      </a:r>
                      <a:r>
                        <a:rPr lang="en-US" sz="2000" dirty="0" smtClean="0">
                          <a:effectLst/>
                          <a:latin typeface="Arial Black" pitchFamily="34" charset="0"/>
                        </a:rPr>
                        <a:t>assistance</a:t>
                      </a:r>
                      <a:endParaRPr lang="en-US" sz="2000" dirty="0">
                        <a:effectLst/>
                        <a:latin typeface="Arial Black" pitchFamily="34" charset="0"/>
                      </a:endParaRPr>
                    </a:p>
                  </a:txBody>
                  <a:tcPr marL="32372" marR="32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-0.07, 0.60</a:t>
                      </a:r>
                      <a:endParaRPr lang="en-US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-0.20, 0.11</a:t>
                      </a:r>
                      <a:endParaRPr lang="en-US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-1.38, 0.04 </a:t>
                      </a:r>
                      <a:endParaRPr lang="en-US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itchFamily="34" charset="0"/>
                        </a:rPr>
                        <a:t>Mother </a:t>
                      </a:r>
                      <a:r>
                        <a:rPr lang="en-US" sz="2000" dirty="0">
                          <a:effectLst/>
                          <a:latin typeface="Arial Black" pitchFamily="34" charset="0"/>
                        </a:rPr>
                        <a:t>was obese prior to </a:t>
                      </a:r>
                      <a:r>
                        <a:rPr lang="en-US" sz="2000" dirty="0" smtClean="0">
                          <a:effectLst/>
                          <a:latin typeface="Arial Black" pitchFamily="34" charset="0"/>
                        </a:rPr>
                        <a:t>pregnancy</a:t>
                      </a:r>
                      <a:endParaRPr lang="en-US" sz="2000" dirty="0">
                        <a:effectLst/>
                        <a:latin typeface="Arial Black" pitchFamily="34" charset="0"/>
                      </a:endParaRPr>
                    </a:p>
                  </a:txBody>
                  <a:tcPr marL="32372" marR="32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0.38, 0.02</a:t>
                      </a:r>
                      <a:endParaRPr lang="en-US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0.72, &lt;0.001</a:t>
                      </a:r>
                      <a:endParaRPr lang="en-US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3.85, &lt;0.001</a:t>
                      </a:r>
                      <a:endParaRPr lang="en-US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74755" y="194874"/>
            <a:ext cx="8379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Obesity Risk Factors and Anthropometric Outcomes 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9489" y="6280881"/>
            <a:ext cx="743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Adjusted for age and gender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6682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365173"/>
              </p:ext>
            </p:extLst>
          </p:nvPr>
        </p:nvGraphicFramePr>
        <p:xfrm>
          <a:off x="464695" y="1234191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63894" y="129081"/>
            <a:ext cx="581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Prenatal PAH Exposure and BMI Z-score</a:t>
            </a:r>
          </a:p>
          <a:p>
            <a:pPr algn="ctr"/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9385" y="6130979"/>
            <a:ext cx="7674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Adjusted for age, gender, ethnicity, birth weight, maternal obesity and maternal receipt of public assistance</a:t>
            </a: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462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3894" y="179883"/>
            <a:ext cx="581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Prenatal PAH Exposure and Percent Body Fat</a:t>
            </a:r>
          </a:p>
          <a:p>
            <a:pPr algn="ctr"/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graphicFrame>
        <p:nvGraphicFramePr>
          <p:cNvPr id="4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860963"/>
              </p:ext>
            </p:extLst>
          </p:nvPr>
        </p:nvGraphicFramePr>
        <p:xfrm>
          <a:off x="464695" y="1378540"/>
          <a:ext cx="8229600" cy="4520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29385" y="6130979"/>
            <a:ext cx="7674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Adjusted for age, gender, ethnicity, birth weight, maternal obesity and maternal receipt of public assistance</a:t>
            </a: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2068" y="3724774"/>
            <a:ext cx="2562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+1.1 Kg fat mass</a:t>
            </a:r>
            <a:endParaRPr lang="en-US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08969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666" y="404735"/>
            <a:ext cx="8184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Critiques of Analyses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8897" y="1633928"/>
            <a:ext cx="61909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Confounding by neighborhood socioeconomic status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Confounding by sources of PAH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Bias due to loss to follow-up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1720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5582" y="1150619"/>
            <a:ext cx="5162451" cy="51250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9568" y="239843"/>
            <a:ext cx="7779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Spatial Analyses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99283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ensus_tract"/>
          <p:cNvPicPr>
            <a:picLocks noGrp="1" noChangeAspect="1" noChangeArrowheads="1"/>
          </p:cNvPicPr>
          <p:nvPr>
            <p:ph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825500" y="1003300"/>
            <a:ext cx="5538788" cy="5407025"/>
          </a:xfrm>
          <a:noFill/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215900"/>
            <a:ext cx="91185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Defining Neighborhoods: Census Tracts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337300" y="1752600"/>
            <a:ext cx="27813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Median Area 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0.18 Km</a:t>
            </a:r>
            <a:r>
              <a:rPr lang="en-US" sz="2000" baseline="3000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  <a:p>
            <a:pPr algn="ctr"/>
            <a:endParaRPr lang="en-US" sz="200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10</a:t>
            </a:r>
            <a:r>
              <a:rPr lang="en-US" sz="2000" baseline="30000">
                <a:solidFill>
                  <a:schemeClr val="bg1"/>
                </a:solidFill>
                <a:latin typeface="Arial Black" pitchFamily="34" charset="0"/>
              </a:rPr>
              <a:t>th </a:t>
            </a:r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- 90</a:t>
            </a:r>
            <a:r>
              <a:rPr lang="en-US" sz="2000" baseline="30000">
                <a:solidFill>
                  <a:schemeClr val="bg1"/>
                </a:solidFill>
                <a:latin typeface="Arial Black" pitchFamily="34" charset="0"/>
              </a:rPr>
              <a:t>th</a:t>
            </a:r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 Percentile Range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0.13 - 0.60 Km</a:t>
            </a:r>
            <a:r>
              <a:rPr lang="en-US" sz="2000" baseline="3000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82439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zipcode2"/>
          <p:cNvPicPr>
            <a:picLocks noGrp="1" noChangeAspect="1" noChangeArrowheads="1"/>
          </p:cNvPicPr>
          <p:nvPr>
            <p:ph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822325" y="1004888"/>
            <a:ext cx="5502275" cy="5399087"/>
          </a:xfrm>
          <a:noFill/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337300" y="1752600"/>
            <a:ext cx="27813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Median Area 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3.58 Km</a:t>
            </a:r>
            <a:r>
              <a:rPr lang="en-US" sz="2000" baseline="3000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  <a:p>
            <a:pPr algn="ctr"/>
            <a:endParaRPr lang="en-US" sz="200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10</a:t>
            </a:r>
            <a:r>
              <a:rPr lang="en-US" sz="2000" baseline="30000">
                <a:solidFill>
                  <a:schemeClr val="bg1"/>
                </a:solidFill>
                <a:latin typeface="Arial Black" pitchFamily="34" charset="0"/>
              </a:rPr>
              <a:t>th </a:t>
            </a:r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- 90</a:t>
            </a:r>
            <a:r>
              <a:rPr lang="en-US" sz="2000" baseline="30000">
                <a:solidFill>
                  <a:schemeClr val="bg1"/>
                </a:solidFill>
                <a:latin typeface="Arial Black" pitchFamily="34" charset="0"/>
              </a:rPr>
              <a:t>th</a:t>
            </a:r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 Percentile Range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1.13 - 7.52 Km</a:t>
            </a:r>
            <a:r>
              <a:rPr lang="en-US" sz="2000" baseline="3000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215900"/>
            <a:ext cx="91185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Defining Neighborhoods: Zip Codes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948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8711" y="412953"/>
            <a:ext cx="8406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Evaluation of Childhood Obesity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3562" y="1268361"/>
            <a:ext cx="80378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5938" indent="-51593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Data on height, weight, age and gender are required.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These data can be used with CDC growth charts to estimate the BMI percentile for age and gender.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515938" indent="-51593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CDC has released a SAS macro to calculate BMI Z-score and BMI percentile.</a:t>
            </a:r>
          </a:p>
          <a:p>
            <a:pPr marL="515938" indent="-515938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515938" indent="-51593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The calculation of BMI Z-score and percentile uses data from NHANES  from the last 30 years as a standard.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0597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ird_fly_buffer"/>
          <p:cNvPicPr>
            <a:picLocks noGrp="1" noChangeAspect="1" noChangeArrowheads="1"/>
          </p:cNvPicPr>
          <p:nvPr>
            <p:ph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822325" y="1004888"/>
            <a:ext cx="5538788" cy="5408612"/>
          </a:xfrm>
          <a:noFill/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337300" y="1752600"/>
            <a:ext cx="27813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½ </a:t>
            </a:r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M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ile Radius</a:t>
            </a:r>
          </a:p>
          <a:p>
            <a:pPr algn="ctr"/>
            <a:endParaRPr lang="en-US" sz="2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Median </a:t>
            </a:r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Area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2.03 Km</a:t>
            </a:r>
            <a:r>
              <a:rPr lang="en-US" sz="2000" baseline="300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10</a:t>
            </a:r>
            <a:r>
              <a:rPr lang="en-US" sz="2000" baseline="30000" dirty="0">
                <a:solidFill>
                  <a:schemeClr val="bg1"/>
                </a:solidFill>
                <a:latin typeface="Arial Black" pitchFamily="34" charset="0"/>
              </a:rPr>
              <a:t>th </a:t>
            </a:r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- 90</a:t>
            </a:r>
            <a:r>
              <a:rPr lang="en-US" sz="2000" baseline="30000" dirty="0">
                <a:solidFill>
                  <a:schemeClr val="bg1"/>
                </a:solidFill>
                <a:latin typeface="Arial Black" pitchFamily="34" charset="0"/>
              </a:rPr>
              <a:t>th</a:t>
            </a:r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 Percentile Range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1.58 - 2.03 Km</a:t>
            </a:r>
            <a:r>
              <a:rPr lang="en-US" sz="2000" baseline="300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215900"/>
            <a:ext cx="91185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Defining Neighborhoods: Radial Buffer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6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network_buffer"/>
          <p:cNvPicPr>
            <a:picLocks noGrp="1" noChangeAspect="1" noChangeArrowheads="1"/>
          </p:cNvPicPr>
          <p:nvPr>
            <p:ph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822325" y="1004888"/>
            <a:ext cx="5538788" cy="5408612"/>
          </a:xfrm>
          <a:noFill/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337300" y="1752600"/>
            <a:ext cx="27813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½ Mile Distance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Median </a:t>
            </a:r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Area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1.23 Km</a:t>
            </a:r>
            <a:r>
              <a:rPr lang="en-US" sz="2000" baseline="300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10</a:t>
            </a:r>
            <a:r>
              <a:rPr lang="en-US" sz="2000" baseline="30000" dirty="0">
                <a:solidFill>
                  <a:schemeClr val="bg1"/>
                </a:solidFill>
                <a:latin typeface="Arial Black" pitchFamily="34" charset="0"/>
              </a:rPr>
              <a:t>th </a:t>
            </a:r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- 90</a:t>
            </a:r>
            <a:r>
              <a:rPr lang="en-US" sz="2000" baseline="30000" dirty="0">
                <a:solidFill>
                  <a:schemeClr val="bg1"/>
                </a:solidFill>
                <a:latin typeface="Arial Black" pitchFamily="34" charset="0"/>
              </a:rPr>
              <a:t>th</a:t>
            </a:r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 Percentile Range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0.81 - 1.37 Km</a:t>
            </a:r>
            <a:r>
              <a:rPr lang="en-US" sz="2000" baseline="300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74950" y="215900"/>
            <a:ext cx="92535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Defining Neighborhoods: Network Buffer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521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751" y="2007766"/>
            <a:ext cx="2489534" cy="2486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471" y="2007766"/>
            <a:ext cx="2550255" cy="2492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6311" y="2007766"/>
            <a:ext cx="2469295" cy="249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659568" y="524653"/>
            <a:ext cx="7779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Defining Neighborhoods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78205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216" y="1588696"/>
            <a:ext cx="2226413" cy="220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97" y="4137022"/>
            <a:ext cx="2226413" cy="220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76" y="4137021"/>
            <a:ext cx="2226413" cy="220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217" y="4137022"/>
            <a:ext cx="2226413" cy="220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4675" y="149903"/>
            <a:ext cx="81396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Aggregating Census Data to Street Network Buffers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4774" y="1499019"/>
            <a:ext cx="5516379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Census data are available by Census block, a polygonal spatial shape.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Census data must be aggregated to neighborhood boundaries.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48278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111031"/>
              </p:ext>
            </p:extLst>
          </p:nvPr>
        </p:nvGraphicFramePr>
        <p:xfrm>
          <a:off x="1283454" y="1815344"/>
          <a:ext cx="3266057" cy="3760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656402"/>
              </p:ext>
            </p:extLst>
          </p:nvPr>
        </p:nvGraphicFramePr>
        <p:xfrm>
          <a:off x="4544814" y="1815343"/>
          <a:ext cx="3266057" cy="3760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9822" y="213474"/>
            <a:ext cx="86942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Assessing C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onfounding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by Neighborhood Socioeconomic Status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9529" y="5786161"/>
            <a:ext cx="8379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Neither </a:t>
            </a:r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p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ercent poverty nor median household income predicted PAH levels</a:t>
            </a:r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or outcomes.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405" y="1349112"/>
            <a:ext cx="7510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Median and Interquartile range</a:t>
            </a:r>
          </a:p>
        </p:txBody>
      </p:sp>
    </p:spTree>
    <p:extLst>
      <p:ext uri="{BB962C8B-B14F-4D97-AF65-F5344CB8AC3E}">
        <p14:creationId xmlns:p14="http://schemas.microsoft.com/office/powerpoint/2010/main" val="147548650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883" y="239858"/>
            <a:ext cx="872427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Assessing Confounding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by </a:t>
            </a:r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Sources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of PAH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Predictors of 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Ambient Air PAH 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Exposure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4636" y="2008684"/>
            <a:ext cx="81996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Residential ETS exposure: maternal self report of living with a smoker.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Seasonal effects: Air monitoring during “heating season”, period of mandatory heating in apartment 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buildings, (10/15 – 4/31).</a:t>
            </a:r>
            <a:r>
              <a:rPr lang="en-US" sz="2400" dirty="0" smtClean="0"/>
              <a:t>.</a:t>
            </a:r>
            <a:endParaRPr lang="en-US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Street density: Linear Km of streets per Km</a:t>
            </a:r>
            <a:r>
              <a:rPr lang="en-US" sz="2400" baseline="30000" dirty="0" smtClean="0">
                <a:solidFill>
                  <a:schemeClr val="bg1"/>
                </a:solidFill>
                <a:latin typeface="Arial Black" pitchFamily="34" charset="0"/>
              </a:rPr>
              <a:t>2 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neighborhood 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area (1 Km radial buffer).</a:t>
            </a:r>
            <a:endParaRPr lang="en-US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Oil furnaces:  Number of oil furnaces burning oil # 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4 (0.25 radial buffer).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1875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884581"/>
              </p:ext>
            </p:extLst>
          </p:nvPr>
        </p:nvGraphicFramePr>
        <p:xfrm>
          <a:off x="1019327" y="1929232"/>
          <a:ext cx="7495081" cy="393192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297837"/>
                <a:gridCol w="4197244"/>
              </a:tblGrid>
              <a:tr h="8229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Maternal PAH Exposure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Difference, P-value</a:t>
                      </a: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Home ETS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exposure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32372" marR="32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+2.32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%,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0.72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</a:tr>
              <a:tr h="64008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Heating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season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+47.40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%, &lt;0.001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</a:tr>
              <a:tr h="64008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Street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density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32372" marR="32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+2.43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%, &lt;0.001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Number of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oil #4 furnaces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32372" marR="32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+1.61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%, 0.004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2372" marR="32372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19327" y="6026042"/>
            <a:ext cx="76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Adjusting for ethnicity, receipt of public assistance, and neighborhood poverty rate.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705" y="239858"/>
            <a:ext cx="81996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Assessing Confounding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by </a:t>
            </a:r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Sources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of PAH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Predictors of Ambient Air PAH Exposure</a:t>
            </a:r>
          </a:p>
        </p:txBody>
      </p:sp>
    </p:spTree>
    <p:extLst>
      <p:ext uri="{BB962C8B-B14F-4D97-AF65-F5344CB8AC3E}">
        <p14:creationId xmlns:p14="http://schemas.microsoft.com/office/powerpoint/2010/main" val="63091322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4415" y="419738"/>
            <a:ext cx="7375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Bias Due to Loss to Follow-up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725" y="1199218"/>
            <a:ext cx="83944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Use Inverse Probability Weighting to adjust for loss to follow-up and failure to collect data.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Subjects are weighted by the inverse of the probability of successful follow-up/data collection.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Logistic regression model estimates probability of follow-up/data collection conditional on baseline characteristics.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Analyses of outcomes are conducted using marginal models with inverse probability weighting for follow-up/data collection.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885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9489" y="224855"/>
            <a:ext cx="75400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Modeling Approach to Calculate Weights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4656" y="1289156"/>
            <a:ext cx="818462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Gender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Ethnicity 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Maternal obesity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Birth weight 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P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ublic </a:t>
            </a:r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assistance during 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pregnancy 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Maternal education 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Maternal </a:t>
            </a:r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satisfaction with living 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conditions 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Neighborhood </a:t>
            </a:r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poverty 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rate 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Neighborhood percent linguistically isolated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Ambient </a:t>
            </a:r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air PAH 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levels 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Indicator </a:t>
            </a:r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variables for subjects missing data on education and satisfaction </a:t>
            </a:r>
          </a:p>
        </p:txBody>
      </p:sp>
    </p:spTree>
    <p:extLst>
      <p:ext uri="{BB962C8B-B14F-4D97-AF65-F5344CB8AC3E}">
        <p14:creationId xmlns:p14="http://schemas.microsoft.com/office/powerpoint/2010/main" val="37258393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9489" y="224855"/>
            <a:ext cx="7540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Modeling Approach: Age 5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4656" y="1064306"/>
            <a:ext cx="818462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Gender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Black Ethnicity (+)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Maternal obesity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Birth weight (+) 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P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ublic </a:t>
            </a:r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assistance during 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pregnancy 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Maternal education (+) 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Maternal </a:t>
            </a:r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satisfaction with living 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conditions 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Neighborhood </a:t>
            </a:r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poverty 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rate 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Neighborhood percent linguistically isolated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Ambient </a:t>
            </a:r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air PAH 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levels 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Indicator </a:t>
            </a:r>
            <a:r>
              <a:rPr lang="en-US" sz="2400" dirty="0">
                <a:solidFill>
                  <a:srgbClr val="FFFF00"/>
                </a:solidFill>
                <a:latin typeface="Arial Black" pitchFamily="34" charset="0"/>
              </a:rPr>
              <a:t>variables for subjects missing data on education and </a:t>
            </a: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satisfaction (-) </a:t>
            </a:r>
            <a:endParaRPr lang="en-US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30366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73385" y="2562111"/>
          <a:ext cx="713822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9407"/>
                <a:gridCol w="2379407"/>
                <a:gridCol w="237940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 Black" pitchFamily="34" charset="0"/>
                        </a:rPr>
                        <a:t>BMI Percentile</a:t>
                      </a:r>
                      <a:endParaRPr lang="en-US" sz="2400" b="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 Black" pitchFamily="34" charset="0"/>
                        </a:rPr>
                        <a:t>1994 </a:t>
                      </a:r>
                      <a:r>
                        <a:rPr lang="en-US" sz="2400" b="0" baseline="0" dirty="0" smtClean="0">
                          <a:latin typeface="Arial Black" pitchFamily="34" charset="0"/>
                        </a:rPr>
                        <a:t>- 2006</a:t>
                      </a:r>
                      <a:endParaRPr lang="en-US" sz="2400" b="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 Black" pitchFamily="34" charset="0"/>
                        </a:rPr>
                        <a:t>2007 </a:t>
                      </a:r>
                      <a:endParaRPr lang="en-US" sz="2400" b="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 Black" pitchFamily="34" charset="0"/>
                        </a:rPr>
                        <a:t>85 – 94.9</a:t>
                      </a:r>
                      <a:endParaRPr lang="en-US" sz="2400" b="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 Black" pitchFamily="34" charset="0"/>
                        </a:rPr>
                        <a:t>At risk of overweight</a:t>
                      </a:r>
                      <a:endParaRPr lang="en-US" sz="2400" b="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 Black" pitchFamily="34" charset="0"/>
                        </a:rPr>
                        <a:t>Overweight</a:t>
                      </a:r>
                      <a:endParaRPr lang="en-US" sz="2400" b="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 Black" pitchFamily="34" charset="0"/>
                        </a:rPr>
                        <a:t>95 – 100</a:t>
                      </a:r>
                      <a:endParaRPr lang="en-US" sz="2400" b="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 Black" pitchFamily="34" charset="0"/>
                        </a:rPr>
                        <a:t>Overweight</a:t>
                      </a:r>
                      <a:endParaRPr lang="en-US" sz="2400" b="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 Black" pitchFamily="34" charset="0"/>
                        </a:rPr>
                        <a:t>Obese</a:t>
                      </a:r>
                      <a:endParaRPr lang="en-US" sz="2400" b="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3963" y="545685"/>
            <a:ext cx="84065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Issues in Evaluating Childhood Obesity: Changing Definitions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79683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9489" y="224855"/>
            <a:ext cx="7540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Modeling Approach: Age 7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4656" y="1064306"/>
            <a:ext cx="818462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Gender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Black Ethnicity (+)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Maternal obesity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Birth weight (+)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P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ublic </a:t>
            </a:r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assistance during 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pregnancy 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Maternal education 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Maternal </a:t>
            </a:r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satisfaction with living 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conditions 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Neighborhood </a:t>
            </a:r>
            <a:r>
              <a:rPr lang="en-US" sz="2400" dirty="0">
                <a:solidFill>
                  <a:srgbClr val="FFFF00"/>
                </a:solidFill>
                <a:latin typeface="Arial Black" pitchFamily="34" charset="0"/>
              </a:rPr>
              <a:t>poverty </a:t>
            </a: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rate (-) 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Neighborhood percent linguistically isolated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Ambient </a:t>
            </a:r>
            <a:r>
              <a:rPr lang="en-US" sz="2400" dirty="0">
                <a:solidFill>
                  <a:srgbClr val="FFFF00"/>
                </a:solidFill>
                <a:latin typeface="Arial Black" pitchFamily="34" charset="0"/>
              </a:rPr>
              <a:t>air PAH </a:t>
            </a: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levels (+) 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Indicator </a:t>
            </a:r>
            <a:r>
              <a:rPr lang="en-US" sz="2400" dirty="0">
                <a:solidFill>
                  <a:srgbClr val="FFFF00"/>
                </a:solidFill>
                <a:latin typeface="Arial Black" pitchFamily="34" charset="0"/>
              </a:rPr>
              <a:t>variables for subjects missing data on education and </a:t>
            </a: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satisfaction (-) </a:t>
            </a:r>
            <a:endParaRPr lang="en-US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45354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823" y="1693887"/>
            <a:ext cx="8589363" cy="37856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65138"/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PAH 						Age 5					Age 7</a:t>
            </a:r>
          </a:p>
          <a:p>
            <a:pPr defTabSz="465138"/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Exposure		Standard	IPW		Standard	IPW</a:t>
            </a:r>
          </a:p>
          <a:p>
            <a:pPr defTabSz="465138"/>
            <a:r>
              <a:rPr lang="en-US" sz="2400" dirty="0" smtClean="0">
                <a:latin typeface="Arial Black" pitchFamily="34" charset="0"/>
              </a:rPr>
              <a:t>						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Beta		</a:t>
            </a:r>
            <a:r>
              <a:rPr lang="en-US" sz="2400" dirty="0" err="1" smtClean="0">
                <a:solidFill>
                  <a:srgbClr val="FF0000"/>
                </a:solidFill>
                <a:latin typeface="Arial Black" pitchFamily="34" charset="0"/>
              </a:rPr>
              <a:t>Beta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			</a:t>
            </a:r>
            <a:r>
              <a:rPr lang="en-US" sz="2400" dirty="0" err="1" smtClean="0">
                <a:solidFill>
                  <a:srgbClr val="FF0000"/>
                </a:solidFill>
                <a:latin typeface="Arial Black" pitchFamily="34" charset="0"/>
              </a:rPr>
              <a:t>Beta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		</a:t>
            </a:r>
            <a:r>
              <a:rPr lang="en-US" sz="2400" dirty="0" err="1" smtClean="0">
                <a:solidFill>
                  <a:srgbClr val="FF0000"/>
                </a:solidFill>
                <a:latin typeface="Arial Black" pitchFamily="34" charset="0"/>
              </a:rPr>
              <a:t>Beta</a:t>
            </a:r>
            <a:endParaRPr lang="en-US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defTabSz="465138"/>
            <a:endParaRPr lang="en-US" sz="2400" dirty="0" smtClean="0">
              <a:latin typeface="Arial Black" pitchFamily="34" charset="0"/>
            </a:endParaRPr>
          </a:p>
          <a:p>
            <a:pPr defTabSz="465138"/>
            <a:r>
              <a:rPr lang="en-US" sz="2400" dirty="0" smtClean="0">
                <a:latin typeface="Arial Black" pitchFamily="34" charset="0"/>
              </a:rPr>
              <a:t>1</a:t>
            </a:r>
            <a:r>
              <a:rPr lang="en-US" sz="2400" baseline="30000" dirty="0" smtClean="0">
                <a:latin typeface="Arial Black" pitchFamily="34" charset="0"/>
              </a:rPr>
              <a:t>st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Tertile</a:t>
            </a:r>
            <a:r>
              <a:rPr lang="en-US" sz="2400" dirty="0" smtClean="0">
                <a:latin typeface="Arial Black" pitchFamily="34" charset="0"/>
              </a:rPr>
              <a:t>			ref			ref				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ref			ref</a:t>
            </a:r>
          </a:p>
          <a:p>
            <a:pPr defTabSz="465138"/>
            <a:endParaRPr lang="en-US" sz="2400" dirty="0">
              <a:latin typeface="Arial Black" pitchFamily="34" charset="0"/>
            </a:endParaRPr>
          </a:p>
          <a:p>
            <a:pPr defTabSz="465138"/>
            <a:r>
              <a:rPr lang="en-US" sz="2400" dirty="0" smtClean="0">
                <a:latin typeface="Arial Black" pitchFamily="34" charset="0"/>
              </a:rPr>
              <a:t>2</a:t>
            </a:r>
            <a:r>
              <a:rPr lang="en-US" sz="2400" baseline="30000" dirty="0" smtClean="0">
                <a:latin typeface="Arial Black" pitchFamily="34" charset="0"/>
              </a:rPr>
              <a:t>nd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Tertile</a:t>
            </a:r>
            <a:r>
              <a:rPr lang="en-US" sz="2400" dirty="0" smtClean="0">
                <a:latin typeface="Arial Black" pitchFamily="34" charset="0"/>
              </a:rPr>
              <a:t>			0.26		0.25			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0.17		0.28</a:t>
            </a:r>
          </a:p>
          <a:p>
            <a:pPr defTabSz="465138"/>
            <a:endParaRPr lang="en-US" sz="2400" dirty="0">
              <a:latin typeface="Arial Black" pitchFamily="34" charset="0"/>
            </a:endParaRPr>
          </a:p>
          <a:p>
            <a:pPr defTabSz="465138"/>
            <a:r>
              <a:rPr lang="en-US" sz="2400" dirty="0" smtClean="0">
                <a:latin typeface="Arial Black" pitchFamily="34" charset="0"/>
              </a:rPr>
              <a:t>3</a:t>
            </a:r>
            <a:r>
              <a:rPr lang="en-US" sz="2400" baseline="30000" dirty="0" smtClean="0">
                <a:latin typeface="Arial Black" pitchFamily="34" charset="0"/>
              </a:rPr>
              <a:t>rd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Tertile</a:t>
            </a:r>
            <a:r>
              <a:rPr lang="en-US" sz="2400" dirty="0" smtClean="0">
                <a:latin typeface="Arial Black" pitchFamily="34" charset="0"/>
              </a:rPr>
              <a:t>			0.39*		0.33*			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0.30*		0.39*</a:t>
            </a:r>
          </a:p>
          <a:p>
            <a:pPr defTabSz="465138"/>
            <a:endParaRPr lang="en-US" sz="24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744" y="299803"/>
            <a:ext cx="8439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Standard Verses IPW Regression Analyses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744" y="5831174"/>
            <a:ext cx="8289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* P&lt;0.05, adjusted for age, gender, ethnicity, birth weight, maternal obesity, receipt of public assistance.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50363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823" y="1693887"/>
            <a:ext cx="8589363" cy="37856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65138">
              <a:spcBef>
                <a:spcPts val="1200"/>
              </a:spcBef>
            </a:pP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PAH 						Age 5					Age 7</a:t>
            </a:r>
          </a:p>
          <a:p>
            <a:pPr defTabSz="465138"/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Exposure		Standard	IPW		Standard	IPW</a:t>
            </a:r>
          </a:p>
          <a:p>
            <a:pPr defTabSz="465138"/>
            <a:r>
              <a:rPr lang="en-US" sz="2400" dirty="0" smtClean="0">
                <a:latin typeface="Arial Black" pitchFamily="34" charset="0"/>
              </a:rPr>
              <a:t>						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Beta		</a:t>
            </a:r>
            <a:r>
              <a:rPr lang="en-US" sz="2400" dirty="0" err="1" smtClean="0">
                <a:solidFill>
                  <a:srgbClr val="FF0000"/>
                </a:solidFill>
                <a:latin typeface="Arial Black" pitchFamily="34" charset="0"/>
              </a:rPr>
              <a:t>Beta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			</a:t>
            </a:r>
            <a:r>
              <a:rPr lang="en-US" sz="2400" dirty="0" err="1" smtClean="0">
                <a:solidFill>
                  <a:srgbClr val="FF0000"/>
                </a:solidFill>
                <a:latin typeface="Arial Black" pitchFamily="34" charset="0"/>
              </a:rPr>
              <a:t>Beta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		</a:t>
            </a:r>
            <a:r>
              <a:rPr lang="en-US" sz="2400" dirty="0" err="1" smtClean="0">
                <a:solidFill>
                  <a:srgbClr val="FF0000"/>
                </a:solidFill>
                <a:latin typeface="Arial Black" pitchFamily="34" charset="0"/>
              </a:rPr>
              <a:t>Beta</a:t>
            </a:r>
            <a:endParaRPr lang="en-US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defTabSz="465138"/>
            <a:endParaRPr lang="en-US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defTabSz="465138"/>
            <a:r>
              <a:rPr lang="en-US" sz="2400" dirty="0" smtClean="0">
                <a:latin typeface="Arial Black" pitchFamily="34" charset="0"/>
              </a:rPr>
              <a:t>1</a:t>
            </a:r>
            <a:r>
              <a:rPr lang="en-US" sz="2400" baseline="30000" dirty="0" smtClean="0">
                <a:latin typeface="Arial Black" pitchFamily="34" charset="0"/>
              </a:rPr>
              <a:t>st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Tertile</a:t>
            </a:r>
            <a:r>
              <a:rPr lang="en-US" sz="2400" dirty="0" smtClean="0">
                <a:latin typeface="Arial Black" pitchFamily="34" charset="0"/>
              </a:rPr>
              <a:t>			ref			ref				ref			ref</a:t>
            </a:r>
          </a:p>
          <a:p>
            <a:pPr defTabSz="465138"/>
            <a:endParaRPr lang="en-US" sz="2400" dirty="0">
              <a:latin typeface="Arial Black" pitchFamily="34" charset="0"/>
            </a:endParaRPr>
          </a:p>
          <a:p>
            <a:pPr defTabSz="465138"/>
            <a:r>
              <a:rPr lang="en-US" sz="2400" dirty="0" smtClean="0">
                <a:latin typeface="Arial Black" pitchFamily="34" charset="0"/>
              </a:rPr>
              <a:t>2</a:t>
            </a:r>
            <a:r>
              <a:rPr lang="en-US" sz="2400" baseline="30000" dirty="0" smtClean="0">
                <a:latin typeface="Arial Black" pitchFamily="34" charset="0"/>
              </a:rPr>
              <a:t>nd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Tertile</a:t>
            </a:r>
            <a:r>
              <a:rPr lang="en-US" sz="2400" dirty="0" smtClean="0">
                <a:latin typeface="Arial Black" pitchFamily="34" charset="0"/>
              </a:rPr>
              <a:t>			0.26		0.25			0.17		0.28</a:t>
            </a:r>
          </a:p>
          <a:p>
            <a:pPr defTabSz="465138"/>
            <a:endParaRPr lang="en-US" sz="2400" dirty="0">
              <a:latin typeface="Arial Black" pitchFamily="34" charset="0"/>
            </a:endParaRPr>
          </a:p>
          <a:p>
            <a:pPr defTabSz="465138"/>
            <a:r>
              <a:rPr lang="en-US" sz="2400" dirty="0" smtClean="0">
                <a:latin typeface="Arial Black" pitchFamily="34" charset="0"/>
              </a:rPr>
              <a:t>3</a:t>
            </a:r>
            <a:r>
              <a:rPr lang="en-US" sz="2400" baseline="30000" dirty="0" smtClean="0">
                <a:latin typeface="Arial Black" pitchFamily="34" charset="0"/>
              </a:rPr>
              <a:t>rd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Tertile</a:t>
            </a:r>
            <a:r>
              <a:rPr lang="en-US" sz="2400" dirty="0" smtClean="0">
                <a:latin typeface="Arial Black" pitchFamily="34" charset="0"/>
              </a:rPr>
              <a:t>			0.39*		0.33*			0.30*		0.39*</a:t>
            </a:r>
          </a:p>
          <a:p>
            <a:pPr defTabSz="465138"/>
            <a:endParaRPr lang="en-US" sz="24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744" y="299803"/>
            <a:ext cx="8439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Standard Verses IPW Regression Analyses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744" y="5831174"/>
            <a:ext cx="8289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* P&lt;0.05, adjusted for age, gender, ethnicity, birth weight, maternal obesity, receipt of public assistance.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84409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365173"/>
              </p:ext>
            </p:extLst>
          </p:nvPr>
        </p:nvGraphicFramePr>
        <p:xfrm>
          <a:off x="464695" y="1234191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63894" y="129081"/>
            <a:ext cx="581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Prenatal PAH Exposure and BMI Z-score</a:t>
            </a:r>
          </a:p>
          <a:p>
            <a:pPr algn="ctr"/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9385" y="6130979"/>
            <a:ext cx="7674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Adjusted for age, gender, ethnicity, birth weight, maternal obesity and maternal receipt of public assistance</a:t>
            </a: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462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965" y="326314"/>
            <a:ext cx="85393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Conclusions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05" y="1169796"/>
            <a:ext cx="8318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Prenatal PAH exposure is associated with higher BMI Z-score at age 5 and 7.</a:t>
            </a:r>
          </a:p>
          <a:p>
            <a:pPr marL="465138" indent="-465138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465138" indent="-46513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Prenatal PAH exposure is associated with higher percent body fat at age 7.</a:t>
            </a:r>
          </a:p>
          <a:p>
            <a:pPr marL="465138" indent="-465138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465138" indent="-46513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Findings are robust to control for neighborhood factors and loss to follow-up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</a:p>
          <a:p>
            <a:pPr marL="465138" indent="-465138"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  <a:p>
            <a:pPr marL="465138" indent="-46513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Data are consistent with prior rodent studies.</a:t>
            </a:r>
          </a:p>
          <a:p>
            <a:pPr marL="465138" indent="-465138"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  <a:p>
            <a:pPr marL="465138" indent="-46513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First data showing that exposure to an environmental pollutant is associated with higher body size.</a:t>
            </a:r>
            <a:endParaRPr lang="en-US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465138" indent="-465138"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339725" y="87313"/>
            <a:ext cx="8394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Arial Black" pitchFamily="34" charset="0"/>
              </a:rPr>
              <a:t>Collaborators</a:t>
            </a:r>
          </a:p>
        </p:txBody>
      </p: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1879632" y="6310313"/>
            <a:ext cx="609596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Funding: NIEHS, 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EPA, RWJ, NIDDK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8918" name="Text Box 9"/>
          <p:cNvSpPr txBox="1">
            <a:spLocks noChangeArrowheads="1"/>
          </p:cNvSpPr>
          <p:nvPr/>
        </p:nvSpPr>
        <p:spPr bwMode="auto">
          <a:xfrm>
            <a:off x="2927814" y="787399"/>
            <a:ext cx="3608453" cy="52014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lnSpc>
                <a:spcPct val="40000"/>
              </a:lnSpc>
            </a:pPr>
            <a:endParaRPr lang="en-US" sz="2000" dirty="0">
              <a:latin typeface="Arial Black" pitchFamily="34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 Black" pitchFamily="34" charset="0"/>
              </a:rPr>
              <a:t>CCCEH Team</a:t>
            </a:r>
          </a:p>
          <a:p>
            <a:pPr lvl="1"/>
            <a:r>
              <a:rPr lang="en-US" sz="2000" dirty="0">
                <a:latin typeface="Arial Black" pitchFamily="34" charset="0"/>
              </a:rPr>
              <a:t>Howard </a:t>
            </a:r>
            <a:r>
              <a:rPr lang="en-US" sz="2000" dirty="0" smtClean="0">
                <a:latin typeface="Arial Black" pitchFamily="34" charset="0"/>
              </a:rPr>
              <a:t>Andrews</a:t>
            </a:r>
          </a:p>
          <a:p>
            <a:pPr lvl="1"/>
            <a:r>
              <a:rPr lang="en-US" sz="2000" dirty="0" smtClean="0">
                <a:latin typeface="Arial Black" pitchFamily="34" charset="0"/>
              </a:rPr>
              <a:t>Greg </a:t>
            </a:r>
            <a:r>
              <a:rPr lang="en-US" sz="2000" dirty="0" err="1" smtClean="0">
                <a:latin typeface="Arial Black" pitchFamily="34" charset="0"/>
              </a:rPr>
              <a:t>Freyer</a:t>
            </a:r>
            <a:endParaRPr lang="en-US" sz="2000" dirty="0" smtClean="0">
              <a:latin typeface="Arial Black" pitchFamily="34" charset="0"/>
            </a:endParaRPr>
          </a:p>
          <a:p>
            <a:pPr lvl="1"/>
            <a:r>
              <a:rPr lang="en-US" sz="2000" dirty="0" smtClean="0">
                <a:latin typeface="Arial Black" pitchFamily="34" charset="0"/>
              </a:rPr>
              <a:t>Lori </a:t>
            </a:r>
            <a:r>
              <a:rPr lang="en-US" sz="2000" dirty="0" err="1" smtClean="0">
                <a:latin typeface="Arial Black" pitchFamily="34" charset="0"/>
              </a:rPr>
              <a:t>Hoepner</a:t>
            </a:r>
            <a:endParaRPr lang="en-US" sz="2000" dirty="0" smtClean="0">
              <a:latin typeface="Arial Black" pitchFamily="34" charset="0"/>
            </a:endParaRPr>
          </a:p>
          <a:p>
            <a:pPr lvl="1"/>
            <a:r>
              <a:rPr lang="en-US" sz="2000" dirty="0" smtClean="0">
                <a:latin typeface="Arial Black" pitchFamily="34" charset="0"/>
              </a:rPr>
              <a:t>Darrell Holmes</a:t>
            </a:r>
          </a:p>
          <a:p>
            <a:pPr lvl="1"/>
            <a:r>
              <a:rPr lang="en-US" sz="2000" dirty="0" smtClean="0">
                <a:latin typeface="Arial Black" pitchFamily="34" charset="0"/>
              </a:rPr>
              <a:t>Frederica </a:t>
            </a:r>
            <a:r>
              <a:rPr lang="en-US" sz="2000" dirty="0" err="1" smtClean="0">
                <a:latin typeface="Arial Black" pitchFamily="34" charset="0"/>
              </a:rPr>
              <a:t>Perera</a:t>
            </a:r>
            <a:endParaRPr lang="en-US" sz="2000" dirty="0" smtClean="0">
              <a:latin typeface="Arial Black" pitchFamily="34" charset="0"/>
            </a:endParaRPr>
          </a:p>
          <a:p>
            <a:pPr lvl="1"/>
            <a:r>
              <a:rPr lang="en-US" sz="2000" dirty="0" smtClean="0">
                <a:latin typeface="Arial Black" pitchFamily="34" charset="0"/>
              </a:rPr>
              <a:t>Virginia </a:t>
            </a:r>
            <a:r>
              <a:rPr lang="en-US" sz="2000" dirty="0" err="1" smtClean="0">
                <a:latin typeface="Arial Black" pitchFamily="34" charset="0"/>
              </a:rPr>
              <a:t>Rauh</a:t>
            </a:r>
            <a:endParaRPr lang="en-US" sz="2000" dirty="0" smtClean="0">
              <a:latin typeface="Arial Black" pitchFamily="34" charset="0"/>
            </a:endParaRPr>
          </a:p>
          <a:p>
            <a:pPr lvl="1"/>
            <a:r>
              <a:rPr lang="en-US" sz="2000" dirty="0" err="1" smtClean="0">
                <a:latin typeface="Arial Black" pitchFamily="34" charset="0"/>
              </a:rPr>
              <a:t>Deliang</a:t>
            </a:r>
            <a:r>
              <a:rPr lang="en-US" sz="2000" dirty="0" smtClean="0">
                <a:latin typeface="Arial Black" pitchFamily="34" charset="0"/>
              </a:rPr>
              <a:t> Tang</a:t>
            </a:r>
            <a:endParaRPr lang="en-US" sz="2000" dirty="0">
              <a:latin typeface="Arial Black" pitchFamily="34" charset="0"/>
            </a:endParaRPr>
          </a:p>
          <a:p>
            <a:pPr lvl="1"/>
            <a:r>
              <a:rPr lang="en-US" sz="2000" dirty="0">
                <a:latin typeface="Arial Black" pitchFamily="34" charset="0"/>
              </a:rPr>
              <a:t>Robin </a:t>
            </a:r>
            <a:r>
              <a:rPr lang="en-US" sz="2000" dirty="0" err="1" smtClean="0">
                <a:latin typeface="Arial Black" pitchFamily="34" charset="0"/>
              </a:rPr>
              <a:t>Whyatt</a:t>
            </a:r>
            <a:endParaRPr lang="en-US" sz="2000" dirty="0" smtClean="0">
              <a:latin typeface="Arial Black" pitchFamily="34" charset="0"/>
            </a:endParaRPr>
          </a:p>
          <a:p>
            <a:endParaRPr lang="en-US" sz="2000" dirty="0" smtClean="0">
              <a:latin typeface="Arial Black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BEH Team</a:t>
            </a:r>
          </a:p>
          <a:p>
            <a:pPr lvl="1"/>
            <a:r>
              <a:rPr lang="en-US" sz="2000" dirty="0" smtClean="0">
                <a:latin typeface="Arial Black" pitchFamily="34" charset="0"/>
              </a:rPr>
              <a:t>Gina </a:t>
            </a:r>
            <a:r>
              <a:rPr lang="en-US" sz="2000" dirty="0" err="1" smtClean="0">
                <a:latin typeface="Arial Black" pitchFamily="34" charset="0"/>
              </a:rPr>
              <a:t>Lovasi</a:t>
            </a:r>
            <a:endParaRPr lang="en-US" sz="2000" dirty="0" smtClean="0">
              <a:latin typeface="Arial Black" pitchFamily="34" charset="0"/>
            </a:endParaRPr>
          </a:p>
          <a:p>
            <a:pPr lvl="1"/>
            <a:r>
              <a:rPr lang="en-US" sz="2000" dirty="0" smtClean="0">
                <a:latin typeface="Arial Black" pitchFamily="34" charset="0"/>
              </a:rPr>
              <a:t>Kathryn </a:t>
            </a:r>
            <a:r>
              <a:rPr lang="en-US" sz="2000" dirty="0" err="1" smtClean="0">
                <a:latin typeface="Arial Black" pitchFamily="34" charset="0"/>
              </a:rPr>
              <a:t>Neckerman</a:t>
            </a:r>
            <a:endParaRPr lang="en-US" sz="2000" dirty="0" smtClean="0">
              <a:latin typeface="Arial Black" pitchFamily="34" charset="0"/>
            </a:endParaRPr>
          </a:p>
          <a:p>
            <a:pPr lvl="1"/>
            <a:r>
              <a:rPr lang="en-US" sz="2000" dirty="0" smtClean="0">
                <a:latin typeface="Arial Black" pitchFamily="34" charset="0"/>
              </a:rPr>
              <a:t>James Quinn</a:t>
            </a:r>
          </a:p>
          <a:p>
            <a:pPr lvl="1"/>
            <a:r>
              <a:rPr lang="en-US" sz="2000" dirty="0" err="1" smtClean="0">
                <a:latin typeface="Arial Black" pitchFamily="34" charset="0"/>
              </a:rPr>
              <a:t>Danniel</a:t>
            </a:r>
            <a:r>
              <a:rPr lang="en-US" sz="2000" dirty="0" smtClean="0">
                <a:latin typeface="Arial Black" pitchFamily="34" charset="0"/>
              </a:rPr>
              <a:t> Sheehan</a:t>
            </a:r>
          </a:p>
          <a:p>
            <a:pPr lvl="1"/>
            <a:r>
              <a:rPr lang="en-US" sz="2000" dirty="0" err="1" smtClean="0">
                <a:latin typeface="Arial Black" pitchFamily="34" charset="0"/>
              </a:rPr>
              <a:t>Chriss</a:t>
            </a:r>
            <a:r>
              <a:rPr lang="en-US" sz="2000" dirty="0" smtClean="0">
                <a:latin typeface="Arial Black" pitchFamily="34" charset="0"/>
              </a:rPr>
              <a:t> Weiss</a:t>
            </a:r>
            <a:endParaRPr lang="en-US" sz="2400" dirty="0">
              <a:latin typeface="Arial Black" pitchFamily="34" charset="0"/>
            </a:endParaRPr>
          </a:p>
        </p:txBody>
      </p:sp>
      <p:pic>
        <p:nvPicPr>
          <p:cNvPr id="38919" name="Picture 4" descr="ranking2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96250" y="5622945"/>
            <a:ext cx="7905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1524000" y="198620"/>
            <a:ext cx="6400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  <a:latin typeface="Arial Black" pitchFamily="34" charset="0"/>
              </a:rPr>
              <a:t>BMI Z-Score for 10-11 Year Olds in New York City Schools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  <a:p>
            <a:pPr algn="ctr">
              <a:spcBef>
                <a:spcPct val="50000"/>
              </a:spcBef>
            </a:pP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8" name="Picture 7" descr="NYC_BMI_z0.em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95399" y="1251144"/>
            <a:ext cx="6858000" cy="549944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Connector 9"/>
          <p:cNvCxnSpPr/>
          <p:nvPr/>
        </p:nvCxnSpPr>
        <p:spPr bwMode="auto">
          <a:xfrm rot="5400000" flipH="1" flipV="1">
            <a:off x="3676648" y="4152900"/>
            <a:ext cx="38862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507226" y="1696065"/>
            <a:ext cx="2669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Mean = 0.71</a:t>
            </a:r>
          </a:p>
          <a:p>
            <a:r>
              <a:rPr lang="en-US" sz="2000" dirty="0" smtClean="0">
                <a:latin typeface="Arial Black" pitchFamily="34" charset="0"/>
              </a:rPr>
              <a:t>Median = 0.86</a:t>
            </a:r>
            <a:endParaRPr lang="en-US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96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YC_pct0.em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98448" y="1252728"/>
            <a:ext cx="6858000" cy="54951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507226" y="1696065"/>
            <a:ext cx="3421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Mean = 69</a:t>
            </a:r>
            <a:r>
              <a:rPr lang="en-US" sz="2000" baseline="30000" dirty="0" smtClean="0">
                <a:latin typeface="Arial Black" pitchFamily="34" charset="0"/>
              </a:rPr>
              <a:t>th</a:t>
            </a:r>
            <a:r>
              <a:rPr lang="en-US" sz="2000" dirty="0" smtClean="0">
                <a:latin typeface="Arial Black" pitchFamily="34" charset="0"/>
              </a:rPr>
              <a:t> </a:t>
            </a:r>
          </a:p>
          <a:p>
            <a:r>
              <a:rPr lang="en-US" sz="2000" dirty="0" smtClean="0">
                <a:latin typeface="Arial Black" pitchFamily="34" charset="0"/>
              </a:rPr>
              <a:t>Median = 81</a:t>
            </a:r>
            <a:r>
              <a:rPr lang="en-US" sz="2000" baseline="30000" dirty="0" smtClean="0">
                <a:latin typeface="Arial Black" pitchFamily="34" charset="0"/>
              </a:rPr>
              <a:t>st</a:t>
            </a:r>
            <a:endParaRPr lang="en-US" sz="2000" dirty="0" smtClean="0">
              <a:latin typeface="Arial Black" pitchFamily="34" charset="0"/>
            </a:endParaRPr>
          </a:p>
          <a:p>
            <a:endParaRPr lang="en-US" sz="2000" dirty="0">
              <a:latin typeface="Arial Black" pitchFamily="34" charset="0"/>
            </a:endParaRPr>
          </a:p>
          <a:p>
            <a:r>
              <a:rPr lang="en-US" sz="2000" dirty="0" smtClean="0">
                <a:latin typeface="Arial Black" pitchFamily="34" charset="0"/>
              </a:rPr>
              <a:t>25% are obese 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14793" y="153650"/>
            <a:ext cx="85294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  <a:latin typeface="Arial Black" pitchFamily="34" charset="0"/>
              </a:rPr>
              <a:t>BMI Percentile for 10-11 Year Olds in New York City Schools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  <a:p>
            <a:pPr algn="ctr">
              <a:spcBef>
                <a:spcPct val="50000"/>
              </a:spcBef>
            </a:pP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9830" y="146775"/>
            <a:ext cx="838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FF00"/>
                </a:solidFill>
                <a:latin typeface="Arial Black" pitchFamily="34" charset="0"/>
              </a:rPr>
              <a:t>Endocrine Disruptors and Obesity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4892" y="699054"/>
            <a:ext cx="8799226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FontTx/>
              <a:buChar char="•"/>
            </a:pPr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G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rowing concern </a:t>
            </a:r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that 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exposures</a:t>
            </a:r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to “endocrine disruptor (ED)” chemicals, may alter metabolic programming in early life and cause obesity/metabolic syndrome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</a:p>
          <a:p>
            <a:pPr marL="457200" indent="-457200">
              <a:spcAft>
                <a:spcPts val="600"/>
              </a:spcAft>
              <a:buFontTx/>
              <a:buChar char="•"/>
            </a:pPr>
            <a:endParaRPr lang="en-US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457200" indent="-457200">
              <a:spcAft>
                <a:spcPts val="0"/>
              </a:spcAft>
              <a:buFontTx/>
              <a:buChar char="•"/>
            </a:pPr>
            <a:endParaRPr lang="en-US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457200" indent="-457200">
              <a:spcAft>
                <a:spcPts val="0"/>
              </a:spcAft>
              <a:buFontTx/>
              <a:buChar char="•"/>
            </a:pPr>
            <a:endParaRPr lang="en-US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457200" indent="-457200">
              <a:spcAft>
                <a:spcPts val="0"/>
              </a:spcAft>
              <a:buFontTx/>
              <a:buChar char="•"/>
            </a:pPr>
            <a:endParaRPr lang="en-US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457200" indent="-457200">
              <a:spcAft>
                <a:spcPts val="0"/>
              </a:spcAft>
              <a:buFontTx/>
              <a:buChar char="•"/>
            </a:pPr>
            <a:endParaRPr lang="en-US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457200" indent="-457200">
              <a:spcAft>
                <a:spcPts val="0"/>
              </a:spcAft>
              <a:buFontTx/>
              <a:buChar char="•"/>
            </a:pPr>
            <a:endParaRPr lang="en-US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457200" indent="-457200">
              <a:spcAft>
                <a:spcPts val="0"/>
              </a:spcAft>
              <a:buFontTx/>
              <a:buChar char="•"/>
            </a:pPr>
            <a:endParaRPr lang="en-US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457200" indent="-457200">
              <a:spcAft>
                <a:spcPts val="0"/>
              </a:spcAft>
              <a:buFontTx/>
              <a:buChar char="•"/>
            </a:pPr>
            <a:endParaRPr lang="en-US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457200" indent="-457200">
              <a:spcAft>
                <a:spcPts val="0"/>
              </a:spcAft>
              <a:buFontTx/>
              <a:buChar char="•"/>
            </a:pPr>
            <a:endParaRPr lang="en-US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lvl="1" indent="-457200">
              <a:spcAft>
                <a:spcPts val="0"/>
              </a:spcAft>
              <a:buFontTx/>
              <a:buChar char="•"/>
            </a:pPr>
            <a:r>
              <a:rPr lang="en-US" sz="2400" b="1" kern="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EDs are often referred to as hormone mimics since they imitate hormones and disrupt normal cell signaling. 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63318" y="2278505"/>
            <a:ext cx="3912432" cy="323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9830" y="191745"/>
            <a:ext cx="838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FF00"/>
                </a:solidFill>
                <a:latin typeface="Arial Black" pitchFamily="34" charset="0"/>
              </a:rPr>
              <a:t>Endocrine Disruptors and Obesity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4800" y="3262344"/>
            <a:ext cx="8534400" cy="33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Aft>
                <a:spcPts val="1800"/>
              </a:spcAft>
              <a:buFontTx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PAH, particularly </a:t>
            </a:r>
            <a:r>
              <a:rPr lang="en-US" sz="2400" dirty="0" err="1" smtClean="0">
                <a:solidFill>
                  <a:schemeClr val="bg1"/>
                </a:solidFill>
                <a:latin typeface="Arial Black" pitchFamily="34" charset="0"/>
              </a:rPr>
              <a:t>hydroxy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-PAH, have been shown to have estrogenic effects.</a:t>
            </a:r>
          </a:p>
          <a:p>
            <a:pPr marL="457200" indent="-457200">
              <a:spcAft>
                <a:spcPts val="1800"/>
              </a:spcAft>
              <a:buFontTx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Induce estrogen-dependent cell proliferation.</a:t>
            </a:r>
          </a:p>
          <a:p>
            <a:pPr marL="457200" indent="-457200">
              <a:spcAft>
                <a:spcPts val="1800"/>
              </a:spcAft>
              <a:buFontTx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In </a:t>
            </a:r>
            <a:r>
              <a:rPr lang="en-US" sz="2400" dirty="0" err="1" smtClean="0">
                <a:solidFill>
                  <a:schemeClr val="bg1"/>
                </a:solidFill>
                <a:latin typeface="Arial Black" pitchFamily="34" charset="0"/>
              </a:rPr>
              <a:t>adipocyte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 cell culture experiments B[a]P inhibit </a:t>
            </a:r>
            <a:r>
              <a:rPr lang="en-US" sz="2400" dirty="0" err="1" smtClean="0">
                <a:solidFill>
                  <a:schemeClr val="bg1"/>
                </a:solidFill>
                <a:latin typeface="Arial Black" pitchFamily="34" charset="0"/>
              </a:rPr>
              <a:t>lipolysis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</a:p>
          <a:p>
            <a:pPr marL="457200" indent="-457200">
              <a:spcAft>
                <a:spcPts val="1800"/>
              </a:spcAft>
              <a:buFontTx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Shown to induce weight gain &amp; gain in fat mass in rats and mice.</a:t>
            </a:r>
          </a:p>
        </p:txBody>
      </p:sp>
      <p:pic>
        <p:nvPicPr>
          <p:cNvPr id="6" name="Picture 8" descr="bap_prim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5753" y="1511236"/>
            <a:ext cx="1919287" cy="1524000"/>
          </a:xfrm>
          <a:prstGeom prst="rect">
            <a:avLst/>
          </a:prstGeom>
          <a:noFill/>
        </p:spPr>
      </p:pic>
      <p:pic>
        <p:nvPicPr>
          <p:cNvPr id="7" name="Picture 5" descr="bapnobase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2464" y="1104391"/>
            <a:ext cx="3733800" cy="20859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9296" y="794484"/>
            <a:ext cx="6835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Polycyclic aromatic hydrocarbons (PAH)</a:t>
            </a:r>
            <a:endParaRPr lang="en-US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505407" y="247413"/>
            <a:ext cx="81289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CCCEH Birth Cohort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793" y="1034327"/>
            <a:ext cx="852940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Pregnant African American and Dominican women were recruited during their 3</a:t>
            </a:r>
            <a:r>
              <a:rPr lang="en-US" sz="24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rd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trimester through prenatal clinics in N. Manhattan.</a:t>
            </a:r>
          </a:p>
          <a:p>
            <a:endParaRPr lang="en-US" sz="24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Key entrance criteria: registered with OB/GYN clinic by 20</a:t>
            </a:r>
            <a:r>
              <a:rPr lang="en-US" sz="24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th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week of pregnancy, non-smoker, non-diabetic, non-hypertensive and lived in Bronx or N. Manhattan.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48 hour personal air monitoring for 8 carcinogenic PAH.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Child’s height &amp; weight measured at age 5 &amp; 7, body composition measured at age 7.</a:t>
            </a:r>
            <a:endParaRPr lang="en-US" sz="24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73497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Blank Presentation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Blank Presentation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Blank Presentation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22810</TotalTime>
  <Words>2400</Words>
  <Application>Microsoft Office PowerPoint</Application>
  <PresentationFormat>On-screen Show (4:3)</PresentationFormat>
  <Paragraphs>602</Paragraphs>
  <Slides>45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CDC</dc:creator>
  <cp:lastModifiedBy>Andrew</cp:lastModifiedBy>
  <cp:revision>461</cp:revision>
  <cp:lastPrinted>2002-06-18T17:22:31Z</cp:lastPrinted>
  <dcterms:created xsi:type="dcterms:W3CDTF">2000-10-25T15:41:08Z</dcterms:created>
  <dcterms:modified xsi:type="dcterms:W3CDTF">2011-10-10T17:28:53Z</dcterms:modified>
</cp:coreProperties>
</file>