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303" r:id="rId3"/>
    <p:sldId id="302" r:id="rId4"/>
    <p:sldId id="304" r:id="rId5"/>
    <p:sldId id="305" r:id="rId6"/>
    <p:sldId id="309" r:id="rId7"/>
    <p:sldId id="310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008E40"/>
    <a:srgbClr val="0097CC"/>
    <a:srgbClr val="FD3DCB"/>
    <a:srgbClr val="17036D"/>
    <a:srgbClr val="004821"/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1C0CAE-2767-4EE7-9BCA-D640A4082B7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BB3712-F1CE-43B6-929A-CD5F6D12B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Sorting Algorithms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Insertion Sort: </a:t>
            </a:r>
            <a:r>
              <a:rPr lang="el-GR" sz="3200" dirty="0"/>
              <a:t>Θ</a:t>
            </a:r>
            <a:r>
              <a:rPr lang="en-US" sz="3200" dirty="0" smtClean="0"/>
              <a:t>(n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Merge Sort:</a:t>
            </a:r>
            <a:r>
              <a:rPr lang="el-GR" sz="3200" dirty="0" smtClean="0"/>
              <a:t>Θ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</a:t>
            </a:r>
          </a:p>
          <a:p>
            <a:r>
              <a:rPr lang="en-US" sz="3200" dirty="0" smtClean="0"/>
              <a:t>Heap Sort:</a:t>
            </a:r>
            <a:r>
              <a:rPr lang="el-GR" sz="3200" dirty="0" smtClean="0"/>
              <a:t>Θ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</a:t>
            </a:r>
          </a:p>
          <a:p>
            <a:r>
              <a:rPr lang="en-US" sz="3200" dirty="0" smtClean="0"/>
              <a:t>We seem to be stuck at </a:t>
            </a:r>
            <a:r>
              <a:rPr lang="el-GR" sz="3200" dirty="0"/>
              <a:t>Θ</a:t>
            </a:r>
            <a:r>
              <a:rPr lang="en-US" sz="3200" dirty="0"/>
              <a:t>(</a:t>
            </a:r>
            <a:r>
              <a:rPr lang="en-US" sz="3200" dirty="0" err="1"/>
              <a:t>nlog</a:t>
            </a:r>
            <a:r>
              <a:rPr lang="en-US" sz="3200" dirty="0"/>
              <a:t>(n))</a:t>
            </a:r>
          </a:p>
          <a:p>
            <a:r>
              <a:rPr lang="en-US" sz="3200" b="1" dirty="0" smtClean="0"/>
              <a:t>Hypothesis: </a:t>
            </a:r>
            <a:r>
              <a:rPr lang="en-US" sz="3200" dirty="0" smtClean="0"/>
              <a:t>Every sorting algorithm requires </a:t>
            </a:r>
            <a:r>
              <a:rPr lang="el-GR" sz="3200" dirty="0" smtClean="0"/>
              <a:t>Ω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 time.</a:t>
            </a:r>
            <a:endParaRPr lang="en-US" sz="3200" dirty="0"/>
          </a:p>
          <a:p>
            <a:endParaRPr lang="en-US" sz="3200" b="1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882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Lower Bound Definitions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Merge sort: </a:t>
            </a:r>
            <a:r>
              <a:rPr lang="el-GR" sz="3200" dirty="0"/>
              <a:t>Ω</a:t>
            </a:r>
            <a:r>
              <a:rPr lang="en-US" sz="3200" dirty="0"/>
              <a:t>(</a:t>
            </a:r>
            <a:r>
              <a:rPr lang="en-US" sz="3200" dirty="0" err="1"/>
              <a:t>nlog</a:t>
            </a:r>
            <a:r>
              <a:rPr lang="en-US" sz="3200" dirty="0"/>
              <a:t>(n)) </a:t>
            </a:r>
            <a:r>
              <a:rPr lang="en-US" sz="3200" dirty="0" smtClean="0"/>
              <a:t>on </a:t>
            </a:r>
            <a:r>
              <a:rPr lang="en-US" sz="3200" i="1" dirty="0" smtClean="0"/>
              <a:t>every</a:t>
            </a:r>
            <a:r>
              <a:rPr lang="en-US" sz="3200" dirty="0" smtClean="0"/>
              <a:t> input</a:t>
            </a:r>
          </a:p>
          <a:p>
            <a:r>
              <a:rPr lang="en-US" sz="3200" dirty="0" smtClean="0"/>
              <a:t>Insertion sort:</a:t>
            </a:r>
          </a:p>
          <a:p>
            <a:pPr lvl="1"/>
            <a:r>
              <a:rPr lang="en-US" sz="3000" dirty="0" smtClean="0">
                <a:solidFill>
                  <a:srgbClr val="00602B"/>
                </a:solidFill>
              </a:rPr>
              <a:t>1, 2, 3, 4,…, n-1, n     </a:t>
            </a:r>
            <a:r>
              <a:rPr lang="en-US" sz="3000" dirty="0" smtClean="0">
                <a:sym typeface="Wingdings" panose="05000000000000000000" pitchFamily="2" charset="2"/>
              </a:rPr>
              <a:t> O(n) time</a:t>
            </a:r>
          </a:p>
          <a:p>
            <a:pPr lvl="1"/>
            <a:r>
              <a:rPr lang="en-US" sz="3000" dirty="0" smtClean="0">
                <a:solidFill>
                  <a:srgbClr val="00602B"/>
                </a:solidFill>
                <a:sym typeface="Wingdings" panose="05000000000000000000" pitchFamily="2" charset="2"/>
              </a:rPr>
              <a:t>n, n-1, n-2, …, 2, 1     </a:t>
            </a:r>
            <a:r>
              <a:rPr lang="en-US" sz="3000" dirty="0" smtClean="0">
                <a:sym typeface="Wingdings" panose="05000000000000000000" pitchFamily="2" charset="2"/>
              </a:rPr>
              <a:t> O(n</a:t>
            </a:r>
            <a:r>
              <a:rPr lang="en-US" sz="3000" baseline="30000" dirty="0" smtClean="0">
                <a:sym typeface="Wingdings" panose="05000000000000000000" pitchFamily="2" charset="2"/>
              </a:rPr>
              <a:t>2</a:t>
            </a:r>
            <a:r>
              <a:rPr lang="en-US" sz="3000" dirty="0" smtClean="0">
                <a:sym typeface="Wingdings" panose="05000000000000000000" pitchFamily="2" charset="2"/>
              </a:rPr>
              <a:t>) time</a:t>
            </a:r>
          </a:p>
          <a:p>
            <a:r>
              <a:rPr lang="en-US" sz="3200" b="1" dirty="0"/>
              <a:t>Hypothesis</a:t>
            </a:r>
            <a:r>
              <a:rPr lang="en-US" sz="3200" b="1" dirty="0" smtClean="0"/>
              <a:t>: </a:t>
            </a:r>
            <a:r>
              <a:rPr lang="en-US" sz="3200" dirty="0" smtClean="0"/>
              <a:t>For every sorting algorithm A and every integer n, there is some input of length n on which A requires </a:t>
            </a:r>
            <a:r>
              <a:rPr lang="el-GR" sz="3200" dirty="0"/>
              <a:t>Ω</a:t>
            </a:r>
            <a:r>
              <a:rPr lang="en-US" sz="3200" dirty="0"/>
              <a:t>(</a:t>
            </a:r>
            <a:r>
              <a:rPr lang="en-US" sz="3200" dirty="0" err="1"/>
              <a:t>nlog</a:t>
            </a:r>
            <a:r>
              <a:rPr lang="en-US" sz="3200" dirty="0"/>
              <a:t>(n)) </a:t>
            </a:r>
            <a:r>
              <a:rPr lang="en-US" sz="3200" dirty="0" smtClean="0"/>
              <a:t>time.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8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Proving Lower Bounds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if there is some absurd O(n) algorithm? E.g.</a:t>
            </a:r>
          </a:p>
          <a:p>
            <a:pPr lvl="1"/>
            <a:r>
              <a:rPr lang="en-US" sz="3000" dirty="0" smtClean="0"/>
              <a:t>Square every third element</a:t>
            </a:r>
          </a:p>
          <a:p>
            <a:pPr lvl="1"/>
            <a:r>
              <a:rPr lang="en-US" sz="3000" dirty="0" smtClean="0"/>
              <a:t>For every prime j, A[j] = 2^A[j]</a:t>
            </a:r>
          </a:p>
          <a:p>
            <a:pPr lvl="1"/>
            <a:r>
              <a:rPr lang="en-US" sz="3000" dirty="0" smtClean="0"/>
              <a:t>For every j, look up A[j]’</a:t>
            </a:r>
            <a:r>
              <a:rPr lang="en-US" sz="3000" dirty="0" err="1" smtClean="0"/>
              <a:t>th</a:t>
            </a:r>
            <a:r>
              <a:rPr lang="en-US" sz="3000" dirty="0" smtClean="0"/>
              <a:t> word in the August 2013 New York Times</a:t>
            </a:r>
          </a:p>
          <a:p>
            <a:pPr lvl="1"/>
            <a:r>
              <a:rPr lang="en-US" sz="3000" dirty="0" smtClean="0"/>
              <a:t>Etc.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656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Comparison sorting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Want algorithms that work on any input </a:t>
            </a:r>
          </a:p>
          <a:p>
            <a:r>
              <a:rPr lang="en-US" sz="3200" dirty="0" smtClean="0"/>
              <a:t>e.g. insertion/merge/heap sort</a:t>
            </a:r>
          </a:p>
          <a:p>
            <a:r>
              <a:rPr lang="en-US" sz="3200" dirty="0" smtClean="0"/>
              <a:t>Think about sorting: uses comparisons.</a:t>
            </a:r>
          </a:p>
          <a:p>
            <a:r>
              <a:rPr lang="en-US" sz="3200" dirty="0" smtClean="0"/>
              <a:t>Comparison based sorting algorithm only relies on comparisons + moves</a:t>
            </a:r>
          </a:p>
          <a:p>
            <a:r>
              <a:rPr lang="en-US" sz="3200" dirty="0" smtClean="0"/>
              <a:t>Running time = </a:t>
            </a:r>
            <a:r>
              <a:rPr lang="el-GR" sz="3200" dirty="0" smtClean="0"/>
              <a:t>Ω</a:t>
            </a:r>
            <a:r>
              <a:rPr lang="en-US" sz="3200" dirty="0" smtClean="0"/>
              <a:t>(# of comparisons)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7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New Hypothesis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Every comparison-based sorting algorithm requires </a:t>
            </a:r>
            <a:r>
              <a:rPr lang="el-GR" sz="4000" dirty="0" smtClean="0"/>
              <a:t>Ω</a:t>
            </a:r>
            <a:r>
              <a:rPr lang="en-US" sz="4000" dirty="0" smtClean="0"/>
              <a:t>(</a:t>
            </a:r>
            <a:r>
              <a:rPr lang="en-US" sz="4000" dirty="0" err="1" smtClean="0"/>
              <a:t>nlog</a:t>
            </a:r>
            <a:r>
              <a:rPr lang="en-US" sz="4000" dirty="0" smtClean="0"/>
              <a:t>(n)) comparisons in the worst case.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77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Required Comparisons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 comparisons suffices </a:t>
            </a:r>
          </a:p>
          <a:p>
            <a:pPr lvl="1"/>
            <a:r>
              <a:rPr lang="en-US" sz="3000" dirty="0"/>
              <a:t>m</a:t>
            </a:r>
            <a:r>
              <a:rPr lang="en-US" sz="3000" dirty="0" smtClean="0"/>
              <a:t>erge sort, heap sort</a:t>
            </a:r>
          </a:p>
          <a:p>
            <a:r>
              <a:rPr lang="en-US" sz="3200" dirty="0" smtClean="0"/>
              <a:t>Trivial: need </a:t>
            </a:r>
            <a:r>
              <a:rPr lang="el-GR" sz="3200" dirty="0" smtClean="0"/>
              <a:t>Ω</a:t>
            </a:r>
            <a:r>
              <a:rPr lang="en-US" sz="3200" dirty="0" smtClean="0"/>
              <a:t>(n/2) comparisons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11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New Hypothesis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4572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Every comparison-based sorting algorithm requires </a:t>
            </a:r>
            <a:r>
              <a:rPr lang="el-GR" sz="4000" dirty="0" smtClean="0"/>
              <a:t>Ω</a:t>
            </a:r>
            <a:r>
              <a:rPr lang="en-US" sz="4000" dirty="0" smtClean="0"/>
              <a:t>(</a:t>
            </a:r>
            <a:r>
              <a:rPr lang="en-US" sz="4000" dirty="0" err="1" smtClean="0"/>
              <a:t>nlog</a:t>
            </a:r>
            <a:r>
              <a:rPr lang="en-US" sz="4000" dirty="0" smtClean="0"/>
              <a:t>(n)) comparisons in the worst case.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3200" b="1" dirty="0" smtClean="0"/>
              <a:t>Observation: </a:t>
            </a:r>
            <a:r>
              <a:rPr lang="en-US" sz="3200" dirty="0" smtClean="0"/>
              <a:t>Tree of height k has at most 2</a:t>
            </a:r>
            <a:r>
              <a:rPr lang="en-US" sz="3200" baseline="30000" dirty="0" smtClean="0"/>
              <a:t>k</a:t>
            </a:r>
            <a:r>
              <a:rPr lang="en-US" sz="3200" dirty="0" smtClean="0"/>
              <a:t> leaves.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220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Average Case Analysis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Ω</a:t>
            </a:r>
            <a:r>
              <a:rPr lang="en-US" sz="3200" dirty="0"/>
              <a:t>(</a:t>
            </a:r>
            <a:r>
              <a:rPr lang="en-US" sz="3200" dirty="0" err="1"/>
              <a:t>nlog</a:t>
            </a:r>
            <a:r>
              <a:rPr lang="en-US" sz="3200" dirty="0"/>
              <a:t>(n</a:t>
            </a:r>
            <a:r>
              <a:rPr lang="en-US" sz="3200" dirty="0" smtClean="0"/>
              <a:t>)) comparisons in worst case</a:t>
            </a:r>
          </a:p>
          <a:p>
            <a:r>
              <a:rPr lang="en-US" sz="3200" dirty="0" smtClean="0"/>
              <a:t>Merge sort: always </a:t>
            </a:r>
            <a:r>
              <a:rPr lang="el-GR" sz="3200" dirty="0" smtClean="0"/>
              <a:t>Θ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</a:t>
            </a:r>
          </a:p>
          <a:p>
            <a:r>
              <a:rPr lang="en-US" sz="3200" dirty="0" smtClean="0"/>
              <a:t>Insertion sort: sometimes </a:t>
            </a:r>
            <a:r>
              <a:rPr lang="el-GR" sz="3200" dirty="0" smtClean="0"/>
              <a:t>Θ</a:t>
            </a:r>
            <a:r>
              <a:rPr lang="en-US" sz="3200" dirty="0" smtClean="0"/>
              <a:t>(n), 			                 sometimes </a:t>
            </a:r>
            <a:r>
              <a:rPr lang="el-GR" sz="3200" dirty="0" smtClean="0"/>
              <a:t>Θ</a:t>
            </a:r>
            <a:r>
              <a:rPr lang="en-US" sz="3200" dirty="0" smtClean="0"/>
              <a:t>(n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Can we get the </a:t>
            </a:r>
            <a:r>
              <a:rPr lang="en-US" sz="3200" dirty="0"/>
              <a:t>b</a:t>
            </a:r>
            <a:r>
              <a:rPr lang="en-US" sz="3200" dirty="0" smtClean="0"/>
              <a:t>est of both? Sometimes </a:t>
            </a:r>
            <a:r>
              <a:rPr lang="el-GR" sz="3200" dirty="0" smtClean="0"/>
              <a:t>Θ</a:t>
            </a:r>
            <a:r>
              <a:rPr lang="en-US" sz="3200" dirty="0" smtClean="0"/>
              <a:t>(</a:t>
            </a:r>
            <a:r>
              <a:rPr lang="en-US" sz="3200" dirty="0" err="1" smtClean="0"/>
              <a:t>nlog</a:t>
            </a:r>
            <a:r>
              <a:rPr lang="en-US" sz="3200" dirty="0" smtClean="0"/>
              <a:t>(n)), usually O(n)?</a:t>
            </a:r>
          </a:p>
          <a:p>
            <a:r>
              <a:rPr lang="en-US" sz="3200" dirty="0" smtClean="0"/>
              <a:t>NO: need </a:t>
            </a:r>
            <a:r>
              <a:rPr lang="el-GR" sz="3200" dirty="0" smtClean="0"/>
              <a:t>Ω</a:t>
            </a:r>
            <a:r>
              <a:rPr lang="en-US" sz="3200" dirty="0"/>
              <a:t>(</a:t>
            </a:r>
            <a:r>
              <a:rPr lang="en-US" sz="3200" dirty="0" err="1"/>
              <a:t>nlog</a:t>
            </a:r>
            <a:r>
              <a:rPr lang="en-US" sz="3200" dirty="0"/>
              <a:t>(n)) </a:t>
            </a:r>
            <a:r>
              <a:rPr lang="en-US" sz="3200" dirty="0" smtClean="0"/>
              <a:t>comparisons </a:t>
            </a:r>
            <a:r>
              <a:rPr lang="en-US" sz="3200" i="1" dirty="0" smtClean="0"/>
              <a:t>on average</a:t>
            </a:r>
            <a:r>
              <a:rPr lang="en-US" sz="3200" dirty="0" smtClean="0"/>
              <a:t> among all possible inputs.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7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pattFill prst="wdDnDiag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ln w="28575">
          <a:solidFill>
            <a:srgbClr val="7030A0"/>
          </a:solidFill>
        </a:ln>
      </a:spPr>
      <a:bodyPr rtlCol="0" anchor="ctr"/>
      <a:lstStyle>
        <a:defPPr algn="ctr">
          <a:defRPr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C00000"/>
          </a:solidFill>
          <a:prstDash val="soli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5588</TotalTime>
  <Words>364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Sorting Algorithms</vt:lpstr>
      <vt:lpstr>Lower Bound Definitions</vt:lpstr>
      <vt:lpstr>Proving Lower Bounds</vt:lpstr>
      <vt:lpstr>Comparison sorting</vt:lpstr>
      <vt:lpstr>New Hypothesis</vt:lpstr>
      <vt:lpstr>Required Comparisons</vt:lpstr>
      <vt:lpstr>New Hypothesis</vt:lpstr>
      <vt:lpstr>Average Case Analysis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Graph Algorithms</dc:title>
  <dc:creator>Columbia University</dc:creator>
  <cp:lastModifiedBy>Clifford Stein</cp:lastModifiedBy>
  <cp:revision>270</cp:revision>
  <dcterms:created xsi:type="dcterms:W3CDTF">2013-06-26T18:14:02Z</dcterms:created>
  <dcterms:modified xsi:type="dcterms:W3CDTF">2015-09-21T14:50:44Z</dcterms:modified>
</cp:coreProperties>
</file>