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35" r:id="rId2"/>
    <p:sldId id="832" r:id="rId3"/>
    <p:sldId id="750" r:id="rId4"/>
    <p:sldId id="766" r:id="rId5"/>
    <p:sldId id="718" r:id="rId6"/>
    <p:sldId id="736" r:id="rId7"/>
    <p:sldId id="720" r:id="rId8"/>
    <p:sldId id="767" r:id="rId9"/>
    <p:sldId id="769" r:id="rId10"/>
    <p:sldId id="770" r:id="rId11"/>
    <p:sldId id="772" r:id="rId12"/>
    <p:sldId id="774" r:id="rId13"/>
    <p:sldId id="825" r:id="rId14"/>
    <p:sldId id="776" r:id="rId15"/>
    <p:sldId id="778" r:id="rId16"/>
    <p:sldId id="723" r:id="rId17"/>
    <p:sldId id="779" r:id="rId18"/>
    <p:sldId id="784" r:id="rId19"/>
    <p:sldId id="785" r:id="rId20"/>
    <p:sldId id="780" r:id="rId21"/>
    <p:sldId id="781" r:id="rId22"/>
    <p:sldId id="782" r:id="rId23"/>
    <p:sldId id="783" r:id="rId24"/>
    <p:sldId id="737" r:id="rId25"/>
    <p:sldId id="826" r:id="rId26"/>
    <p:sldId id="830" r:id="rId27"/>
  </p:sldIdLst>
  <p:sldSz cx="9144000" cy="6858000" type="screen4x3"/>
  <p:notesSz cx="6997700" cy="9271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FF"/>
    <a:srgbClr val="808080"/>
    <a:srgbClr val="0000FF"/>
    <a:srgbClr val="33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152" y="-120"/>
      </p:cViewPr>
      <p:guideLst>
        <p:guide orient="horz" pos="2920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79" rIns="92959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fld id="{533BFE7D-E9C9-AB43-8D5F-315E9592A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63575"/>
            <a:ext cx="4716462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1188"/>
            <a:ext cx="51117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b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8407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84" tIns="44042" rIns="88084" bIns="44042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6D7FF423-0393-2841-AF94-8FD881317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E49082-E570-284D-9B1B-88B2979804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2560B-B4F4-2541-8A45-4B02B6141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0663"/>
            <a:ext cx="2095500" cy="5875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0663"/>
            <a:ext cx="6134100" cy="5875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B0A81-AC55-1446-9F46-7E5ADAB20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2EB19-247D-CB47-81F1-2D9A35608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C5AF8-632F-F841-BFB5-3E52A7ED5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DC80A-6AF2-6946-9035-8C67B9D0A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704AE-D8C4-0C45-94A3-F2B7749D4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7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1EF9-7334-D545-9E25-DFAF1B7A1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C1097-3401-AE4C-8659-AE4256A1E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4542-9846-7942-BCAA-6E3BF3E5F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005CD-7DEF-484A-B8D2-C47D89DD3C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83820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AE7CF2-B889-2048-B81B-653A5B4465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m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Ø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Energy, Energy,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 efforts to reduce energy consumption</a:t>
            </a:r>
          </a:p>
          <a:p>
            <a:r>
              <a:rPr lang="en-US" dirty="0" smtClean="0"/>
              <a:t>People can conserve.  Large percentage savings possible, but each individual has small total impact</a:t>
            </a:r>
          </a:p>
          <a:p>
            <a:r>
              <a:rPr lang="en-US" dirty="0" smtClean="0"/>
              <a:t>Industry can conserve.  Larger potential impact because of scale.</a:t>
            </a:r>
          </a:p>
          <a:p>
            <a:r>
              <a:rPr lang="en-US" dirty="0" smtClean="0"/>
              <a:t>Datacenters are estimated to use 2 to 4% of the electricity in the United States.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Off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/>
              <a:t>Simplest algorithmic problem:</a:t>
            </a:r>
          </a:p>
          <a:p>
            <a:pPr lvl="1"/>
            <a:r>
              <a:rPr lang="en-US" dirty="0" smtClean="0"/>
              <a:t>Given a set of jobs with </a:t>
            </a:r>
          </a:p>
          <a:p>
            <a:pPr lvl="2"/>
            <a:r>
              <a:rPr lang="en-US" dirty="0" smtClean="0"/>
              <a:t>Processing times</a:t>
            </a:r>
          </a:p>
          <a:p>
            <a:pPr lvl="2"/>
            <a:r>
              <a:rPr lang="en-US" dirty="0" smtClean="0"/>
              <a:t>Release dates</a:t>
            </a:r>
          </a:p>
          <a:p>
            <a:pPr lvl="2"/>
            <a:r>
              <a:rPr lang="en-US" dirty="0" smtClean="0"/>
              <a:t>Deadlines</a:t>
            </a:r>
          </a:p>
          <a:p>
            <a:pPr lvl="1"/>
            <a:r>
              <a:rPr lang="en-US" dirty="0" smtClean="0"/>
              <a:t>Schedule them in the smallest number of contiguous intervals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this problem?  Fewer, longer idle periods provide opportunities to shut down the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296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6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- EDF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34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19200" y="3733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057400" y="2667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1828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3505200" y="12954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3124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6248400" y="4648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077200" y="2209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61722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short idle periods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58000" y="5638800"/>
            <a:ext cx="1371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57912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86200" y="5486400"/>
            <a:ext cx="175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495800" y="56388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590800" y="5410200"/>
            <a:ext cx="762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752600" y="5486400"/>
            <a:ext cx="457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24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1EF9-7334-D545-9E25-DFAF1B7A18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371600"/>
            <a:ext cx="548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971800" y="19050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0" y="3200400"/>
            <a:ext cx="18288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53400" y="2286000"/>
            <a:ext cx="914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4724400"/>
            <a:ext cx="27432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2743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886200"/>
            <a:ext cx="36576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19600" y="3810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953000" y="2743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410200" y="19050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943600" y="12954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6477000" y="3124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010400" y="46482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305800" y="2209800"/>
            <a:ext cx="476392" cy="43970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696200" y="56388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00" y="57912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219200" y="5638800"/>
            <a:ext cx="3124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14600" y="5943600"/>
            <a:ext cx="657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6407624"/>
            <a:ext cx="326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long, 1 short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solve via dynamic programming (non-trivial)  </a:t>
            </a:r>
            <a:r>
              <a:rPr lang="en-US" dirty="0" smtClean="0">
                <a:solidFill>
                  <a:srgbClr val="FF6600"/>
                </a:solidFill>
              </a:rPr>
              <a:t>[Baptiste 2006]</a:t>
            </a:r>
            <a:endParaRPr lang="en-US" dirty="0" smtClean="0"/>
          </a:p>
          <a:p>
            <a:r>
              <a:rPr lang="en-US" dirty="0" smtClean="0"/>
              <a:t>Can model more complicated situations</a:t>
            </a:r>
          </a:p>
          <a:p>
            <a:pPr lvl="1"/>
            <a:r>
              <a:rPr lang="en-US" dirty="0" smtClean="0"/>
              <a:t>Minimize number of intervals</a:t>
            </a:r>
          </a:p>
          <a:p>
            <a:pPr lvl="1"/>
            <a:r>
              <a:rPr lang="en-US" dirty="0" smtClean="0"/>
              <a:t>Minimize cost, where cost of an interval of length x is min(</a:t>
            </a:r>
            <a:r>
              <a:rPr lang="en-US" dirty="0" err="1" smtClean="0"/>
              <a:t>x,B</a:t>
            </a:r>
            <a:r>
              <a:rPr lang="en-US" dirty="0" smtClean="0"/>
              <a:t>). (can shut down after B steps).</a:t>
            </a:r>
          </a:p>
          <a:p>
            <a:pPr lvl="1"/>
            <a:r>
              <a:rPr lang="en-US" dirty="0" smtClean="0"/>
              <a:t>Multiple machines.</a:t>
            </a:r>
          </a:p>
          <a:p>
            <a:pPr lvl="1"/>
            <a:r>
              <a:rPr lang="en-US" dirty="0" smtClean="0"/>
              <a:t>All solved via dynamic programming</a:t>
            </a:r>
          </a:p>
          <a:p>
            <a:r>
              <a:rPr lang="en-US" dirty="0" smtClean="0"/>
              <a:t>On-line algorithms with good competitive ratios don</a:t>
            </a:r>
            <a:r>
              <a:rPr lang="fr-FR" dirty="0" smtClean="0"/>
              <a:t>’</a:t>
            </a:r>
            <a:r>
              <a:rPr lang="en-US" dirty="0" smtClean="0"/>
              <a:t>t exist (for trivial reasons)</a:t>
            </a:r>
          </a:p>
          <a:p>
            <a:endParaRPr lang="en-US" dirty="0"/>
          </a:p>
          <a:p>
            <a:r>
              <a:rPr lang="en-US" dirty="0" smtClean="0"/>
              <a:t>Competitive ratio =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I</a:t>
            </a:r>
            <a:r>
              <a:rPr lang="en-US" dirty="0" smtClean="0"/>
              <a:t> (on-line-</a:t>
            </a:r>
            <a:r>
              <a:rPr lang="en-US" dirty="0" err="1" smtClean="0"/>
              <a:t>alg</a:t>
            </a:r>
            <a:r>
              <a:rPr lang="en-US" dirty="0" smtClean="0"/>
              <a:t>(I) / off-line-opt(I))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also ask about how to manage an idle period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can change their speeds </a:t>
            </a:r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 smtClean="0"/>
          </a:p>
          <a:p>
            <a:r>
              <a:rPr lang="en-US" dirty="0" smtClean="0"/>
              <a:t>Machines burn power at rate </a:t>
            </a:r>
            <a:r>
              <a:rPr lang="en-US" dirty="0" smtClean="0">
                <a:solidFill>
                  <a:srgbClr val="FF6600"/>
                </a:solidFill>
              </a:rPr>
              <a:t>P(s)</a:t>
            </a:r>
          </a:p>
          <a:p>
            <a:r>
              <a:rPr lang="en-US" dirty="0" smtClean="0"/>
              <a:t>Computers typically burn power at rate </a:t>
            </a:r>
            <a:r>
              <a:rPr lang="en-US" dirty="0" smtClean="0">
                <a:solidFill>
                  <a:srgbClr val="FF0000"/>
                </a:solidFill>
              </a:rPr>
              <a:t>P(s) = 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6600"/>
                </a:solidFill>
              </a:rPr>
              <a:t>P(s) = s</a:t>
            </a:r>
            <a:r>
              <a:rPr lang="en-US" baseline="30000" dirty="0" smtClean="0">
                <a:solidFill>
                  <a:srgbClr val="FF6600"/>
                </a:solidFill>
              </a:rPr>
              <a:t>3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Also consider models where </a:t>
            </a:r>
            <a:r>
              <a:rPr lang="en-US" dirty="0">
                <a:solidFill>
                  <a:srgbClr val="FF6600"/>
                </a:solidFill>
              </a:rPr>
              <a:t>P(s</a:t>
            </a:r>
            <a:r>
              <a:rPr lang="en-US" dirty="0" smtClean="0">
                <a:solidFill>
                  <a:srgbClr val="FF6600"/>
                </a:solidFill>
              </a:rPr>
              <a:t>) </a:t>
            </a:r>
            <a:r>
              <a:rPr lang="en-US" dirty="0" smtClean="0"/>
              <a:t>is an arbitrary, non-decreasing function</a:t>
            </a:r>
          </a:p>
          <a:p>
            <a:r>
              <a:rPr lang="en-US" dirty="0" smtClean="0"/>
              <a:t>Can also consider discrete sets of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Speed Scaling Algorithmic Problems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The algorithm needs policies for: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Scheduling</a:t>
            </a:r>
            <a:r>
              <a:rPr lang="en-US" sz="2000" dirty="0">
                <a:latin typeface="Comic Sans MS" charset="0"/>
                <a:ea typeface="ＭＳ Ｐゴシック" charset="0"/>
              </a:rPr>
              <a:t>: Which job to run at each </a:t>
            </a:r>
            <a:r>
              <a:rPr lang="en-US" sz="2000" dirty="0" smtClean="0">
                <a:latin typeface="Comic Sans MS" charset="0"/>
                <a:ea typeface="ＭＳ Ｐゴシック" charset="0"/>
              </a:rPr>
              <a:t>processor at each time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Speed Scaling</a:t>
            </a:r>
            <a:r>
              <a:rPr lang="en-US" sz="2000" dirty="0">
                <a:latin typeface="Comic Sans MS" charset="0"/>
                <a:ea typeface="ＭＳ Ｐゴシック" charset="0"/>
              </a:rPr>
              <a:t>: What speed to run each </a:t>
            </a:r>
            <a:r>
              <a:rPr lang="en-US" sz="2000" dirty="0" smtClean="0">
                <a:latin typeface="Comic Sans MS" charset="0"/>
                <a:ea typeface="ＭＳ Ｐゴシック" charset="0"/>
              </a:rPr>
              <a:t>processor at each time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endParaRPr lang="en-US" sz="2000" dirty="0">
              <a:latin typeface="Comic Sans MS" charset="0"/>
              <a:ea typeface="ＭＳ Ｐゴシック" charset="0"/>
            </a:endParaRPr>
          </a:p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The algorithmic </a:t>
            </a: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problem 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sz="2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competing objectives/constraints</a:t>
            </a:r>
            <a:endParaRPr lang="en-US" sz="20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Comic Sans MS" charset="0"/>
                <a:ea typeface="ＭＳ Ｐゴシック" charset="0"/>
              </a:rPr>
              <a:t>Scheduling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Quality of Service (</a:t>
            </a:r>
            <a:r>
              <a:rPr lang="en-US" sz="2000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QoS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) </a:t>
            </a:r>
            <a:r>
              <a:rPr lang="en-US" sz="2000" dirty="0">
                <a:latin typeface="Comic Sans MS" charset="0"/>
                <a:ea typeface="ＭＳ Ｐゴシック" charset="0"/>
              </a:rPr>
              <a:t>objective, e.g. response time, deadline feasibility, 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Power objective</a:t>
            </a:r>
            <a:r>
              <a:rPr lang="en-US" sz="2000" dirty="0">
                <a:latin typeface="Comic Sans MS" charset="0"/>
                <a:ea typeface="ＭＳ Ｐゴシック" charset="0"/>
              </a:rPr>
              <a:t>, e.g. temperature, energy, maximum speed</a:t>
            </a:r>
          </a:p>
          <a:p>
            <a:pPr lvl="1">
              <a:buFont typeface="Wingdings" charset="0"/>
              <a:buNone/>
            </a:pPr>
            <a:endParaRPr lang="en-US" sz="2000" dirty="0">
              <a:latin typeface="Comic Sans MS" charset="0"/>
              <a:ea typeface="ＭＳ Ｐゴシック" charset="0"/>
            </a:endParaRPr>
          </a:p>
          <a:p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Can consider</a:t>
            </a: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Comic Sans MS" charset="0"/>
                <a:ea typeface="ＭＳ Ｐゴシック" charset="0"/>
              </a:rPr>
              <a:t>Minimizing power, subject to a scheduling constraint</a:t>
            </a:r>
          </a:p>
          <a:p>
            <a:pPr lvl="1"/>
            <a:r>
              <a:rPr lang="en-US" sz="2000" dirty="0" smtClean="0">
                <a:latin typeface="Comic Sans MS" charset="0"/>
                <a:ea typeface="ＭＳ Ｐゴシック" charset="0"/>
              </a:rPr>
              <a:t>Optimizing a scheduling constraint subject to a power budget</a:t>
            </a:r>
            <a:endParaRPr lang="en-US" sz="2000" dirty="0">
              <a:latin typeface="Comic Sans MS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Comic Sans MS" charset="0"/>
                <a:ea typeface="ＭＳ Ｐゴシック" charset="0"/>
              </a:rPr>
              <a:t>Optimizing a linear combination of a (minimization) </a:t>
            </a:r>
            <a:r>
              <a:rPr lang="en-US" sz="2000" dirty="0" err="1">
                <a:latin typeface="Comic Sans MS" charset="0"/>
                <a:ea typeface="ＭＳ Ｐゴシック" charset="0"/>
              </a:rPr>
              <a:t>QoS</a:t>
            </a:r>
            <a:r>
              <a:rPr lang="en-US" sz="2000" dirty="0">
                <a:latin typeface="Comic Sans MS" charset="0"/>
                <a:ea typeface="ＭＳ Ｐゴシック" charset="0"/>
              </a:rPr>
              <a:t> objective and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4FDA038-D2E2-DC4A-917F-67FEE0D4E576}" type="slidenum">
              <a:rPr lang="en-US" sz="1400"/>
              <a:pPr eaLnBrk="1" hangingPunct="1"/>
              <a:t>16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Speed Scaling Problem </a:t>
            </a:r>
            <a:r>
              <a:rPr lang="en-US" dirty="0" smtClean="0">
                <a:solidFill>
                  <a:srgbClr val="FF0000"/>
                </a:solidFill>
              </a:rPr>
              <a:t>[YDS 95]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jobs with</a:t>
            </a:r>
          </a:p>
          <a:p>
            <a:pPr lvl="1"/>
            <a:r>
              <a:rPr lang="en-US" dirty="0" smtClean="0"/>
              <a:t>Release date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/>
          </a:p>
          <a:p>
            <a:pPr lvl="1"/>
            <a:r>
              <a:rPr lang="en-US" dirty="0" smtClean="0"/>
              <a:t>Deadline 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/>
          </a:p>
          <a:p>
            <a:pPr lvl="1"/>
            <a:r>
              <a:rPr lang="en-US" dirty="0" smtClean="0"/>
              <a:t>Processing time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Given an energy function </a:t>
            </a:r>
            <a:r>
              <a:rPr lang="en-US" dirty="0" smtClean="0">
                <a:solidFill>
                  <a:srgbClr val="FF0000"/>
                </a:solidFill>
              </a:rPr>
              <a:t>P(s)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Compute a schedule that schedules each job feasibly and minimizes energy 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energy =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∫P(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jobs</a:t>
            </a:r>
          </a:p>
          <a:p>
            <a:pPr lvl="1"/>
            <a:r>
              <a:rPr lang="en-US" dirty="0" smtClean="0"/>
              <a:t>Release date 0</a:t>
            </a:r>
          </a:p>
          <a:p>
            <a:pPr lvl="1"/>
            <a:r>
              <a:rPr lang="en-US" dirty="0" smtClean="0"/>
              <a:t>Deadline 2</a:t>
            </a:r>
          </a:p>
          <a:p>
            <a:pPr lvl="1"/>
            <a:r>
              <a:rPr lang="en-US" dirty="0" smtClean="0"/>
              <a:t>Work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47800" y="3429000"/>
            <a:ext cx="1828800" cy="457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3429000"/>
            <a:ext cx="1828800" cy="45720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096000"/>
            <a:ext cx="386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0               1                  2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47800" y="4724400"/>
            <a:ext cx="914400" cy="4572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4724400"/>
            <a:ext cx="2743200" cy="45720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429000"/>
            <a:ext cx="30324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= 2</a:t>
            </a:r>
            <a:r>
              <a:rPr lang="en-US" baseline="30000" dirty="0" smtClean="0"/>
              <a:t>3 </a:t>
            </a:r>
            <a:r>
              <a:rPr lang="en-US" dirty="0" smtClean="0"/>
              <a:t>+2</a:t>
            </a:r>
            <a:r>
              <a:rPr lang="en-US" baseline="30000" dirty="0" smtClean="0"/>
              <a:t>3</a:t>
            </a:r>
            <a:r>
              <a:rPr lang="en-US" dirty="0" smtClean="0"/>
              <a:t> = 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 = 4</a:t>
            </a:r>
            <a:r>
              <a:rPr lang="en-US" baseline="30000" dirty="0" smtClean="0"/>
              <a:t>3</a:t>
            </a:r>
            <a:r>
              <a:rPr lang="en-US" dirty="0" smtClean="0"/>
              <a:t>+ 1.5</a:t>
            </a:r>
            <a:r>
              <a:rPr lang="en-US" baseline="30000" dirty="0" smtClean="0"/>
              <a:t>3</a:t>
            </a:r>
          </a:p>
          <a:p>
            <a:r>
              <a:rPr lang="en-US" baseline="30000" dirty="0"/>
              <a:t> </a:t>
            </a:r>
            <a:r>
              <a:rPr lang="en-US" baseline="30000" dirty="0" smtClean="0"/>
              <a:t>          </a:t>
            </a:r>
            <a:r>
              <a:rPr lang="en-US" dirty="0" smtClean="0"/>
              <a:t> = 67.4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convexity, each job runs at a constant speed (even with preemption)</a:t>
            </a:r>
          </a:p>
          <a:p>
            <a:r>
              <a:rPr lang="en-US" dirty="0" smtClean="0"/>
              <a:t>A feasible schedule is always possible (run infinitely fast)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now a computing resource to manage and optimize, just like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Screen real estate</a:t>
            </a:r>
          </a:p>
          <a:p>
            <a:pPr lvl="1"/>
            <a:r>
              <a:rPr lang="en-US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儷黑 Pro" charset="0"/>
                <a:cs typeface="儷黑 Pro" charset="0"/>
              </a:rPr>
              <a:t>Offline YDS Algorithm (1995)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800" dirty="0">
                <a:latin typeface="Comic Sans MS" charset="0"/>
                <a:ea typeface="ＭＳ Ｐゴシック" charset="0"/>
                <a:cs typeface="Comic Sans MS" charset="0"/>
              </a:rPr>
              <a:t>Repeat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2400" dirty="0">
                <a:latin typeface="Comic Sans MS" charset="0"/>
                <a:ea typeface="ＭＳ Ｐゴシック" charset="0"/>
                <a:cs typeface="Comic Sans MS" charset="0"/>
              </a:rPr>
              <a:t>Find the time interval I with maximum </a:t>
            </a:r>
            <a:r>
              <a:rPr lang="en-US" sz="2400" i="1" dirty="0">
                <a:solidFill>
                  <a:srgbClr val="F79646"/>
                </a:solidFill>
                <a:latin typeface="Comic Sans MS" charset="0"/>
                <a:ea typeface="ＭＳ Ｐゴシック" charset="0"/>
                <a:cs typeface="Comic Sans MS" charset="0"/>
              </a:rPr>
              <a:t>intensity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Intensity of time interval I = </a:t>
            </a:r>
            <a:r>
              <a:rPr lang="el-GR" sz="2200" dirty="0">
                <a:latin typeface="Comic Sans MS" charset="0"/>
                <a:ea typeface="ＭＳ Ｐゴシック" charset="0"/>
                <a:cs typeface="Comic Sans MS" charset="0"/>
              </a:rPr>
              <a:t>Σ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 </a:t>
            </a:r>
            <a:r>
              <a:rPr lang="en-US" sz="2200" dirty="0" err="1">
                <a:latin typeface="Comic Sans MS" charset="0"/>
                <a:ea typeface="ＭＳ Ｐゴシック" charset="0"/>
                <a:cs typeface="Comic Sans MS" charset="0"/>
              </a:rPr>
              <a:t>w</a:t>
            </a:r>
            <a:r>
              <a:rPr lang="en-US" sz="2200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sz="2200" baseline="-25000" dirty="0">
                <a:latin typeface="Comic Sans MS" charset="0"/>
                <a:ea typeface="ＭＳ Ｐゴシック" charset="0"/>
                <a:cs typeface="Comic Sans MS" charset="0"/>
              </a:rPr>
              <a:t> 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/ |I|</a:t>
            </a:r>
          </a:p>
          <a:p>
            <a:pPr lvl="3" eaLnBrk="1" hangingPunct="1">
              <a:buClr>
                <a:srgbClr val="F79646"/>
              </a:buClr>
              <a:buFont typeface="Wingdings" charset="0"/>
              <a:buChar char="§"/>
            </a:pP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Where the sum is over tasks 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 with [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r</a:t>
            </a:r>
            <a:r>
              <a:rPr lang="en-US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 err="1">
                <a:latin typeface="Comic Sans MS" charset="0"/>
                <a:ea typeface="ＭＳ Ｐゴシック" charset="0"/>
                <a:cs typeface="Comic Sans MS" charset="0"/>
              </a:rPr>
              <a:t>,d</a:t>
            </a:r>
            <a:r>
              <a:rPr lang="en-US" baseline="-25000" dirty="0" err="1">
                <a:latin typeface="Comic Sans MS" charset="0"/>
                <a:ea typeface="ＭＳ Ｐゴシック" charset="0"/>
                <a:cs typeface="Comic Sans MS" charset="0"/>
              </a:rPr>
              <a:t>i</a:t>
            </a: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] in I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dirty="0">
                <a:latin typeface="Comic Sans MS" charset="0"/>
                <a:ea typeface="ＭＳ Ｐゴシック" charset="0"/>
                <a:cs typeface="Comic Sans MS" charset="0"/>
              </a:rPr>
              <a:t>During I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speed = to the intensity of I</a:t>
            </a:r>
          </a:p>
          <a:p>
            <a:pPr lvl="2" eaLnBrk="1" hangingPunct="1">
              <a:buClr>
                <a:srgbClr val="0000FF"/>
              </a:buClr>
              <a:buFont typeface="Wingdings" charset="0"/>
              <a:buChar char="Ø"/>
            </a:pP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Earliest Deadline First policy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2600" dirty="0">
                <a:latin typeface="Comic Sans MS" charset="0"/>
                <a:ea typeface="ＭＳ Ｐゴシック" charset="0"/>
                <a:cs typeface="Comic Sans MS" charset="0"/>
              </a:rPr>
              <a:t>Remove I and the jobs completed in I </a:t>
            </a:r>
          </a:p>
        </p:txBody>
      </p:sp>
    </p:spTree>
    <p:extLst>
      <p:ext uri="{BB962C8B-B14F-4D97-AF65-F5344CB8AC3E}">
        <p14:creationId xmlns:p14="http://schemas.microsoft.com/office/powerpoint/2010/main" val="28730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40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flipH="1">
            <a:off x="3124200" y="22098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flipH="1">
            <a:off x="1638300" y="3886200"/>
            <a:ext cx="58674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6019800" y="3048000"/>
            <a:ext cx="914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125" y="4495800"/>
            <a:ext cx="1530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15968"/>
                </a:solidFill>
              </a:rPr>
              <a:t>Release time</a:t>
            </a:r>
          </a:p>
        </p:txBody>
      </p:sp>
      <p:sp>
        <p:nvSpPr>
          <p:cNvPr id="23560" name="TextBox 17"/>
          <p:cNvSpPr txBox="1">
            <a:spLocks noChangeArrowheads="1"/>
          </p:cNvSpPr>
          <p:nvPr/>
        </p:nvSpPr>
        <p:spPr bwMode="auto">
          <a:xfrm>
            <a:off x="7019925" y="449580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15968"/>
                </a:solidFill>
              </a:rPr>
              <a:t>deadline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43000" y="58674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219200" y="54864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599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80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Arial" charset="0"/>
              <a:buNone/>
            </a:pPr>
            <a:endParaRPr lang="en-US" sz="2400"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 flipH="1">
            <a:off x="3124200" y="22098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 flipH="1">
            <a:off x="1638300" y="3886200"/>
            <a:ext cx="58674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6019800" y="3048000"/>
            <a:ext cx="914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2971800" y="2209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3124200" y="2057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3135313" y="1447800"/>
            <a:ext cx="189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First Interval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611313" y="2590800"/>
            <a:ext cx="136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Intensity</a:t>
            </a:r>
          </a:p>
        </p:txBody>
      </p:sp>
      <p:sp>
        <p:nvSpPr>
          <p:cNvPr id="24587" name="Line 14"/>
          <p:cNvSpPr>
            <a:spLocks noChangeShapeType="1"/>
          </p:cNvSpPr>
          <p:nvPr/>
        </p:nvSpPr>
        <p:spPr bwMode="auto">
          <a:xfrm>
            <a:off x="1714500" y="4800600"/>
            <a:ext cx="1447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3162300" y="4800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4914900" y="4800600"/>
            <a:ext cx="259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2060575" y="5029200"/>
            <a:ext cx="5072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Tahoma" charset="0"/>
              </a:rPr>
              <a:t>Second Interval</a:t>
            </a:r>
          </a:p>
          <a:p>
            <a:pPr algn="ctr" eaLnBrk="1" hangingPunct="1"/>
            <a:r>
              <a:rPr lang="en-US">
                <a:latin typeface="Tahoma" charset="0"/>
              </a:rPr>
              <a:t>Intensity = </a:t>
            </a:r>
            <a:r>
              <a:rPr lang="en-US">
                <a:solidFill>
                  <a:srgbClr val="008000"/>
                </a:solidFill>
                <a:latin typeface="Tahoma" charset="0"/>
              </a:rPr>
              <a:t>green work </a:t>
            </a:r>
            <a:r>
              <a:rPr lang="en-US">
                <a:latin typeface="Tahoma" charset="0"/>
              </a:rPr>
              <a:t>+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blue work</a:t>
            </a:r>
          </a:p>
        </p:txBody>
      </p:sp>
      <p:sp>
        <p:nvSpPr>
          <p:cNvPr id="24591" name="Line 19"/>
          <p:cNvSpPr>
            <a:spLocks noChangeShapeType="1"/>
          </p:cNvSpPr>
          <p:nvPr/>
        </p:nvSpPr>
        <p:spPr bwMode="auto">
          <a:xfrm>
            <a:off x="3733800" y="59436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3505200" y="6035675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  <a:latin typeface="Tahoma" charset="0"/>
              </a:rPr>
              <a:t>Length of solid green line</a:t>
            </a:r>
          </a:p>
          <a:p>
            <a:pPr algn="ctr" eaLnBrk="1" hangingPunct="1"/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3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>
                <a:solidFill>
                  <a:srgbClr val="8064A2"/>
                </a:solidFill>
                <a:latin typeface="Comic Sans MS" charset="0"/>
                <a:ea typeface="ＭＳ Ｐゴシック" charset="0"/>
                <a:cs typeface="Comic Sans MS" charset="0"/>
              </a:rPr>
              <a:t>YDS Example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000" dirty="0">
                <a:latin typeface="Comic Sans MS" charset="0"/>
                <a:ea typeface="ＭＳ Ｐゴシック" charset="0"/>
                <a:cs typeface="Comic Sans MS" charset="0"/>
              </a:rPr>
              <a:t>Final YDS schedule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r>
              <a:rPr lang="en-US" sz="1800" dirty="0">
                <a:latin typeface="Comic Sans MS" charset="0"/>
                <a:ea typeface="ＭＳ Ｐゴシック" charset="0"/>
                <a:cs typeface="Comic Sans MS" charset="0"/>
              </a:rPr>
              <a:t>Height  = processor speed</a:t>
            </a: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lvl="1" eaLnBrk="1" hangingPunct="1">
              <a:buClr>
                <a:srgbClr val="FF0000"/>
              </a:buClr>
              <a:buFont typeface="Courier New" charset="0"/>
              <a:buChar char="o"/>
            </a:pPr>
            <a:endParaRPr lang="en-US" sz="1800" dirty="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endParaRPr lang="en-US" sz="2200" dirty="0" smtClean="0">
              <a:latin typeface="Comic Sans MS" charset="0"/>
              <a:ea typeface="ＭＳ Ｐゴシック" charset="0"/>
              <a:cs typeface="Comic Sans MS" charset="0"/>
            </a:endParaRPr>
          </a:p>
          <a:p>
            <a:pPr eaLnBrk="1" hangingPunct="1">
              <a:buClr>
                <a:srgbClr val="0000FF"/>
              </a:buClr>
              <a:buFont typeface="Wingdings" charset="0"/>
              <a:buChar char="§"/>
            </a:pPr>
            <a:r>
              <a:rPr lang="en-US" sz="2200" dirty="0" smtClean="0">
                <a:latin typeface="Comic Sans MS" charset="0"/>
                <a:ea typeface="ＭＳ Ｐゴシック" charset="0"/>
                <a:cs typeface="Comic Sans MS" charset="0"/>
              </a:rPr>
              <a:t>YDS </a:t>
            </a:r>
            <a:r>
              <a:rPr lang="en-US" sz="2200" dirty="0">
                <a:latin typeface="Comic Sans MS" charset="0"/>
                <a:ea typeface="ＭＳ Ｐゴシック" charset="0"/>
                <a:cs typeface="Comic Sans MS" charset="0"/>
              </a:rPr>
              <a:t>theorem: The YDS schedule is optimal for </a:t>
            </a:r>
            <a:r>
              <a:rPr lang="en-US" sz="2200" dirty="0" smtClean="0">
                <a:latin typeface="Comic Sans MS" charset="0"/>
                <a:ea typeface="ＭＳ Ｐゴシック" charset="0"/>
                <a:cs typeface="Comic Sans MS" charset="0"/>
              </a:rPr>
              <a:t>minimizing energy (also for minimizing temperature, or maximum power)</a:t>
            </a:r>
            <a:endParaRPr lang="en-US" sz="2200" dirty="0">
              <a:solidFill>
                <a:srgbClr val="0000FF"/>
              </a:solidFill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 flipH="1">
            <a:off x="2819400" y="25146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 flipH="1">
            <a:off x="1371600" y="2819400"/>
            <a:ext cx="14478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 flipH="1">
            <a:off x="4648200" y="2819400"/>
            <a:ext cx="3124200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5943600" y="2819400"/>
            <a:ext cx="4572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sz="1600" baseline="-250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3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linear combinations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Total response time + </a:t>
            </a:r>
            <a:r>
              <a:rPr lang="en-US" b="1" i="0" dirty="0" smtClean="0">
                <a:latin typeface="Lucida Grande"/>
                <a:ea typeface="Lucida Grande"/>
                <a:cs typeface="Lucida Grande"/>
              </a:rPr>
              <a:t>α (</a:t>
            </a:r>
            <a:r>
              <a:rPr lang="en-US" i="0" dirty="0" smtClean="0">
                <a:latin typeface="Lucida Grande"/>
                <a:ea typeface="Lucida Grande"/>
                <a:cs typeface="Lucida Grande"/>
              </a:rPr>
              <a:t>energy cost)</a:t>
            </a:r>
          </a:p>
          <a:p>
            <a:pPr lvl="1"/>
            <a:r>
              <a:rPr lang="en-US" dirty="0" smtClean="0">
                <a:latin typeface="Lucida Grande"/>
                <a:ea typeface="Lucida Grande"/>
                <a:cs typeface="Lucida Grande"/>
              </a:rPr>
              <a:t>Assumption:  both time and energy can be translated into dollars </a:t>
            </a:r>
          </a:p>
          <a:p>
            <a:pPr lvl="1"/>
            <a:r>
              <a:rPr lang="en-US" dirty="0" smtClean="0">
                <a:latin typeface="Lucida Grande"/>
                <a:ea typeface="Lucida Grande"/>
                <a:cs typeface="Lucida Grande"/>
              </a:rPr>
              <a:t>E.g. How much am I willing to pay to save one minute?</a:t>
            </a:r>
          </a:p>
          <a:p>
            <a:pPr marL="57150" indent="0">
              <a:buNone/>
            </a:pPr>
            <a:endParaRPr lang="en-US" dirty="0" smtClean="0"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Energy + Response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machine</a:t>
            </a:r>
          </a:p>
          <a:p>
            <a:r>
              <a:rPr lang="en-US" dirty="0" smtClean="0"/>
              <a:t>Jobs have weights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release dates</a:t>
            </a:r>
          </a:p>
          <a:p>
            <a:r>
              <a:rPr lang="en-US" dirty="0" smtClean="0"/>
              <a:t>Scheduler chooses job to run, and speed for each job</a:t>
            </a:r>
          </a:p>
          <a:p>
            <a:r>
              <a:rPr lang="en-US" dirty="0" smtClean="0"/>
              <a:t>Schedule gives completion times to jobs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Objective is 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err="1" smtClean="0">
                <a:solidFill>
                  <a:srgbClr val="FF0000"/>
                </a:solidFill>
              </a:rPr>
              <a:t>-r</a:t>
            </a:r>
            <a:r>
              <a:rPr lang="en-US" baseline="-25000" dirty="0" err="1" smtClean="0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) + 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∫</a:t>
            </a:r>
            <a:r>
              <a:rPr lang="en-US" baseline="-250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dt</a:t>
            </a:r>
            <a:endParaRPr lang="en-US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/>
              <a:t>Algorithm is on-line.</a:t>
            </a:r>
            <a:endParaRPr lang="en-US" dirty="0" smtClean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Response Time Plus Energy </a:t>
            </a:r>
            <a:r>
              <a:rPr lang="en-US" dirty="0" smtClean="0">
                <a:solidFill>
                  <a:srgbClr val="FF0000"/>
                </a:solidFill>
              </a:rPr>
              <a:t>[BCP09]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Algorithm (HDF – highest density first).  </a:t>
            </a:r>
            <a:r>
              <a:rPr lang="en-US" dirty="0" smtClean="0">
                <a:solidFill>
                  <a:srgbClr val="FF6600"/>
                </a:solidFill>
              </a:rPr>
              <a:t>Density is weight/processing time</a:t>
            </a:r>
          </a:p>
          <a:p>
            <a:r>
              <a:rPr lang="en-US" dirty="0" smtClean="0"/>
              <a:t>Speed setting algorithm involves inverting a potential function used in the analysis.</a:t>
            </a:r>
          </a:p>
          <a:p>
            <a:r>
              <a:rPr lang="en-US" dirty="0" smtClean="0"/>
              <a:t>Power function is arbitrary.</a:t>
            </a:r>
          </a:p>
          <a:p>
            <a:r>
              <a:rPr lang="en-US" dirty="0" smtClean="0"/>
              <a:t>Algorithm is </a:t>
            </a:r>
            <a:r>
              <a:rPr lang="en-US" dirty="0" smtClean="0">
                <a:solidFill>
                  <a:srgbClr val="FF6600"/>
                </a:solidFill>
              </a:rPr>
              <a:t>(1+ 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dirty="0" smtClean="0">
                <a:solidFill>
                  <a:srgbClr val="FF6600"/>
                </a:solidFill>
              </a:rPr>
              <a:t>)-speed, O(1/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dirty="0" smtClean="0">
                <a:solidFill>
                  <a:srgbClr val="FF6600"/>
                </a:solidFill>
              </a:rPr>
              <a:t>)-competitive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(scalable).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1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computation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April </a:t>
            </a:r>
            <a:r>
              <a:rPr lang="en-US" dirty="0" smtClean="0"/>
              <a:t>2006, </a:t>
            </a:r>
            <a:r>
              <a:rPr lang="en-US" dirty="0"/>
              <a:t>an instance with 85,900 points was solved using Concorde TSP Solver, taking over 136 CPU-years, </a:t>
            </a:r>
            <a:endParaRPr lang="en-US" dirty="0" smtClean="0"/>
          </a:p>
          <a:p>
            <a:r>
              <a:rPr lang="en-US" dirty="0" smtClean="0"/>
              <a:t>250 Watt * 136 years = 300000 </a:t>
            </a:r>
            <a:r>
              <a:rPr lang="en-US" dirty="0" err="1" smtClean="0"/>
              <a:t>KWatt</a:t>
            </a:r>
            <a:r>
              <a:rPr lang="en-US" dirty="0" smtClean="0"/>
              <a:t> hours</a:t>
            </a:r>
          </a:p>
          <a:p>
            <a:r>
              <a:rPr lang="en-US" dirty="0" smtClean="0"/>
              <a:t>$0.20 per </a:t>
            </a:r>
            <a:r>
              <a:rPr lang="en-US" dirty="0" err="1" smtClean="0"/>
              <a:t>KWatt</a:t>
            </a:r>
            <a:r>
              <a:rPr lang="en-US" dirty="0" smtClean="0"/>
              <a:t> hour = $60000 + environmental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google</a:t>
            </a:r>
            <a:r>
              <a:rPr lang="en-US" dirty="0" smtClean="0"/>
              <a:t> search releases between .2 and 7 grams of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Windows 7 + Office 2010 require 70 times more RAM than Windows 98 and Office 2000 to perform the same simple tasks.</a:t>
            </a:r>
          </a:p>
          <a:p>
            <a:r>
              <a:rPr lang="en-US" dirty="0" smtClean="0"/>
              <a:t>By 2020, servers may use more energy than air travel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52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matters most to the computer designers at Google is not speed, but power, low power, because data centers can consume as much electricity as a city</a:t>
            </a:r>
          </a:p>
          <a:p>
            <a:pPr lvl="1"/>
            <a:r>
              <a:rPr lang="en-US" dirty="0">
                <a:latin typeface="Comic Sans MS" charset="0"/>
                <a:ea typeface="ＭＳ Ｐゴシック" charset="0"/>
              </a:rPr>
              <a:t>Eric Schmidt, </a:t>
            </a:r>
            <a:r>
              <a:rPr lang="en-US" dirty="0" smtClean="0">
                <a:latin typeface="Comic Sans MS" charset="0"/>
                <a:ea typeface="ＭＳ Ｐゴシック" charset="0"/>
              </a:rPr>
              <a:t>former CEO </a:t>
            </a:r>
            <a:r>
              <a:rPr lang="en-US" dirty="0">
                <a:latin typeface="Comic Sans MS" charset="0"/>
                <a:ea typeface="ＭＳ Ｐゴシック" charset="0"/>
              </a:rPr>
              <a:t>Google</a:t>
            </a:r>
          </a:p>
          <a:p>
            <a:pPr lvl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Energy costs at data centers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are comparable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to the cost for hardware</a:t>
            </a:r>
          </a:p>
          <a:p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Power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46FBEAD-21DF-EF4E-A217-166E7B60FC6D}" type="slidenum">
              <a:rPr lang="en-US" sz="1400"/>
              <a:pPr eaLnBrk="1" hangingPunct="1"/>
              <a:t>5</a:t>
            </a:fld>
            <a:endParaRPr lang="en-US" sz="1400"/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3480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should be providing algorithmic understanding and suggesting strategies for managing datacenters, networks, and other devices in an energy-efficient way.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More concretely, we can</a:t>
            </a:r>
          </a:p>
          <a:p>
            <a:pPr lvl="1"/>
            <a:r>
              <a:rPr lang="en-US" dirty="0" smtClean="0"/>
              <a:t>Turn off computers</a:t>
            </a:r>
          </a:p>
          <a:p>
            <a:pPr lvl="1"/>
            <a:r>
              <a:rPr lang="en-US" dirty="0" smtClean="0"/>
              <a:t>Slow down computers (speed scaling)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Are there others?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Speed Scaling Technology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1FD691A-416D-EC47-A690-77AF3088634C}" type="slidenum">
              <a:rPr lang="en-US" sz="1400"/>
              <a:pPr eaLnBrk="1" hangingPunct="1"/>
              <a:t>7</a:t>
            </a:fld>
            <a:endParaRPr lang="en-US" sz="1400"/>
          </a:p>
        </p:txBody>
      </p:sp>
      <p:pic>
        <p:nvPicPr>
          <p:cNvPr id="17413" name="Picture 6" descr="Pen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44910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AMDPower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5043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609600" y="4419600"/>
            <a:ext cx="3657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6" name="Oval 5"/>
          <p:cNvSpPr>
            <a:spLocks noChangeArrowheads="1"/>
          </p:cNvSpPr>
          <p:nvPr/>
        </p:nvSpPr>
        <p:spPr bwMode="auto">
          <a:xfrm>
            <a:off x="5105400" y="1828800"/>
            <a:ext cx="1828800" cy="175260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2676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Dynamic Power ≈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Speed</a:t>
            </a:r>
            <a:r>
              <a:rPr lang="en-US" baseline="30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>
                <a:solidFill>
                  <a:srgbClr val="FF0000"/>
                </a:solidFill>
                <a:latin typeface="Comic Sans MS" charset="0"/>
              </a:rPr>
              <a:t> in CMOS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charset="0"/>
              </a:rPr>
              <a:t>based processors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can also be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105400"/>
          </a:xfrm>
        </p:spPr>
        <p:txBody>
          <a:bodyPr/>
          <a:lstStyle/>
          <a:p>
            <a:r>
              <a:rPr lang="en-US" dirty="0"/>
              <a:t>Worldwide more 50 billion </a:t>
            </a:r>
            <a:r>
              <a:rPr lang="en-US" dirty="0" err="1" smtClean="0"/>
              <a:t>kWH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used per year by data networking, </a:t>
            </a:r>
            <a:endParaRPr lang="en-US" dirty="0" smtClean="0"/>
          </a:p>
          <a:p>
            <a:r>
              <a:rPr lang="en-US" dirty="0" smtClean="0"/>
              <a:t>US DoE study  </a:t>
            </a:r>
            <a:r>
              <a:rPr lang="en-US" dirty="0"/>
              <a:t>estimates </a:t>
            </a:r>
            <a:r>
              <a:rPr lang="en-US" dirty="0" smtClean="0"/>
              <a:t>a </a:t>
            </a:r>
            <a:r>
              <a:rPr lang="en-US" dirty="0"/>
              <a:t>40% reduction in network energy if the energy usage of network components </a:t>
            </a:r>
            <a:r>
              <a:rPr lang="en-US" dirty="0" smtClean="0"/>
              <a:t>was proportional </a:t>
            </a:r>
            <a:r>
              <a:rPr lang="en-US" dirty="0"/>
              <a:t>to traffic. </a:t>
            </a:r>
            <a:endParaRPr lang="en-US" dirty="0" smtClean="0"/>
          </a:p>
          <a:p>
            <a:r>
              <a:rPr lang="en-US" dirty="0" smtClean="0"/>
              <a:t>Routing </a:t>
            </a:r>
            <a:r>
              <a:rPr lang="en-US" dirty="0"/>
              <a:t>in an on-chip network for a chip </a:t>
            </a:r>
            <a:r>
              <a:rPr lang="en-US" dirty="0" smtClean="0"/>
              <a:t>multiprocessor -- As </a:t>
            </a:r>
            <a:r>
              <a:rPr lang="en-US" dirty="0"/>
              <a:t>the number of processors </a:t>
            </a:r>
            <a:r>
              <a:rPr lang="en-US" dirty="0" smtClean="0"/>
              <a:t>per chip </a:t>
            </a:r>
            <a:r>
              <a:rPr lang="en-US" dirty="0"/>
              <a:t>grows, </a:t>
            </a:r>
            <a:r>
              <a:rPr lang="en-US" dirty="0" err="1"/>
              <a:t>interprocessor</a:t>
            </a:r>
            <a:r>
              <a:rPr lang="en-US" dirty="0"/>
              <a:t> communication is expected to become the dominant energy </a:t>
            </a:r>
            <a:r>
              <a:rPr lang="en-US" dirty="0" smtClean="0"/>
              <a:t>component.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off machines</a:t>
            </a:r>
          </a:p>
          <a:p>
            <a:r>
              <a:rPr lang="en-US" dirty="0" smtClean="0"/>
              <a:t>Slow down/speed up machines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EB19-247D-CB47-81F1-2D9A35608A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2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38992</TotalTime>
  <Words>1115</Words>
  <Application>Microsoft Macintosh PowerPoint</Application>
  <PresentationFormat>On-screen Show (4:3)</PresentationFormat>
  <Paragraphs>208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Blends</vt:lpstr>
      <vt:lpstr>Energy, Energy, Energy</vt:lpstr>
      <vt:lpstr>Thesis </vt:lpstr>
      <vt:lpstr>Is computation worth it?</vt:lpstr>
      <vt:lpstr>Random Facts</vt:lpstr>
      <vt:lpstr>Power</vt:lpstr>
      <vt:lpstr>What can we do? </vt:lpstr>
      <vt:lpstr>Speed Scaling Technology</vt:lpstr>
      <vt:lpstr>Routing can also be green</vt:lpstr>
      <vt:lpstr>Two basic approaches</vt:lpstr>
      <vt:lpstr>Turning Off Machines</vt:lpstr>
      <vt:lpstr>Example</vt:lpstr>
      <vt:lpstr>Example  - EDF schedule</vt:lpstr>
      <vt:lpstr>Example</vt:lpstr>
      <vt:lpstr>Algorithms</vt:lpstr>
      <vt:lpstr>Speed Scaling</vt:lpstr>
      <vt:lpstr>Speed Scaling Algorithmic Problems</vt:lpstr>
      <vt:lpstr>First Speed Scaling Problem [YDS 95]</vt:lpstr>
      <vt:lpstr>Toy Example</vt:lpstr>
      <vt:lpstr>Facts </vt:lpstr>
      <vt:lpstr>Offline YDS Algorithm (1995)</vt:lpstr>
      <vt:lpstr>YDS Example</vt:lpstr>
      <vt:lpstr>YDS Example</vt:lpstr>
      <vt:lpstr>YDS Example</vt:lpstr>
      <vt:lpstr>Minimizing linear combinations </vt:lpstr>
      <vt:lpstr>Minimizing Energy + Response Time</vt:lpstr>
      <vt:lpstr>Results for Response Time Plus Energy [BCP09]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fsdfsd</dc:title>
  <dc:creator>lili</dc:creator>
  <cp:lastModifiedBy>Cliff Stein</cp:lastModifiedBy>
  <cp:revision>627</cp:revision>
  <cp:lastPrinted>2008-12-31T17:03:03Z</cp:lastPrinted>
  <dcterms:created xsi:type="dcterms:W3CDTF">2010-08-25T18:23:00Z</dcterms:created>
  <dcterms:modified xsi:type="dcterms:W3CDTF">2013-04-23T02:18:36Z</dcterms:modified>
</cp:coreProperties>
</file>