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2" r:id="rId6"/>
    <p:sldId id="259" r:id="rId7"/>
    <p:sldId id="264" r:id="rId8"/>
    <p:sldId id="265" r:id="rId9"/>
    <p:sldId id="266" r:id="rId10"/>
    <p:sldId id="268" r:id="rId11"/>
    <p:sldId id="269" r:id="rId12"/>
    <p:sldId id="270" r:id="rId13"/>
    <p:sldId id="272" r:id="rId14"/>
    <p:sldId id="273" r:id="rId15"/>
    <p:sldId id="278" r:id="rId16"/>
    <p:sldId id="275" r:id="rId17"/>
    <p:sldId id="276" r:id="rId18"/>
    <p:sldId id="279" r:id="rId19"/>
    <p:sldId id="277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A2B92-4FDE-42B1-9F0D-FBA89AF22AC6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0266D-774A-4853-AE43-6E4C54446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98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0266D-774A-4853-AE43-6E4C54446E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2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5CD20F-115A-4F7C-81E3-E7E6B42BDEC9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4EA3A0-5771-443B-AE21-2D0F63EFDD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Patient Scheduling at </a:t>
            </a:r>
            <a:r>
              <a:rPr lang="en-US" dirty="0" err="1" smtClean="0"/>
              <a:t>columbia’s</a:t>
            </a:r>
            <a:r>
              <a:rPr lang="en-US" dirty="0" smtClean="0"/>
              <a:t> radiation oncology treatment center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David </a:t>
            </a:r>
            <a:r>
              <a:rPr lang="en-US" dirty="0" err="1" smtClean="0"/>
              <a:t>Kuo</a:t>
            </a:r>
            <a:r>
              <a:rPr lang="en-US" dirty="0" smtClean="0"/>
              <a:t> Chao and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Soo</a:t>
            </a:r>
            <a:r>
              <a:rPr lang="en-US" dirty="0" smtClean="0"/>
              <a:t> 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The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Weekly:</a:t>
            </a:r>
          </a:p>
          <a:p>
            <a:pPr lvl="1"/>
            <a:r>
              <a:rPr lang="en-US" dirty="0"/>
              <a:t>P3|</a:t>
            </a:r>
            <a:r>
              <a:rPr lang="en-US" dirty="0" smtClean="0"/>
              <a:t>r</a:t>
            </a:r>
            <a:r>
              <a:rPr lang="en-US" baseline="-25000" dirty="0" smtClean="0"/>
              <a:t>j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prec|</a:t>
            </a:r>
            <a:r>
              <a:rPr lang="en-US" dirty="0" err="1"/>
              <a:t>Σw</a:t>
            </a:r>
            <a:r>
              <a:rPr lang="en-US" baseline="-25000" dirty="0" err="1"/>
              <a:t>j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Model will prioritize higher weighted patients for treatment scheduling</a:t>
            </a:r>
          </a:p>
          <a:p>
            <a:pPr lvl="1"/>
            <a:r>
              <a:rPr lang="en-US" dirty="0" smtClean="0"/>
              <a:t>Accounts for days available and optimal treatment time period (due date)</a:t>
            </a:r>
          </a:p>
          <a:p>
            <a:pPr lvl="1"/>
            <a:r>
              <a:rPr lang="en-US" dirty="0" smtClean="0"/>
              <a:t>Processing time is uniform</a:t>
            </a:r>
          </a:p>
          <a:p>
            <a:pPr lvl="1"/>
            <a:r>
              <a:rPr lang="en-US" dirty="0" smtClean="0"/>
              <a:t>Fill days to set capacity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Daily</a:t>
            </a:r>
          </a:p>
          <a:p>
            <a:pPr lvl="1"/>
            <a:r>
              <a:rPr lang="en-US" dirty="0"/>
              <a:t>P3|</a:t>
            </a:r>
            <a:r>
              <a:rPr lang="en-US" dirty="0" smtClean="0"/>
              <a:t>r</a:t>
            </a:r>
            <a:r>
              <a:rPr lang="en-US" baseline="-25000" dirty="0"/>
              <a:t>j</a:t>
            </a:r>
            <a:r>
              <a:rPr lang="en-US" dirty="0" smtClean="0"/>
              <a:t>|Lmax </a:t>
            </a:r>
          </a:p>
          <a:p>
            <a:pPr lvl="1"/>
            <a:r>
              <a:rPr lang="en-US" dirty="0" smtClean="0"/>
              <a:t>model uses given estimated processing time for treatment</a:t>
            </a:r>
          </a:p>
          <a:p>
            <a:pPr lvl="1"/>
            <a:r>
              <a:rPr lang="en-US" dirty="0" smtClean="0"/>
              <a:t>Creates a schedule that minimizes probability of going over operation hours (due date)</a:t>
            </a:r>
          </a:p>
        </p:txBody>
      </p:sp>
    </p:spTree>
    <p:extLst>
      <p:ext uri="{BB962C8B-B14F-4D97-AF65-F5344CB8AC3E}">
        <p14:creationId xmlns:p14="http://schemas.microsoft.com/office/powerpoint/2010/main" val="4038399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Scheduling: Weekly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/>
              <a:t>P3|r</a:t>
            </a:r>
            <a:r>
              <a:rPr lang="en-US" baseline="-25000" dirty="0"/>
              <a:t>j</a:t>
            </a:r>
            <a:r>
              <a:rPr lang="en-US" dirty="0"/>
              <a:t> , </a:t>
            </a:r>
            <a:r>
              <a:rPr lang="en-US" dirty="0" err="1"/>
              <a:t>prec|Σw</a:t>
            </a:r>
            <a:r>
              <a:rPr lang="en-US" baseline="-25000" dirty="0" err="1"/>
              <a:t>j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</a:p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Release dates</a:t>
            </a:r>
          </a:p>
          <a:p>
            <a:pPr lvl="1"/>
            <a:r>
              <a:rPr lang="en-US" dirty="0" smtClean="0"/>
              <a:t>Due dates</a:t>
            </a:r>
          </a:p>
          <a:p>
            <a:pPr lvl="1"/>
            <a:r>
              <a:rPr lang="en-US" dirty="0" smtClean="0"/>
              <a:t>Weights</a:t>
            </a:r>
          </a:p>
          <a:p>
            <a:pPr lvl="1"/>
            <a:r>
              <a:rPr lang="en-US" dirty="0" smtClean="0"/>
              <a:t>Any precedence (chain)</a:t>
            </a:r>
          </a:p>
          <a:p>
            <a:pPr lvl="1"/>
            <a:r>
              <a:rPr lang="en-US" dirty="0" smtClean="0"/>
              <a:t>Each processing time = 1</a:t>
            </a:r>
          </a:p>
          <a:p>
            <a:pPr lvl="1"/>
            <a:r>
              <a:rPr lang="en-US" dirty="0" smtClean="0"/>
              <a:t>Capacity of each machine per day</a:t>
            </a:r>
          </a:p>
          <a:p>
            <a:pPr lvl="1"/>
            <a:r>
              <a:rPr lang="en-US" dirty="0" smtClean="0"/>
              <a:t>Each day = a time period of 5 units of 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The problem is Strongly NP- hard.</a:t>
            </a:r>
          </a:p>
          <a:p>
            <a:pPr lvl="1"/>
            <a:r>
              <a:rPr lang="en-US" dirty="0" smtClean="0"/>
              <a:t>Number of jobs per week can run up to &gt;100</a:t>
            </a:r>
          </a:p>
          <a:p>
            <a:pPr lvl="1"/>
            <a:r>
              <a:rPr lang="en-US" dirty="0" smtClean="0"/>
              <a:t>Unrealistic to use heavy computer algorithms that are non poly time in high variable situation that is always changing and with exceptions</a:t>
            </a:r>
          </a:p>
          <a:p>
            <a:pPr lvl="1"/>
            <a:r>
              <a:rPr lang="en-US" dirty="0" smtClean="0"/>
              <a:t>Develop heuristic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06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Scheduling: Weekly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Each machine has capacity of 5 patients per day</a:t>
            </a:r>
          </a:p>
          <a:p>
            <a:r>
              <a:rPr lang="en-US" dirty="0" smtClean="0"/>
              <a:t>For each day (time period: Monday (t = (1,5))</a:t>
            </a:r>
          </a:p>
          <a:p>
            <a:pPr lvl="1"/>
            <a:r>
              <a:rPr lang="en-US" dirty="0" smtClean="0"/>
              <a:t>Set A{} contains all jobs not scheduled and are available (released) during Monday</a:t>
            </a:r>
          </a:p>
          <a:p>
            <a:r>
              <a:rPr lang="en-US" dirty="0" smtClean="0"/>
              <a:t>Precedence constraints are split into multiple jobs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Set B{} contains all jobs not scheduled and not available during Monday</a:t>
            </a:r>
          </a:p>
          <a:p>
            <a:pPr lvl="1"/>
            <a:r>
              <a:rPr lang="en-US" dirty="0" smtClean="0"/>
              <a:t>Set S{} contains all scheduled jobs</a:t>
            </a:r>
          </a:p>
          <a:p>
            <a:pPr lvl="1"/>
            <a:r>
              <a:rPr lang="en-US" dirty="0" smtClean="0"/>
              <a:t>Take the highest weight job in A{} and assign to available machine move to S{}</a:t>
            </a:r>
          </a:p>
          <a:p>
            <a:pPr lvl="1"/>
            <a:r>
              <a:rPr lang="en-US" dirty="0" smtClean="0"/>
              <a:t>Continue until capacity for day is full (15 patients)</a:t>
            </a:r>
          </a:p>
          <a:p>
            <a:pPr lvl="1"/>
            <a:r>
              <a:rPr lang="en-US" dirty="0" smtClean="0"/>
              <a:t>Increase time period</a:t>
            </a:r>
          </a:p>
          <a:p>
            <a:pPr lvl="1"/>
            <a:r>
              <a:rPr lang="en-US" dirty="0" smtClean="0"/>
              <a:t>Update A{}, B{}</a:t>
            </a:r>
          </a:p>
        </p:txBody>
      </p:sp>
    </p:spTree>
    <p:extLst>
      <p:ext uri="{BB962C8B-B14F-4D97-AF65-F5344CB8AC3E}">
        <p14:creationId xmlns:p14="http://schemas.microsoft.com/office/powerpoint/2010/main" val="4006658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Scheduling: Daily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/>
              <a:t>P3|r</a:t>
            </a:r>
            <a:r>
              <a:rPr lang="en-US" baseline="-25000" dirty="0"/>
              <a:t>j</a:t>
            </a:r>
            <a:r>
              <a:rPr lang="en-US" dirty="0"/>
              <a:t>|Lmax </a:t>
            </a:r>
          </a:p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Due date</a:t>
            </a:r>
          </a:p>
          <a:p>
            <a:pPr lvl="2"/>
            <a:r>
              <a:rPr lang="en-US" dirty="0" smtClean="0"/>
              <a:t>All due dates are the same: end of operations for the day</a:t>
            </a:r>
            <a:endParaRPr lang="en-US" dirty="0"/>
          </a:p>
          <a:p>
            <a:pPr lvl="2"/>
            <a:r>
              <a:rPr lang="en-US" dirty="0" smtClean="0"/>
              <a:t>Reduces problem to P3|rj|Cmax</a:t>
            </a:r>
          </a:p>
          <a:p>
            <a:pPr lvl="1"/>
            <a:r>
              <a:rPr lang="en-US" dirty="0" smtClean="0"/>
              <a:t>Processing time</a:t>
            </a:r>
          </a:p>
          <a:p>
            <a:pPr lvl="2"/>
            <a:r>
              <a:rPr lang="en-US" dirty="0" smtClean="0"/>
              <a:t>Use probabilistic model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Cause of waiting times and backups are the variations of treatment time for each patient</a:t>
            </a:r>
          </a:p>
          <a:p>
            <a:pPr lvl="1"/>
            <a:r>
              <a:rPr lang="en-US" dirty="0" smtClean="0"/>
              <a:t>Determine the most probably processing time for each patient and use that as an estimate for the actual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1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Processing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Researched current </a:t>
            </a:r>
            <a:r>
              <a:rPr lang="en-US" dirty="0" smtClean="0"/>
              <a:t>approaches to varying processing times in scheduling</a:t>
            </a:r>
          </a:p>
          <a:p>
            <a:pPr lvl="1"/>
            <a:r>
              <a:rPr lang="en-US" dirty="0" smtClean="0"/>
              <a:t>PERT scheduling</a:t>
            </a:r>
          </a:p>
          <a:p>
            <a:pPr lvl="2"/>
            <a:r>
              <a:rPr lang="en-US" dirty="0" smtClean="0"/>
              <a:t>Program Evaluation and Review Technique</a:t>
            </a:r>
          </a:p>
          <a:p>
            <a:pPr lvl="2"/>
            <a:r>
              <a:rPr lang="en-US" dirty="0" smtClean="0"/>
              <a:t>Expected time T is given by</a:t>
            </a:r>
          </a:p>
          <a:p>
            <a:pPr lvl="3"/>
            <a:r>
              <a:rPr lang="en-US" dirty="0" smtClean="0"/>
              <a:t>Optimistic time (O)</a:t>
            </a:r>
          </a:p>
          <a:p>
            <a:pPr lvl="3"/>
            <a:r>
              <a:rPr lang="en-US" dirty="0" smtClean="0"/>
              <a:t>Most Likely time (M)</a:t>
            </a:r>
          </a:p>
          <a:p>
            <a:pPr lvl="3"/>
            <a:r>
              <a:rPr lang="en-US" dirty="0" smtClean="0"/>
              <a:t>Pessimistic time (P)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Doctor gives an estimate for O, M, P</a:t>
            </a:r>
          </a:p>
          <a:p>
            <a:pPr lvl="1"/>
            <a:r>
              <a:rPr lang="en-US" dirty="0" smtClean="0"/>
              <a:t>T is then determined by the formula</a:t>
            </a:r>
          </a:p>
          <a:p>
            <a:pPr lvl="2"/>
            <a:r>
              <a:rPr lang="en-US" dirty="0" smtClean="0"/>
              <a:t>T = (O + 4M + P)/6</a:t>
            </a:r>
          </a:p>
          <a:p>
            <a:r>
              <a:rPr lang="en-US" dirty="0" smtClean="0"/>
              <a:t>T is then used as the processing time for each patient in the daily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30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Cindy has been diagnosed with lung cancer</a:t>
            </a:r>
          </a:p>
          <a:p>
            <a:pPr lvl="1"/>
            <a:r>
              <a:rPr lang="en-US" dirty="0" smtClean="0"/>
              <a:t>Has accepted a treatment plan with the oncologist</a:t>
            </a:r>
          </a:p>
          <a:p>
            <a:pPr lvl="1"/>
            <a:r>
              <a:rPr lang="en-US" dirty="0" smtClean="0"/>
              <a:t>needs 3 treatments during week 1</a:t>
            </a:r>
          </a:p>
          <a:p>
            <a:pPr lvl="1"/>
            <a:r>
              <a:rPr lang="en-US" dirty="0" smtClean="0"/>
              <a:t>Is available</a:t>
            </a:r>
          </a:p>
          <a:p>
            <a:pPr lvl="2"/>
            <a:r>
              <a:rPr lang="en-US" dirty="0" smtClean="0"/>
              <a:t>Monday (t = 1,5)</a:t>
            </a:r>
          </a:p>
          <a:p>
            <a:pPr lvl="2"/>
            <a:r>
              <a:rPr lang="en-US" dirty="0" smtClean="0"/>
              <a:t>Wednesday (t = 11,15)</a:t>
            </a:r>
          </a:p>
          <a:p>
            <a:pPr lvl="2"/>
            <a:r>
              <a:rPr lang="en-US" dirty="0" smtClean="0"/>
              <a:t>Thursday (t = 16,20)</a:t>
            </a:r>
          </a:p>
          <a:p>
            <a:pPr lvl="2"/>
            <a:r>
              <a:rPr lang="en-US" dirty="0" smtClean="0"/>
              <a:t>Friday (t = 21,25)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Split Cindy into 3 jobs for week 1: C1, C2, C3</a:t>
            </a:r>
          </a:p>
          <a:p>
            <a:r>
              <a:rPr lang="en-US" dirty="0" smtClean="0"/>
              <a:t>Set release dates based on availability and due dates based on latest possible treatment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683975"/>
              </p:ext>
            </p:extLst>
          </p:nvPr>
        </p:nvGraphicFramePr>
        <p:xfrm>
          <a:off x="4495800" y="3810000"/>
          <a:ext cx="4295774" cy="2340770"/>
        </p:xfrm>
        <a:graphic>
          <a:graphicData uri="http://schemas.openxmlformats.org/drawingml/2006/table">
            <a:tbl>
              <a:tblPr/>
              <a:tblGrid>
                <a:gridCol w="613682"/>
                <a:gridCol w="613682"/>
                <a:gridCol w="613682"/>
                <a:gridCol w="613682"/>
                <a:gridCol w="613682"/>
                <a:gridCol w="613682"/>
                <a:gridCol w="613682"/>
              </a:tblGrid>
              <a:tr h="46815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Cindy(47) - Lung Cancer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8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rj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wj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dj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429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schedule Instance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609601" y="1639027"/>
          <a:ext cx="3886197" cy="4472122"/>
        </p:xfrm>
        <a:graphic>
          <a:graphicData uri="http://schemas.openxmlformats.org/drawingml/2006/table">
            <a:tbl>
              <a:tblPr/>
              <a:tblGrid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</a:tblGrid>
              <a:tr h="13153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Cindy(47) - Lung Cancer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John(76) - Head/Neck Cancer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J4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Sarah(23) - Ovarian Cancer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Tom(66) - Pancreatic Cancer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T4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Kyle(87) - Prostate Cancer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K4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K6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 Machine system, with capacity of 5 patients per day</a:t>
            </a:r>
          </a:p>
          <a:p>
            <a:r>
              <a:rPr lang="en-US" dirty="0" smtClean="0"/>
              <a:t>Set all processing times to 1 for each job for weekly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195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Schedule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12975" y="2494121"/>
          <a:ext cx="4953000" cy="273812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  <a:gridCol w="825500"/>
                <a:gridCol w="825500"/>
                <a:gridCol w="8255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Monday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Tuesday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Thursday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Friday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805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Schedule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11601645"/>
              </p:ext>
            </p:extLst>
          </p:nvPr>
        </p:nvGraphicFramePr>
        <p:xfrm>
          <a:off x="685800" y="2209800"/>
          <a:ext cx="3962399" cy="1843076"/>
        </p:xfrm>
        <a:graphic>
          <a:graphicData uri="http://schemas.openxmlformats.org/drawingml/2006/table">
            <a:tbl>
              <a:tblPr/>
              <a:tblGrid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</a:tblGrid>
              <a:tr h="25170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Monday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7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dj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7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7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86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7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7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Units of time in a day = 5 hours of clinic operating hours = 5*60 = 300 minutes</a:t>
            </a:r>
          </a:p>
          <a:p>
            <a:r>
              <a:rPr lang="en-US" dirty="0" smtClean="0"/>
              <a:t>1 machine, minimize lateness = minimize make span</a:t>
            </a:r>
          </a:p>
          <a:p>
            <a:r>
              <a:rPr lang="en-US" dirty="0" smtClean="0"/>
              <a:t>Get estimated T</a:t>
            </a:r>
          </a:p>
          <a:p>
            <a:r>
              <a:rPr lang="en-US" dirty="0" smtClean="0"/>
              <a:t>Use LPT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254387"/>
              </p:ext>
            </p:extLst>
          </p:nvPr>
        </p:nvGraphicFramePr>
        <p:xfrm>
          <a:off x="685800" y="4648200"/>
          <a:ext cx="2133600" cy="123151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</a:tblGrid>
              <a:tr h="10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Tj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60.83333333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60.83333333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60.83333333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60.83333333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31.66666667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694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Results/Conclusions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Used real patient data and estimates provided by the clinic</a:t>
            </a:r>
          </a:p>
          <a:p>
            <a:pPr lvl="1"/>
            <a:r>
              <a:rPr lang="en-US" dirty="0" smtClean="0"/>
              <a:t>~20 patients over a 2 week period</a:t>
            </a:r>
          </a:p>
          <a:p>
            <a:pPr lvl="1"/>
            <a:r>
              <a:rPr lang="en-US" dirty="0" smtClean="0"/>
              <a:t>~60-80 jobs per week</a:t>
            </a:r>
          </a:p>
          <a:p>
            <a:pPr lvl="1"/>
            <a:r>
              <a:rPr lang="en-US" dirty="0" smtClean="0"/>
              <a:t>~200 minutes of overtime per day using current scheduling techniques = 200 cumulative minutes waiting for patients that day</a:t>
            </a:r>
          </a:p>
          <a:p>
            <a:pPr lvl="1"/>
            <a:r>
              <a:rPr lang="en-US" dirty="0" smtClean="0"/>
              <a:t>~5-6 late treatments a week</a:t>
            </a:r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Our Model</a:t>
            </a:r>
          </a:p>
          <a:p>
            <a:pPr lvl="1"/>
            <a:r>
              <a:rPr lang="en-US" dirty="0" smtClean="0"/>
              <a:t>Reduced the average amount of overtime per day ~160 minutes</a:t>
            </a:r>
          </a:p>
          <a:p>
            <a:pPr lvl="1"/>
            <a:r>
              <a:rPr lang="en-US" dirty="0" smtClean="0"/>
              <a:t>~1-2 late treatments a week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786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419600" y="1752600"/>
            <a:ext cx="38862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Radiation Oncology Treatment Center</a:t>
            </a:r>
          </a:p>
          <a:p>
            <a:pPr lvl="1"/>
            <a:r>
              <a:rPr lang="en-US" sz="2400" dirty="0" smtClean="0"/>
              <a:t>Cancer Clients</a:t>
            </a:r>
          </a:p>
          <a:p>
            <a:pPr lvl="1"/>
            <a:r>
              <a:rPr lang="en-US" sz="2400" dirty="0" smtClean="0"/>
              <a:t>Parallel Machines</a:t>
            </a:r>
          </a:p>
          <a:p>
            <a:pPr lvl="2"/>
            <a:r>
              <a:rPr lang="en-US" sz="2000" dirty="0" smtClean="0"/>
              <a:t>Client</a:t>
            </a:r>
          </a:p>
          <a:p>
            <a:pPr lvl="3"/>
            <a:r>
              <a:rPr lang="en-US" sz="1800" dirty="0" smtClean="0"/>
              <a:t>Urgency</a:t>
            </a:r>
          </a:p>
          <a:p>
            <a:pPr lvl="3"/>
            <a:r>
              <a:rPr lang="en-US" sz="1800" dirty="0" smtClean="0"/>
              <a:t>Stage of Cancer</a:t>
            </a:r>
          </a:p>
          <a:p>
            <a:pPr lvl="3"/>
            <a:r>
              <a:rPr lang="en-US" sz="1800" dirty="0" smtClean="0"/>
              <a:t> </a:t>
            </a:r>
            <a:r>
              <a:rPr lang="en-US" sz="1800" dirty="0" smtClean="0"/>
              <a:t>Availability</a:t>
            </a:r>
            <a:endParaRPr lang="en-US" sz="1800" dirty="0" smtClean="0"/>
          </a:p>
          <a:p>
            <a:pPr lvl="2"/>
            <a:r>
              <a:rPr lang="en-US" sz="2000" dirty="0" smtClean="0"/>
              <a:t>Appointments</a:t>
            </a:r>
          </a:p>
          <a:p>
            <a:pPr lvl="3"/>
            <a:r>
              <a:rPr lang="en-US" sz="1800" dirty="0" smtClean="0"/>
              <a:t>Date</a:t>
            </a:r>
          </a:p>
          <a:p>
            <a:pPr lvl="3"/>
            <a:r>
              <a:rPr lang="en-US" sz="1800" dirty="0" smtClean="0"/>
              <a:t>Time</a:t>
            </a:r>
          </a:p>
          <a:p>
            <a:pPr lvl="3"/>
            <a:r>
              <a:rPr lang="en-US" sz="1800" dirty="0" smtClean="0"/>
              <a:t>Duration</a:t>
            </a:r>
          </a:p>
          <a:p>
            <a:pPr lvl="2"/>
            <a:endParaRPr lang="en-US" dirty="0"/>
          </a:p>
        </p:txBody>
      </p:sp>
      <p:pic>
        <p:nvPicPr>
          <p:cNvPr id="1028" name="Picture 4" descr="http://www.jefferson.edu/content/tju/jmc/departments/radiation_oncology/_jcr_content/par/textimage/image.img.jpg/13626826499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3606800" cy="481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35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Pros/Cons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Some cost saving is possible along with higher utilization and lower waiting times</a:t>
            </a:r>
          </a:p>
          <a:p>
            <a:pPr lvl="1"/>
            <a:r>
              <a:rPr lang="en-US" dirty="0" smtClean="0"/>
              <a:t>Less hassle with arranging appointment times with patients b/c they are assigned days and times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Less patient flexibility and patient freedom of choice for when to come in</a:t>
            </a:r>
          </a:p>
          <a:p>
            <a:pPr lvl="1"/>
            <a:r>
              <a:rPr lang="en-US" dirty="0" smtClean="0"/>
              <a:t>Too much variation or exceptions (cancelations, reschedules) which would break the system</a:t>
            </a:r>
          </a:p>
          <a:p>
            <a:pPr lvl="1"/>
            <a:r>
              <a:rPr lang="en-US" dirty="0" smtClean="0"/>
              <a:t>No direct relation between time saved and money gained or 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69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Areas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Referral to Treatment Times</a:t>
            </a:r>
          </a:p>
          <a:p>
            <a:pPr lvl="1"/>
            <a:r>
              <a:rPr lang="en-US" dirty="0" smtClean="0"/>
              <a:t>Demand-Dependent</a:t>
            </a:r>
          </a:p>
          <a:p>
            <a:pPr lvl="2"/>
            <a:r>
              <a:rPr lang="en-US" dirty="0" smtClean="0"/>
              <a:t>Nearby Treatment Centers</a:t>
            </a:r>
          </a:p>
          <a:p>
            <a:r>
              <a:rPr lang="en-US" dirty="0" smtClean="0"/>
              <a:t>Unforeseen Delays</a:t>
            </a:r>
          </a:p>
          <a:p>
            <a:pPr lvl="1"/>
            <a:r>
              <a:rPr lang="en-US" dirty="0" smtClean="0"/>
              <a:t>Service Industry</a:t>
            </a:r>
          </a:p>
          <a:p>
            <a:pPr lvl="2"/>
            <a:r>
              <a:rPr lang="en-US" dirty="0" smtClean="0"/>
              <a:t>Late Patient Arrivals</a:t>
            </a:r>
          </a:p>
          <a:p>
            <a:pPr lvl="2"/>
            <a:r>
              <a:rPr lang="en-US" dirty="0" smtClean="0"/>
              <a:t>Machine/Technical Malfunctions</a:t>
            </a:r>
          </a:p>
          <a:p>
            <a:pPr lvl="2"/>
            <a:r>
              <a:rPr lang="en-US" dirty="0" smtClean="0"/>
              <a:t>Changes in Patient Condition</a:t>
            </a:r>
          </a:p>
          <a:p>
            <a:r>
              <a:rPr lang="en-US" dirty="0" smtClean="0"/>
              <a:t>Profit Analysis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56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Problem - Current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001000" cy="4572000"/>
          </a:xfrm>
        </p:spPr>
        <p:txBody>
          <a:bodyPr/>
          <a:lstStyle/>
          <a:p>
            <a:r>
              <a:rPr lang="en-US" dirty="0" smtClean="0"/>
              <a:t>Appointment Scheduling</a:t>
            </a:r>
          </a:p>
          <a:p>
            <a:pPr lvl="1"/>
            <a:r>
              <a:rPr lang="en-US" dirty="0" smtClean="0"/>
              <a:t>Diagnosed Patients</a:t>
            </a:r>
          </a:p>
          <a:p>
            <a:pPr lvl="2"/>
            <a:r>
              <a:rPr lang="en-US" dirty="0" smtClean="0"/>
              <a:t>Meet with one of three oncologists</a:t>
            </a:r>
          </a:p>
          <a:p>
            <a:pPr lvl="2"/>
            <a:r>
              <a:rPr lang="en-US" dirty="0" smtClean="0"/>
              <a:t>Receives a treatment plan that consists of</a:t>
            </a:r>
          </a:p>
          <a:p>
            <a:pPr lvl="3"/>
            <a:r>
              <a:rPr lang="en-US" dirty="0" smtClean="0"/>
              <a:t>Frequency of Visits</a:t>
            </a:r>
          </a:p>
          <a:p>
            <a:pPr lvl="3"/>
            <a:r>
              <a:rPr lang="en-US" dirty="0" smtClean="0"/>
              <a:t>Range of Treatable Dates</a:t>
            </a:r>
          </a:p>
          <a:p>
            <a:pPr lvl="3"/>
            <a:r>
              <a:rPr lang="en-US" dirty="0" smtClean="0"/>
              <a:t>Number of Visits</a:t>
            </a:r>
          </a:p>
          <a:p>
            <a:pPr lvl="2"/>
            <a:r>
              <a:rPr lang="en-US" dirty="0" smtClean="0"/>
              <a:t>Operating Hours</a:t>
            </a:r>
          </a:p>
          <a:p>
            <a:pPr lvl="3"/>
            <a:r>
              <a:rPr lang="en-US" dirty="0" smtClean="0"/>
              <a:t>9 AM – 5 PM</a:t>
            </a:r>
          </a:p>
          <a:p>
            <a:pPr lvl="3"/>
            <a:r>
              <a:rPr lang="en-US" dirty="0" smtClean="0"/>
              <a:t>Monday through Friday</a:t>
            </a:r>
          </a:p>
          <a:p>
            <a:pPr lvl="3"/>
            <a:r>
              <a:rPr lang="en-US" dirty="0" smtClean="0"/>
              <a:t>Exceptions for High Priority Patients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2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Problem - </a:t>
            </a:r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924800" cy="4572000"/>
          </a:xfrm>
        </p:spPr>
        <p:txBody>
          <a:bodyPr/>
          <a:lstStyle/>
          <a:p>
            <a:r>
              <a:rPr lang="en-US" dirty="0" smtClean="0"/>
              <a:t>The Current System</a:t>
            </a:r>
          </a:p>
          <a:p>
            <a:pPr lvl="1"/>
            <a:r>
              <a:rPr lang="en-US" dirty="0" smtClean="0"/>
              <a:t>After receiving a treatment plan, </a:t>
            </a:r>
            <a:r>
              <a:rPr lang="en-US" dirty="0" smtClean="0"/>
              <a:t>patients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Schedule an appointment on a FCFS basis</a:t>
            </a:r>
          </a:p>
          <a:p>
            <a:pPr lvl="2"/>
            <a:r>
              <a:rPr lang="en-US" dirty="0" smtClean="0"/>
              <a:t>Patients have individual “release dates”</a:t>
            </a:r>
          </a:p>
          <a:p>
            <a:pPr lvl="1"/>
            <a:r>
              <a:rPr lang="en-US" dirty="0" smtClean="0"/>
              <a:t>The current process is “Not Broken”</a:t>
            </a:r>
          </a:p>
          <a:p>
            <a:pPr lvl="1"/>
            <a:r>
              <a:rPr lang="en-US" dirty="0" smtClean="0"/>
              <a:t>The system lacks:</a:t>
            </a:r>
          </a:p>
          <a:p>
            <a:pPr lvl="2"/>
            <a:r>
              <a:rPr lang="en-US" dirty="0" smtClean="0"/>
              <a:t>Efficiency</a:t>
            </a:r>
          </a:p>
          <a:p>
            <a:pPr lvl="2"/>
            <a:r>
              <a:rPr lang="en-US" dirty="0" smtClean="0"/>
              <a:t>Can lead to overtime hours for doctors and nurses</a:t>
            </a:r>
          </a:p>
          <a:p>
            <a:pPr lvl="2"/>
            <a:r>
              <a:rPr lang="en-US" dirty="0" smtClean="0"/>
              <a:t>Can lead to idle time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3886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Patients</a:t>
            </a:r>
          </a:p>
          <a:p>
            <a:pPr lvl="1"/>
            <a:r>
              <a:rPr lang="en-US" dirty="0" smtClean="0"/>
              <a:t>Release Dates</a:t>
            </a:r>
          </a:p>
          <a:p>
            <a:pPr lvl="2"/>
            <a:r>
              <a:rPr lang="en-US" dirty="0" smtClean="0"/>
              <a:t>Referral-to-Treatment</a:t>
            </a:r>
          </a:p>
          <a:p>
            <a:pPr lvl="1"/>
            <a:r>
              <a:rPr lang="en-US" dirty="0" smtClean="0"/>
              <a:t>Treatment Duration</a:t>
            </a:r>
          </a:p>
          <a:p>
            <a:pPr lvl="2"/>
            <a:r>
              <a:rPr lang="en-US" sz="2000" dirty="0" smtClean="0"/>
              <a:t>Average time of treatment &lt; few minutes</a:t>
            </a:r>
          </a:p>
          <a:p>
            <a:pPr lvl="2"/>
            <a:r>
              <a:rPr lang="en-US" sz="2000" dirty="0" smtClean="0"/>
              <a:t>Focus on set-up times</a:t>
            </a:r>
          </a:p>
          <a:p>
            <a:pPr lvl="3"/>
            <a:r>
              <a:rPr lang="en-US" sz="1700" dirty="0" smtClean="0"/>
              <a:t>Average (15-30 minutes</a:t>
            </a:r>
            <a:r>
              <a:rPr lang="en-US" sz="1700" dirty="0" smtClean="0"/>
              <a:t>)</a:t>
            </a:r>
            <a:endParaRPr lang="en-US" sz="17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981200"/>
            <a:ext cx="3886200" cy="45720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Due Dates</a:t>
            </a:r>
          </a:p>
          <a:p>
            <a:pPr lvl="2"/>
            <a:r>
              <a:rPr lang="en-US" sz="2000" dirty="0"/>
              <a:t>Stage of Cancer</a:t>
            </a:r>
            <a:endParaRPr lang="en-US" dirty="0"/>
          </a:p>
          <a:p>
            <a:pPr lvl="1"/>
            <a:r>
              <a:rPr lang="en-US" dirty="0" smtClean="0"/>
              <a:t>Patient </a:t>
            </a:r>
            <a:r>
              <a:rPr lang="en-US" dirty="0" smtClean="0"/>
              <a:t>Priority</a:t>
            </a:r>
          </a:p>
          <a:p>
            <a:pPr lvl="2"/>
            <a:r>
              <a:rPr lang="en-US" dirty="0" smtClean="0"/>
              <a:t>System of Weights:</a:t>
            </a:r>
          </a:p>
          <a:p>
            <a:pPr lvl="3"/>
            <a:r>
              <a:rPr lang="en-US" dirty="0" smtClean="0"/>
              <a:t>Urgency of Care</a:t>
            </a:r>
          </a:p>
          <a:p>
            <a:pPr lvl="3"/>
            <a:r>
              <a:rPr lang="en-US" dirty="0" smtClean="0"/>
              <a:t>Flexibility of Time</a:t>
            </a:r>
          </a:p>
          <a:p>
            <a:pPr lvl="3"/>
            <a:r>
              <a:rPr lang="en-US" dirty="0" smtClean="0"/>
              <a:t>Proximity to Treatment Center</a:t>
            </a:r>
          </a:p>
          <a:p>
            <a:pPr marL="6858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538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The Problem: </a:t>
            </a:r>
            <a:br>
              <a:rPr lang="en-US" sz="4800" dirty="0" smtClean="0"/>
            </a:br>
            <a:r>
              <a:rPr lang="en-US" sz="3600" dirty="0" smtClean="0"/>
              <a:t>The Two Areas of Concern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6699" y="1752600"/>
            <a:ext cx="40386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Appointment Scheduling</a:t>
            </a:r>
          </a:p>
          <a:p>
            <a:pPr lvl="1"/>
            <a:r>
              <a:rPr lang="en-US" sz="2100" dirty="0" smtClean="0"/>
              <a:t>Given a set of dates, a patient schedules an appointment depending on:</a:t>
            </a:r>
          </a:p>
          <a:p>
            <a:pPr lvl="2"/>
            <a:endParaRPr lang="en-US" sz="1800" dirty="0" smtClean="0"/>
          </a:p>
          <a:p>
            <a:pPr lvl="2"/>
            <a:r>
              <a:rPr lang="en-US" sz="1800" dirty="0" smtClean="0"/>
              <a:t>Availability</a:t>
            </a:r>
          </a:p>
          <a:p>
            <a:pPr lvl="2"/>
            <a:r>
              <a:rPr lang="en-US" sz="1800" dirty="0" smtClean="0"/>
              <a:t>Frequency of Treatment</a:t>
            </a:r>
          </a:p>
          <a:p>
            <a:pPr lvl="2"/>
            <a:r>
              <a:rPr lang="en-US" sz="1800" dirty="0" smtClean="0"/>
              <a:t>Release Date</a:t>
            </a:r>
          </a:p>
          <a:p>
            <a:pPr lvl="2"/>
            <a:r>
              <a:rPr lang="en-US" sz="1800" dirty="0" smtClean="0"/>
              <a:t>Health Condition</a:t>
            </a:r>
          </a:p>
          <a:p>
            <a:pPr lvl="2"/>
            <a:r>
              <a:rPr lang="en-US" sz="1800" dirty="0" smtClean="0"/>
              <a:t>Urgency of Treatment</a:t>
            </a:r>
          </a:p>
          <a:p>
            <a:pPr lvl="2"/>
            <a:endParaRPr lang="en-US" sz="1500" dirty="0" smtClean="0"/>
          </a:p>
          <a:p>
            <a:pPr lvl="2"/>
            <a:endParaRPr lang="en-US" sz="1800" dirty="0" smtClean="0"/>
          </a:p>
          <a:p>
            <a:pPr lvl="2"/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752600"/>
            <a:ext cx="3886200" cy="4572000"/>
          </a:xfrm>
        </p:spPr>
        <p:txBody>
          <a:bodyPr/>
          <a:lstStyle/>
          <a:p>
            <a:r>
              <a:rPr lang="en-US" dirty="0" smtClean="0"/>
              <a:t>Daily Scheduling</a:t>
            </a:r>
          </a:p>
          <a:p>
            <a:pPr lvl="1"/>
            <a:r>
              <a:rPr lang="en-US" sz="2000" dirty="0" smtClean="0"/>
              <a:t>Three Working Oncologists</a:t>
            </a:r>
          </a:p>
          <a:p>
            <a:pPr lvl="1"/>
            <a:r>
              <a:rPr lang="en-US" sz="2000" dirty="0" smtClean="0"/>
              <a:t>Machines in Parallel</a:t>
            </a:r>
          </a:p>
          <a:p>
            <a:pPr lvl="2"/>
            <a:r>
              <a:rPr lang="en-US" sz="1700" dirty="0" smtClean="0"/>
              <a:t>Patients arrive by schedule</a:t>
            </a:r>
          </a:p>
          <a:p>
            <a:pPr lvl="2"/>
            <a:r>
              <a:rPr lang="en-US" sz="1700" dirty="0" smtClean="0"/>
              <a:t>Varying: </a:t>
            </a:r>
          </a:p>
          <a:p>
            <a:pPr lvl="3"/>
            <a:r>
              <a:rPr lang="en-US" sz="1600" dirty="0" smtClean="0"/>
              <a:t>Treatment Times</a:t>
            </a:r>
          </a:p>
          <a:p>
            <a:pPr lvl="3"/>
            <a:r>
              <a:rPr lang="en-US" sz="1600" dirty="0" smtClean="0"/>
              <a:t>Set-Up Times</a:t>
            </a:r>
          </a:p>
          <a:p>
            <a:pPr lvl="4"/>
            <a:r>
              <a:rPr lang="en-US" sz="1400" dirty="0" smtClean="0"/>
              <a:t>Area of Treatment</a:t>
            </a:r>
          </a:p>
          <a:p>
            <a:pPr lvl="4"/>
            <a:r>
              <a:rPr lang="en-US" sz="1400" dirty="0" smtClean="0"/>
              <a:t>Type of Cancer</a:t>
            </a:r>
          </a:p>
          <a:p>
            <a:pPr lvl="4"/>
            <a:r>
              <a:rPr lang="en-US" sz="1400" dirty="0" smtClean="0"/>
              <a:t>Stage of Cancer</a:t>
            </a:r>
          </a:p>
          <a:p>
            <a:pPr lvl="2"/>
            <a:r>
              <a:rPr lang="en-US" sz="1700" dirty="0" smtClean="0"/>
              <a:t>Delayed Arrivals</a:t>
            </a:r>
          </a:p>
          <a:p>
            <a:pPr lvl="3"/>
            <a:r>
              <a:rPr lang="en-US" sz="1600" dirty="0" smtClean="0"/>
              <a:t>How do we handle a delay more effectively?</a:t>
            </a:r>
          </a:p>
          <a:p>
            <a:pPr lvl="3"/>
            <a:endParaRPr lang="en-US" sz="1400" dirty="0" smtClean="0"/>
          </a:p>
          <a:p>
            <a:pPr lvl="2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5471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924800" cy="4572000"/>
          </a:xfrm>
        </p:spPr>
        <p:txBody>
          <a:bodyPr/>
          <a:lstStyle/>
          <a:p>
            <a:r>
              <a:rPr lang="en-US" dirty="0" smtClean="0"/>
              <a:t>The combination of two problems presents: </a:t>
            </a:r>
          </a:p>
          <a:p>
            <a:pPr lvl="1"/>
            <a:r>
              <a:rPr lang="en-US" sz="2400" dirty="0" smtClean="0"/>
              <a:t>Appointment </a:t>
            </a:r>
            <a:r>
              <a:rPr lang="en-US" sz="2400" dirty="0" smtClean="0"/>
              <a:t>schedule will dictate daily demand</a:t>
            </a:r>
          </a:p>
          <a:p>
            <a:pPr lvl="1"/>
            <a:r>
              <a:rPr lang="en-US" sz="2400" dirty="0" smtClean="0"/>
              <a:t>Daily capacity will directly impact the number of appointments per day</a:t>
            </a:r>
          </a:p>
          <a:p>
            <a:pPr lvl="1"/>
            <a:r>
              <a:rPr lang="en-US" sz="2400" dirty="0" smtClean="0"/>
              <a:t>Minimizing </a:t>
            </a:r>
            <a:r>
              <a:rPr lang="en-US" sz="2100" dirty="0" smtClean="0"/>
              <a:t>Total Tardiness</a:t>
            </a:r>
          </a:p>
          <a:p>
            <a:pPr lvl="2"/>
            <a:r>
              <a:rPr lang="en-US" sz="1800" dirty="0" smtClean="0"/>
              <a:t>Parallel Machines (3)</a:t>
            </a:r>
          </a:p>
          <a:p>
            <a:pPr lvl="1"/>
            <a:r>
              <a:rPr lang="en-US" sz="2400" b="1" dirty="0"/>
              <a:t>NP-Hard problem</a:t>
            </a:r>
          </a:p>
          <a:p>
            <a:pPr lvl="1"/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181537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Costs/Profits</a:t>
            </a:r>
          </a:p>
          <a:p>
            <a:pPr lvl="1"/>
            <a:r>
              <a:rPr lang="en-US" dirty="0" smtClean="0"/>
              <a:t>Increase Profits</a:t>
            </a:r>
          </a:p>
          <a:p>
            <a:pPr lvl="2"/>
            <a:r>
              <a:rPr lang="en-US" dirty="0" smtClean="0"/>
              <a:t>Increase Capacity</a:t>
            </a:r>
          </a:p>
          <a:p>
            <a:pPr lvl="1"/>
            <a:r>
              <a:rPr lang="en-US" dirty="0" smtClean="0"/>
              <a:t>Reduce Costs</a:t>
            </a:r>
          </a:p>
          <a:p>
            <a:pPr lvl="2"/>
            <a:r>
              <a:rPr lang="en-US" dirty="0" smtClean="0"/>
              <a:t>Idle </a:t>
            </a:r>
            <a:r>
              <a:rPr lang="en-US" dirty="0" smtClean="0"/>
              <a:t>Time</a:t>
            </a:r>
          </a:p>
          <a:p>
            <a:pPr lvl="3"/>
            <a:r>
              <a:rPr lang="en-US" dirty="0" smtClean="0"/>
              <a:t>Machines</a:t>
            </a:r>
          </a:p>
          <a:p>
            <a:pPr lvl="3"/>
            <a:r>
              <a:rPr lang="en-US" dirty="0" smtClean="0"/>
              <a:t>Staff</a:t>
            </a:r>
          </a:p>
          <a:p>
            <a:pPr lvl="2"/>
            <a:r>
              <a:rPr lang="en-US" dirty="0" smtClean="0"/>
              <a:t>Additional Machine(s)</a:t>
            </a:r>
          </a:p>
          <a:p>
            <a:pPr lvl="2"/>
            <a:r>
              <a:rPr lang="en-US" sz="2400" dirty="0" smtClean="0"/>
              <a:t>Maintenance </a:t>
            </a:r>
            <a:r>
              <a:rPr lang="en-US" sz="2400" dirty="0" smtClean="0"/>
              <a:t>Costs</a:t>
            </a:r>
            <a:endParaRPr lang="en-US" sz="2000" dirty="0" smtClean="0"/>
          </a:p>
          <a:p>
            <a:pPr lvl="3"/>
            <a:endParaRPr lang="en-US" sz="17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Waiting Times</a:t>
            </a:r>
          </a:p>
          <a:p>
            <a:pPr lvl="1"/>
            <a:r>
              <a:rPr lang="en-US" dirty="0" smtClean="0"/>
              <a:t>Per Visit</a:t>
            </a:r>
          </a:p>
          <a:p>
            <a:pPr lvl="2"/>
            <a:r>
              <a:rPr lang="en-US" sz="2000" dirty="0" smtClean="0"/>
              <a:t>Incentives for Promptness</a:t>
            </a:r>
          </a:p>
          <a:p>
            <a:pPr lvl="2"/>
            <a:r>
              <a:rPr lang="en-US" sz="2000" dirty="0" smtClean="0"/>
              <a:t>Reduce Back-Log</a:t>
            </a:r>
          </a:p>
          <a:p>
            <a:pPr lvl="1"/>
            <a:r>
              <a:rPr lang="en-US" dirty="0" smtClean="0"/>
              <a:t>Per Appointment</a:t>
            </a:r>
          </a:p>
          <a:p>
            <a:pPr lvl="2"/>
            <a:r>
              <a:rPr lang="en-US" dirty="0" smtClean="0"/>
              <a:t>Weighted System</a:t>
            </a:r>
          </a:p>
          <a:p>
            <a:pPr lvl="3"/>
            <a:r>
              <a:rPr lang="en-US" dirty="0" smtClean="0"/>
              <a:t>Provide Care to Urgent Patients</a:t>
            </a:r>
          </a:p>
          <a:p>
            <a:pPr lvl="2"/>
            <a:r>
              <a:rPr lang="en-US" dirty="0" smtClean="0"/>
              <a:t>Equal Daily Demand</a:t>
            </a:r>
          </a:p>
          <a:p>
            <a:pPr lvl="3"/>
            <a:r>
              <a:rPr lang="en-US" dirty="0" smtClean="0"/>
              <a:t>Smooth Out Peaks</a:t>
            </a:r>
          </a:p>
          <a:p>
            <a:pPr lvl="3"/>
            <a:r>
              <a:rPr lang="en-US" dirty="0" smtClean="0"/>
              <a:t>Reduces Idle/Overwork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4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Multifaceted problem with too many variables</a:t>
            </a:r>
          </a:p>
          <a:p>
            <a:r>
              <a:rPr lang="en-US" dirty="0" smtClean="0"/>
              <a:t>Patients need multiple treatments per week (precedence)</a:t>
            </a:r>
          </a:p>
          <a:p>
            <a:r>
              <a:rPr lang="en-US" dirty="0" smtClean="0"/>
              <a:t>So we broke it down into two smaller problems</a:t>
            </a:r>
          </a:p>
          <a:p>
            <a:pPr lvl="1"/>
            <a:r>
              <a:rPr lang="en-US" dirty="0" smtClean="0"/>
              <a:t>Day to day operations</a:t>
            </a:r>
          </a:p>
          <a:p>
            <a:pPr lvl="1"/>
            <a:r>
              <a:rPr lang="en-US" dirty="0" smtClean="0"/>
              <a:t>Weekly 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Day to day</a:t>
            </a:r>
          </a:p>
          <a:p>
            <a:pPr lvl="1"/>
            <a:r>
              <a:rPr lang="en-US" dirty="0" smtClean="0"/>
              <a:t>Finding an optimal schedule for each given day of patients</a:t>
            </a:r>
          </a:p>
          <a:p>
            <a:pPr lvl="1"/>
            <a:r>
              <a:rPr lang="en-US" dirty="0" smtClean="0"/>
              <a:t>Minimizes waiting time and clinic operation time</a:t>
            </a:r>
          </a:p>
          <a:p>
            <a:r>
              <a:rPr lang="en-US" dirty="0" smtClean="0"/>
              <a:t>Weekly</a:t>
            </a:r>
          </a:p>
          <a:p>
            <a:pPr lvl="1"/>
            <a:r>
              <a:rPr lang="en-US" dirty="0" smtClean="0"/>
              <a:t>Finding an optimal day to schedule patients during a given treatment week/window</a:t>
            </a:r>
          </a:p>
        </p:txBody>
      </p:sp>
    </p:spTree>
    <p:extLst>
      <p:ext uri="{BB962C8B-B14F-4D97-AF65-F5344CB8AC3E}">
        <p14:creationId xmlns:p14="http://schemas.microsoft.com/office/powerpoint/2010/main" val="3620719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1743</TotalTime>
  <Words>1447</Words>
  <Application>Microsoft Office PowerPoint</Application>
  <PresentationFormat>On-screen Show (4:3)</PresentationFormat>
  <Paragraphs>533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Patient Scheduling at columbia’s radiation oncology treatment center</vt:lpstr>
      <vt:lpstr>Introduction</vt:lpstr>
      <vt:lpstr>The Problem - Current State</vt:lpstr>
      <vt:lpstr>The Problem - Current State</vt:lpstr>
      <vt:lpstr>System Design</vt:lpstr>
      <vt:lpstr>The Problem:  The Two Areas of Concern</vt:lpstr>
      <vt:lpstr>The Problem</vt:lpstr>
      <vt:lpstr>The Problem: Goals</vt:lpstr>
      <vt:lpstr>Solution: Our Approach</vt:lpstr>
      <vt:lpstr>Solution: The Models</vt:lpstr>
      <vt:lpstr>Scheduling: Weekly</vt:lpstr>
      <vt:lpstr>Scheduling: Weekly</vt:lpstr>
      <vt:lpstr>Scheduling: Daily</vt:lpstr>
      <vt:lpstr>Determining Processing Times</vt:lpstr>
      <vt:lpstr>Patient Case</vt:lpstr>
      <vt:lpstr>Weekly schedule Instance</vt:lpstr>
      <vt:lpstr>Weekly Schedule</vt:lpstr>
      <vt:lpstr>Daily Schedule</vt:lpstr>
      <vt:lpstr>Results/Conclusions</vt:lpstr>
      <vt:lpstr>Pros/Cons</vt:lpstr>
      <vt:lpstr>Further Areas to Consider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Queuing in columbia’s radiation oncology treatment center</dc:title>
  <dc:creator>Han</dc:creator>
  <cp:lastModifiedBy>Han</cp:lastModifiedBy>
  <cp:revision>43</cp:revision>
  <dcterms:created xsi:type="dcterms:W3CDTF">2013-04-29T04:30:00Z</dcterms:created>
  <dcterms:modified xsi:type="dcterms:W3CDTF">2013-05-02T05:13:50Z</dcterms:modified>
</cp:coreProperties>
</file>