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5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F414A-D65C-AD47-9C89-DDCF9653277C}" type="datetimeFigureOut">
              <a:rPr lang="en-US" smtClean="0"/>
              <a:t>2/18/14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0BDA6-7A1F-3C4A-BF9D-1FA473013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3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8B996-59A1-7140-8677-EA9D1F2E0B08}" type="slidenum">
              <a:rPr lang="en-US"/>
              <a:pPr/>
              <a:t>2</a:t>
            </a:fld>
            <a:endParaRPr lang="en-US"/>
          </a:p>
        </p:txBody>
      </p:sp>
      <p:sp>
        <p:nvSpPr>
          <p:cNvPr id="115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Proof by simple exchange of jobs j and 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3342B9-3DDD-B948-8839-FB157D4C5DFC}" type="slidenum">
              <a:rPr lang="en-US"/>
              <a:pPr/>
              <a:t>3</a:t>
            </a:fld>
            <a:endParaRPr lang="en-US"/>
          </a:p>
        </p:txBody>
      </p:sp>
      <p:sp>
        <p:nvSpPr>
          <p:cNvPr id="103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S’’ is an optimal sequence for the second instance and observe the dominance criterion. S’’ is also optimal for the first</a:t>
            </a:r>
          </a:p>
          <a:p>
            <a:r>
              <a:rPr lang="en-US"/>
              <a:t>Set of due dates. Therefore,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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max{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,C’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}</a:t>
            </a:r>
            <a:r>
              <a:rPr lang="en-US"/>
              <a:t> holds. One can assume that all jobs with a due date greater than </a:t>
            </a:r>
          </a:p>
          <a:p>
            <a:r>
              <a:rPr lang="en-US" sz="1000">
                <a:solidFill>
                  <a:srgbClr val="000000"/>
                </a:solidFill>
                <a:sym typeface="Symbol" charset="0"/>
              </a:rPr>
              <a:t>max{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,C’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} are scheduled after job k otherwise we can reposition those jobs. All jobs with a due date earlier than </a:t>
            </a:r>
          </a:p>
          <a:p>
            <a:r>
              <a:rPr lang="en-US" sz="1000">
                <a:solidFill>
                  <a:srgbClr val="000000"/>
                </a:solidFill>
                <a:sym typeface="Symbol" charset="0"/>
              </a:rPr>
              <a:t>max{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d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,C’</a:t>
            </a:r>
            <a:r>
              <a:rPr lang="en-US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1000">
                <a:solidFill>
                  <a:srgbClr val="000000"/>
                </a:solidFill>
                <a:sym typeface="Symbol" charset="0"/>
              </a:rPr>
              <a:t>} are scheduled before k due to the first property.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D29B63-2B35-D84C-8E51-60D0CF121178}" type="slidenum">
              <a:rPr lang="en-US"/>
              <a:pPr/>
              <a:t>4</a:t>
            </a:fld>
            <a:endParaRPr lang="en-US"/>
          </a:p>
        </p:txBody>
      </p:sp>
      <p:sp>
        <p:nvSpPr>
          <p:cNvPr id="103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D5563-26D6-2141-925D-BEEBF33DE9CE}" type="slidenum">
              <a:rPr lang="en-US"/>
              <a:pPr/>
              <a:t>5</a:t>
            </a:fld>
            <a:endParaRPr lang="en-US"/>
          </a:p>
        </p:txBody>
      </p:sp>
      <p:sp>
        <p:nvSpPr>
          <p:cNvPr id="103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DD4B6-B27D-8141-9330-7EB2A907BBBA}" type="slidenum">
              <a:rPr lang="en-US"/>
              <a:pPr/>
              <a:t>6</a:t>
            </a:fld>
            <a:endParaRPr lang="en-US"/>
          </a:p>
        </p:txBody>
      </p:sp>
      <p:sp>
        <p:nvSpPr>
          <p:cNvPr id="103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21E83A-757C-904A-8EE9-B750FE678E82}" type="slidenum">
              <a:rPr lang="en-US"/>
              <a:pPr/>
              <a:t>7</a:t>
            </a:fld>
            <a:endParaRPr lang="en-US"/>
          </a:p>
        </p:txBody>
      </p:sp>
      <p:sp>
        <p:nvSpPr>
          <p:cNvPr id="103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1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4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1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3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3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8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3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0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2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6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2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9683D-4CEE-5C4B-8CFC-DB57F47B8B42}" type="datetimeFigureOut">
              <a:rPr lang="en-US" smtClean="0"/>
              <a:t>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61A9C-5D50-474D-A2EF-1C93BB85B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7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76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Total Tardiness (1)</a:t>
            </a:r>
          </a:p>
        </p:txBody>
      </p:sp>
      <p:sp>
        <p:nvSpPr>
          <p:cNvPr id="115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466850"/>
            <a:ext cx="8362950" cy="5162550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</a:rPr>
              <a:t>1 || </a:t>
            </a:r>
            <a:r>
              <a:rPr lang="en-US" sz="2400">
                <a:solidFill>
                  <a:srgbClr val="000000"/>
                </a:solidFill>
                <a:cs typeface="Times New Roman" charset="0"/>
                <a:sym typeface="Symbol" charset="0"/>
              </a:rPr>
              <a:t> </a:t>
            </a:r>
            <a:r>
              <a:rPr lang="en-US" sz="2400">
                <a:solidFill>
                  <a:srgbClr val="000000"/>
                </a:solidFill>
              </a:rPr>
              <a:t>T</a:t>
            </a:r>
            <a:r>
              <a:rPr lang="en-US" sz="2400" baseline="-10000">
                <a:solidFill>
                  <a:srgbClr val="000000"/>
                </a:solidFill>
              </a:rPr>
              <a:t>j </a:t>
            </a:r>
            <a:r>
              <a:rPr lang="en-US" sz="2400">
                <a:solidFill>
                  <a:srgbClr val="000000"/>
                </a:solidFill>
              </a:rPr>
              <a:t>: NP hard in the ordinary sense.</a:t>
            </a:r>
          </a:p>
          <a:p>
            <a:pPr marL="914400" lvl="1" indent="-457200">
              <a:lnSpc>
                <a:spcPct val="80000"/>
              </a:lnSpc>
            </a:pPr>
            <a:r>
              <a:rPr lang="en-US">
                <a:solidFill>
                  <a:srgbClr val="000000"/>
                </a:solidFill>
              </a:rPr>
              <a:t>There is a pseudo polynomial time algorithm to solve the problem.</a:t>
            </a:r>
          </a:p>
          <a:p>
            <a:pPr marL="914400" lvl="1" indent="-457200">
              <a:lnSpc>
                <a:spcPct val="80000"/>
              </a:lnSpc>
            </a:pPr>
            <a:endParaRPr lang="en-US">
              <a:solidFill>
                <a:srgbClr val="000000"/>
              </a:solidFill>
            </a:endParaRPr>
          </a:p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</a:rPr>
              <a:t>Properties of the solution:</a:t>
            </a:r>
          </a:p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endParaRPr lang="en-US" sz="2400">
              <a:solidFill>
                <a:srgbClr val="000000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OpenSymbol" charset="0"/>
              <a:buAutoNum type="arabicPeriod"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If p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 p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and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 d</a:t>
            </a:r>
            <a:r>
              <a:rPr lang="en-US" sz="2400" baseline="-10000">
                <a:solidFill>
                  <a:srgbClr val="000000"/>
                </a:solidFill>
                <a:sym typeface="Symbol" charset="0"/>
              </a:rPr>
              <a:t>k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 holds then there exists an optimal sequence in which job j is scheduled before job k.</a:t>
            </a:r>
          </a:p>
          <a:p>
            <a:pPr marL="914400" lvl="1" indent="-457200">
              <a:lnSpc>
                <a:spcPct val="80000"/>
              </a:lnSpc>
            </a:pPr>
            <a:r>
              <a:rPr lang="en-US">
                <a:solidFill>
                  <a:srgbClr val="000000"/>
                </a:solidFill>
              </a:rPr>
              <a:t>This is an </a:t>
            </a:r>
            <a:r>
              <a:rPr lang="en-US" b="1">
                <a:solidFill>
                  <a:srgbClr val="000000"/>
                </a:solidFill>
              </a:rPr>
              <a:t>Elimination criterion</a:t>
            </a:r>
            <a:r>
              <a:rPr lang="en-US">
                <a:solidFill>
                  <a:srgbClr val="000000"/>
                </a:solidFill>
              </a:rPr>
              <a:t> or </a:t>
            </a:r>
            <a:r>
              <a:rPr lang="en-US" b="1">
                <a:solidFill>
                  <a:srgbClr val="000000"/>
                </a:solidFill>
              </a:rPr>
              <a:t>Dominance result</a:t>
            </a:r>
            <a:r>
              <a:rPr lang="en-US">
                <a:solidFill>
                  <a:srgbClr val="000000"/>
                </a:solidFill>
              </a:rPr>
              <a:t>.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A large number of sequences can be disregarded. </a:t>
            </a:r>
            <a:r>
              <a:rPr lang="en-US">
                <a:solidFill>
                  <a:srgbClr val="000000"/>
                </a:solidFill>
                <a:sym typeface="Symbol" charset="0"/>
              </a:rPr>
              <a:t> </a:t>
            </a:r>
            <a:br>
              <a:rPr lang="en-US">
                <a:solidFill>
                  <a:srgbClr val="000000"/>
                </a:solidFill>
                <a:sym typeface="Symbol" charset="0"/>
              </a:rPr>
            </a:br>
            <a:r>
              <a:rPr lang="en-US">
                <a:solidFill>
                  <a:srgbClr val="000000"/>
                </a:solidFill>
                <a:sym typeface="Symbol" charset="0"/>
              </a:rPr>
              <a:t>New precedence constraints are introduced.  </a:t>
            </a:r>
            <a:br>
              <a:rPr lang="en-US">
                <a:solidFill>
                  <a:srgbClr val="000000"/>
                </a:solidFill>
                <a:sym typeface="Symbol" charset="0"/>
              </a:rPr>
            </a:br>
            <a:r>
              <a:rPr lang="en-US">
                <a:solidFill>
                  <a:srgbClr val="000000"/>
                </a:solidFill>
                <a:sym typeface="Symbol" charset="0"/>
              </a:rPr>
              <a:t>The problem becomes easier.</a:t>
            </a:r>
            <a:endParaRPr lang="en-US" sz="2800">
              <a:solidFill>
                <a:srgbClr val="000000"/>
              </a:solidFill>
              <a:sym typeface="Symbol" charset="0"/>
            </a:endParaRPr>
          </a:p>
          <a:p>
            <a:pPr marL="533400" indent="-533400"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</a:t>
            </a:r>
            <a:endParaRPr lang="en-US" sz="2000">
              <a:solidFill>
                <a:srgbClr val="000000"/>
              </a:solidFill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Total Tardiness (3)</a:t>
            </a:r>
          </a:p>
        </p:txBody>
      </p:sp>
      <p:sp>
        <p:nvSpPr>
          <p:cNvPr id="792579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533400" indent="-533400">
              <a:lnSpc>
                <a:spcPct val="9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</a:rPr>
              <a:t>	</a:t>
            </a:r>
            <a:r>
              <a:rPr lang="en-US" sz="2400" u="sng">
                <a:solidFill>
                  <a:srgbClr val="000000"/>
                </a:solidFill>
              </a:rPr>
              <a:t>Assumption</a:t>
            </a:r>
            <a:r>
              <a:rPr lang="en-US" sz="2400">
                <a:solidFill>
                  <a:srgbClr val="000000"/>
                </a:solidFill>
              </a:rPr>
              <a:t>: 	 d</a:t>
            </a:r>
            <a:r>
              <a:rPr lang="en-US" sz="2400" baseline="-10000">
                <a:solidFill>
                  <a:srgbClr val="000000"/>
                </a:solidFill>
              </a:rPr>
              <a:t>1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 ... </a:t>
            </a:r>
            <a:r>
              <a:rPr lang="en-US" sz="2400">
                <a:solidFill>
                  <a:srgbClr val="000000"/>
                </a:solidFill>
              </a:rPr>
              <a:t>d</a:t>
            </a:r>
            <a:r>
              <a:rPr lang="en-US" sz="2400" baseline="-10000">
                <a:solidFill>
                  <a:srgbClr val="000000"/>
                </a:solidFill>
              </a:rPr>
              <a:t>n</a:t>
            </a:r>
            <a:r>
              <a:rPr lang="en-US" sz="2400">
                <a:solidFill>
                  <a:srgbClr val="000000"/>
                </a:solidFill>
              </a:rPr>
              <a:t> and  p</a:t>
            </a:r>
            <a:r>
              <a:rPr lang="en-US" sz="2400" baseline="-10000">
                <a:solidFill>
                  <a:srgbClr val="000000"/>
                </a:solidFill>
              </a:rPr>
              <a:t>k</a:t>
            </a:r>
            <a:r>
              <a:rPr lang="en-US" sz="2400">
                <a:solidFill>
                  <a:srgbClr val="000000"/>
                </a:solidFill>
              </a:rPr>
              <a:t> = max (p</a:t>
            </a:r>
            <a:r>
              <a:rPr lang="en-US" sz="2400" baseline="-10000">
                <a:solidFill>
                  <a:srgbClr val="000000"/>
                </a:solidFill>
              </a:rPr>
              <a:t>1</a:t>
            </a:r>
            <a:r>
              <a:rPr lang="en-US" sz="2400">
                <a:solidFill>
                  <a:srgbClr val="000000"/>
                </a:solidFill>
              </a:rPr>
              <a:t>, ... , p</a:t>
            </a:r>
            <a:r>
              <a:rPr lang="en-US" sz="2400" baseline="-10000">
                <a:solidFill>
                  <a:srgbClr val="000000"/>
                </a:solidFill>
              </a:rPr>
              <a:t>n</a:t>
            </a:r>
            <a:r>
              <a:rPr lang="en-US" sz="2400">
                <a:solidFill>
                  <a:srgbClr val="000000"/>
                </a:solidFill>
              </a:rPr>
              <a:t>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k</a:t>
            </a:r>
            <a:r>
              <a:rPr lang="en-US" baseline="30000">
                <a:solidFill>
                  <a:srgbClr val="000000"/>
                </a:solidFill>
              </a:rPr>
              <a:t>th</a:t>
            </a:r>
            <a:r>
              <a:rPr lang="en-US">
                <a:solidFill>
                  <a:srgbClr val="000000"/>
                </a:solidFill>
              </a:rPr>
              <a:t> smallest due date has the largest processing time.</a:t>
            </a:r>
          </a:p>
          <a:p>
            <a:pPr marL="914400" lvl="1" indent="-457200">
              <a:lnSpc>
                <a:spcPct val="90000"/>
              </a:lnSpc>
            </a:pPr>
            <a:endParaRPr lang="en-US">
              <a:solidFill>
                <a:srgbClr val="000000"/>
              </a:solidFill>
            </a:endParaRPr>
          </a:p>
          <a:p>
            <a:pPr marL="533400" indent="-533400">
              <a:lnSpc>
                <a:spcPct val="90000"/>
              </a:lnSpc>
              <a:buSzTx/>
              <a:buFont typeface="OpenSymbol" charset="0"/>
              <a:buAutoNum type="arabicPeriod" startAt="3"/>
            </a:pPr>
            <a:r>
              <a:rPr lang="en-US" sz="2400">
                <a:solidFill>
                  <a:srgbClr val="000000"/>
                </a:solidFill>
              </a:rPr>
              <a:t>There is an integer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, 0    </a:t>
            </a:r>
            <a:r>
              <a:rPr lang="en-US" sz="2400" baseline="-10000">
                <a:solidFill>
                  <a:srgbClr val="000000"/>
                </a:solidFill>
              </a:rPr>
              <a:t> 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 n – k such that there is an optimal sequence S in which job k is preceded by all other jobs j with j  k+ and followed by all jobs j </a:t>
            </a:r>
            <a:br>
              <a:rPr lang="en-US" sz="2400">
                <a:solidFill>
                  <a:srgbClr val="000000"/>
                </a:solidFill>
                <a:sym typeface="Symbol" charset="0"/>
              </a:rPr>
            </a:br>
            <a:r>
              <a:rPr lang="en-US" sz="2400">
                <a:solidFill>
                  <a:srgbClr val="000000"/>
                </a:solidFill>
                <a:sym typeface="Symbol" charset="0"/>
              </a:rPr>
              <a:t>with j &gt; k+.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sym typeface="Symbol" charset="0"/>
              </a:rPr>
              <a:t>An optimal sequence consists of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AutoNum type="arabicPeriod"/>
            </a:pPr>
            <a:r>
              <a:rPr lang="en-US">
                <a:solidFill>
                  <a:srgbClr val="000000"/>
                </a:solidFill>
                <a:sym typeface="Symbol" charset="0"/>
              </a:rPr>
              <a:t>jobs 1, ..., k-1, k+1, ..., k+ in some order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AutoNum type="arabicPeriod"/>
            </a:pPr>
            <a:r>
              <a:rPr lang="en-US">
                <a:solidFill>
                  <a:srgbClr val="000000"/>
                </a:solidFill>
                <a:sym typeface="Symbol" charset="0"/>
              </a:rPr>
              <a:t>job k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AutoNum type="arabicPeriod"/>
            </a:pPr>
            <a:r>
              <a:rPr lang="en-US">
                <a:solidFill>
                  <a:srgbClr val="000000"/>
                </a:solidFill>
                <a:sym typeface="Symbol" charset="0"/>
              </a:rPr>
              <a:t>jobs k+ +1, ... , n in some order</a:t>
            </a:r>
          </a:p>
          <a:p>
            <a:pPr marL="914400" lvl="1" indent="-457200">
              <a:lnSpc>
                <a:spcPct val="90000"/>
              </a:lnSpc>
              <a:buFont typeface="OpenSymbol" charset="0"/>
              <a:buNone/>
            </a:pPr>
            <a:r>
              <a:rPr lang="en-US">
                <a:solidFill>
                  <a:srgbClr val="000000"/>
                </a:solidFill>
                <a:sym typeface="Symbol" charset="0"/>
              </a:rPr>
              <a:t>The completion time of job k is given by                        . </a:t>
            </a:r>
          </a:p>
        </p:txBody>
      </p:sp>
      <p:graphicFrame>
        <p:nvGraphicFramePr>
          <p:cNvPr id="792580" name="Object 2052"/>
          <p:cNvGraphicFramePr>
            <a:graphicFrameLocks noChangeAspect="1"/>
          </p:cNvGraphicFramePr>
          <p:nvPr/>
        </p:nvGraphicFramePr>
        <p:xfrm>
          <a:off x="6372225" y="5599113"/>
          <a:ext cx="1982788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4" imgW="901440" imgH="355320" progId="Equation.3">
                  <p:embed/>
                </p:oleObj>
              </mc:Choice>
              <mc:Fallback>
                <p:oleObj name="Equation" r:id="rId4" imgW="90144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5599113"/>
                        <a:ext cx="1982788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4695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Minimizing Total Tardiness (1)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466850"/>
            <a:ext cx="8362950" cy="5162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solidFill>
                  <a:srgbClr val="000000"/>
                </a:solidFill>
              </a:rPr>
              <a:t>J(j, l, k): all jobs in the set {j, ..., l} with a processing time </a:t>
            </a:r>
            <a:r>
              <a:rPr lang="en-US" sz="2400">
                <a:solidFill>
                  <a:srgbClr val="000000"/>
                </a:solidFill>
                <a:sym typeface="Symbol" charset="0"/>
              </a:rPr>
              <a:t> </a:t>
            </a:r>
            <a:r>
              <a:rPr lang="en-US" sz="2400">
                <a:solidFill>
                  <a:srgbClr val="000000"/>
                </a:solidFill>
              </a:rPr>
              <a:t>p</a:t>
            </a:r>
            <a:r>
              <a:rPr lang="en-US" sz="2400" baseline="-10000">
                <a:solidFill>
                  <a:srgbClr val="000000"/>
                </a:solidFill>
              </a:rPr>
              <a:t>k</a:t>
            </a:r>
            <a:r>
              <a:rPr lang="en-US" sz="2400">
                <a:solidFill>
                  <a:srgbClr val="000000"/>
                </a:solidFill>
              </a:rPr>
              <a:t> but job k is not in J(j, l, k).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0000"/>
                </a:solidFill>
              </a:rPr>
              <a:t>V(J(j, l, k), t) is the total tardiness of J(j, l, k) in an optimal sequence that starts at time t.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 typeface="OpenSymbol" charset="0"/>
              <a:buNone/>
            </a:pPr>
            <a:r>
              <a:rPr lang="en-US" b="1">
                <a:solidFill>
                  <a:srgbClr val="000000"/>
                </a:solidFill>
              </a:rPr>
              <a:t>Algorithm: Minimizing Total Tardiness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</a:rPr>
              <a:t>Initial conditions:	V(</a:t>
            </a:r>
            <a:r>
              <a:rPr lang="en-US" sz="2000">
                <a:solidFill>
                  <a:srgbClr val="000000"/>
                </a:solidFill>
                <a:sym typeface="Symbol" charset="0"/>
              </a:rPr>
              <a:t>, t) = 0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  <a:sym typeface="Symbol" charset="0"/>
              </a:rPr>
              <a:t>				V({j}, t) = max (0, t+ p</a:t>
            </a:r>
            <a:r>
              <a:rPr lang="en-US" sz="20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000">
                <a:solidFill>
                  <a:srgbClr val="000000"/>
                </a:solidFill>
                <a:sym typeface="Symbol" charset="0"/>
              </a:rPr>
              <a:t> –d</a:t>
            </a:r>
            <a:r>
              <a:rPr lang="en-US" sz="2000" baseline="-10000">
                <a:solidFill>
                  <a:srgbClr val="000000"/>
                </a:solidFill>
                <a:sym typeface="Symbol" charset="0"/>
              </a:rPr>
              <a:t>j</a:t>
            </a:r>
            <a:r>
              <a:rPr lang="en-US" sz="2000">
                <a:solidFill>
                  <a:srgbClr val="000000"/>
                </a:solidFill>
                <a:sym typeface="Symbol" charset="0"/>
              </a:rPr>
              <a:t>)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  <a:sym typeface="Symbol" charset="0"/>
              </a:rPr>
              <a:t>Recursive relation: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endParaRPr lang="en-US" sz="2000">
              <a:solidFill>
                <a:srgbClr val="000000"/>
              </a:solidFill>
              <a:sym typeface="Symbol" charset="0"/>
            </a:endParaRP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400">
                <a:solidFill>
                  <a:srgbClr val="000000"/>
                </a:solidFill>
                <a:sym typeface="Symbol" charset="0"/>
              </a:rPr>
              <a:t>	</a:t>
            </a:r>
            <a:endParaRPr lang="en-US" sz="24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</a:rPr>
              <a:t>where k‘ is such that</a:t>
            </a:r>
          </a:p>
          <a:p>
            <a:pPr>
              <a:lnSpc>
                <a:spcPct val="80000"/>
              </a:lnSpc>
              <a:buFont typeface="OpenSymbol" charset="0"/>
              <a:buNone/>
            </a:pPr>
            <a:endParaRPr lang="en-US" sz="20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OpenSymbol" charset="0"/>
              <a:buNone/>
            </a:pPr>
            <a:r>
              <a:rPr lang="en-US" sz="2000">
                <a:solidFill>
                  <a:srgbClr val="000000"/>
                </a:solidFill>
              </a:rPr>
              <a:t>Optimal value function</a:t>
            </a:r>
            <a:r>
              <a:rPr lang="en-US" sz="2400">
                <a:solidFill>
                  <a:srgbClr val="000000"/>
                </a:solidFill>
              </a:rPr>
              <a:t>	</a:t>
            </a:r>
            <a:r>
              <a:rPr lang="en-US" sz="2000">
                <a:solidFill>
                  <a:srgbClr val="000000"/>
                </a:solidFill>
              </a:rPr>
              <a:t>V({1, ..., n},0)</a:t>
            </a:r>
          </a:p>
        </p:txBody>
      </p:sp>
      <p:graphicFrame>
        <p:nvGraphicFramePr>
          <p:cNvPr id="793604" name="Object 4"/>
          <p:cNvGraphicFramePr>
            <a:graphicFrameLocks noChangeAspect="1"/>
          </p:cNvGraphicFramePr>
          <p:nvPr/>
        </p:nvGraphicFramePr>
        <p:xfrm>
          <a:off x="533400" y="4929188"/>
          <a:ext cx="822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4" imgW="5295600" imgH="291960" progId="Equation.3">
                  <p:embed/>
                </p:oleObj>
              </mc:Choice>
              <mc:Fallback>
                <p:oleObj name="Equation" r:id="rId4" imgW="52956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29188"/>
                        <a:ext cx="822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05" name="Object 5"/>
          <p:cNvGraphicFramePr>
            <a:graphicFrameLocks noChangeAspect="1"/>
          </p:cNvGraphicFramePr>
          <p:nvPr/>
        </p:nvGraphicFramePr>
        <p:xfrm>
          <a:off x="3200400" y="5418138"/>
          <a:ext cx="27432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6" imgW="1536480" imgH="253800" progId="Equation.3">
                  <p:embed/>
                </p:oleObj>
              </mc:Choice>
              <mc:Fallback>
                <p:oleObj name="Equation" r:id="rId6" imgW="1536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418138"/>
                        <a:ext cx="27432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829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Minimizing Total Tardiness (2)</a:t>
            </a:r>
          </a:p>
        </p:txBody>
      </p:sp>
      <p:sp>
        <p:nvSpPr>
          <p:cNvPr id="79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000000"/>
                </a:solidFill>
              </a:rPr>
              <a:t>At most O(n³) subsets J(j, l, k) and </a:t>
            </a:r>
            <a:r>
              <a:rPr lang="en-US" sz="2400">
                <a:solidFill>
                  <a:srgbClr val="000000"/>
                </a:solidFill>
                <a:cs typeface="Times New Roman" charset="0"/>
                <a:sym typeface="Symbol" charset="0"/>
              </a:rPr>
              <a:t> p</a:t>
            </a:r>
            <a:r>
              <a:rPr lang="en-US" sz="2400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j </a:t>
            </a:r>
            <a:r>
              <a:rPr lang="en-US" sz="2400">
                <a:solidFill>
                  <a:srgbClr val="000000"/>
                </a:solidFill>
              </a:rPr>
              <a:t>points in t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O(n³</a:t>
            </a:r>
            <a:r>
              <a:rPr lang="en-US">
                <a:solidFill>
                  <a:srgbClr val="000000"/>
                </a:solidFill>
                <a:cs typeface="Arial" charset="0"/>
              </a:rPr>
              <a:t>∙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 p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j </a:t>
            </a:r>
            <a:r>
              <a:rPr lang="en-US">
                <a:solidFill>
                  <a:srgbClr val="000000"/>
                </a:solidFill>
              </a:rPr>
              <a:t>) recursive equations</a:t>
            </a:r>
          </a:p>
          <a:p>
            <a:pPr lvl="1">
              <a:lnSpc>
                <a:spcPct val="90000"/>
              </a:lnSpc>
            </a:pPr>
            <a:endParaRPr lang="en-US" sz="28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000000"/>
                </a:solidFill>
              </a:rPr>
              <a:t>Each recursion takes O(n) time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Running time O(n</a:t>
            </a:r>
            <a:r>
              <a:rPr lang="en-US" baseline="30000">
                <a:solidFill>
                  <a:srgbClr val="000000"/>
                </a:solidFill>
              </a:rPr>
              <a:t>4</a:t>
            </a:r>
            <a:r>
              <a:rPr lang="en-US">
                <a:solidFill>
                  <a:srgbClr val="000000"/>
                </a:solidFill>
                <a:cs typeface="Arial" charset="0"/>
              </a:rPr>
              <a:t>∙</a:t>
            </a:r>
            <a:r>
              <a:rPr lang="en-US">
                <a:solidFill>
                  <a:srgbClr val="000000"/>
                </a:solidFill>
                <a:cs typeface="Times New Roman" charset="0"/>
                <a:sym typeface="Symbol" charset="0"/>
              </a:rPr>
              <a:t> p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j </a:t>
            </a:r>
            <a:r>
              <a:rPr lang="en-US">
                <a:solidFill>
                  <a:srgbClr val="00000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  <a:buFont typeface="OpenSymbol" charset="0"/>
              <a:buNone/>
            </a:pPr>
            <a:r>
              <a:rPr lang="en-US" sz="2800">
                <a:solidFill>
                  <a:srgbClr val="000000"/>
                </a:solidFill>
              </a:rPr>
              <a:t>       </a:t>
            </a:r>
            <a:r>
              <a:rPr lang="en-US">
                <a:solidFill>
                  <a:srgbClr val="000000"/>
                </a:solidFill>
              </a:rPr>
              <a:t>polynomial in n           pseudo polynomial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   </a:t>
            </a:r>
          </a:p>
          <a:p>
            <a:pPr lvl="1"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 lvl="1"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 lvl="1"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>
              <a:lnSpc>
                <a:spcPct val="90000"/>
              </a:lnSpc>
              <a:buFont typeface="OpenSymbol" charset="0"/>
              <a:buNone/>
            </a:pPr>
            <a:endParaRPr lang="en-US" baseline="-10000">
              <a:solidFill>
                <a:srgbClr val="000000"/>
              </a:solidFill>
              <a:cs typeface="Times New Roman" charset="0"/>
              <a:sym typeface="Symbol" charset="0"/>
            </a:endParaRPr>
          </a:p>
          <a:p>
            <a:pPr>
              <a:lnSpc>
                <a:spcPct val="90000"/>
              </a:lnSpc>
              <a:buFont typeface="OpenSymbol" charset="0"/>
              <a:buNone/>
            </a:pP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Algorithm 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  <a:hlinkClick r:id="" action="ppaction://noaction"/>
              </a:rPr>
              <a:t>PTAS Minimizing Total Tardiness</a:t>
            </a:r>
            <a:r>
              <a:rPr lang="en-US" baseline="-10000">
                <a:solidFill>
                  <a:srgbClr val="000000"/>
                </a:solidFill>
                <a:cs typeface="Times New Roman" charset="0"/>
                <a:sym typeface="Symbol" charset="0"/>
              </a:rPr>
              <a:t>  </a:t>
            </a:r>
          </a:p>
        </p:txBody>
      </p:sp>
      <p:sp>
        <p:nvSpPr>
          <p:cNvPr id="794628" name="Rectangle 4"/>
          <p:cNvSpPr>
            <a:spLocks noChangeArrowheads="1"/>
          </p:cNvSpPr>
          <p:nvPr/>
        </p:nvSpPr>
        <p:spPr bwMode="auto">
          <a:xfrm>
            <a:off x="1295400" y="4003675"/>
            <a:ext cx="2555875" cy="4318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4629" name="Rectangle 5"/>
          <p:cNvSpPr>
            <a:spLocks noChangeArrowheads="1"/>
          </p:cNvSpPr>
          <p:nvPr/>
        </p:nvSpPr>
        <p:spPr bwMode="auto">
          <a:xfrm>
            <a:off x="4530725" y="4019550"/>
            <a:ext cx="2705100" cy="4159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4630" name="Line 6"/>
          <p:cNvSpPr>
            <a:spLocks noChangeShapeType="1"/>
          </p:cNvSpPr>
          <p:nvPr/>
        </p:nvSpPr>
        <p:spPr bwMode="auto">
          <a:xfrm flipV="1">
            <a:off x="2771775" y="3500438"/>
            <a:ext cx="830263" cy="5032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 flipV="1">
            <a:off x="3995738" y="3500438"/>
            <a:ext cx="1368425" cy="5032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4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000000"/>
                </a:solidFill>
              </a:rPr>
              <a:t>Minimizing Total Tardiness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Example (1)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2819400"/>
            <a:ext cx="8362950" cy="3810000"/>
          </a:xfrm>
        </p:spPr>
        <p:txBody>
          <a:bodyPr/>
          <a:lstStyle/>
          <a:p>
            <a:r>
              <a:rPr lang="en-US" sz="2000" dirty="0">
                <a:solidFill>
                  <a:srgbClr val="000000"/>
                </a:solidFill>
              </a:rPr>
              <a:t>k=3 (largest processing time) </a:t>
            </a:r>
            <a:r>
              <a:rPr lang="en-US" sz="2000" dirty="0">
                <a:solidFill>
                  <a:srgbClr val="000000"/>
                </a:solidFill>
                <a:sym typeface="Symbol" charset="0"/>
              </a:rPr>
              <a:t> 0    2 = 5 – 3 </a:t>
            </a:r>
          </a:p>
          <a:p>
            <a:pPr>
              <a:buFont typeface="OpenSymbol" charset="0"/>
              <a:buNone/>
            </a:pPr>
            <a:endParaRPr lang="en-US" sz="2000" dirty="0">
              <a:solidFill>
                <a:srgbClr val="000000"/>
              </a:solidFill>
              <a:sym typeface="Symbol" charset="0"/>
            </a:endParaRPr>
          </a:p>
          <a:p>
            <a:pPr>
              <a:buFont typeface="OpenSymbol" charset="0"/>
              <a:buNone/>
            </a:pPr>
            <a:r>
              <a:rPr lang="en-US" sz="2000" dirty="0">
                <a:solidFill>
                  <a:srgbClr val="000000"/>
                </a:solidFill>
                <a:sym typeface="Symbol" charset="0"/>
              </a:rPr>
              <a:t>				     </a:t>
            </a:r>
            <a:r>
              <a:rPr lang="en-US" sz="2000" dirty="0" smtClean="0">
                <a:solidFill>
                  <a:srgbClr val="000000"/>
                </a:solidFill>
                <a:sym typeface="Symbol" charset="0"/>
              </a:rPr>
              <a:t>                          V</a:t>
            </a:r>
            <a:r>
              <a:rPr lang="en-US" sz="2000" dirty="0">
                <a:solidFill>
                  <a:srgbClr val="000000"/>
                </a:solidFill>
                <a:sym typeface="Symbol" charset="0"/>
              </a:rPr>
              <a:t>(J(1, 3, 3), 0) + 81 + V(J(4, 5, 3), 347)</a:t>
            </a:r>
          </a:p>
          <a:p>
            <a:r>
              <a:rPr lang="en-US" sz="2000" dirty="0">
                <a:solidFill>
                  <a:srgbClr val="000000"/>
                </a:solidFill>
                <a:sym typeface="Symbol" charset="0"/>
              </a:rPr>
              <a:t>V({1, 2, ..., 5}, 0)=min    </a:t>
            </a:r>
            <a:r>
              <a:rPr lang="en-US" sz="2000" dirty="0" smtClean="0">
                <a:solidFill>
                  <a:srgbClr val="000000"/>
                </a:solidFill>
                <a:sym typeface="Symbol" charset="0"/>
              </a:rPr>
              <a:t>        </a:t>
            </a:r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V(J(1, 4, 3), 0) +164 + V(J(5, 5, 3), 430)</a:t>
            </a:r>
          </a:p>
          <a:p>
            <a:pPr>
              <a:buFont typeface="OpenSymbol" charset="0"/>
              <a:buNone/>
            </a:pPr>
            <a:r>
              <a:rPr lang="en-US" sz="2000" dirty="0">
                <a:solidFill>
                  <a:srgbClr val="000000"/>
                </a:solidFill>
                <a:sym typeface="Symbol" charset="0"/>
              </a:rPr>
              <a:t>				    </a:t>
            </a:r>
            <a:r>
              <a:rPr lang="en-US" sz="2000" dirty="0" smtClean="0">
                <a:solidFill>
                  <a:srgbClr val="000000"/>
                </a:solidFill>
                <a:sym typeface="Symbol" charset="0"/>
              </a:rPr>
              <a:t>                            </a:t>
            </a:r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V(J(1, 5, 3), 0) + 294 + V(, 560)</a:t>
            </a:r>
          </a:p>
          <a:p>
            <a:endParaRPr lang="en-US" sz="2000" dirty="0">
              <a:solidFill>
                <a:srgbClr val="000000"/>
              </a:solidFill>
              <a:sym typeface="Symbol" charset="0"/>
            </a:endParaRPr>
          </a:p>
          <a:p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V(J(1, 3, 3), 0) = 0 	for sequences 1, 2 and 2, 1</a:t>
            </a:r>
          </a:p>
          <a:p>
            <a:endParaRPr lang="en-US" sz="2000" dirty="0">
              <a:solidFill>
                <a:srgbClr val="000000"/>
              </a:solidFill>
              <a:sym typeface="Symbol" charset="0"/>
            </a:endParaRPr>
          </a:p>
          <a:p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V(J(4, 5, 3), 347) = 347 +83 – 336 +347 + 83 +130 – 337 = 317</a:t>
            </a:r>
          </a:p>
          <a:p>
            <a:pPr>
              <a:buFont typeface="OpenSymbol" charset="0"/>
              <a:buNone/>
            </a:pPr>
            <a:r>
              <a:rPr lang="en-US" sz="2000" dirty="0">
                <a:solidFill>
                  <a:srgbClr val="000000"/>
                </a:solidFill>
                <a:sym typeface="Symbol" charset="0"/>
              </a:rPr>
              <a:t>				for sequence 4, 5</a:t>
            </a:r>
          </a:p>
        </p:txBody>
      </p:sp>
      <p:graphicFrame>
        <p:nvGraphicFramePr>
          <p:cNvPr id="795694" name="Group 46"/>
          <p:cNvGraphicFramePr>
            <a:graphicFrameLocks noGrp="1"/>
          </p:cNvGraphicFramePr>
          <p:nvPr/>
        </p:nvGraphicFramePr>
        <p:xfrm>
          <a:off x="381000" y="1447800"/>
          <a:ext cx="8382000" cy="1313816"/>
        </p:xfrm>
        <a:graphic>
          <a:graphicData uri="http://schemas.openxmlformats.org/drawingml/2006/table">
            <a:tbl>
              <a:tblPr/>
              <a:tblGrid>
                <a:gridCol w="2241550"/>
                <a:gridCol w="1304925"/>
                <a:gridCol w="1149350"/>
                <a:gridCol w="1228725"/>
                <a:gridCol w="1223963"/>
                <a:gridCol w="123348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jobs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</a:t>
                      </a:r>
                      <a:r>
                        <a:rPr kumimoji="0" lang="de-DE" sz="2000" b="0" i="0" u="none" strike="noStrike" cap="none" normalizeH="0" baseline="-1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</a:t>
                      </a:r>
                      <a:endParaRPr kumimoji="0" lang="en-US" sz="2000" b="0" i="0" u="none" strike="noStrike" cap="none" normalizeH="0" baseline="-1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121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79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147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  <a:r>
                        <a:rPr kumimoji="0" lang="de-DE" sz="2000" b="0" i="0" u="none" strike="noStrike" cap="none" normalizeH="0" baseline="-1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</a:t>
                      </a:r>
                      <a:endParaRPr kumimoji="0" lang="en-US" sz="2000" b="0" i="0" u="none" strike="noStrike" cap="none" normalizeH="0" baseline="-1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260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266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266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336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D71B8"/>
                        </a:buClr>
                        <a:buSzPct val="75000"/>
                        <a:buFont typeface="OpenSymbo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337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5695" name="AutoShape 47"/>
          <p:cNvSpPr>
            <a:spLocks/>
          </p:cNvSpPr>
          <p:nvPr/>
        </p:nvSpPr>
        <p:spPr bwMode="auto">
          <a:xfrm>
            <a:off x="3352800" y="36576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4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000000"/>
                </a:solidFill>
              </a:rPr>
              <a:t>Minimizing Total Tardiness 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Example (2)</a:t>
            </a:r>
          </a:p>
        </p:txBody>
      </p:sp>
      <p:sp>
        <p:nvSpPr>
          <p:cNvPr id="79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V(J(1, 4, 3), 0) = 0	for sequences 1, 2, 4 and 2, 1, 4</a:t>
            </a:r>
          </a:p>
          <a:p>
            <a:endParaRPr lang="en-US" sz="2000" dirty="0">
              <a:solidFill>
                <a:srgbClr val="000000"/>
              </a:solidFill>
              <a:sym typeface="Symbol" charset="0"/>
            </a:endParaRPr>
          </a:p>
          <a:p>
            <a:r>
              <a:rPr lang="en-US" sz="2000" dirty="0">
                <a:solidFill>
                  <a:srgbClr val="000000"/>
                </a:solidFill>
                <a:sym typeface="Symbol" charset="0"/>
              </a:rPr>
              <a:t>V(J(5, 5, 3), 430) = 430 + 130 – 337 =223</a:t>
            </a:r>
          </a:p>
          <a:p>
            <a:endParaRPr lang="en-US" sz="2000" dirty="0">
              <a:solidFill>
                <a:srgbClr val="000000"/>
              </a:solidFill>
              <a:sym typeface="Symbol" charset="0"/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V(J(1, 5, 3), 0) = 76	for sequences 1, 2, 4, 5 and 2, 1, 4, 5</a:t>
            </a:r>
          </a:p>
          <a:p>
            <a:pPr lvl="1">
              <a:buFont typeface="OpenSymbol" charset="0"/>
              <a:buNone/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</a:p>
          <a:p>
            <a:pPr lvl="1">
              <a:buFont typeface="OpenSymbol" charset="0"/>
              <a:buNone/>
            </a:pPr>
            <a:r>
              <a:rPr lang="en-US" sz="1800" dirty="0">
                <a:solidFill>
                  <a:srgbClr val="000000"/>
                </a:solidFill>
              </a:rPr>
              <a:t>	                                          </a:t>
            </a:r>
            <a:r>
              <a:rPr lang="en-US" sz="2000" dirty="0">
                <a:solidFill>
                  <a:srgbClr val="000000"/>
                </a:solidFill>
              </a:rPr>
              <a:t>0 + 81 + 317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V({1, ..., 5}, 0) = min      0 + 164 + 223     = 370</a:t>
            </a:r>
          </a:p>
          <a:p>
            <a:pPr lvl="1">
              <a:buFont typeface="OpenSymbol" charset="0"/>
              <a:buNone/>
            </a:pPr>
            <a:r>
              <a:rPr lang="en-US" sz="2000" dirty="0">
                <a:solidFill>
                  <a:srgbClr val="000000"/>
                </a:solidFill>
              </a:rPr>
              <a:t>	                                      76 + 294 + 0</a:t>
            </a:r>
          </a:p>
          <a:p>
            <a:pPr lvl="1">
              <a:buFont typeface="OpenSymbol" charset="0"/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Font typeface="OpenSymbol" charset="0"/>
              <a:buNone/>
            </a:pPr>
            <a:r>
              <a:rPr lang="en-US" sz="2000" dirty="0">
                <a:solidFill>
                  <a:srgbClr val="000000"/>
                </a:solidFill>
              </a:rPr>
              <a:t>1, 2, 4, 5, 3 and 2, 1, 4, 5, 3 are optimal sequences. </a:t>
            </a:r>
          </a:p>
        </p:txBody>
      </p:sp>
      <p:sp>
        <p:nvSpPr>
          <p:cNvPr id="796676" name="AutoShape 4"/>
          <p:cNvSpPr>
            <a:spLocks/>
          </p:cNvSpPr>
          <p:nvPr/>
        </p:nvSpPr>
        <p:spPr bwMode="auto">
          <a:xfrm>
            <a:off x="3266999" y="3716338"/>
            <a:ext cx="152400" cy="982662"/>
          </a:xfrm>
          <a:prstGeom prst="leftBrace">
            <a:avLst>
              <a:gd name="adj1" fmla="val 53733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96677" name="AutoShape 5"/>
          <p:cNvSpPr>
            <a:spLocks/>
          </p:cNvSpPr>
          <p:nvPr/>
        </p:nvSpPr>
        <p:spPr bwMode="auto">
          <a:xfrm>
            <a:off x="5165350" y="3716338"/>
            <a:ext cx="142875" cy="1008062"/>
          </a:xfrm>
          <a:prstGeom prst="rightBrace">
            <a:avLst>
              <a:gd name="adj1" fmla="val 58796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408</Words>
  <Application>Microsoft Macintosh PowerPoint</Application>
  <PresentationFormat>On-screen Show (4:3)</PresentationFormat>
  <Paragraphs>98</Paragraphs>
  <Slides>7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Total Tardiness (1)</vt:lpstr>
      <vt:lpstr>Total Tardiness (3)</vt:lpstr>
      <vt:lpstr>Minimizing Total Tardiness (1)</vt:lpstr>
      <vt:lpstr>Minimizing Total Tardiness (2)</vt:lpstr>
      <vt:lpstr>Minimizing Total Tardiness Example (1)</vt:lpstr>
      <vt:lpstr>Minimizing Total Tardiness  Example (2)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Cliff Stein</dc:creator>
  <cp:lastModifiedBy>Microsoft Office User</cp:lastModifiedBy>
  <cp:revision>2</cp:revision>
  <dcterms:created xsi:type="dcterms:W3CDTF">2013-02-13T18:21:46Z</dcterms:created>
  <dcterms:modified xsi:type="dcterms:W3CDTF">2014-02-18T18:39:45Z</dcterms:modified>
</cp:coreProperties>
</file>