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docx" ContentType="application/vnd.openxmlformats-officedocument.wordprocessingml.documen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-10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D1AA2-3823-C64D-AEE8-E7B6B5FD683D}" type="datetimeFigureOut">
              <a:rPr lang="en-US" smtClean="0"/>
              <a:t>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8E46-17A6-224B-B987-2C1FD51AB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494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D1AA2-3823-C64D-AEE8-E7B6B5FD683D}" type="datetimeFigureOut">
              <a:rPr lang="en-US" smtClean="0"/>
              <a:t>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8E46-17A6-224B-B987-2C1FD51AB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539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D1AA2-3823-C64D-AEE8-E7B6B5FD683D}" type="datetimeFigureOut">
              <a:rPr lang="en-US" smtClean="0"/>
              <a:t>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8E46-17A6-224B-B987-2C1FD51AB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966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D1AA2-3823-C64D-AEE8-E7B6B5FD683D}" type="datetimeFigureOut">
              <a:rPr lang="en-US" smtClean="0"/>
              <a:t>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8E46-17A6-224B-B987-2C1FD51AB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055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D1AA2-3823-C64D-AEE8-E7B6B5FD683D}" type="datetimeFigureOut">
              <a:rPr lang="en-US" smtClean="0"/>
              <a:t>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8E46-17A6-224B-B987-2C1FD51AB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373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D1AA2-3823-C64D-AEE8-E7B6B5FD683D}" type="datetimeFigureOut">
              <a:rPr lang="en-US" smtClean="0"/>
              <a:t>1/20/14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8E46-17A6-224B-B987-2C1FD51AB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417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D1AA2-3823-C64D-AEE8-E7B6B5FD683D}" type="datetimeFigureOut">
              <a:rPr lang="en-US" smtClean="0"/>
              <a:t>1/20/14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8E46-17A6-224B-B987-2C1FD51AB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830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D1AA2-3823-C64D-AEE8-E7B6B5FD683D}" type="datetimeFigureOut">
              <a:rPr lang="en-US" smtClean="0"/>
              <a:t>1/20/14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8E46-17A6-224B-B987-2C1FD51AB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68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D1AA2-3823-C64D-AEE8-E7B6B5FD683D}" type="datetimeFigureOut">
              <a:rPr lang="en-US" smtClean="0"/>
              <a:t>1/20/14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8E46-17A6-224B-B987-2C1FD51AB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312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D1AA2-3823-C64D-AEE8-E7B6B5FD683D}" type="datetimeFigureOut">
              <a:rPr lang="en-US" smtClean="0"/>
              <a:t>1/20/14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8E46-17A6-224B-B987-2C1FD51AB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912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D1AA2-3823-C64D-AEE8-E7B6B5FD683D}" type="datetimeFigureOut">
              <a:rPr lang="en-US" smtClean="0"/>
              <a:t>1/20/14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8E46-17A6-224B-B987-2C1FD51AB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999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D1AA2-3823-C64D-AEE8-E7B6B5FD683D}" type="datetimeFigureOut">
              <a:rPr lang="en-US" smtClean="0"/>
              <a:t>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0D8E46-17A6-224B-B987-2C1FD51AB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273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package" Target="../embeddings/Microsoft_Word_Document2.docx"/><Relationship Id="rId5" Type="http://schemas.openxmlformats.org/officeDocument/2006/relationships/image" Target="../media/image2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package" Target="../embeddings/Microsoft_Word_Document3.docx"/><Relationship Id="rId5" Type="http://schemas.openxmlformats.org/officeDocument/2006/relationships/image" Target="../media/image3.png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package" Target="../embeddings/Microsoft_Word_Document1.docx"/><Relationship Id="rId5" Type="http://schemas.openxmlformats.org/officeDocument/2006/relationships/image" Target="../media/image1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IEOR 4405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1 Introduction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4405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Sequencing of Commercial Breaks by a TV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Management of commercial airtime at Channel 4</a:t>
            </a:r>
          </a:p>
          <a:p>
            <a:r>
              <a:rPr lang="en-US" dirty="0" smtClean="0"/>
              <a:t>Scheduling 5 minute breaks across 6 regions</a:t>
            </a:r>
          </a:p>
          <a:p>
            <a:r>
              <a:rPr lang="en-US" i="1" dirty="0" smtClean="0"/>
              <a:t>Tasks: </a:t>
            </a:r>
            <a:r>
              <a:rPr lang="en-US" dirty="0" smtClean="0"/>
              <a:t> Commercials</a:t>
            </a:r>
          </a:p>
          <a:p>
            <a:r>
              <a:rPr lang="en-US" i="1" dirty="0" smtClean="0"/>
              <a:t>Resources: </a:t>
            </a:r>
            <a:r>
              <a:rPr lang="en-US" dirty="0" smtClean="0"/>
              <a:t>Time spots in regions</a:t>
            </a:r>
          </a:p>
          <a:p>
            <a:r>
              <a:rPr lang="en-US" i="1" dirty="0" smtClean="0"/>
              <a:t>Constraints: </a:t>
            </a:r>
            <a:endParaRPr lang="en-US" dirty="0" smtClean="0"/>
          </a:p>
          <a:p>
            <a:pPr lvl="1"/>
            <a:r>
              <a:rPr lang="en-US" i="1" dirty="0" smtClean="0"/>
              <a:t>No overlaps or gaps</a:t>
            </a:r>
          </a:p>
          <a:p>
            <a:pPr lvl="1"/>
            <a:r>
              <a:rPr lang="en-US" dirty="0" smtClean="0"/>
              <a:t>Advertisers may express preferences for certain spots</a:t>
            </a:r>
          </a:p>
          <a:p>
            <a:r>
              <a:rPr lang="en-US" dirty="0" smtClean="0"/>
              <a:t>Objective:</a:t>
            </a:r>
          </a:p>
          <a:p>
            <a:pPr lvl="1"/>
            <a:r>
              <a:rPr lang="en-US" dirty="0" smtClean="0"/>
              <a:t>Maximize profitability of commercials sold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4727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Assigning CPU time to Tasks in a Data Center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Companies such as Amazon, Google, Facebook run large data centers and need to allocate time to processing tasks</a:t>
            </a:r>
          </a:p>
          <a:p>
            <a:pPr lvl="1"/>
            <a:r>
              <a:rPr lang="en-US" i="1" dirty="0" smtClean="0"/>
              <a:t>Tasks: </a:t>
            </a:r>
            <a:r>
              <a:rPr lang="en-US" dirty="0" smtClean="0"/>
              <a:t>Computing jobs with processing times, priorities, arrival times, etc.</a:t>
            </a:r>
          </a:p>
          <a:p>
            <a:pPr lvl="1"/>
            <a:r>
              <a:rPr lang="en-US" i="1" dirty="0" smtClean="0"/>
              <a:t>Resources: </a:t>
            </a:r>
            <a:r>
              <a:rPr lang="en-US" dirty="0" smtClean="0"/>
              <a:t>Computers (homogeneous or heterogeneous)</a:t>
            </a:r>
          </a:p>
          <a:p>
            <a:pPr lvl="1"/>
            <a:r>
              <a:rPr lang="en-US" i="1" dirty="0" smtClean="0"/>
              <a:t>Constraints: </a:t>
            </a:r>
            <a:r>
              <a:rPr lang="en-US" dirty="0" smtClean="0"/>
              <a:t>Precedence constraints, use of memory or disk</a:t>
            </a:r>
          </a:p>
          <a:p>
            <a:pPr lvl="1"/>
            <a:r>
              <a:rPr lang="en-US" i="1" dirty="0" smtClean="0"/>
              <a:t>Objective</a:t>
            </a:r>
            <a:r>
              <a:rPr lang="en-US" dirty="0" smtClean="0"/>
              <a:t>: Response time or fairness or energy usage or ….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3466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Automobile Factory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Tasks: </a:t>
            </a:r>
            <a:r>
              <a:rPr lang="en-US" dirty="0" smtClean="0"/>
              <a:t> Car</a:t>
            </a:r>
          </a:p>
          <a:p>
            <a:r>
              <a:rPr lang="en-US" i="1" dirty="0" smtClean="0"/>
              <a:t>Resources: Machines and Labor</a:t>
            </a:r>
          </a:p>
          <a:p>
            <a:r>
              <a:rPr lang="en-US" i="1" dirty="0" smtClean="0"/>
              <a:t>Constraints:</a:t>
            </a:r>
          </a:p>
          <a:p>
            <a:pPr lvl="1"/>
            <a:r>
              <a:rPr lang="en-US" dirty="0" smtClean="0"/>
              <a:t>Precedence constraints on the various parts of the car, e.g. tires, axles, glass, body ..</a:t>
            </a:r>
          </a:p>
          <a:p>
            <a:pPr lvl="1"/>
            <a:r>
              <a:rPr lang="en-US" dirty="0" smtClean="0"/>
              <a:t>Each machine can work on one car at a time</a:t>
            </a:r>
          </a:p>
          <a:p>
            <a:pPr lvl="1"/>
            <a:r>
              <a:rPr lang="en-US" dirty="0" smtClean="0"/>
              <a:t>Each worker can work on one car at a time</a:t>
            </a:r>
          </a:p>
          <a:p>
            <a:r>
              <a:rPr lang="en-US" i="1" dirty="0" smtClean="0"/>
              <a:t>Objective: </a:t>
            </a:r>
            <a:r>
              <a:rPr lang="en-US" dirty="0" smtClean="0"/>
              <a:t>Throughput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860763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5947103"/>
              </p:ext>
            </p:extLst>
          </p:nvPr>
        </p:nvGraphicFramePr>
        <p:xfrm>
          <a:off x="3206750" y="1397000"/>
          <a:ext cx="2728913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Document" r:id="rId4" imgW="5943600" imgH="8851900" progId="Word.Document.12">
                  <p:embed/>
                </p:oleObj>
              </mc:Choice>
              <mc:Fallback>
                <p:oleObj name="Document" r:id="rId4" imgW="5943600" imgH="88519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06750" y="1397000"/>
                        <a:ext cx="2728913" cy="406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52261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9021372"/>
              </p:ext>
            </p:extLst>
          </p:nvPr>
        </p:nvGraphicFramePr>
        <p:xfrm>
          <a:off x="1689100" y="844550"/>
          <a:ext cx="5765800" cy="516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Document" r:id="rId4" imgW="5765800" imgH="5168900" progId="Word.Document.12">
                  <p:embed/>
                </p:oleObj>
              </mc:Choice>
              <mc:Fallback>
                <p:oleObj name="Document" r:id="rId4" imgW="5765800" imgH="51689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89100" y="844550"/>
                        <a:ext cx="5765800" cy="5168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90651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Topics in this </a:t>
            </a:r>
            <a:r>
              <a:rPr lang="en-US" b="1" dirty="0" smtClean="0"/>
              <a:t>class</a:t>
            </a:r>
          </a:p>
          <a:p>
            <a:pPr lvl="1"/>
            <a:r>
              <a:rPr lang="en-US" dirty="0" smtClean="0"/>
              <a:t>Modeling </a:t>
            </a:r>
            <a:r>
              <a:rPr lang="en-US" dirty="0"/>
              <a:t>and formulating scheduling </a:t>
            </a:r>
            <a:r>
              <a:rPr lang="en-US" dirty="0" smtClean="0"/>
              <a:t>problems</a:t>
            </a:r>
          </a:p>
          <a:p>
            <a:pPr lvl="1"/>
            <a:r>
              <a:rPr lang="en-US" dirty="0" smtClean="0"/>
              <a:t>Algorithms </a:t>
            </a:r>
            <a:r>
              <a:rPr lang="en-US" dirty="0"/>
              <a:t>for solving scheduling </a:t>
            </a:r>
            <a:r>
              <a:rPr lang="en-US" dirty="0" smtClean="0"/>
              <a:t>problems</a:t>
            </a:r>
          </a:p>
          <a:p>
            <a:pPr lvl="1"/>
            <a:r>
              <a:rPr lang="en-US" dirty="0" smtClean="0"/>
              <a:t>Understanding </a:t>
            </a:r>
            <a:r>
              <a:rPr lang="en-US" dirty="0"/>
              <a:t>“hard” vs. “easy” problems</a:t>
            </a:r>
          </a:p>
          <a:p>
            <a:endParaRPr lang="en-US" b="1" dirty="0"/>
          </a:p>
          <a:p>
            <a:r>
              <a:rPr lang="en-US" b="1" dirty="0"/>
              <a:t> Analysis </a:t>
            </a:r>
            <a:r>
              <a:rPr lang="en-US" b="1" dirty="0" smtClean="0"/>
              <a:t>Tools</a:t>
            </a:r>
          </a:p>
          <a:p>
            <a:pPr lvl="1"/>
            <a:r>
              <a:rPr lang="en-US" dirty="0" smtClean="0"/>
              <a:t>Algorithm </a:t>
            </a:r>
            <a:r>
              <a:rPr lang="en-US" dirty="0"/>
              <a:t>design and analysis of  running </a:t>
            </a:r>
            <a:r>
              <a:rPr lang="en-US" dirty="0" smtClean="0"/>
              <a:t>times</a:t>
            </a:r>
            <a:endParaRPr lang="en-US" dirty="0"/>
          </a:p>
          <a:p>
            <a:pPr lvl="1"/>
            <a:r>
              <a:rPr lang="en-US" dirty="0" smtClean="0"/>
              <a:t>Solution quality</a:t>
            </a:r>
          </a:p>
          <a:p>
            <a:pPr lvl="1"/>
            <a:r>
              <a:rPr lang="en-US" dirty="0" smtClean="0"/>
              <a:t>NP</a:t>
            </a:r>
            <a:r>
              <a:rPr lang="en-US" dirty="0"/>
              <a:t>-</a:t>
            </a:r>
            <a:r>
              <a:rPr lang="en-US" dirty="0" smtClean="0"/>
              <a:t>completeness</a:t>
            </a:r>
          </a:p>
          <a:p>
            <a:pPr lvl="1"/>
            <a:r>
              <a:rPr lang="en-US" dirty="0" smtClean="0"/>
              <a:t>Probability</a:t>
            </a:r>
          </a:p>
          <a:p>
            <a:pPr lvl="1"/>
            <a:r>
              <a:rPr lang="en-US" dirty="0" smtClean="0"/>
              <a:t>Linear programming</a:t>
            </a:r>
          </a:p>
          <a:p>
            <a:pPr lvl="1"/>
            <a:r>
              <a:rPr lang="en-US" dirty="0" smtClean="0"/>
              <a:t>Dynamic </a:t>
            </a:r>
            <a:r>
              <a:rPr lang="en-US" dirty="0"/>
              <a:t>programming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2874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Four Components of a Scheduling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Processes/Tasks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Resources/Machines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Constraints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Objectives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0" y="227483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4996133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Project Scheduling – System Installation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Development and installation of trading tools for the Frankfurt Stock Exchange by Deutsche </a:t>
            </a:r>
            <a:r>
              <a:rPr lang="en-US" dirty="0" err="1" smtClean="0"/>
              <a:t>Borse</a:t>
            </a:r>
            <a:r>
              <a:rPr lang="en-US" dirty="0" smtClean="0"/>
              <a:t> Group</a:t>
            </a:r>
          </a:p>
          <a:p>
            <a:pPr lvl="1"/>
            <a:r>
              <a:rPr lang="en-US" i="1" dirty="0" smtClean="0"/>
              <a:t>Tasks: </a:t>
            </a:r>
            <a:r>
              <a:rPr lang="en-US" dirty="0" smtClean="0"/>
              <a:t> 300 software project</a:t>
            </a:r>
            <a:r>
              <a:rPr lang="en-US" i="1" dirty="0" smtClean="0"/>
              <a:t>s</a:t>
            </a:r>
          </a:p>
          <a:p>
            <a:pPr lvl="1"/>
            <a:r>
              <a:rPr lang="en-US" i="1" dirty="0" smtClean="0"/>
              <a:t>Resources:</a:t>
            </a:r>
            <a:r>
              <a:rPr lang="en-US" dirty="0" smtClean="0"/>
              <a:t> 1500 employees divided into 200 types</a:t>
            </a:r>
          </a:p>
          <a:p>
            <a:pPr lvl="1"/>
            <a:r>
              <a:rPr lang="en-US" i="1" dirty="0" smtClean="0"/>
              <a:t>Constraints:  </a:t>
            </a:r>
            <a:r>
              <a:rPr lang="en-US" dirty="0" smtClean="0"/>
              <a:t>Projects may be interrelated by</a:t>
            </a:r>
          </a:p>
          <a:p>
            <a:pPr lvl="2"/>
            <a:r>
              <a:rPr lang="en-US" dirty="0" smtClean="0"/>
              <a:t>Precedence </a:t>
            </a:r>
            <a:r>
              <a:rPr lang="en-US" dirty="0" err="1" smtClean="0"/>
              <a:t>constratintss</a:t>
            </a:r>
            <a:endParaRPr lang="en-US" dirty="0" smtClean="0"/>
          </a:p>
          <a:p>
            <a:pPr lvl="2"/>
            <a:r>
              <a:rPr lang="en-US" dirty="0" smtClean="0"/>
              <a:t>Milestones</a:t>
            </a:r>
          </a:p>
          <a:p>
            <a:pPr lvl="2"/>
            <a:r>
              <a:rPr lang="en-US" dirty="0" smtClean="0"/>
              <a:t>Joint use of resources</a:t>
            </a:r>
          </a:p>
          <a:p>
            <a:pPr lvl="1"/>
            <a:r>
              <a:rPr lang="en-US" i="1" dirty="0" smtClean="0"/>
              <a:t>Objective: </a:t>
            </a:r>
            <a:r>
              <a:rPr lang="en-US" dirty="0" smtClean="0"/>
              <a:t> minimize </a:t>
            </a:r>
            <a:r>
              <a:rPr lang="en-US" dirty="0" err="1" smtClean="0"/>
              <a:t>makespan</a:t>
            </a:r>
            <a:r>
              <a:rPr lang="en-US" dirty="0" smtClean="0"/>
              <a:t> (schedule length)</a:t>
            </a:r>
            <a:endParaRPr lang="en-US" i="1" dirty="0" smtClean="0"/>
          </a:p>
        </p:txBody>
      </p:sp>
    </p:spTree>
    <p:extLst>
      <p:ext uri="{BB962C8B-B14F-4D97-AF65-F5344CB8AC3E}">
        <p14:creationId xmlns:p14="http://schemas.microsoft.com/office/powerpoint/2010/main" val="38404421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Hot Strip Mill Production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Integrated Steel plant, Acme Steel, Chicago</a:t>
            </a:r>
          </a:p>
          <a:p>
            <a:r>
              <a:rPr lang="en-US" dirty="0" smtClean="0"/>
              <a:t>The mill transforms large bars of steel into coils of sheet</a:t>
            </a:r>
          </a:p>
          <a:p>
            <a:pPr lvl="1"/>
            <a:r>
              <a:rPr lang="en-US" i="1" dirty="0" smtClean="0"/>
              <a:t>Tasks:  </a:t>
            </a:r>
            <a:r>
              <a:rPr lang="en-US" dirty="0" smtClean="0"/>
              <a:t>Orders for some quantity and types of coils</a:t>
            </a:r>
          </a:p>
          <a:p>
            <a:pPr lvl="1"/>
            <a:r>
              <a:rPr lang="en-US" i="1" dirty="0" smtClean="0"/>
              <a:t>Resources: </a:t>
            </a:r>
            <a:r>
              <a:rPr lang="en-US" dirty="0" smtClean="0"/>
              <a:t>Machines</a:t>
            </a:r>
          </a:p>
          <a:p>
            <a:pPr lvl="1"/>
            <a:r>
              <a:rPr lang="en-US" i="1" dirty="0" smtClean="0"/>
              <a:t>Constraints: </a:t>
            </a:r>
            <a:endParaRPr lang="en-US" dirty="0" smtClean="0"/>
          </a:p>
          <a:p>
            <a:pPr lvl="2"/>
            <a:r>
              <a:rPr lang="en-US" dirty="0" smtClean="0"/>
              <a:t>Product quality restrictions</a:t>
            </a:r>
          </a:p>
          <a:p>
            <a:pPr lvl="2"/>
            <a:r>
              <a:rPr lang="en-US" dirty="0" smtClean="0"/>
              <a:t>Process efficiency standards</a:t>
            </a:r>
          </a:p>
          <a:p>
            <a:pPr lvl="1"/>
            <a:r>
              <a:rPr lang="en-US" dirty="0" smtClean="0"/>
              <a:t>Objectives:</a:t>
            </a:r>
          </a:p>
          <a:p>
            <a:pPr lvl="2"/>
            <a:r>
              <a:rPr lang="en-US" dirty="0" smtClean="0"/>
              <a:t>Minimize set up times</a:t>
            </a:r>
          </a:p>
          <a:p>
            <a:pPr lvl="2"/>
            <a:r>
              <a:rPr lang="en-US" dirty="0" smtClean="0"/>
              <a:t>Minimize energy usage</a:t>
            </a:r>
          </a:p>
          <a:p>
            <a:pPr lvl="2"/>
            <a:r>
              <a:rPr lang="en-US" dirty="0" smtClean="0"/>
              <a:t>Minimize number of delays orders</a:t>
            </a:r>
          </a:p>
          <a:p>
            <a:pPr marL="914400" lvl="2" indent="0">
              <a:buNone/>
            </a:pPr>
            <a:endParaRPr lang="en-US" dirty="0" smtClean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9198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Flight Crew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At American Airlines, crew costs are the 2</a:t>
            </a:r>
            <a:r>
              <a:rPr lang="en-US" baseline="30000" dirty="0" smtClean="0"/>
              <a:t>nd</a:t>
            </a:r>
            <a:r>
              <a:rPr lang="en-US" dirty="0" smtClean="0"/>
              <a:t> highest component of direct operating cost</a:t>
            </a:r>
          </a:p>
          <a:p>
            <a:pPr lvl="1"/>
            <a:r>
              <a:rPr lang="en-US" i="1" dirty="0" smtClean="0"/>
              <a:t>Tasks: Flights</a:t>
            </a:r>
          </a:p>
          <a:p>
            <a:pPr lvl="1"/>
            <a:r>
              <a:rPr lang="en-US" i="1" dirty="0" smtClean="0"/>
              <a:t>Resources: Crews</a:t>
            </a:r>
          </a:p>
          <a:p>
            <a:pPr lvl="1"/>
            <a:r>
              <a:rPr lang="en-US" i="1" dirty="0" smtClean="0"/>
              <a:t>Constraints:</a:t>
            </a:r>
          </a:p>
          <a:p>
            <a:pPr lvl="2"/>
            <a:r>
              <a:rPr lang="en-US" dirty="0" smtClean="0"/>
              <a:t>Union work rules</a:t>
            </a:r>
          </a:p>
          <a:p>
            <a:pPr lvl="2"/>
            <a:r>
              <a:rPr lang="en-US" dirty="0" smtClean="0"/>
              <a:t>Safety rules</a:t>
            </a:r>
          </a:p>
          <a:p>
            <a:pPr lvl="2"/>
            <a:r>
              <a:rPr lang="en-US" dirty="0" smtClean="0"/>
              <a:t>Limits on flight time, connection time, </a:t>
            </a:r>
            <a:r>
              <a:rPr lang="en-US" dirty="0" err="1" smtClean="0"/>
              <a:t>maintainance</a:t>
            </a:r>
            <a:r>
              <a:rPr lang="en-US" dirty="0" smtClean="0"/>
              <a:t> time</a:t>
            </a:r>
          </a:p>
          <a:p>
            <a:pPr lvl="1"/>
            <a:r>
              <a:rPr lang="en-US" i="1" dirty="0" smtClean="0"/>
              <a:t>Objective: </a:t>
            </a:r>
            <a:r>
              <a:rPr lang="en-US" dirty="0" smtClean="0"/>
              <a:t>Minimize the total cost (salary, hotel expense, etc.)</a:t>
            </a:r>
            <a:endParaRPr lang="en-US" i="1" dirty="0" smtClean="0"/>
          </a:p>
          <a:p>
            <a:pPr lvl="2"/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9237072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Robot Scheduling in a Circuit Board Production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Control of robots requires real-time scheduling</a:t>
            </a:r>
          </a:p>
          <a:p>
            <a:pPr lvl="0"/>
            <a:r>
              <a:rPr lang="en-US" dirty="0" smtClean="0"/>
              <a:t>A </a:t>
            </a:r>
            <a:r>
              <a:rPr lang="en-US" dirty="0"/>
              <a:t>circuit board must be sequentially processed within a series of chemical tanks</a:t>
            </a:r>
          </a:p>
          <a:p>
            <a:pPr lvl="0"/>
            <a:r>
              <a:rPr lang="en-US" dirty="0" smtClean="0"/>
              <a:t>A </a:t>
            </a:r>
            <a:r>
              <a:rPr lang="en-US" dirty="0"/>
              <a:t>board can stay in a tank for a fixed time, otherwise it becomes defective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904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8610057"/>
              </p:ext>
            </p:extLst>
          </p:nvPr>
        </p:nvGraphicFramePr>
        <p:xfrm>
          <a:off x="1689100" y="1765300"/>
          <a:ext cx="5765800" cy="332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Document" r:id="rId4" imgW="5765800" imgH="3327400" progId="Word.Document.12">
                  <p:embed/>
                </p:oleObj>
              </mc:Choice>
              <mc:Fallback>
                <p:oleObj name="Document" r:id="rId4" imgW="5765800" imgH="33274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89100" y="1765300"/>
                        <a:ext cx="5765800" cy="3327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22732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Robot Control (</a:t>
            </a:r>
            <a:r>
              <a:rPr lang="en-US" dirty="0" err="1" smtClean="0"/>
              <a:t>cont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Tasks: </a:t>
            </a:r>
            <a:r>
              <a:rPr lang="en-US" dirty="0" smtClean="0"/>
              <a:t>Circuit Boards</a:t>
            </a:r>
          </a:p>
          <a:p>
            <a:r>
              <a:rPr lang="en-US" i="1" dirty="0" smtClean="0"/>
              <a:t>Resources: </a:t>
            </a:r>
            <a:r>
              <a:rPr lang="en-US" dirty="0" smtClean="0"/>
              <a:t> Chemical tanks</a:t>
            </a:r>
          </a:p>
          <a:p>
            <a:r>
              <a:rPr lang="en-US" i="1" dirty="0" smtClean="0"/>
              <a:t>Constraints:</a:t>
            </a:r>
          </a:p>
          <a:p>
            <a:pPr lvl="1"/>
            <a:r>
              <a:rPr lang="en-US" dirty="0" smtClean="0"/>
              <a:t>Fixed sequence of jobs</a:t>
            </a:r>
          </a:p>
          <a:p>
            <a:pPr lvl="1"/>
            <a:r>
              <a:rPr lang="en-US" dirty="0" smtClean="0"/>
              <a:t>Robot can move one job at a time from tank to tank</a:t>
            </a:r>
          </a:p>
          <a:p>
            <a:r>
              <a:rPr lang="en-US" i="1" dirty="0" smtClean="0"/>
              <a:t>Objective: </a:t>
            </a:r>
            <a:r>
              <a:rPr lang="en-US" dirty="0" smtClean="0"/>
              <a:t>maximize throughput (rate that jobs are finished)</a:t>
            </a:r>
            <a:endParaRPr lang="en-US" i="1" dirty="0" smtClean="0"/>
          </a:p>
        </p:txBody>
      </p:sp>
    </p:spTree>
    <p:extLst>
      <p:ext uri="{BB962C8B-B14F-4D97-AF65-F5344CB8AC3E}">
        <p14:creationId xmlns:p14="http://schemas.microsoft.com/office/powerpoint/2010/main" val="9690559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488</Words>
  <Application>Microsoft Macintosh PowerPoint</Application>
  <PresentationFormat>On-screen Show (4:3)</PresentationFormat>
  <Paragraphs>87</Paragraphs>
  <Slides>14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Document</vt:lpstr>
      <vt:lpstr>IEOR 4405</vt:lpstr>
      <vt:lpstr>Scheduling</vt:lpstr>
      <vt:lpstr>Four Components of a Scheduling Problem</vt:lpstr>
      <vt:lpstr>Example: Project Scheduling – System Installation</vt:lpstr>
      <vt:lpstr>Example: Hot Strip Mill Production Scheduling</vt:lpstr>
      <vt:lpstr>Flight Crew Scheduling</vt:lpstr>
      <vt:lpstr>Example: Robot Scheduling in a Circuit Board Production Line</vt:lpstr>
      <vt:lpstr>PowerPoint Presentation</vt:lpstr>
      <vt:lpstr>Robot Control (cont)</vt:lpstr>
      <vt:lpstr>Sequencing of Commercial Breaks by a TV Network</vt:lpstr>
      <vt:lpstr>Assigning CPU time to Tasks in a Data Center</vt:lpstr>
      <vt:lpstr>Automobile Factory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IEOR 4405</dc:title>
  <dc:creator>Cliff Stein</dc:creator>
  <cp:lastModifiedBy>Microsoft Office User</cp:lastModifiedBy>
  <cp:revision>5</cp:revision>
  <dcterms:created xsi:type="dcterms:W3CDTF">2013-01-21T16:06:44Z</dcterms:created>
  <dcterms:modified xsi:type="dcterms:W3CDTF">2014-01-20T16:07:23Z</dcterms:modified>
</cp:coreProperties>
</file>