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1"/>
    <p:restoredTop sz="93196"/>
  </p:normalViewPr>
  <p:slideViewPr>
    <p:cSldViewPr snapToGrid="0" snapToObjects="1">
      <p:cViewPr varScale="1">
        <p:scale>
          <a:sx n="101" d="100"/>
          <a:sy n="101" d="100"/>
        </p:scale>
        <p:origin x="172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77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9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729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1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71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6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8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3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43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6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CCBC5-17EF-B143-AA1A-F4833211CEFA}" type="datetimeFigureOut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8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Branch and Bound 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161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Optimal Preemptive Schedule with job 1 and 2 first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422669"/>
              </p:ext>
            </p:extLst>
          </p:nvPr>
        </p:nvGraphicFramePr>
        <p:xfrm>
          <a:off x="457200" y="1351280"/>
          <a:ext cx="2435578" cy="19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8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2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0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7529" y="3575092"/>
            <a:ext cx="58455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Best preemptive schedule with J1, J2 first, has </a:t>
            </a:r>
            <a:r>
              <a:rPr lang="en-US" dirty="0" err="1"/>
              <a:t>Lmax</a:t>
            </a:r>
            <a:r>
              <a:rPr lang="en-US" dirty="0"/>
              <a:t> of 6 and </a:t>
            </a:r>
          </a:p>
          <a:p>
            <a:r>
              <a:rPr lang="en-US" dirty="0"/>
              <a:t>Is non-preemptive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3667" y="5842000"/>
            <a:ext cx="6392333" cy="423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73667" y="5451039"/>
            <a:ext cx="1805392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J1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2676428" y="6061927"/>
            <a:ext cx="420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30319" y="606192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75529" y="5413499"/>
            <a:ext cx="2764117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39646" y="5413499"/>
            <a:ext cx="2136589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79059" y="5451039"/>
            <a:ext cx="896470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24699" y="606192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68146" y="606192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08617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Exploring node 1,2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1,*,*,*</a:t>
            </a:r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1,4,*,*</a:t>
            </a:r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1,3,*,*</a:t>
            </a:r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1,2,*,*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195294" y="5498353"/>
            <a:ext cx="2291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let’s try node 1,3 next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2705" y="4006785"/>
            <a:ext cx="27054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6</a:t>
            </a:r>
          </a:p>
          <a:p>
            <a:r>
              <a:rPr lang="en-US" dirty="0">
                <a:solidFill>
                  <a:schemeClr val="accent1"/>
                </a:solidFill>
              </a:rPr>
              <a:t>Upper bound 6</a:t>
            </a:r>
          </a:p>
          <a:p>
            <a:r>
              <a:rPr lang="en-US" dirty="0"/>
              <a:t>No need to explore further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664635" y="1417638"/>
            <a:ext cx="654424" cy="554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629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Optimal Preemptive Schedule with job 1 and 3 first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1357247"/>
              </p:ext>
            </p:extLst>
          </p:nvPr>
        </p:nvGraphicFramePr>
        <p:xfrm>
          <a:off x="457200" y="1351280"/>
          <a:ext cx="2435578" cy="19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8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2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0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7529" y="3575092"/>
            <a:ext cx="58455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Best preemptive schedule with J1, J3 first, has </a:t>
            </a:r>
            <a:r>
              <a:rPr lang="en-US" dirty="0" err="1"/>
              <a:t>Lmax</a:t>
            </a:r>
            <a:r>
              <a:rPr lang="en-US" dirty="0"/>
              <a:t> of 5 and </a:t>
            </a:r>
          </a:p>
          <a:p>
            <a:r>
              <a:rPr lang="en-US" dirty="0"/>
              <a:t>Is non-preemptive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3667" y="5842000"/>
            <a:ext cx="6392333" cy="423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73667" y="5451039"/>
            <a:ext cx="1805392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J1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2676428" y="6061927"/>
            <a:ext cx="420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70438" y="606192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15648" y="5409834"/>
            <a:ext cx="2764117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79059" y="5451039"/>
            <a:ext cx="2136589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79765" y="5383687"/>
            <a:ext cx="896470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J2</a:t>
            </a:r>
          </a:p>
        </p:txBody>
      </p:sp>
      <p:sp>
        <p:nvSpPr>
          <p:cNvPr id="17" name="TextBox 16"/>
          <p:cNvSpPr txBox="1"/>
          <p:nvPr/>
        </p:nvSpPr>
        <p:spPr>
          <a:xfrm flipH="1">
            <a:off x="4549029" y="6061927"/>
            <a:ext cx="590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68146" y="606192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105001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Exploring node 1,3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1,*,*,*</a:t>
            </a:r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1,4,*,*</a:t>
            </a:r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1,3,*,*</a:t>
            </a:r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1,2,*,*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195294" y="5498353"/>
            <a:ext cx="7554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have found a schedule that matches the global lower bound and are done!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2705" y="4006785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6</a:t>
            </a:r>
          </a:p>
          <a:p>
            <a:r>
              <a:rPr lang="en-US" dirty="0"/>
              <a:t>Upper bound 6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664635" y="1417638"/>
            <a:ext cx="654424" cy="554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711083" y="4482350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5</a:t>
            </a:r>
          </a:p>
          <a:p>
            <a:r>
              <a:rPr lang="en-US" dirty="0">
                <a:solidFill>
                  <a:schemeClr val="accent1"/>
                </a:solidFill>
              </a:rPr>
              <a:t>Upper bound 5</a:t>
            </a:r>
          </a:p>
        </p:txBody>
      </p:sp>
    </p:spTree>
    <p:extLst>
      <p:ext uri="{BB962C8B-B14F-4D97-AF65-F5344CB8AC3E}">
        <p14:creationId xmlns:p14="http://schemas.microsoft.com/office/powerpoint/2010/main" val="48911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summary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*,*,*,*</a:t>
            </a:r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3,*,*,*</a:t>
            </a:r>
          </a:p>
        </p:txBody>
      </p:sp>
      <p:sp>
        <p:nvSpPr>
          <p:cNvPr id="10" name="Oval 9"/>
          <p:cNvSpPr/>
          <p:nvPr/>
        </p:nvSpPr>
        <p:spPr>
          <a:xfrm>
            <a:off x="6535270" y="3131670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4,*,*,*</a:t>
            </a:r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2,*,*,*</a:t>
            </a:r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1,*,*,*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5"/>
          </p:cNvCxnSpPr>
          <p:nvPr/>
        </p:nvCxnSpPr>
        <p:spPr>
          <a:xfrm>
            <a:off x="5257975" y="2469606"/>
            <a:ext cx="1824143" cy="682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42000" y="1972235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5</a:t>
            </a:r>
          </a:p>
          <a:p>
            <a:r>
              <a:rPr lang="en-US" dirty="0"/>
              <a:t>Upper bound 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95294" y="5498353"/>
            <a:ext cx="242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81820" y="4206998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9</a:t>
            </a:r>
          </a:p>
          <a:p>
            <a:r>
              <a:rPr lang="en-US" dirty="0"/>
              <a:t>Upper bound 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83224" y="4682564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7</a:t>
            </a:r>
          </a:p>
          <a:p>
            <a:r>
              <a:rPr lang="en-US" dirty="0"/>
              <a:t>Upper bound 7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7321176" y="2618566"/>
            <a:ext cx="821765" cy="2461434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321176" y="2734235"/>
            <a:ext cx="1060824" cy="2119094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735105" y="5486398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1,2,*,*</a:t>
            </a:r>
          </a:p>
        </p:txBody>
      </p:sp>
      <p:sp>
        <p:nvSpPr>
          <p:cNvPr id="21" name="Oval 20"/>
          <p:cNvSpPr/>
          <p:nvPr/>
        </p:nvSpPr>
        <p:spPr>
          <a:xfrm>
            <a:off x="3421529" y="5459504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1,3,*,*</a:t>
            </a:r>
          </a:p>
        </p:txBody>
      </p:sp>
      <p:sp>
        <p:nvSpPr>
          <p:cNvPr id="24" name="Oval 23"/>
          <p:cNvSpPr/>
          <p:nvPr/>
        </p:nvSpPr>
        <p:spPr>
          <a:xfrm>
            <a:off x="5842000" y="5486398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1,4,*,*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438232" y="3747245"/>
            <a:ext cx="0" cy="17122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763059" y="3747245"/>
            <a:ext cx="2540001" cy="17511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24" idx="1"/>
          </p:cNvCxnSpPr>
          <p:nvPr/>
        </p:nvCxnSpPr>
        <p:spPr>
          <a:xfrm>
            <a:off x="2151530" y="3747245"/>
            <a:ext cx="4005554" cy="18244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013764" y="6211669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6</a:t>
            </a:r>
          </a:p>
          <a:p>
            <a:r>
              <a:rPr lang="en-US" dirty="0"/>
              <a:t>Upper bound 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585882" y="6127408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5</a:t>
            </a:r>
          </a:p>
          <a:p>
            <a:r>
              <a:rPr lang="en-US" dirty="0"/>
              <a:t>Upper </a:t>
            </a:r>
            <a:r>
              <a:rPr lang="en-US"/>
              <a:t>bound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763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lower bound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960409"/>
              </p:ext>
            </p:extLst>
          </p:nvPr>
        </p:nvGraphicFramePr>
        <p:xfrm>
          <a:off x="457200" y="1351280"/>
          <a:ext cx="2435578" cy="19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8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2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0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78000" y="4078111"/>
            <a:ext cx="53410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 1 machine preemptive schedule as lower bound</a:t>
            </a:r>
          </a:p>
          <a:p>
            <a:r>
              <a:rPr lang="en-US" dirty="0"/>
              <a:t>Job 2 has a lateness of 5, this is a lower bound on </a:t>
            </a:r>
            <a:r>
              <a:rPr lang="en-US" dirty="0" err="1"/>
              <a:t>Lmax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3667" y="5842000"/>
            <a:ext cx="6392333" cy="423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73667" y="5408706"/>
            <a:ext cx="1805392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99767" y="6081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79059" y="5408706"/>
            <a:ext cx="463176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92825" y="606612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42235" y="5408706"/>
            <a:ext cx="2300941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43176" y="5408706"/>
            <a:ext cx="2136589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79765" y="5408706"/>
            <a:ext cx="896470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19061" y="603624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15414" y="6181455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32803" y="614082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4823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upper bound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037893"/>
              </p:ext>
            </p:extLst>
          </p:nvPr>
        </p:nvGraphicFramePr>
        <p:xfrm>
          <a:off x="457200" y="1351280"/>
          <a:ext cx="2435578" cy="19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8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2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0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78000" y="4078111"/>
            <a:ext cx="2094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Find some schedule.</a:t>
            </a:r>
          </a:p>
          <a:p>
            <a:r>
              <a:rPr lang="en-US" dirty="0" err="1"/>
              <a:t>Lmax</a:t>
            </a:r>
            <a:r>
              <a:rPr lang="en-US" dirty="0"/>
              <a:t> is 7.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973667" y="5842000"/>
            <a:ext cx="6392333" cy="423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73667" y="5408706"/>
            <a:ext cx="1805392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99767" y="6081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36468" y="606612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812118" y="5381268"/>
            <a:ext cx="2764117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75529" y="5366373"/>
            <a:ext cx="2136589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79059" y="5411196"/>
            <a:ext cx="896470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19061" y="603624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32803" y="614082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679063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Branch on First job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*,*,*,*</a:t>
            </a:r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3,*,*,*</a:t>
            </a:r>
          </a:p>
        </p:txBody>
      </p:sp>
      <p:sp>
        <p:nvSpPr>
          <p:cNvPr id="10" name="Oval 9"/>
          <p:cNvSpPr/>
          <p:nvPr/>
        </p:nvSpPr>
        <p:spPr>
          <a:xfrm>
            <a:off x="6535270" y="3131670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4,*,*,*</a:t>
            </a:r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2,*,*,*</a:t>
            </a:r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1,*,*,*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5"/>
          </p:cNvCxnSpPr>
          <p:nvPr/>
        </p:nvCxnSpPr>
        <p:spPr>
          <a:xfrm>
            <a:off x="5257975" y="2469606"/>
            <a:ext cx="1824143" cy="682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42000" y="1972235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5</a:t>
            </a:r>
          </a:p>
          <a:p>
            <a:r>
              <a:rPr lang="en-US" dirty="0">
                <a:solidFill>
                  <a:schemeClr val="accent1"/>
                </a:solidFill>
              </a:rPr>
              <a:t>Upper bound 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95294" y="5498353"/>
            <a:ext cx="5665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Pick one node to explore.  Let’s choose the one with 2 first</a:t>
            </a:r>
          </a:p>
        </p:txBody>
      </p:sp>
    </p:spTree>
    <p:extLst>
      <p:ext uri="{BB962C8B-B14F-4D97-AF65-F5344CB8AC3E}">
        <p14:creationId xmlns:p14="http://schemas.microsoft.com/office/powerpoint/2010/main" val="3937169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Optimal Preemptive Schedule with job 2 first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8590383"/>
              </p:ext>
            </p:extLst>
          </p:nvPr>
        </p:nvGraphicFramePr>
        <p:xfrm>
          <a:off x="457200" y="1351280"/>
          <a:ext cx="2435578" cy="19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8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2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0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78000" y="4078111"/>
            <a:ext cx="63786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Best preemptive schedule with J2 first has  </a:t>
            </a:r>
            <a:r>
              <a:rPr lang="en-US" dirty="0" err="1"/>
              <a:t>Lmax</a:t>
            </a:r>
            <a:r>
              <a:rPr lang="en-US" dirty="0"/>
              <a:t> of 7.</a:t>
            </a:r>
          </a:p>
          <a:p>
            <a:r>
              <a:rPr lang="en-US" dirty="0"/>
              <a:t>The schedule is also non-preemptive, so we have upper and lower</a:t>
            </a:r>
          </a:p>
          <a:p>
            <a:r>
              <a:rPr lang="en-US" dirty="0"/>
              <a:t>Bounds of 7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3667" y="5842000"/>
            <a:ext cx="6392333" cy="423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870137" y="5400359"/>
            <a:ext cx="1805392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48130" y="600635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36468" y="606612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75529" y="5358026"/>
            <a:ext cx="2764117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39646" y="5343499"/>
            <a:ext cx="2136589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73667" y="5411196"/>
            <a:ext cx="896470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55757" y="603624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32803" y="614082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</a:t>
            </a:r>
          </a:p>
        </p:txBody>
      </p:sp>
      <p:sp>
        <p:nvSpPr>
          <p:cNvPr id="3" name="Rectangle 2"/>
          <p:cNvSpPr/>
          <p:nvPr/>
        </p:nvSpPr>
        <p:spPr>
          <a:xfrm>
            <a:off x="627529" y="5358026"/>
            <a:ext cx="346138" cy="528797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4139" y="606192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111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Explored node 2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*,*,*,*</a:t>
            </a:r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3,*,*,*</a:t>
            </a:r>
          </a:p>
        </p:txBody>
      </p:sp>
      <p:sp>
        <p:nvSpPr>
          <p:cNvPr id="10" name="Oval 9"/>
          <p:cNvSpPr/>
          <p:nvPr/>
        </p:nvSpPr>
        <p:spPr>
          <a:xfrm>
            <a:off x="6535270" y="3131670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4,*,*,*</a:t>
            </a:r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2,*,*,*</a:t>
            </a:r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1,*,*,*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5"/>
          </p:cNvCxnSpPr>
          <p:nvPr/>
        </p:nvCxnSpPr>
        <p:spPr>
          <a:xfrm>
            <a:off x="5257975" y="2469606"/>
            <a:ext cx="1824143" cy="682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42000" y="1972235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5</a:t>
            </a:r>
          </a:p>
          <a:p>
            <a:r>
              <a:rPr lang="en-US" dirty="0">
                <a:solidFill>
                  <a:schemeClr val="accent1"/>
                </a:solidFill>
              </a:rPr>
              <a:t>Upper bound 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95294" y="5498353"/>
            <a:ext cx="6093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Pick another node to explore.  Let’s choose the one with 4 next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27659" y="4483742"/>
            <a:ext cx="36336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7</a:t>
            </a:r>
          </a:p>
          <a:p>
            <a:r>
              <a:rPr lang="en-US" dirty="0">
                <a:solidFill>
                  <a:schemeClr val="accent1"/>
                </a:solidFill>
              </a:rPr>
              <a:t>Upper bound 7</a:t>
            </a:r>
          </a:p>
          <a:p>
            <a:r>
              <a:rPr lang="en-US" dirty="0"/>
              <a:t>No need to explore this node further</a:t>
            </a:r>
          </a:p>
        </p:txBody>
      </p:sp>
    </p:spTree>
    <p:extLst>
      <p:ext uri="{BB962C8B-B14F-4D97-AF65-F5344CB8AC3E}">
        <p14:creationId xmlns:p14="http://schemas.microsoft.com/office/powerpoint/2010/main" val="3275652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Optimal Preemptive Schedule with job 4 first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879032"/>
              </p:ext>
            </p:extLst>
          </p:nvPr>
        </p:nvGraphicFramePr>
        <p:xfrm>
          <a:off x="457200" y="1351280"/>
          <a:ext cx="2435578" cy="19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8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2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0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7529" y="3575092"/>
            <a:ext cx="637866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Best preemptive schedule with J4 first has  </a:t>
            </a:r>
            <a:r>
              <a:rPr lang="en-US" dirty="0" err="1"/>
              <a:t>Lmax</a:t>
            </a:r>
            <a:r>
              <a:rPr lang="en-US" dirty="0"/>
              <a:t> of 9.</a:t>
            </a:r>
          </a:p>
          <a:p>
            <a:r>
              <a:rPr lang="en-US" dirty="0"/>
              <a:t>The schedule is also non-preemptive, so we have upper and lower</a:t>
            </a:r>
          </a:p>
          <a:p>
            <a:r>
              <a:rPr lang="en-US" dirty="0"/>
              <a:t>Bounds of 9.  The lower bound of 9 means that we should</a:t>
            </a:r>
          </a:p>
          <a:p>
            <a:r>
              <a:rPr lang="en-US" dirty="0"/>
              <a:t>PRUNE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3667" y="5842000"/>
            <a:ext cx="6392333" cy="423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31558" y="5397317"/>
            <a:ext cx="1805392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J1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3528065" y="6061927"/>
            <a:ext cx="420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35290" y="606192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74011" y="5403264"/>
            <a:ext cx="2764117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36950" y="5411196"/>
            <a:ext cx="2136589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73539" y="5411196"/>
            <a:ext cx="896470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32803" y="614082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  <p:sp>
        <p:nvSpPr>
          <p:cNvPr id="3" name="Rectangle 2"/>
          <p:cNvSpPr/>
          <p:nvPr/>
        </p:nvSpPr>
        <p:spPr>
          <a:xfrm>
            <a:off x="627529" y="5358026"/>
            <a:ext cx="346138" cy="528797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4139" y="606192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66000" y="606192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268819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Explored node 4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*,*,*,*</a:t>
            </a:r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3,*,*,*</a:t>
            </a:r>
          </a:p>
        </p:txBody>
      </p:sp>
      <p:sp>
        <p:nvSpPr>
          <p:cNvPr id="10" name="Oval 9"/>
          <p:cNvSpPr/>
          <p:nvPr/>
        </p:nvSpPr>
        <p:spPr>
          <a:xfrm>
            <a:off x="6535270" y="3131670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4,*,*,*</a:t>
            </a:r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2,*,*,*</a:t>
            </a:r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1,*,*,*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5"/>
          </p:cNvCxnSpPr>
          <p:nvPr/>
        </p:nvCxnSpPr>
        <p:spPr>
          <a:xfrm>
            <a:off x="5257975" y="2469606"/>
            <a:ext cx="1824143" cy="682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42000" y="1972235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5</a:t>
            </a:r>
          </a:p>
          <a:p>
            <a:r>
              <a:rPr lang="en-US" dirty="0">
                <a:solidFill>
                  <a:schemeClr val="accent1"/>
                </a:solidFill>
              </a:rPr>
              <a:t>Upper bound 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95294" y="5498353"/>
            <a:ext cx="59703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Pick one node to explore.  Let’s choose the one with 1 next</a:t>
            </a:r>
          </a:p>
          <a:p>
            <a:r>
              <a:rPr lang="en-US" dirty="0"/>
              <a:t>We already know that the lower bound is 5 and is preemptive.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81820" y="4206998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9</a:t>
            </a:r>
          </a:p>
          <a:p>
            <a:r>
              <a:rPr lang="en-US" dirty="0"/>
              <a:t>Upper bound 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83224" y="4682564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Lower bound 7</a:t>
            </a:r>
          </a:p>
          <a:p>
            <a:r>
              <a:rPr lang="en-US" dirty="0">
                <a:solidFill>
                  <a:schemeClr val="accent1"/>
                </a:solidFill>
              </a:rPr>
              <a:t>Upper bound 7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7321176" y="2618566"/>
            <a:ext cx="821765" cy="2461434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321176" y="2734235"/>
            <a:ext cx="1060824" cy="2119094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159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Exploring node 1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1,*,*,*</a:t>
            </a:r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1,4,*,*</a:t>
            </a:r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1,3,*,*</a:t>
            </a:r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1,2,*,*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195294" y="5498353"/>
            <a:ext cx="242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664635" y="1417638"/>
            <a:ext cx="773953" cy="554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433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596</Words>
  <Application>Microsoft Macintosh PowerPoint</Application>
  <PresentationFormat>On-screen Show (4:3)</PresentationFormat>
  <Paragraphs>274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Branch and Bound Example </vt:lpstr>
      <vt:lpstr>Initial lower bound</vt:lpstr>
      <vt:lpstr>Initial upper bound</vt:lpstr>
      <vt:lpstr>Branch on First job </vt:lpstr>
      <vt:lpstr>Optimal Preemptive Schedule with job 2 first</vt:lpstr>
      <vt:lpstr>Explored node 2 </vt:lpstr>
      <vt:lpstr>Optimal Preemptive Schedule with job 4 first</vt:lpstr>
      <vt:lpstr>Explored node 4 </vt:lpstr>
      <vt:lpstr>Exploring node 1 </vt:lpstr>
      <vt:lpstr>Optimal Preemptive Schedule with job 1 and 2 first </vt:lpstr>
      <vt:lpstr>Exploring node 1,2 </vt:lpstr>
      <vt:lpstr>Optimal Preemptive Schedule with job 1 and 3 first </vt:lpstr>
      <vt:lpstr>Exploring node 1,3 </vt:lpstr>
      <vt:lpstr>summary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Branch and Bound Example </dc:title>
  <dc:creator>Microsoft Office User</dc:creator>
  <cp:lastModifiedBy>Microsoft Office User</cp:lastModifiedBy>
  <cp:revision>8</cp:revision>
  <dcterms:created xsi:type="dcterms:W3CDTF">2014-02-04T19:40:34Z</dcterms:created>
  <dcterms:modified xsi:type="dcterms:W3CDTF">2019-02-17T23:42:19Z</dcterms:modified>
</cp:coreProperties>
</file>