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76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9053" autoAdjust="0"/>
  </p:normalViewPr>
  <p:slideViewPr>
    <p:cSldViewPr snapToGrid="0" snapToObjects="1">
      <p:cViewPr varScale="1">
        <p:scale>
          <a:sx n="130" d="100"/>
          <a:sy n="130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8C8F6-6F66-474D-810B-E43E5FCC7F5A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8B44E-AF7E-0F46-8262-E3E76B68C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data as much as possible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use other teams' data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strategies ready before they're needed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capture maximum data in a single study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UX by results/payoff for other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reuse data and methods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choose areas of focus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(possibilities: data gathering, problem identification, information architecture, design, content, accessibility)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reports should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on actionable results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standardized results format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real users vs. industry best practices?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heuristics checklist: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http://www.stcsig.org/usability/topics/articles/he-checklist.html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accessibility checker: http://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achecker.ca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/checker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8B44E-AF7E-0F46-8262-E3E76B68CB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analytics is not always the right tool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often needs to be triangulated with other data sources (surveys, interviews, usability tests, customer service data)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analytics supports UX in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modes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redesign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baseline performance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diagnose/frame issues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 personas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optimization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areas needing UX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justify budget for improvements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 experiments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maintenance 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causes of issues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quantify need for changes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myth-busting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why you want data / ask yourself what you would change if you knew the answer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high-density content (e.g., articles) often have high bounce rates –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clicktracking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heatmap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tool (not available in Google Analytics) will clarify if people are engaging with the content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analytics can potentially be read in at least two ways which are contradictory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visits: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good: publicity is working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bad: lack of stickiness/loyalty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on page: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high: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good: users engaging with material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bad: users are confused by content or layout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low: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good: if it’s a routing page, people are finding what they need and going there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bad: if it’s a destination page, the link that got them there was misleading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unique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pageviews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high: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good: links to this page are attractive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bad: look at bounce/exit rate – if they’re also high, the links leading here/page title is misleading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low: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good: low bounce/exit rate = content is finding the right audience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bad: metadata, links, navigation, etc. are not encouraging visiting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entrances: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high: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good: lots of referral links or good SEO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bad: is this where you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 to start engaging with you?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Keyword analysis has gotten a lot harder since Google started hiding most search keywords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 measurement plan: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objectives lead to specific goals lead to key performance indicators lead to targets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8B44E-AF7E-0F46-8262-E3E76B68CB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Paper prototypes allow you to evaluate: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Navigation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Functionality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Paper prototypes do not allow you to evaluate: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Metrics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 design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 interaction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keystroke or mouse movements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60-100x cheaper to make changes before coding than after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Slowly increase fidelity throughout testing as you gather data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It’s also possible to wireframe and prototype in code, which makes reusing code easier.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 cross-functional team increases buy-in, knowledge base, reduces competition and conflict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the user completes tasks: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prototype match the user’s mental model?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Navigation process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comprehension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8B44E-AF7E-0F46-8262-E3E76B68CB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Mobile</a:t>
            </a:r>
            <a:r>
              <a:rPr lang="en-US" b="1" baseline="0" dirty="0" smtClean="0"/>
              <a:t> website versus app: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apps are for repeat not occasional use (even if repeats are in a short time frame)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*mobile* website has a different codebase based on platform, a *responsive* website has one codebase that displays differently based on context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apps can take advantage of phone features like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geolocation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camera, etc. more easily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apps can be personalized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mobile-optimized website gives developers version control and the ability to ensure your users are seeing the most current iteration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apps can be used offline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Talk to your audience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testing: let users tell you what they want/expect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of Dec 2012, 89% of the US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market share is Android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your mobile audience a distinct population that differs from your desktop users?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they trying to do on your mobile site?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Content,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data entry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shorten your forms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right input types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 off autocorrect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don't force formatting (e.g., phone numbers)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users hate logging in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menus discoverable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starts on the homepage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concision and formatting matters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structure matter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minimize use of media, let users control it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smtClean="0"/>
              <a:t>Simplify task</a:t>
            </a:r>
            <a:r>
              <a:rPr lang="en-US" b="1" baseline="0" dirty="0" smtClean="0"/>
              <a:t> flow</a:t>
            </a:r>
          </a:p>
          <a:p>
            <a:pPr lvl="0"/>
            <a:r>
              <a:rPr lang="en-US" b="0" baseline="0" dirty="0" smtClean="0"/>
              <a:t>Content should be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edited, not limited (e.g., Netflix only shows search results for streaming media on mobile, even if that results in false negatives)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content for mobile can be appropriate (e.g., museums emphasizing tour information on mobile, assuming you're physically present in the building)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8B44E-AF7E-0F46-8262-E3E76B68CB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4325" y="3884013"/>
            <a:ext cx="8493125" cy="367544"/>
          </a:xfrm>
        </p:spPr>
        <p:txBody>
          <a:bodyPr anchor="t" anchorCtr="0">
            <a:noAutofit/>
          </a:bodyPr>
          <a:lstStyle>
            <a:lvl1pPr marL="0" indent="0" algn="ctr">
              <a:buFontTx/>
              <a:buNone/>
              <a:defRPr sz="1600" b="0" i="0">
                <a:solidFill>
                  <a:schemeClr val="accent4"/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62895" y="2345575"/>
            <a:ext cx="7222835" cy="1289896"/>
          </a:xfrm>
          <a:prstGeom prst="rect">
            <a:avLst/>
          </a:prstGeom>
        </p:spPr>
      </p:pic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443144" y="6096872"/>
            <a:ext cx="2248766" cy="367544"/>
          </a:xfrm>
        </p:spPr>
        <p:txBody>
          <a:bodyPr anchor="t" anchorCtr="0">
            <a:noAutofit/>
          </a:bodyPr>
          <a:lstStyle>
            <a:lvl1pPr marL="0" indent="0" algn="ctr">
              <a:buFontTx/>
              <a:buNone/>
              <a:defRPr sz="1600" b="0" i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 userDrawn="1"/>
        </p:nvSpPr>
        <p:spPr bwMode="auto">
          <a:xfrm flipV="1">
            <a:off x="386195" y="278131"/>
            <a:ext cx="8421255" cy="0"/>
          </a:xfrm>
          <a:prstGeom prst="line">
            <a:avLst/>
          </a:prstGeom>
          <a:noFill/>
          <a:ln w="38100" cmpd="sng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 flipV="1">
            <a:off x="386195" y="6555824"/>
            <a:ext cx="8421255" cy="0"/>
          </a:xfrm>
          <a:prstGeom prst="line">
            <a:avLst/>
          </a:prstGeom>
          <a:noFill/>
          <a:ln w="38100" cmpd="sng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418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Content Placeholder 2"/>
          <p:cNvSpPr>
            <a:spLocks noGrp="1"/>
          </p:cNvSpPr>
          <p:nvPr>
            <p:ph idx="25"/>
          </p:nvPr>
        </p:nvSpPr>
        <p:spPr>
          <a:xfrm>
            <a:off x="457200" y="1741732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6"/>
          </p:nvPr>
        </p:nvSpPr>
        <p:spPr>
          <a:xfrm>
            <a:off x="457200" y="2355715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27"/>
          </p:nvPr>
        </p:nvSpPr>
        <p:spPr>
          <a:xfrm>
            <a:off x="457200" y="2950988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28"/>
          </p:nvPr>
        </p:nvSpPr>
        <p:spPr>
          <a:xfrm>
            <a:off x="457200" y="3569085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29"/>
          </p:nvPr>
        </p:nvSpPr>
        <p:spPr>
          <a:xfrm>
            <a:off x="457200" y="4186914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30"/>
          </p:nvPr>
        </p:nvSpPr>
        <p:spPr>
          <a:xfrm>
            <a:off x="457200" y="4804476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0" name="Picture 4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9691017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457200" y="1741488"/>
            <a:ext cx="8229600" cy="3454400"/>
          </a:xfrm>
        </p:spPr>
        <p:txBody>
          <a:bodyPr tIns="0" bIns="0">
            <a:normAutofit/>
          </a:bodyPr>
          <a:lstStyle>
            <a:lvl1pPr marL="0" indent="0">
              <a:lnSpc>
                <a:spcPct val="150000"/>
              </a:lnSpc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9327867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2479" y="4485262"/>
            <a:ext cx="3886201" cy="44851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 noChangeAspect="1"/>
          </p:cNvSpPr>
          <p:nvPr>
            <p:ph idx="13"/>
          </p:nvPr>
        </p:nvSpPr>
        <p:spPr>
          <a:xfrm>
            <a:off x="452480" y="1714159"/>
            <a:ext cx="3886200" cy="26496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i="0" spc="-80">
                <a:solidFill>
                  <a:srgbClr val="686866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4"/>
          </p:nvPr>
        </p:nvSpPr>
        <p:spPr>
          <a:xfrm>
            <a:off x="4800599" y="4485262"/>
            <a:ext cx="3886201" cy="44851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2"/>
          <p:cNvSpPr>
            <a:spLocks noGrp="1" noChangeAspect="1"/>
          </p:cNvSpPr>
          <p:nvPr>
            <p:ph idx="15"/>
          </p:nvPr>
        </p:nvSpPr>
        <p:spPr>
          <a:xfrm>
            <a:off x="4800600" y="1714159"/>
            <a:ext cx="3886200" cy="26496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i="0" spc="-80">
                <a:solidFill>
                  <a:srgbClr val="686866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6" hasCustomPrompt="1"/>
          </p:nvPr>
        </p:nvSpPr>
        <p:spPr>
          <a:xfrm>
            <a:off x="457200" y="5048852"/>
            <a:ext cx="3881480" cy="88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7" hasCustomPrompt="1"/>
          </p:nvPr>
        </p:nvSpPr>
        <p:spPr>
          <a:xfrm>
            <a:off x="4805320" y="5048852"/>
            <a:ext cx="3881480" cy="88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7514250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 noChangeAspect="1"/>
          </p:cNvSpPr>
          <p:nvPr>
            <p:ph idx="13"/>
          </p:nvPr>
        </p:nvSpPr>
        <p:spPr>
          <a:xfrm>
            <a:off x="452480" y="1714158"/>
            <a:ext cx="3886200" cy="422262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i="0" spc="-80">
                <a:solidFill>
                  <a:srgbClr val="686866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4"/>
          </p:nvPr>
        </p:nvSpPr>
        <p:spPr>
          <a:xfrm>
            <a:off x="4800599" y="2092367"/>
            <a:ext cx="3886201" cy="44851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7" hasCustomPrompt="1"/>
          </p:nvPr>
        </p:nvSpPr>
        <p:spPr>
          <a:xfrm>
            <a:off x="4805320" y="2655957"/>
            <a:ext cx="3881480" cy="88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8"/>
          </p:nvPr>
        </p:nvSpPr>
        <p:spPr>
          <a:xfrm>
            <a:off x="4800599" y="4035988"/>
            <a:ext cx="3886201" cy="44851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idx="19" hasCustomPrompt="1"/>
          </p:nvPr>
        </p:nvSpPr>
        <p:spPr>
          <a:xfrm>
            <a:off x="4805320" y="4599578"/>
            <a:ext cx="3881480" cy="88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9111730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53653" y="1580321"/>
            <a:ext cx="7043353" cy="39618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i="0" spc="-80">
                <a:solidFill>
                  <a:srgbClr val="686866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6" hasCustomPrompt="1"/>
          </p:nvPr>
        </p:nvSpPr>
        <p:spPr>
          <a:xfrm>
            <a:off x="1053083" y="5744350"/>
            <a:ext cx="7043923" cy="723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061775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2682447"/>
            <a:ext cx="8493125" cy="840867"/>
          </a:xfrm>
        </p:spPr>
        <p:txBody>
          <a:bodyPr anchor="ctr" anchorCtr="1">
            <a:noAutofit/>
          </a:bodyPr>
          <a:lstStyle>
            <a:lvl1pPr marL="0" indent="0" algn="ctr">
              <a:buFontTx/>
              <a:buNone/>
              <a:defRPr sz="4800" b="1" i="0">
                <a:solidFill>
                  <a:schemeClr val="accent1"/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14325" y="3572286"/>
            <a:ext cx="8493125" cy="367544"/>
          </a:xfrm>
        </p:spPr>
        <p:txBody>
          <a:bodyPr anchor="t" anchorCtr="0">
            <a:noAutofit/>
          </a:bodyPr>
          <a:lstStyle>
            <a:lvl1pPr marL="0" indent="0" algn="ctr">
              <a:buFontTx/>
              <a:buNone/>
              <a:defRPr sz="1600" b="0" i="0">
                <a:solidFill>
                  <a:schemeClr val="accent4">
                    <a:lumMod val="90000"/>
                  </a:schemeClr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4410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2682447"/>
            <a:ext cx="8493125" cy="840867"/>
          </a:xfrm>
        </p:spPr>
        <p:txBody>
          <a:bodyPr anchor="ctr" anchorCtr="1">
            <a:noAutofit/>
          </a:bodyPr>
          <a:lstStyle>
            <a:lvl1pPr marL="0" indent="0" algn="ctr">
              <a:buFontTx/>
              <a:buNone/>
              <a:defRPr sz="4800" b="1" i="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14325" y="3572286"/>
            <a:ext cx="8493125" cy="367544"/>
          </a:xfrm>
        </p:spPr>
        <p:txBody>
          <a:bodyPr anchor="t" anchorCtr="0">
            <a:noAutofit/>
          </a:bodyPr>
          <a:lstStyle>
            <a:lvl1pPr marL="0" indent="0" algn="ctr">
              <a:buFontTx/>
              <a:buNone/>
              <a:defRPr sz="1600" b="0" i="0">
                <a:solidFill>
                  <a:schemeClr val="accent4">
                    <a:lumMod val="90000"/>
                  </a:schemeClr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326847" y="6277310"/>
            <a:ext cx="2114786" cy="37681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2158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2682447"/>
            <a:ext cx="8493125" cy="840867"/>
          </a:xfrm>
        </p:spPr>
        <p:txBody>
          <a:bodyPr anchor="ctr" anchorCtr="1">
            <a:noAutofit/>
          </a:bodyPr>
          <a:lstStyle>
            <a:lvl1pPr marL="0" indent="0" algn="ctr">
              <a:buFontTx/>
              <a:buNone/>
              <a:defRPr sz="4800" b="1" i="0">
                <a:solidFill>
                  <a:srgbClr val="003A63"/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14325" y="3572286"/>
            <a:ext cx="8493125" cy="367544"/>
          </a:xfrm>
        </p:spPr>
        <p:txBody>
          <a:bodyPr anchor="t" anchorCtr="0">
            <a:noAutofit/>
          </a:bodyPr>
          <a:lstStyle>
            <a:lvl1pPr marL="0" indent="0" algn="ctr">
              <a:buFontTx/>
              <a:buNone/>
              <a:defRPr sz="1600" b="0" i="0">
                <a:solidFill>
                  <a:schemeClr val="accent4">
                    <a:lumMod val="90000"/>
                  </a:schemeClr>
                </a:solidFill>
              </a:defRPr>
            </a:lvl1pPr>
            <a:lvl2pPr marL="457200" indent="0" algn="ctr">
              <a:buFontTx/>
              <a:buNone/>
              <a:defRPr sz="4800"/>
            </a:lvl2pPr>
            <a:lvl3pPr marL="914400" indent="0" algn="ctr">
              <a:buFontTx/>
              <a:buNone/>
              <a:defRPr sz="4800"/>
            </a:lvl3pPr>
            <a:lvl4pPr marL="1371600" indent="0" algn="ctr">
              <a:buFontTx/>
              <a:buNone/>
              <a:defRPr sz="4800"/>
            </a:lvl4pPr>
            <a:lvl5pPr marL="1828800" indent="0" algn="ctr">
              <a:buFontTx/>
              <a:buNone/>
              <a:defRPr sz="48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86745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371" y="2284098"/>
            <a:ext cx="3946668" cy="3526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 noChangeAspect="1"/>
          </p:cNvSpPr>
          <p:nvPr>
            <p:ph idx="13"/>
          </p:nvPr>
        </p:nvSpPr>
        <p:spPr>
          <a:xfrm>
            <a:off x="452480" y="2284098"/>
            <a:ext cx="3886200" cy="26496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i="0" spc="-80">
                <a:solidFill>
                  <a:srgbClr val="686866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4" hasCustomPrompt="1"/>
          </p:nvPr>
        </p:nvSpPr>
        <p:spPr>
          <a:xfrm>
            <a:off x="4631371" y="2763265"/>
            <a:ext cx="3946668" cy="217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3038" indent="-173038">
              <a:lnSpc>
                <a:spcPct val="120000"/>
              </a:lnSpc>
              <a:spcBef>
                <a:spcPts val="0"/>
              </a:spcBef>
              <a:buSzPct val="90000"/>
              <a:defRPr sz="2000" baseline="0">
                <a:solidFill>
                  <a:srgbClr val="686866"/>
                </a:solidFill>
              </a:defRPr>
            </a:lvl1pPr>
            <a:lvl2pPr marL="461963" indent="-231775">
              <a:lnSpc>
                <a:spcPct val="120000"/>
              </a:lnSpc>
              <a:spcBef>
                <a:spcPts val="0"/>
              </a:spcBef>
              <a:buSzPct val="90000"/>
              <a:defRPr sz="1800">
                <a:solidFill>
                  <a:srgbClr val="686866"/>
                </a:solidFill>
              </a:defRPr>
            </a:lvl2pPr>
            <a:lvl3pPr marL="577850" indent="-173038">
              <a:lnSpc>
                <a:spcPct val="120000"/>
              </a:lnSpc>
              <a:spcBef>
                <a:spcPts val="0"/>
              </a:spcBef>
              <a:buSzPct val="90000"/>
              <a:defRPr sz="1600">
                <a:solidFill>
                  <a:srgbClr val="686866"/>
                </a:solidFill>
              </a:defRPr>
            </a:lvl3pPr>
            <a:lvl4pPr marL="692150" indent="-173038">
              <a:lnSpc>
                <a:spcPct val="120000"/>
              </a:lnSpc>
              <a:spcBef>
                <a:spcPts val="0"/>
              </a:spcBef>
              <a:buSzPct val="90000"/>
              <a:defRPr sz="1400">
                <a:solidFill>
                  <a:srgbClr val="686866"/>
                </a:solidFill>
              </a:defRPr>
            </a:lvl4pPr>
            <a:lvl5pPr marL="865188" indent="-173038">
              <a:lnSpc>
                <a:spcPct val="120000"/>
              </a:lnSpc>
              <a:spcBef>
                <a:spcPts val="0"/>
              </a:spcBef>
              <a:buSzPct val="90000"/>
              <a:defRPr sz="1200">
                <a:solidFill>
                  <a:srgbClr val="686866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7860661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631371" y="1804931"/>
            <a:ext cx="3946668" cy="3526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4" hasCustomPrompt="1"/>
          </p:nvPr>
        </p:nvSpPr>
        <p:spPr>
          <a:xfrm>
            <a:off x="4631371" y="2284098"/>
            <a:ext cx="3946668" cy="217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515938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690562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804862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865188" indent="-173038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5"/>
          </p:nvPr>
        </p:nvSpPr>
        <p:spPr>
          <a:xfrm>
            <a:off x="457200" y="1804931"/>
            <a:ext cx="3946668" cy="3526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6" hasCustomPrompt="1"/>
          </p:nvPr>
        </p:nvSpPr>
        <p:spPr>
          <a:xfrm>
            <a:off x="457200" y="2284098"/>
            <a:ext cx="3946668" cy="217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17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6937950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"/>
          <p:cNvSpPr>
            <a:spLocks noGrp="1"/>
          </p:cNvSpPr>
          <p:nvPr>
            <p:ph idx="14" hasCustomPrompt="1"/>
          </p:nvPr>
        </p:nvSpPr>
        <p:spPr>
          <a:xfrm>
            <a:off x="4631371" y="1581721"/>
            <a:ext cx="3946668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515938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690562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804862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865188" indent="-173038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6" hasCustomPrompt="1"/>
          </p:nvPr>
        </p:nvSpPr>
        <p:spPr>
          <a:xfrm>
            <a:off x="457200" y="1581721"/>
            <a:ext cx="3946668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26" hasCustomPrompt="1"/>
          </p:nvPr>
        </p:nvSpPr>
        <p:spPr>
          <a:xfrm>
            <a:off x="4631371" y="3954552"/>
            <a:ext cx="3946668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515938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690562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804862" indent="-28575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865188" indent="-173038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Char char="•"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28" hasCustomPrompt="1"/>
          </p:nvPr>
        </p:nvSpPr>
        <p:spPr>
          <a:xfrm>
            <a:off x="457200" y="3954552"/>
            <a:ext cx="3946668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631371" y="3410520"/>
            <a:ext cx="3946668" cy="35264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5"/>
          </p:nvPr>
        </p:nvSpPr>
        <p:spPr>
          <a:xfrm>
            <a:off x="457200" y="3410520"/>
            <a:ext cx="3946668" cy="35264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5"/>
          </p:nvPr>
        </p:nvSpPr>
        <p:spPr>
          <a:xfrm>
            <a:off x="4631371" y="5783351"/>
            <a:ext cx="3946668" cy="35264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7"/>
          </p:nvPr>
        </p:nvSpPr>
        <p:spPr>
          <a:xfrm>
            <a:off x="457200" y="5783351"/>
            <a:ext cx="3946668" cy="35264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26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583564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5"/>
          </p:nvPr>
        </p:nvSpPr>
        <p:spPr>
          <a:xfrm>
            <a:off x="457200" y="1804931"/>
            <a:ext cx="8229600" cy="3526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idx="16" hasCustomPrompt="1"/>
          </p:nvPr>
        </p:nvSpPr>
        <p:spPr>
          <a:xfrm>
            <a:off x="457200" y="2284098"/>
            <a:ext cx="8229600" cy="217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rgbClr val="686866"/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8885223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5"/>
          </p:nvPr>
        </p:nvSpPr>
        <p:spPr>
          <a:xfrm>
            <a:off x="457200" y="1567752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idx="16" hasCustomPrompt="1"/>
          </p:nvPr>
        </p:nvSpPr>
        <p:spPr>
          <a:xfrm>
            <a:off x="457200" y="1931469"/>
            <a:ext cx="8229600" cy="544737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7"/>
          </p:nvPr>
        </p:nvSpPr>
        <p:spPr>
          <a:xfrm>
            <a:off x="457200" y="2837841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8" hasCustomPrompt="1"/>
          </p:nvPr>
        </p:nvSpPr>
        <p:spPr>
          <a:xfrm>
            <a:off x="457200" y="3201558"/>
            <a:ext cx="8229600" cy="544737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9"/>
          </p:nvPr>
        </p:nvSpPr>
        <p:spPr>
          <a:xfrm>
            <a:off x="457200" y="4107930"/>
            <a:ext cx="8229600" cy="352643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2200" b="0" i="0" spc="-80">
                <a:solidFill>
                  <a:srgbClr val="1F497D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idx="20" hasCustomPrompt="1"/>
          </p:nvPr>
        </p:nvSpPr>
        <p:spPr>
          <a:xfrm>
            <a:off x="457200" y="4471647"/>
            <a:ext cx="8229600" cy="544737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20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230188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+mj-lt"/>
              </a:defRPr>
            </a:lvl2pPr>
            <a:lvl3pPr marL="4048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600">
                <a:solidFill>
                  <a:schemeClr val="accent5">
                    <a:lumMod val="75000"/>
                  </a:schemeClr>
                </a:solidFill>
                <a:latin typeface="+mj-lt"/>
              </a:defRPr>
            </a:lvl3pPr>
            <a:lvl4pPr marL="519112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4pPr>
            <a:lvl5pPr marL="692150" indent="0" algn="l">
              <a:lnSpc>
                <a:spcPct val="120000"/>
              </a:lnSpc>
              <a:spcBef>
                <a:spcPts val="0"/>
              </a:spcBef>
              <a:buSzPct val="90000"/>
              <a:buFont typeface="Arial"/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0156"/>
            <a:ext cx="8229600" cy="626190"/>
          </a:xfrm>
        </p:spPr>
        <p:txBody>
          <a:bodyPr lIns="0" tIns="0" rIns="0" bIns="0">
            <a:noAutofit/>
          </a:bodyPr>
          <a:lstStyle>
            <a:lvl1pPr algn="l">
              <a:defRPr sz="3200" b="1" i="0" spc="-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Edit Title Text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21"/>
          </p:nvPr>
        </p:nvSpPr>
        <p:spPr>
          <a:xfrm>
            <a:off x="457200" y="1104138"/>
            <a:ext cx="8229600" cy="35264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000" b="0" i="0" spc="-80">
                <a:solidFill>
                  <a:srgbClr val="343839"/>
                </a:solidFill>
              </a:defRPr>
            </a:lvl1pPr>
            <a:lvl2pPr marL="457200" indent="0">
              <a:buFontTx/>
              <a:buNone/>
              <a:defRPr sz="1600" b="1" i="0"/>
            </a:lvl2pPr>
            <a:lvl3pPr marL="914400" indent="0">
              <a:buFontTx/>
              <a:buNone/>
              <a:defRPr sz="1600" b="1" i="0"/>
            </a:lvl3pPr>
            <a:lvl4pPr marL="1371600" indent="0">
              <a:buFontTx/>
              <a:buNone/>
              <a:defRPr sz="1600" b="1" i="0"/>
            </a:lvl4pPr>
            <a:lvl5pPr marL="1828800" indent="0">
              <a:buFontTx/>
              <a:buNone/>
              <a:defRPr sz="1600" b="1" i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Line 4"/>
          <p:cNvSpPr>
            <a:spLocks noChangeShapeType="1"/>
          </p:cNvSpPr>
          <p:nvPr userDrawn="1"/>
        </p:nvSpPr>
        <p:spPr bwMode="auto">
          <a:xfrm flipV="1">
            <a:off x="584200" y="1022293"/>
            <a:ext cx="7975600" cy="0"/>
          </a:xfrm>
          <a:prstGeom prst="line">
            <a:avLst/>
          </a:prstGeom>
          <a:noFill/>
          <a:ln w="6350">
            <a:solidFill>
              <a:srgbClr val="A6CBF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5168" y="6286500"/>
            <a:ext cx="1976098" cy="353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5909397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3375-60F2-404B-842D-EF3865936978}" type="datetime4">
              <a:rPr lang="en-US" smtClean="0"/>
              <a:pPr/>
              <a:t>April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592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49" r:id="rId2"/>
    <p:sldLayoutId id="2147483690" r:id="rId3"/>
    <p:sldLayoutId id="2147483691" r:id="rId4"/>
    <p:sldLayoutId id="2147483650" r:id="rId5"/>
    <p:sldLayoutId id="2147483685" r:id="rId6"/>
    <p:sldLayoutId id="2147483693" r:id="rId7"/>
    <p:sldLayoutId id="2147483683" r:id="rId8"/>
    <p:sldLayoutId id="2147483688" r:id="rId9"/>
    <p:sldLayoutId id="2147483689" r:id="rId10"/>
    <p:sldLayoutId id="2147483695" r:id="rId11"/>
    <p:sldLayoutId id="2147483661" r:id="rId12"/>
    <p:sldLayoutId id="2147483686" r:id="rId13"/>
    <p:sldLayoutId id="2147483687" r:id="rId14"/>
  </p:sldLayoutIdLst>
  <p:transition>
    <p:push/>
  </p:transition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F497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30 April 2014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UX Team of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 smtClean="0"/>
              <a:t>Basic question: who are your core audience, what do they need, and what do they want to accomplish?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indent="457200">
              <a:buFont typeface="Arial"/>
              <a:buChar char="•"/>
            </a:pPr>
            <a:r>
              <a:rPr lang="en-US" dirty="0" smtClean="0"/>
              <a:t>Share data and use other people’s data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Choose areas of focus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Focus on actionable results</a:t>
            </a:r>
          </a:p>
          <a:p>
            <a:pPr indent="457200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and User Experience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 smtClean="0"/>
              <a:t>Analytics is not always the right tool, but what can it do?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indent="457200">
              <a:buFont typeface="Arial"/>
              <a:buChar char="•"/>
            </a:pPr>
            <a:r>
              <a:rPr lang="en-US" dirty="0" smtClean="0"/>
              <a:t>3 modes: redesign, optimization, maintenance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What would you change if you knew the answer to your question?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Most analytics can be read in at least two ways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Provide context for your data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Wireframing</a:t>
            </a:r>
            <a:r>
              <a:rPr lang="en-US" dirty="0" smtClean="0"/>
              <a:t> and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 smtClean="0"/>
              <a:t>Test early, iterate often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indent="457200">
              <a:buFont typeface="Arial"/>
              <a:buChar char="•"/>
            </a:pPr>
            <a:r>
              <a:rPr lang="en-US" dirty="0" smtClean="0"/>
              <a:t>What can prototypes help you test?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Low-fidelity wireframes and prototypes are cheap.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Users want to know they can influence your decisions.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Websites and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 smtClean="0"/>
              <a:t>What’s the difference between a mobile website and an app? Why does this matter?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indent="457200">
              <a:buFont typeface="Arial"/>
              <a:buChar char="•"/>
            </a:pPr>
            <a:r>
              <a:rPr lang="en-US" dirty="0" smtClean="0"/>
              <a:t>Who are your mobile users?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Prioritize content, restrict data entry.</a:t>
            </a:r>
          </a:p>
          <a:p>
            <a:pPr indent="457200">
              <a:buFont typeface="Arial"/>
              <a:buChar char="•"/>
            </a:pPr>
            <a:r>
              <a:rPr lang="en-US" dirty="0" smtClean="0"/>
              <a:t>Simplify your task flow</a:t>
            </a:r>
          </a:p>
          <a:p>
            <a:pPr indent="457200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 smtClean="0"/>
              <a:t>Thank you!</a:t>
            </a:r>
          </a:p>
          <a:p>
            <a:r>
              <a:rPr lang="en-US" dirty="0" smtClean="0"/>
              <a:t>Elizabeth Yalkut</a:t>
            </a:r>
          </a:p>
          <a:p>
            <a:r>
              <a:rPr lang="en-US" dirty="0" smtClean="0"/>
              <a:t>eg2234@columbia.edu</a:t>
            </a:r>
          </a:p>
          <a:p>
            <a:r>
              <a:rPr lang="en-US" b="1" dirty="0" smtClean="0"/>
              <a:t>columbia.edu/~</a:t>
            </a:r>
            <a:r>
              <a:rPr lang="en-US" b="1" dirty="0" smtClean="0"/>
              <a:t>eg2234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30 April 2014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2014_Master_PPT-Template">
  <a:themeElements>
    <a:clrScheme name="Custom 2">
      <a:dk1>
        <a:srgbClr val="2C4E86"/>
      </a:dk1>
      <a:lt1>
        <a:sysClr val="window" lastClr="FFFFFF"/>
      </a:lt1>
      <a:dk2>
        <a:srgbClr val="454B4C"/>
      </a:dk2>
      <a:lt2>
        <a:srgbClr val="BAD8EA"/>
      </a:lt2>
      <a:accent1>
        <a:srgbClr val="003A63"/>
      </a:accent1>
      <a:accent2>
        <a:srgbClr val="2C4E86"/>
      </a:accent2>
      <a:accent3>
        <a:srgbClr val="3C5472"/>
      </a:accent3>
      <a:accent4>
        <a:srgbClr val="6784B3"/>
      </a:accent4>
      <a:accent5>
        <a:srgbClr val="64AB23"/>
      </a:accent5>
      <a:accent6>
        <a:srgbClr val="DF8500"/>
      </a:accent6>
      <a:hlink>
        <a:srgbClr val="CECECD"/>
      </a:hlink>
      <a:folHlink>
        <a:srgbClr val="003A6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2014_Master_PPT-Template.thmx</Template>
  <TotalTime>73</TotalTime>
  <Words>998</Words>
  <Application>Microsoft Macintosh PowerPoint</Application>
  <PresentationFormat>On-screen Show (4:3)</PresentationFormat>
  <Paragraphs>127</Paragraphs>
  <Slides>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2014_Master_PPT-Template</vt:lpstr>
      <vt:lpstr>Slide 1</vt:lpstr>
      <vt:lpstr>UX Team of One</vt:lpstr>
      <vt:lpstr>Analytics and User Experience</vt:lpstr>
      <vt:lpstr>Wireframing and Prototyping</vt:lpstr>
      <vt:lpstr>Mobile Websites and Apps</vt:lpstr>
      <vt:lpstr>Slide 6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Yalkut</dc:creator>
  <cp:lastModifiedBy>Elizabeth Yalkut</cp:lastModifiedBy>
  <cp:revision>3</cp:revision>
  <dcterms:created xsi:type="dcterms:W3CDTF">2014-04-29T20:17:23Z</dcterms:created>
  <dcterms:modified xsi:type="dcterms:W3CDTF">2014-04-29T20:17:39Z</dcterms:modified>
</cp:coreProperties>
</file>